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0680700" cy="7556500"/>
  <p:notesSz cx="10680700" cy="75565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DHDMP+Times New Roman" panose="02020603050405020304" pitchFamily="18" charset="0"/>
      <p:regular r:id="rId26"/>
    </p:embeddedFont>
    <p:embeddedFont>
      <p:font typeface="EHSIPN+Times New Roman Bold" panose="02020803070505020304" pitchFamily="18" charset="0"/>
      <p:regular r:id="rId27"/>
      <p:bold r:id="rId28"/>
    </p:embeddedFont>
    <p:embeddedFont>
      <p:font typeface="IKALKQ+Arial" panose="020B0604020202020204" pitchFamily="34" charset="0"/>
      <p:regular r:id="rId29"/>
    </p:embeddedFont>
    <p:embeddedFont>
      <p:font typeface="JWTPMT+Wingdings" pitchFamily="2" charset="2"/>
      <p:regular r:id="rId30"/>
    </p:embeddedFont>
    <p:embeddedFont>
      <p:font typeface="QNWTDD+Tahoma" panose="020B0604030504040204" pitchFamily="34" charset="0"/>
      <p:regular r:id="rId31"/>
    </p:embeddedFont>
    <p:embeddedFont>
      <p:font typeface="Times New Roman" panose="02020603050405020304" pitchFamily="18" charset="0"/>
      <p:regular r:id="rId32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12" d="100"/>
          <a:sy n="112" d="100"/>
        </p:scale>
        <p:origin x="1648" y="20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3/20/23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960F2F7-B8FB-C3BB-0DAF-F039B83D64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74303"/>
            <a:ext cx="10588933" cy="595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285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8"/>
            <a:ext cx="9148573" cy="68656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91312" y="1827419"/>
            <a:ext cx="7553494" cy="684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93"/>
              </a:lnSpc>
              <a:spcBef>
                <a:spcPts val="0"/>
              </a:spcBef>
              <a:spcAft>
                <a:spcPts val="0"/>
              </a:spcAft>
            </a:pPr>
            <a:r>
              <a:rPr sz="4800" dirty="0">
                <a:solidFill>
                  <a:srgbClr val="CCFFFF"/>
                </a:solidFill>
                <a:latin typeface="QNWTDD+Tahoma"/>
                <a:cs typeface="QNWTDD+Tahoma"/>
              </a:rPr>
              <a:t>Propedeutika</a:t>
            </a:r>
            <a:r>
              <a:rPr sz="4800" spc="13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QNWTDD+Tahoma"/>
                <a:cs typeface="QNWTDD+Tahoma"/>
              </a:rPr>
              <a:t>výuky</a:t>
            </a:r>
            <a:r>
              <a:rPr sz="4800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QNWTDD+Tahoma"/>
                <a:cs typeface="QNWTDD+Tahoma"/>
              </a:rPr>
              <a:t>chemi</a:t>
            </a:r>
            <a:r>
              <a:rPr lang="cs-CZ" sz="4800" dirty="0">
                <a:solidFill>
                  <a:srgbClr val="CCFFFF"/>
                </a:solidFill>
                <a:latin typeface="QNWTDD+Tahoma"/>
                <a:cs typeface="QNWTDD+Tahoma"/>
              </a:rPr>
              <a:t>e</a:t>
            </a:r>
            <a:endParaRPr sz="4800" dirty="0">
              <a:solidFill>
                <a:srgbClr val="CCFFFF"/>
              </a:solidFill>
              <a:latin typeface="QNWTDD+Tahoma"/>
              <a:cs typeface="QNWTDD+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37982" y="3891094"/>
            <a:ext cx="429439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ECFF"/>
                </a:solidFill>
                <a:latin typeface="QNWTDD+Tahoma"/>
                <a:cs typeface="QNWTDD+Tahoma"/>
              </a:rPr>
              <a:t>2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80263" y="4608777"/>
            <a:ext cx="5146673" cy="12482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72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0000"/>
                </a:solidFill>
                <a:latin typeface="QNWTDD+Tahoma"/>
                <a:cs typeface="QNWTDD+Tahoma"/>
              </a:rPr>
              <a:t>Učitel chemie</a:t>
            </a:r>
            <a:r>
              <a:rPr sz="3600" spc="43" dirty="0">
                <a:solidFill>
                  <a:srgbClr val="FF0000"/>
                </a:solidFill>
                <a:latin typeface="QNWTDD+Tahoma"/>
                <a:cs typeface="QNWTDD+Tahoma"/>
              </a:rPr>
              <a:t> </a:t>
            </a:r>
            <a:r>
              <a:rPr sz="3600" dirty="0">
                <a:solidFill>
                  <a:srgbClr val="FF0000"/>
                </a:solidFill>
                <a:latin typeface="QNWTDD+Tahoma"/>
                <a:cs typeface="QNWTDD+Tahoma"/>
              </a:rPr>
              <a:t>–</a:t>
            </a:r>
          </a:p>
          <a:p>
            <a:pPr marL="0" marR="0">
              <a:lnSpc>
                <a:spcPts val="4345"/>
              </a:lnSpc>
              <a:spcBef>
                <a:spcPts val="888"/>
              </a:spcBef>
              <a:spcAft>
                <a:spcPts val="0"/>
              </a:spcAft>
            </a:pPr>
            <a:r>
              <a:rPr sz="3600" dirty="0">
                <a:solidFill>
                  <a:srgbClr val="FF0000"/>
                </a:solidFill>
                <a:latin typeface="QNWTDD+Tahoma"/>
                <a:cs typeface="QNWTDD+Tahoma"/>
              </a:rPr>
              <a:t>odborník nebo</a:t>
            </a:r>
            <a:r>
              <a:rPr sz="3600" spc="24" dirty="0">
                <a:solidFill>
                  <a:srgbClr val="FF0000"/>
                </a:solidFill>
                <a:latin typeface="QNWTDD+Tahoma"/>
                <a:cs typeface="QNWTDD+Tahoma"/>
              </a:rPr>
              <a:t> </a:t>
            </a:r>
            <a:r>
              <a:rPr sz="3600" dirty="0">
                <a:solidFill>
                  <a:srgbClr val="FF0000"/>
                </a:solidFill>
                <a:latin typeface="QNWTDD+Tahoma"/>
                <a:cs typeface="QNWTDD+Tahoma"/>
              </a:rPr>
              <a:t>pedagog?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IKALKQ+Arial"/>
                <a:cs typeface="IKALKQ+Arial"/>
              </a:rPr>
              <a:t>1 / 19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94308" y="1227067"/>
            <a:ext cx="4339581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Učitelská</a:t>
            </a:r>
            <a:r>
              <a:rPr sz="4400" spc="-31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profese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0408" y="2522618"/>
            <a:ext cx="8309243" cy="29675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22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850" spc="158" baseline="2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Vyučovati</a:t>
            </a:r>
            <a:r>
              <a:rPr sz="3200" spc="31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znamená</a:t>
            </a:r>
            <a:r>
              <a:rPr sz="3200" spc="-22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zasvěcovati učícího</a:t>
            </a:r>
            <a:r>
              <a:rPr sz="3200" spc="19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spc="14" dirty="0">
                <a:solidFill>
                  <a:srgbClr val="FFFF00"/>
                </a:solidFill>
                <a:latin typeface="QNWTDD+Tahoma"/>
                <a:cs typeface="QNWTDD+Tahoma"/>
              </a:rPr>
              <a:t>se</a:t>
            </a:r>
          </a:p>
          <a:p>
            <a:pPr marL="342783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v učení.</a:t>
            </a:r>
            <a:r>
              <a:rPr sz="3200" spc="-22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Hle:</a:t>
            </a:r>
            <a:r>
              <a:rPr sz="3200" spc="14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zde jsou učitel,</a:t>
            </a:r>
            <a:r>
              <a:rPr sz="3200" spc="20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učící </a:t>
            </a:r>
            <a:r>
              <a:rPr sz="3200" spc="14" dirty="0">
                <a:solidFill>
                  <a:srgbClr val="FFFF00"/>
                </a:solidFill>
                <a:latin typeface="QNWTDD+Tahoma"/>
                <a:cs typeface="QNWTDD+Tahoma"/>
              </a:rPr>
              <a:t>se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 (žák),</a:t>
            </a:r>
          </a:p>
          <a:p>
            <a:pPr marL="342783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učení!</a:t>
            </a:r>
            <a:r>
              <a:rPr sz="3200" spc="19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Učitel</a:t>
            </a:r>
            <a:r>
              <a:rPr sz="3200" spc="33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je</a:t>
            </a:r>
            <a:r>
              <a:rPr sz="3200" spc="11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ten,</a:t>
            </a:r>
            <a:r>
              <a:rPr sz="3200" spc="-18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spc="17" dirty="0">
                <a:solidFill>
                  <a:srgbClr val="FFFF00"/>
                </a:solidFill>
                <a:latin typeface="QNWTDD+Tahoma"/>
                <a:cs typeface="QNWTDD+Tahoma"/>
              </a:rPr>
              <a:t>kdo</a:t>
            </a:r>
            <a:r>
              <a:rPr sz="3200" spc="-31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znalost</a:t>
            </a:r>
            <a:r>
              <a:rPr sz="3200" spc="-24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odevzdává;</a:t>
            </a:r>
          </a:p>
          <a:p>
            <a:pPr marL="342783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učící se,</a:t>
            </a:r>
            <a:r>
              <a:rPr sz="3200" spc="20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kdo</a:t>
            </a:r>
            <a:r>
              <a:rPr sz="3200" spc="17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ji přijímá;</a:t>
            </a:r>
            <a:r>
              <a:rPr sz="3200" spc="17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učení samo</a:t>
            </a:r>
            <a:r>
              <a:rPr sz="3200" spc="-15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je</a:t>
            </a:r>
          </a:p>
          <a:p>
            <a:pPr marL="342783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odevzdávání znalosti a</a:t>
            </a:r>
            <a:r>
              <a:rPr sz="3200" spc="-20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přechod</a:t>
            </a:r>
            <a:r>
              <a:rPr sz="3200" spc="-20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od</a:t>
            </a:r>
            <a:r>
              <a:rPr sz="3200" spc="26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učitele</a:t>
            </a:r>
            <a:r>
              <a:rPr sz="3200" spc="-28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k</a:t>
            </a:r>
          </a:p>
          <a:p>
            <a:pPr marL="342783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učícímu se.</a:t>
            </a:r>
            <a:r>
              <a:rPr sz="3200" spc="20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(KOMENSKÝ,</a:t>
            </a:r>
            <a:r>
              <a:rPr sz="3200" spc="-17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QNWTDD+Tahoma"/>
                <a:cs typeface="QNWTDD+Tahoma"/>
              </a:rPr>
              <a:t>1646)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IKALKQ+Arial"/>
                <a:cs typeface="IKALKQ+Arial"/>
              </a:rPr>
              <a:t>2 / 19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68864" y="722653"/>
            <a:ext cx="4339580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Učitelská</a:t>
            </a:r>
            <a:r>
              <a:rPr sz="4400" spc="-31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profese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68955" y="1658490"/>
            <a:ext cx="7232285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850" baseline="-2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2850" spc="806" baseline="-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Profese</a:t>
            </a:r>
            <a:r>
              <a:rPr sz="2400" spc="-23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„učitel“</a:t>
            </a:r>
            <a:r>
              <a:rPr sz="2400" spc="-11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-</a:t>
            </a:r>
            <a:r>
              <a:rPr sz="2400" spc="75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povolání</a:t>
            </a:r>
            <a:r>
              <a:rPr sz="2400" spc="-3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klíčového</a:t>
            </a:r>
            <a:r>
              <a:rPr sz="2400" spc="-1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významu</a:t>
            </a:r>
            <a:r>
              <a:rPr sz="2400" spc="-2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pro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11792" y="2024160"/>
            <a:ext cx="8015766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společenský,</a:t>
            </a:r>
            <a:r>
              <a:rPr sz="2400" spc="1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kulturní</a:t>
            </a:r>
            <a:r>
              <a:rPr sz="2400" spc="-2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a ekonomický vývoj</a:t>
            </a:r>
            <a:r>
              <a:rPr sz="2400" spc="-4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i</a:t>
            </a:r>
            <a:r>
              <a:rPr sz="2400" spc="2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osobní</a:t>
            </a:r>
            <a:r>
              <a:rPr sz="2400" spc="-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biografii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68955" y="2463202"/>
            <a:ext cx="8190961" cy="1868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850" baseline="33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2850" spc="568" baseline="3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Proč?</a:t>
            </a:r>
            <a:r>
              <a:rPr sz="2400" spc="75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Historie lidského</a:t>
            </a:r>
            <a:r>
              <a:rPr sz="2400" spc="1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rodu</a:t>
            </a:r>
            <a:r>
              <a:rPr sz="2400" spc="-2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představuje velmi dlouhé</a:t>
            </a:r>
          </a:p>
          <a:p>
            <a:pPr marL="342836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období</a:t>
            </a:r>
            <a:r>
              <a:rPr sz="2400" spc="-2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charakterizované řadou</a:t>
            </a:r>
            <a:r>
              <a:rPr sz="2400" spc="-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změn,</a:t>
            </a:r>
            <a:r>
              <a:rPr sz="2400" spc="-1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QNWTDD+Tahoma"/>
                <a:cs typeface="QNWTDD+Tahoma"/>
              </a:rPr>
              <a:t>jež</a:t>
            </a:r>
            <a:r>
              <a:rPr sz="2400" spc="1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výrazně</a:t>
            </a:r>
            <a:r>
              <a:rPr sz="2400" spc="-2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odlišují</a:t>
            </a:r>
          </a:p>
          <a:p>
            <a:pPr marL="342836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dnešní</a:t>
            </a:r>
            <a:r>
              <a:rPr sz="2400" spc="-3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společnost od vývojově starších</a:t>
            </a:r>
            <a:r>
              <a:rPr sz="2400" spc="2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kultur.</a:t>
            </a:r>
            <a:r>
              <a:rPr sz="2400" spc="1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Pokud</a:t>
            </a:r>
          </a:p>
          <a:p>
            <a:pPr marL="342836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vezmeme v</a:t>
            </a:r>
            <a:r>
              <a:rPr sz="2400" spc="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úvahu</a:t>
            </a:r>
            <a:r>
              <a:rPr sz="2400" spc="-1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periodičnost</a:t>
            </a:r>
            <a:r>
              <a:rPr sz="2400" spc="-19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života</a:t>
            </a:r>
            <a:r>
              <a:rPr sz="2400" spc="-19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živých organismů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,</a:t>
            </a:r>
          </a:p>
          <a:p>
            <a:pPr marL="342836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jejímž</a:t>
            </a:r>
            <a:r>
              <a:rPr sz="2400" spc="-1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důsledkem </a:t>
            </a:r>
            <a:r>
              <a:rPr sz="2400" spc="-28" dirty="0">
                <a:solidFill>
                  <a:srgbClr val="FFFFFF"/>
                </a:solidFill>
                <a:latin typeface="QNWTDD+Tahoma"/>
                <a:cs typeface="QNWTDD+Tahoma"/>
              </a:rPr>
              <a:t>je</a:t>
            </a:r>
            <a:r>
              <a:rPr sz="2400" spc="5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neúprosné</a:t>
            </a:r>
            <a:r>
              <a:rPr sz="2400" spc="-4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střídání</a:t>
            </a:r>
            <a:r>
              <a:rPr sz="2400" spc="-28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generací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11792" y="4291997"/>
            <a:ext cx="8228470" cy="18689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charakterizované</a:t>
            </a:r>
            <a:r>
              <a:rPr sz="2400" spc="-2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fenoménem</a:t>
            </a:r>
            <a:r>
              <a:rPr sz="2400" spc="-3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soustavného</a:t>
            </a:r>
            <a:r>
              <a:rPr sz="2400" spc="-3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vzniku</a:t>
            </a:r>
            <a:r>
              <a:rPr sz="2400" spc="-3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a</a:t>
            </a:r>
            <a:r>
              <a:rPr sz="2400" spc="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zániku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organismů,</a:t>
            </a:r>
            <a:r>
              <a:rPr sz="2400" spc="-1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pak je</a:t>
            </a:r>
            <a:r>
              <a:rPr sz="2400" spc="-1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logické,</a:t>
            </a:r>
            <a:r>
              <a:rPr sz="2400" spc="-1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QNWTDD+Tahoma"/>
                <a:cs typeface="QNWTDD+Tahoma"/>
              </a:rPr>
              <a:t>že</a:t>
            </a:r>
            <a:r>
              <a:rPr sz="2400" spc="1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v zájmu</a:t>
            </a:r>
            <a:r>
              <a:rPr sz="2400" spc="-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kontinuity vývoje</a:t>
            </a:r>
            <a:r>
              <a:rPr sz="2400" spc="-2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celé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společnosti</a:t>
            </a:r>
            <a:r>
              <a:rPr sz="2400" spc="-2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a zachování</a:t>
            </a:r>
            <a:r>
              <a:rPr sz="2400" spc="-2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jejího kulturně</a:t>
            </a:r>
            <a:r>
              <a:rPr sz="2400" spc="-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ekonomického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potenciálu,</a:t>
            </a:r>
            <a:r>
              <a:rPr sz="2400" spc="-1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se jeví</a:t>
            </a:r>
            <a:r>
              <a:rPr sz="2400" spc="2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naprosto</a:t>
            </a:r>
            <a:r>
              <a:rPr sz="2400" spc="-1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nezbytné</a:t>
            </a:r>
            <a:r>
              <a:rPr sz="2400" spc="-2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zachování</a:t>
            </a:r>
            <a:r>
              <a:rPr sz="2400" spc="-2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systému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předávání doposud</a:t>
            </a:r>
            <a:r>
              <a:rPr sz="2400" spc="-4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poznaného,</a:t>
            </a:r>
            <a:r>
              <a:rPr sz="2400" spc="-4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tj.</a:t>
            </a:r>
            <a:r>
              <a:rPr sz="2400" spc="1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zachování 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11792" y="6120792"/>
            <a:ext cx="5158036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zdokonalování</a:t>
            </a:r>
            <a:r>
              <a:rPr sz="2400" spc="-2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systému vzdělávacího.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IKALKQ+Arial"/>
                <a:cs typeface="IKALKQ+Arial"/>
              </a:rPr>
              <a:t>3 / 19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720" y="651101"/>
            <a:ext cx="8527561" cy="52660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Cíle</a:t>
            </a:r>
            <a:r>
              <a:rPr sz="4400" spc="-41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a</a:t>
            </a:r>
            <a:r>
              <a:rPr sz="4400" spc="15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funkce</a:t>
            </a:r>
            <a:r>
              <a:rPr sz="4400" spc="-35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školy</a:t>
            </a:r>
            <a:r>
              <a:rPr sz="4400" spc="-50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(vzdělávání)</a:t>
            </a:r>
          </a:p>
          <a:p>
            <a:pPr marL="0" marR="0">
              <a:lnSpc>
                <a:spcPts val="2896"/>
              </a:lnSpc>
              <a:spcBef>
                <a:spcPts val="695"/>
              </a:spcBef>
              <a:spcAft>
                <a:spcPts val="0"/>
              </a:spcAft>
            </a:pPr>
            <a:r>
              <a:rPr sz="2850" baseline="-38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2850" spc="568" baseline="-3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Rozvoj</a:t>
            </a:r>
            <a:r>
              <a:rPr sz="2400" spc="-3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lidské individuality (osobnostně</a:t>
            </a:r>
            <a:r>
              <a:rPr sz="2400" spc="-4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rozvojová</a:t>
            </a:r>
            <a:r>
              <a:rPr sz="2400" spc="-2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funkce)</a:t>
            </a:r>
          </a:p>
          <a:p>
            <a:pPr marL="0" marR="0">
              <a:lnSpc>
                <a:spcPts val="2896"/>
              </a:lnSpc>
              <a:spcBef>
                <a:spcPts val="560"/>
              </a:spcBef>
              <a:spcAft>
                <a:spcPts val="0"/>
              </a:spcAft>
            </a:pPr>
            <a:r>
              <a:rPr sz="2850" baseline="34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2850" spc="568" baseline="3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Zprostředkování</a:t>
            </a:r>
            <a:r>
              <a:rPr sz="2400" spc="-2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historicky vzniklé kultury (f.</a:t>
            </a:r>
            <a:r>
              <a:rPr sz="2400" spc="-1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kulturně</a:t>
            </a:r>
          </a:p>
          <a:p>
            <a:pPr marL="342866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transmisívní)</a:t>
            </a:r>
          </a:p>
          <a:p>
            <a:pPr marL="0" marR="0">
              <a:lnSpc>
                <a:spcPts val="2896"/>
              </a:lnSpc>
              <a:spcBef>
                <a:spcPts val="558"/>
              </a:spcBef>
              <a:spcAft>
                <a:spcPts val="0"/>
              </a:spcAft>
            </a:pPr>
            <a:r>
              <a:rPr sz="2850" baseline="-40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2850" spc="568" baseline="-4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Ochrana</a:t>
            </a:r>
            <a:r>
              <a:rPr sz="2400" spc="-2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životního</a:t>
            </a:r>
            <a:r>
              <a:rPr sz="2400" spc="-6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prostředí</a:t>
            </a:r>
            <a:r>
              <a:rPr sz="2400" spc="-3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a zajištění</a:t>
            </a:r>
            <a:r>
              <a:rPr sz="2400" spc="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udržitelného</a:t>
            </a:r>
            <a:r>
              <a:rPr sz="2400" spc="-3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rozvoje</a:t>
            </a:r>
          </a:p>
          <a:p>
            <a:pPr marL="342866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spc="11" dirty="0">
                <a:solidFill>
                  <a:srgbClr val="FFFFFF"/>
                </a:solidFill>
                <a:latin typeface="QNWTDD+Tahoma"/>
                <a:cs typeface="QNWTDD+Tahoma"/>
              </a:rPr>
              <a:t>(f.</a:t>
            </a:r>
            <a:r>
              <a:rPr sz="2400" spc="-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ekologická)</a:t>
            </a:r>
          </a:p>
          <a:p>
            <a:pPr marL="0" marR="0">
              <a:lnSpc>
                <a:spcPts val="2896"/>
              </a:lnSpc>
              <a:spcBef>
                <a:spcPts val="508"/>
              </a:spcBef>
              <a:spcAft>
                <a:spcPts val="0"/>
              </a:spcAft>
            </a:pPr>
            <a:r>
              <a:rPr sz="2850" baseline="-4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2850" spc="568" baseline="-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Posilování soudržnosti</a:t>
            </a:r>
            <a:r>
              <a:rPr sz="2400" spc="-2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společnosti</a:t>
            </a:r>
            <a:r>
              <a:rPr sz="2400" spc="-2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spc="11" dirty="0">
                <a:solidFill>
                  <a:srgbClr val="FFFFFF"/>
                </a:solidFill>
                <a:latin typeface="QNWTDD+Tahoma"/>
                <a:cs typeface="QNWTDD+Tahoma"/>
              </a:rPr>
              <a:t>(f.</a:t>
            </a:r>
            <a:r>
              <a:rPr sz="2400" spc="-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sociálně</a:t>
            </a:r>
            <a:r>
              <a:rPr sz="2400" spc="2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integrační)</a:t>
            </a:r>
          </a:p>
          <a:p>
            <a:pPr marL="0" marR="0">
              <a:lnSpc>
                <a:spcPts val="2896"/>
              </a:lnSpc>
              <a:spcBef>
                <a:spcPts val="558"/>
              </a:spcBef>
              <a:spcAft>
                <a:spcPts val="0"/>
              </a:spcAft>
            </a:pPr>
            <a:r>
              <a:rPr sz="2850" baseline="7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2850" spc="568" baseline="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Výchova k partnerství,</a:t>
            </a:r>
            <a:r>
              <a:rPr sz="2400" spc="-1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spolupráci</a:t>
            </a:r>
            <a:r>
              <a:rPr sz="2400" spc="-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a globalizující společnosti</a:t>
            </a:r>
          </a:p>
          <a:p>
            <a:pPr marL="342866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(interkulturně</a:t>
            </a:r>
            <a:r>
              <a:rPr sz="2400" spc="-2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a</a:t>
            </a:r>
            <a:r>
              <a:rPr sz="2400" spc="-1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globálně</a:t>
            </a:r>
            <a:r>
              <a:rPr sz="2400" spc="-2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integrační)</a:t>
            </a:r>
          </a:p>
          <a:p>
            <a:pPr marL="0" marR="0">
              <a:lnSpc>
                <a:spcPts val="2896"/>
              </a:lnSpc>
              <a:spcBef>
                <a:spcPts val="508"/>
              </a:spcBef>
              <a:spcAft>
                <a:spcPts val="0"/>
              </a:spcAft>
            </a:pPr>
            <a:r>
              <a:rPr sz="2850" baseline="-5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2850" spc="568" baseline="-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Zvyšování</a:t>
            </a:r>
            <a:r>
              <a:rPr sz="2400" spc="-3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konkurenceschopnosti</a:t>
            </a:r>
            <a:r>
              <a:rPr sz="2400" spc="-2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ekonomiky</a:t>
            </a:r>
            <a:r>
              <a:rPr sz="2400" spc="-2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a prosperity (f.</a:t>
            </a:r>
          </a:p>
          <a:p>
            <a:pPr marL="342866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ekonomická)</a:t>
            </a:r>
          </a:p>
          <a:p>
            <a:pPr marL="0" marR="0">
              <a:lnSpc>
                <a:spcPts val="2896"/>
              </a:lnSpc>
              <a:spcBef>
                <a:spcPts val="560"/>
              </a:spcBef>
              <a:spcAft>
                <a:spcPts val="0"/>
              </a:spcAft>
            </a:pPr>
            <a:r>
              <a:rPr sz="2850" baseline="30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2850" spc="568" baseline="3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Zvyšování</a:t>
            </a:r>
            <a:r>
              <a:rPr sz="2400" spc="-3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zaměstnanosti </a:t>
            </a:r>
            <a:r>
              <a:rPr sz="2400" spc="11" dirty="0">
                <a:solidFill>
                  <a:srgbClr val="FFFFFF"/>
                </a:solidFill>
                <a:latin typeface="QNWTDD+Tahoma"/>
                <a:cs typeface="QNWTDD+Tahoma"/>
              </a:rPr>
              <a:t>(f.</a:t>
            </a:r>
            <a:r>
              <a:rPr sz="2400" spc="-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kvalifikační)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8720" y="5950087"/>
            <a:ext cx="8201423" cy="7716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850" baseline="-6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2850" spc="568" baseline="-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Organizované</a:t>
            </a:r>
            <a:r>
              <a:rPr sz="2400" spc="-5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a kultivované</a:t>
            </a:r>
            <a:r>
              <a:rPr sz="2400" spc="-2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naplnění kontinuity</a:t>
            </a:r>
            <a:r>
              <a:rPr sz="2400" spc="-2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v čase </a:t>
            </a:r>
            <a:r>
              <a:rPr sz="2400" spc="11" dirty="0">
                <a:solidFill>
                  <a:srgbClr val="FFFFFF"/>
                </a:solidFill>
                <a:latin typeface="QNWTDD+Tahoma"/>
                <a:cs typeface="QNWTDD+Tahoma"/>
              </a:rPr>
              <a:t>(f.</a:t>
            </a:r>
          </a:p>
          <a:p>
            <a:pPr marL="342866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ochranná)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IKALKQ+Arial"/>
                <a:cs typeface="IKALKQ+Arial"/>
              </a:rPr>
              <a:t>4 / 19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94308" y="1227067"/>
            <a:ext cx="5285748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Žádoucí funkce</a:t>
            </a:r>
            <a:r>
              <a:rPr sz="4400" spc="-35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školy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33521" y="2164468"/>
            <a:ext cx="3444879" cy="32830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29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458" baseline="2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etická funkce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ochranná funkce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28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-2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metodologicko-</a:t>
            </a:r>
          </a:p>
          <a:p>
            <a:pPr marL="342942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koordinační</a:t>
            </a:r>
            <a:r>
              <a:rPr sz="2800" spc="2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funkce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21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2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socializační</a:t>
            </a:r>
            <a:r>
              <a:rPr sz="2800" spc="2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a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personalizační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funkce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513874" y="2371663"/>
            <a:ext cx="3185632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0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-2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integrační funkce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13874" y="2883671"/>
            <a:ext cx="3586888" cy="2515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49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-4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selektivní funkce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30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3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diagnostická</a:t>
            </a:r>
            <a:r>
              <a:rPr sz="2800" spc="3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funkce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1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kulturační</a:t>
            </a:r>
            <a:r>
              <a:rPr sz="2800" spc="2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funkce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-27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-2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ekologická funkce</a:t>
            </a:r>
          </a:p>
          <a:p>
            <a:pPr marL="342913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ekonomická</a:t>
            </a:r>
            <a:r>
              <a:rPr sz="2800" spc="3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funkce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13874" y="5031117"/>
            <a:ext cx="365167" cy="354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90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513874" y="5444054"/>
            <a:ext cx="2926413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4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-2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politická funkce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333521" y="5492775"/>
            <a:ext cx="3349005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18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-1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kvalifikační</a:t>
            </a:r>
            <a:r>
              <a:rPr sz="2800" spc="5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funkce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405082" y="6303403"/>
            <a:ext cx="6885121" cy="741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DHDMP+Times New Roman"/>
                <a:cs typeface="CDHDMP+Times New Roman"/>
              </a:rPr>
              <a:t>Citace:</a:t>
            </a:r>
            <a:r>
              <a:rPr sz="2400" spc="-33" dirty="0">
                <a:solidFill>
                  <a:srgbClr val="FFFFFF"/>
                </a:solidFill>
                <a:latin typeface="CDHDMP+Times New Roman"/>
                <a:cs typeface="CDHDMP+Times New Roman"/>
              </a:rPr>
              <a:t> </a:t>
            </a:r>
            <a:r>
              <a:rPr sz="2400" u="sng" dirty="0">
                <a:solidFill>
                  <a:srgbClr val="99CCFF"/>
                </a:solidFill>
                <a:latin typeface="CDHDMP+Times New Roman"/>
                <a:cs typeface="CDHDMP+Times New Roman"/>
              </a:rPr>
              <a:t>Funkce školy</a:t>
            </a:r>
            <a:r>
              <a:rPr sz="2400" u="sng" spc="-26" dirty="0">
                <a:solidFill>
                  <a:srgbClr val="99CCFF"/>
                </a:solidFill>
                <a:latin typeface="CDHDMP+Times New Roman"/>
                <a:cs typeface="CDHDMP+Times New Roman"/>
              </a:rPr>
              <a:t> </a:t>
            </a:r>
            <a:r>
              <a:rPr sz="2400" u="sng" dirty="0">
                <a:solidFill>
                  <a:srgbClr val="99CCFF"/>
                </a:solidFill>
                <a:latin typeface="CDHDMP+Times New Roman"/>
                <a:cs typeface="CDHDMP+Times New Roman"/>
              </a:rPr>
              <a:t>a</a:t>
            </a:r>
            <a:r>
              <a:rPr sz="2400" u="sng" spc="15" dirty="0">
                <a:solidFill>
                  <a:srgbClr val="99CCFF"/>
                </a:solidFill>
                <a:latin typeface="CDHDMP+Times New Roman"/>
                <a:cs typeface="CDHDMP+Times New Roman"/>
              </a:rPr>
              <a:t> </a:t>
            </a:r>
            <a:r>
              <a:rPr sz="2400" u="sng" dirty="0">
                <a:solidFill>
                  <a:srgbClr val="99CCFF"/>
                </a:solidFill>
                <a:latin typeface="CDHDMP+Times New Roman"/>
                <a:cs typeface="CDHDMP+Times New Roman"/>
              </a:rPr>
              <a:t>školního vzdělávání</a:t>
            </a:r>
            <a:r>
              <a:rPr sz="2400" u="sng" spc="-69" dirty="0">
                <a:solidFill>
                  <a:srgbClr val="99CCFF"/>
                </a:solidFill>
                <a:latin typeface="CDHDMP+Times New Roman"/>
                <a:cs typeface="CDHDMP+Times New Roman"/>
              </a:rPr>
              <a:t> </a:t>
            </a:r>
            <a:r>
              <a:rPr sz="2400" u="sng" dirty="0">
                <a:solidFill>
                  <a:srgbClr val="99CCFF"/>
                </a:solidFill>
                <a:latin typeface="CDHDMP+Times New Roman"/>
                <a:cs typeface="CDHDMP+Times New Roman"/>
              </a:rPr>
              <a:t>-</a:t>
            </a:r>
            <a:r>
              <a:rPr sz="2400" u="sng" spc="17" dirty="0">
                <a:solidFill>
                  <a:srgbClr val="99CCFF"/>
                </a:solidFill>
                <a:latin typeface="CDHDMP+Times New Roman"/>
                <a:cs typeface="CDHDMP+Times New Roman"/>
              </a:rPr>
              <a:t> </a:t>
            </a:r>
            <a:r>
              <a:rPr sz="2400" u="sng" spc="-10" dirty="0">
                <a:solidFill>
                  <a:srgbClr val="99CCFF"/>
                </a:solidFill>
                <a:latin typeface="CDHDMP+Times New Roman"/>
                <a:cs typeface="CDHDMP+Times New Roman"/>
              </a:rPr>
              <a:t>PDF</a:t>
            </a:r>
            <a:r>
              <a:rPr sz="2400" u="sng" spc="43" dirty="0">
                <a:solidFill>
                  <a:srgbClr val="99CCFF"/>
                </a:solidFill>
                <a:latin typeface="CDHDMP+Times New Roman"/>
                <a:cs typeface="CDHDMP+Times New Roman"/>
              </a:rPr>
              <a:t> </a:t>
            </a:r>
            <a:r>
              <a:rPr sz="2400" u="sng" dirty="0">
                <a:solidFill>
                  <a:srgbClr val="99CCFF"/>
                </a:solidFill>
                <a:latin typeface="CDHDMP+Times New Roman"/>
                <a:cs typeface="CDHDMP+Times New Roman"/>
              </a:rPr>
              <a:t>Free</a:t>
            </a:r>
          </a:p>
          <a:p>
            <a:pPr marL="0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u="sng" dirty="0">
                <a:solidFill>
                  <a:srgbClr val="99CCFF"/>
                </a:solidFill>
                <a:latin typeface="CDHDMP+Times New Roman"/>
                <a:cs typeface="CDHDMP+Times New Roman"/>
              </a:rPr>
              <a:t>Download (docplayer.cz)</a:t>
            </a:r>
            <a:r>
              <a:rPr sz="2400" spc="-47" dirty="0">
                <a:solidFill>
                  <a:srgbClr val="99CCFF"/>
                </a:solidFill>
                <a:latin typeface="CDHDMP+Times New Roman"/>
                <a:cs typeface="CDHDM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CDHDMP+Times New Roman"/>
                <a:cs typeface="CDHDMP+Times New Roman"/>
              </a:rPr>
              <a:t>(14.1.2022)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IKALKQ+Arial"/>
                <a:cs typeface="IKALKQ+Arial"/>
              </a:rPr>
              <a:t>5 / 19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0" y="777546"/>
            <a:ext cx="4339580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Učitelská</a:t>
            </a:r>
            <a:r>
              <a:rPr sz="4400" spc="-31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profese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21" y="1547215"/>
            <a:ext cx="8059866" cy="41365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5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-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Štech,</a:t>
            </a:r>
            <a:r>
              <a:rPr sz="2800" spc="1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1994</a:t>
            </a:r>
            <a:r>
              <a:rPr sz="2800" spc="1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–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6 kritérií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charakterizujících profesi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QNWTDD+Tahoma"/>
                <a:cs typeface="QNWTDD+Tahoma"/>
              </a:rPr>
              <a:t>1.</a:t>
            </a:r>
            <a:r>
              <a:rPr sz="2250" spc="1432" dirty="0">
                <a:solidFill>
                  <a:srgbClr val="CC99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v</a:t>
            </a:r>
            <a:r>
              <a:rPr sz="2800" spc="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daném</a:t>
            </a:r>
            <a:r>
              <a:rPr sz="2800" spc="2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oboru vlastní</a:t>
            </a:r>
            <a:r>
              <a:rPr sz="2800" spc="2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expertní</a:t>
            </a:r>
            <a:r>
              <a:rPr sz="2800" spc="2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dovednost</a:t>
            </a:r>
          </a:p>
          <a:p>
            <a:pPr marL="515114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výlučně</a:t>
            </a:r>
            <a:r>
              <a:rPr sz="2800" spc="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členové profese;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QNWTDD+Tahoma"/>
                <a:cs typeface="QNWTDD+Tahoma"/>
              </a:rPr>
              <a:t>2.</a:t>
            </a:r>
            <a:r>
              <a:rPr sz="2250" spc="1432" dirty="0">
                <a:solidFill>
                  <a:srgbClr val="CC99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přijímání </a:t>
            </a:r>
            <a:r>
              <a:rPr sz="2800" spc="-10" dirty="0">
                <a:solidFill>
                  <a:srgbClr val="FFFFFF"/>
                </a:solidFill>
                <a:latin typeface="QNWTDD+Tahoma"/>
                <a:cs typeface="QNWTDD+Tahoma"/>
              </a:rPr>
              <a:t>do</a:t>
            </a:r>
            <a:r>
              <a:rPr sz="2800" spc="4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profese je uzavřeným</a:t>
            </a:r>
            <a:r>
              <a:rPr sz="2800" spc="4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procesem,</a:t>
            </a:r>
          </a:p>
          <a:p>
            <a:pPr marL="515114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kontrolovaným</a:t>
            </a:r>
            <a:r>
              <a:rPr sz="2800" spc="4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pravidly,</a:t>
            </a:r>
            <a:r>
              <a:rPr sz="2800" spc="7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která si</a:t>
            </a:r>
            <a:r>
              <a:rPr sz="2800" spc="-1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stanovují</a:t>
            </a:r>
            <a:r>
              <a:rPr sz="2800" spc="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její</a:t>
            </a:r>
          </a:p>
          <a:p>
            <a:pPr marL="515114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příslušníci sami;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QNWTDD+Tahoma"/>
                <a:cs typeface="QNWTDD+Tahoma"/>
              </a:rPr>
              <a:t>3.</a:t>
            </a:r>
            <a:r>
              <a:rPr sz="2250" spc="1432" dirty="0">
                <a:solidFill>
                  <a:srgbClr val="CC99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členové profese</a:t>
            </a:r>
            <a:r>
              <a:rPr sz="2800" spc="2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vlastní</a:t>
            </a:r>
            <a:r>
              <a:rPr sz="2800" spc="2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formalizované</a:t>
            </a:r>
            <a:r>
              <a:rPr sz="2800" spc="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poznatky</a:t>
            </a:r>
          </a:p>
          <a:p>
            <a:pPr marL="515114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(vědění)</a:t>
            </a:r>
            <a:r>
              <a:rPr sz="2800" spc="4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předatelné</a:t>
            </a:r>
            <a:r>
              <a:rPr sz="2800" spc="2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pouze speciálním</a:t>
            </a:r>
          </a:p>
          <a:p>
            <a:pPr marL="515114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vzděláváním;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33521" y="5729100"/>
            <a:ext cx="8024994" cy="893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QNWTDD+Tahoma"/>
                <a:cs typeface="QNWTDD+Tahoma"/>
              </a:rPr>
              <a:t>4.</a:t>
            </a:r>
            <a:r>
              <a:rPr sz="2250" spc="1432" dirty="0">
                <a:solidFill>
                  <a:srgbClr val="CC99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profese má vypracovánu</a:t>
            </a:r>
            <a:r>
              <a:rPr sz="2800" spc="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vlastní</a:t>
            </a:r>
            <a:r>
              <a:rPr sz="2800" spc="5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etiku</a:t>
            </a:r>
            <a:r>
              <a:rPr sz="2800" spc="3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a systém</a:t>
            </a:r>
          </a:p>
          <a:p>
            <a:pPr marL="515114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kontroly</a:t>
            </a:r>
            <a:r>
              <a:rPr sz="2800" spc="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jejího dodržování</a:t>
            </a:r>
            <a:r>
              <a:rPr sz="2800" spc="2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zajišťovaný</a:t>
            </a:r>
            <a:r>
              <a:rPr sz="2800" spc="5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kolegy;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IKALKQ+Arial"/>
                <a:cs typeface="IKALKQ+Arial"/>
              </a:rPr>
              <a:t>6 / 19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42096" y="724154"/>
            <a:ext cx="8595268" cy="59288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9" dirty="0">
                <a:solidFill>
                  <a:srgbClr val="FFFFFF"/>
                </a:solidFill>
                <a:latin typeface="QNWTDD+Tahoma"/>
                <a:cs typeface="QNWTDD+Tahoma"/>
              </a:rPr>
              <a:t>5.</a:t>
            </a:r>
            <a:r>
              <a:rPr sz="2800" spc="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členové profese</a:t>
            </a:r>
            <a:r>
              <a:rPr sz="2800" spc="2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pociťují</a:t>
            </a:r>
            <a:r>
              <a:rPr sz="2800" spc="2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silný</a:t>
            </a:r>
            <a:r>
              <a:rPr sz="2800" spc="3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pocit vnitřní</a:t>
            </a:r>
          </a:p>
          <a:p>
            <a:pPr marL="36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soudržnosti</a:t>
            </a:r>
            <a:r>
              <a:rPr sz="2800" spc="2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uvnitř</a:t>
            </a:r>
            <a:r>
              <a:rPr sz="2800" spc="1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profesní komunity;</a:t>
            </a:r>
          </a:p>
          <a:p>
            <a:pPr marL="36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2800" spc="-19" dirty="0">
                <a:solidFill>
                  <a:srgbClr val="FFFFFF"/>
                </a:solidFill>
                <a:latin typeface="QNWTDD+Tahoma"/>
                <a:cs typeface="QNWTDD+Tahoma"/>
              </a:rPr>
              <a:t>6.</a:t>
            </a:r>
            <a:r>
              <a:rPr sz="2800" spc="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značná volnost</a:t>
            </a:r>
            <a:r>
              <a:rPr sz="2800" spc="3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(autonomie)</a:t>
            </a:r>
            <a:r>
              <a:rPr sz="2800" spc="4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při</a:t>
            </a:r>
            <a:r>
              <a:rPr sz="2800" spc="2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vykonávání</a:t>
            </a:r>
            <a:r>
              <a:rPr sz="2800" spc="5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profese</a:t>
            </a:r>
          </a:p>
          <a:p>
            <a:pPr marL="3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je spojena</a:t>
            </a:r>
            <a:r>
              <a:rPr sz="2800" spc="3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 formálním</a:t>
            </a:r>
            <a:r>
              <a:rPr sz="2800" spc="1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delegováním</a:t>
            </a:r>
            <a:r>
              <a:rPr sz="2800" spc="1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pravomocí</a:t>
            </a:r>
          </a:p>
          <a:p>
            <a:pPr marL="3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nějakou</a:t>
            </a:r>
            <a:r>
              <a:rPr sz="2800" spc="2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veřejnou institucí reprezentující společnost</a:t>
            </a:r>
          </a:p>
          <a:p>
            <a:pPr marL="3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(parlamentem,</a:t>
            </a:r>
            <a:r>
              <a:rPr sz="2800" spc="4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zákonem,</a:t>
            </a:r>
            <a:r>
              <a:rPr sz="2800" spc="1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městskou</a:t>
            </a:r>
            <a:r>
              <a:rPr sz="2800" spc="2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samosprávou)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2250" spc="45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Hlavní</a:t>
            </a:r>
            <a:r>
              <a:rPr sz="2800" spc="2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problém</a:t>
            </a:r>
            <a:r>
              <a:rPr sz="2800" spc="1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přípravy</a:t>
            </a:r>
            <a:r>
              <a:rPr sz="2800" spc="5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na profesi: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QNWTDD+Tahoma"/>
                <a:cs typeface="QNWTDD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Není</a:t>
            </a:r>
            <a:r>
              <a:rPr sz="2800" spc="-11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uspokojivě</a:t>
            </a:r>
            <a:r>
              <a:rPr sz="2800" spc="29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vyřešen</a:t>
            </a:r>
            <a:r>
              <a:rPr sz="2800" spc="24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proces teoretizace</a:t>
            </a:r>
          </a:p>
          <a:p>
            <a:pPr marL="342819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učitelské praxe</a:t>
            </a:r>
            <a:r>
              <a:rPr sz="2800" spc="25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(empirismus</a:t>
            </a:r>
            <a:r>
              <a:rPr sz="2800" spc="31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učitelské praxe)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QNWTDD+Tahoma"/>
                <a:cs typeface="QNWTDD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Teoretický</a:t>
            </a:r>
            <a:r>
              <a:rPr sz="2800" spc="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akademismus</a:t>
            </a:r>
            <a:r>
              <a:rPr sz="2800" spc="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QNWTDD+Tahoma"/>
                <a:cs typeface="QNWTDD+Tahoma"/>
              </a:rPr>
              <a:t>se</a:t>
            </a:r>
            <a:r>
              <a:rPr sz="2800" spc="4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snaží</a:t>
            </a:r>
            <a:r>
              <a:rPr sz="2800" spc="2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učinit</a:t>
            </a:r>
            <a:r>
              <a:rPr sz="2800" spc="1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praktickou</a:t>
            </a:r>
          </a:p>
          <a:p>
            <a:pPr marL="342819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část</a:t>
            </a:r>
            <a:r>
              <a:rPr sz="2800" spc="1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přípravy</a:t>
            </a:r>
            <a:r>
              <a:rPr sz="2800" spc="5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domněle efektivní</a:t>
            </a:r>
            <a:r>
              <a:rPr sz="2800" spc="2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a úspornou,</a:t>
            </a:r>
            <a:r>
              <a:rPr sz="2800" spc="4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a </a:t>
            </a:r>
            <a:r>
              <a:rPr sz="2800" spc="-14" dirty="0">
                <a:solidFill>
                  <a:srgbClr val="FFFFFF"/>
                </a:solidFill>
                <a:latin typeface="QNWTDD+Tahoma"/>
                <a:cs typeface="QNWTDD+Tahoma"/>
              </a:rPr>
              <a:t>to</a:t>
            </a:r>
          </a:p>
          <a:p>
            <a:pPr marL="34281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cestou pojmové koncentrace a</a:t>
            </a:r>
            <a:r>
              <a:rPr sz="2800" spc="3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abstrakce</a:t>
            </a:r>
            <a:r>
              <a:rPr sz="2800" spc="3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(Štech,</a:t>
            </a:r>
          </a:p>
          <a:p>
            <a:pPr marL="34281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1994,</a:t>
            </a:r>
            <a:r>
              <a:rPr sz="2800" spc="1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Pedagogika,</a:t>
            </a:r>
            <a:r>
              <a:rPr sz="2800" spc="7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roč.</a:t>
            </a:r>
            <a:r>
              <a:rPr sz="2800" spc="1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XLIV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IKALKQ+Arial"/>
                <a:cs typeface="IKALKQ+Arial"/>
              </a:rPr>
              <a:t>7 / 19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0" y="722653"/>
            <a:ext cx="3439094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Učitel</a:t>
            </a:r>
            <a:r>
              <a:rPr sz="4400" spc="-51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chemie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5615" y="1731564"/>
            <a:ext cx="8527657" cy="42831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850" baseline="-14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2850" spc="568" baseline="-1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Specifikace</a:t>
            </a:r>
            <a:r>
              <a:rPr sz="2400" spc="2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učitelské profese</a:t>
            </a:r>
            <a:r>
              <a:rPr sz="2400" spc="-2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na</a:t>
            </a:r>
            <a:r>
              <a:rPr sz="2400" spc="-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jednotlivé obory vytváří</a:t>
            </a:r>
          </a:p>
          <a:p>
            <a:pPr marL="342896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další významný problém</a:t>
            </a:r>
            <a:r>
              <a:rPr sz="2400" spc="-3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– otázku</a:t>
            </a:r>
            <a:r>
              <a:rPr sz="2400" spc="-2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vzájemné</a:t>
            </a:r>
            <a:r>
              <a:rPr sz="2400" spc="-2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proporcionality</a:t>
            </a:r>
          </a:p>
          <a:p>
            <a:pPr marL="342896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oboru</a:t>
            </a:r>
            <a:r>
              <a:rPr sz="2400" spc="-2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versus pedagogicko-psychologické</a:t>
            </a:r>
            <a:r>
              <a:rPr sz="2400" spc="-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disciplíny</a:t>
            </a:r>
          </a:p>
          <a:p>
            <a:pPr marL="0" marR="0">
              <a:lnSpc>
                <a:spcPts val="2896"/>
              </a:lnSpc>
              <a:spcBef>
                <a:spcPts val="508"/>
              </a:spcBef>
              <a:spcAft>
                <a:spcPts val="0"/>
              </a:spcAft>
            </a:pPr>
            <a:r>
              <a:rPr sz="2850" baseline="-3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2850" spc="568" baseline="-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Logotrop</a:t>
            </a:r>
            <a:r>
              <a:rPr sz="2400" spc="-3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– učitel</a:t>
            </a:r>
            <a:r>
              <a:rPr sz="2400" spc="-3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upřednostňující</a:t>
            </a:r>
            <a:r>
              <a:rPr sz="2400" spc="-2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oborové</a:t>
            </a:r>
            <a:r>
              <a:rPr sz="2400" spc="-4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poznatky</a:t>
            </a:r>
          </a:p>
          <a:p>
            <a:pPr marL="0" marR="0">
              <a:lnSpc>
                <a:spcPts val="2896"/>
              </a:lnSpc>
              <a:spcBef>
                <a:spcPts val="558"/>
              </a:spcBef>
              <a:spcAft>
                <a:spcPts val="0"/>
              </a:spcAft>
            </a:pPr>
            <a:r>
              <a:rPr sz="2850" baseline="8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2850" spc="568" baseline="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Paidotrop</a:t>
            </a:r>
            <a:r>
              <a:rPr sz="2400" spc="-4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– upřednostňuje</a:t>
            </a:r>
            <a:r>
              <a:rPr sz="2400" spc="-2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prioritu</a:t>
            </a:r>
            <a:r>
              <a:rPr sz="2400" spc="-2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disciplín</a:t>
            </a:r>
            <a:r>
              <a:rPr sz="2400" spc="-2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nezbytných pro</a:t>
            </a:r>
          </a:p>
          <a:p>
            <a:pPr marL="342896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úspěšnou aktivní spolupráci </a:t>
            </a:r>
            <a:r>
              <a:rPr sz="2400" spc="-15" dirty="0">
                <a:solidFill>
                  <a:srgbClr val="FFFFFF"/>
                </a:solidFill>
                <a:latin typeface="QNWTDD+Tahoma"/>
                <a:cs typeface="QNWTDD+Tahoma"/>
              </a:rPr>
              <a:t>se</a:t>
            </a:r>
            <a:r>
              <a:rPr sz="2400" spc="1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žákovským</a:t>
            </a:r>
            <a:r>
              <a:rPr sz="2400" spc="-3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kolektivem</a:t>
            </a:r>
          </a:p>
          <a:p>
            <a:pPr marL="0" marR="0">
              <a:lnSpc>
                <a:spcPts val="2896"/>
              </a:lnSpc>
              <a:spcBef>
                <a:spcPts val="560"/>
              </a:spcBef>
              <a:spcAft>
                <a:spcPts val="0"/>
              </a:spcAft>
            </a:pPr>
            <a:r>
              <a:rPr sz="2850" baseline="44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2850" spc="568" baseline="4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MUŽÍK,</a:t>
            </a:r>
            <a:r>
              <a:rPr sz="2400" spc="-14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2004</a:t>
            </a:r>
            <a:r>
              <a:rPr sz="2400" spc="34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-</a:t>
            </a:r>
            <a:r>
              <a:rPr sz="2400" spc="10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Praxe však ukazuje,</a:t>
            </a:r>
            <a:r>
              <a:rPr sz="2400" spc="-16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QNWTDD+Tahoma"/>
                <a:cs typeface="QNWTDD+Tahoma"/>
              </a:rPr>
              <a:t>že</a:t>
            </a:r>
            <a:r>
              <a:rPr sz="2400" spc="13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současným</a:t>
            </a:r>
          </a:p>
          <a:p>
            <a:pPr marL="342896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nejzávažnějším problémem</a:t>
            </a:r>
            <a:r>
              <a:rPr sz="2400" spc="-33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vyučovací činnosti</a:t>
            </a:r>
            <a:r>
              <a:rPr sz="2400" spc="-30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je získání a</a:t>
            </a:r>
          </a:p>
          <a:p>
            <a:pPr marL="342896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udržení</a:t>
            </a:r>
            <a:r>
              <a:rPr sz="2400" spc="-27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pozornosti</a:t>
            </a:r>
            <a:r>
              <a:rPr sz="2400" spc="-31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žáků včetně</a:t>
            </a:r>
            <a:r>
              <a:rPr sz="2400" spc="26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jejich motivace k učení,</a:t>
            </a:r>
            <a:r>
              <a:rPr sz="2400" spc="-12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a </a:t>
            </a:r>
            <a:r>
              <a:rPr sz="2400" spc="13" dirty="0">
                <a:solidFill>
                  <a:srgbClr val="FFFF00"/>
                </a:solidFill>
                <a:latin typeface="QNWTDD+Tahoma"/>
                <a:cs typeface="QNWTDD+Tahoma"/>
              </a:rPr>
              <a:t>to</a:t>
            </a:r>
          </a:p>
          <a:p>
            <a:pPr marL="342896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při</a:t>
            </a:r>
            <a:r>
              <a:rPr sz="2400" spc="-11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prohlubující </a:t>
            </a:r>
            <a:r>
              <a:rPr sz="2400" spc="-15" dirty="0">
                <a:solidFill>
                  <a:srgbClr val="FFFF00"/>
                </a:solidFill>
                <a:latin typeface="QNWTDD+Tahoma"/>
                <a:cs typeface="QNWTDD+Tahoma"/>
              </a:rPr>
              <a:t>se</a:t>
            </a:r>
            <a:r>
              <a:rPr sz="2400" spc="18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sociální,</a:t>
            </a:r>
            <a:r>
              <a:rPr sz="2400" spc="11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kulturní,</a:t>
            </a:r>
            <a:r>
              <a:rPr sz="2400" spc="-15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etnické,</a:t>
            </a:r>
            <a:r>
              <a:rPr sz="2400" spc="12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zdravotní</a:t>
            </a:r>
            <a:r>
              <a:rPr sz="2400" spc="-28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aj.</a:t>
            </a:r>
          </a:p>
          <a:p>
            <a:pPr marL="342896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odlišnosti</a:t>
            </a:r>
            <a:r>
              <a:rPr sz="2400" spc="-29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dětí.“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IKALKQ+Arial"/>
                <a:cs typeface="IKALKQ+Arial"/>
              </a:rPr>
              <a:t>8 / 19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0" y="795843"/>
            <a:ext cx="3439094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Učitel</a:t>
            </a:r>
            <a:r>
              <a:rPr sz="4400" spc="-51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chemie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45470" y="1731524"/>
            <a:ext cx="8746754" cy="4563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30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69" baseline="-3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Učitel chemie není „objevovatelem</a:t>
            </a:r>
            <a:r>
              <a:rPr sz="2800" spc="4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nových</a:t>
            </a:r>
          </a:p>
          <a:p>
            <a:pPr marL="342826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chemických poznatků“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19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69" baseline="1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Hlavní</a:t>
            </a:r>
            <a:r>
              <a:rPr sz="2800" spc="2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cíl učitele – zabezpečit srozumitelnost</a:t>
            </a:r>
          </a:p>
          <a:p>
            <a:pPr marL="34282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prezentovaného</a:t>
            </a:r>
            <a:r>
              <a:rPr sz="2800" spc="3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učiva pro</a:t>
            </a:r>
            <a:r>
              <a:rPr sz="2800" spc="4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žáky</a:t>
            </a:r>
            <a:r>
              <a:rPr sz="2800" spc="3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(psychodidaktická</a:t>
            </a:r>
          </a:p>
          <a:p>
            <a:pPr marL="34282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transformace</a:t>
            </a:r>
            <a:r>
              <a:rPr sz="2800" spc="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učiva)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20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69" baseline="-2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Psychodidaktická</a:t>
            </a:r>
            <a:r>
              <a:rPr sz="2800" spc="3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transformace</a:t>
            </a:r>
            <a:r>
              <a:rPr sz="2800" spc="2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je založena</a:t>
            </a:r>
            <a:r>
              <a:rPr sz="2800" spc="3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na</a:t>
            </a:r>
          </a:p>
          <a:p>
            <a:pPr marL="342826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uplatnění</a:t>
            </a:r>
            <a:r>
              <a:rPr sz="2800" spc="2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spektra</a:t>
            </a:r>
            <a:r>
              <a:rPr sz="2800" spc="3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různých</a:t>
            </a:r>
            <a:r>
              <a:rPr sz="2800" spc="2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způsobů</a:t>
            </a:r>
            <a:r>
              <a:rPr sz="2800" spc="2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ztvárnění</a:t>
            </a:r>
            <a:r>
              <a:rPr sz="2800" spc="5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obsahu</a:t>
            </a:r>
          </a:p>
          <a:p>
            <a:pPr marL="34282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vzdělávání</a:t>
            </a:r>
            <a:r>
              <a:rPr sz="2800" spc="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tak,</a:t>
            </a:r>
            <a:r>
              <a:rPr sz="2800" spc="1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aby</a:t>
            </a:r>
            <a:r>
              <a:rPr sz="2800" spc="2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byl</a:t>
            </a:r>
            <a:r>
              <a:rPr sz="2800" spc="2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srozumitelný</a:t>
            </a:r>
            <a:r>
              <a:rPr sz="2800" spc="2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pro</a:t>
            </a:r>
            <a:r>
              <a:rPr sz="2800" spc="1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žáky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-1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69" baseline="-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Tato</a:t>
            </a:r>
            <a:r>
              <a:rPr sz="2800" spc="1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transformace</a:t>
            </a:r>
            <a:r>
              <a:rPr sz="2800" spc="2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spc="22" dirty="0">
                <a:solidFill>
                  <a:srgbClr val="FFFFFF"/>
                </a:solidFill>
                <a:latin typeface="QNWTDD+Tahoma"/>
                <a:cs typeface="QNWTDD+Tahoma"/>
              </a:rPr>
              <a:t>je</a:t>
            </a:r>
            <a:r>
              <a:rPr sz="2800" spc="-5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cyklický,</a:t>
            </a:r>
            <a:r>
              <a:rPr sz="2800" spc="1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zpravidla</a:t>
            </a:r>
            <a:r>
              <a:rPr sz="2800" spc="3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každoročně</a:t>
            </a:r>
          </a:p>
          <a:p>
            <a:pPr marL="34282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se opakující</a:t>
            </a:r>
            <a:r>
              <a:rPr sz="2800" spc="2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proces nad</a:t>
            </a:r>
            <a:r>
              <a:rPr sz="2800" spc="1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shodnou</a:t>
            </a:r>
            <a:r>
              <a:rPr sz="2800" spc="2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tematikou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IKALKQ+Arial"/>
                <a:cs typeface="IKALKQ+Arial"/>
              </a:rPr>
              <a:t>9 / 19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26530" y="1407715"/>
            <a:ext cx="1703592" cy="5355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109" marR="0">
              <a:lnSpc>
                <a:spcPts val="1993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FFFF00"/>
                </a:solidFill>
                <a:latin typeface="EHSIPN+Times New Roman Bold"/>
                <a:cs typeface="EHSIPN+Times New Roman Bold"/>
              </a:rPr>
              <a:t>Systém vědecký</a:t>
            </a:r>
          </a:p>
          <a:p>
            <a:pPr marL="0" marR="0">
              <a:lnSpc>
                <a:spcPts val="1767"/>
              </a:lnSpc>
              <a:spcBef>
                <a:spcPts val="106"/>
              </a:spcBef>
              <a:spcAft>
                <a:spcPts val="0"/>
              </a:spcAft>
            </a:pPr>
            <a:r>
              <a:rPr sz="1600" dirty="0">
                <a:solidFill>
                  <a:srgbClr val="FFFF00"/>
                </a:solidFill>
                <a:latin typeface="CDHDMP+Times New Roman"/>
                <a:cs typeface="CDHDMP+Times New Roman"/>
              </a:rPr>
              <a:t>(chemie</a:t>
            </a:r>
            <a:r>
              <a:rPr sz="1600" spc="61" dirty="0">
                <a:solidFill>
                  <a:srgbClr val="FFFF00"/>
                </a:solidFill>
                <a:latin typeface="CDHDMP+Times New Roman"/>
                <a:cs typeface="CDHDMP+Times New Roman"/>
              </a:rPr>
              <a:t> </a:t>
            </a:r>
            <a:r>
              <a:rPr sz="1600" dirty="0">
                <a:solidFill>
                  <a:srgbClr val="FFFF00"/>
                </a:solidFill>
                <a:latin typeface="CDHDMP+Times New Roman"/>
                <a:cs typeface="CDHDMP+Times New Roman"/>
              </a:rPr>
              <a:t>jako</a:t>
            </a:r>
            <a:r>
              <a:rPr sz="1600" spc="15" dirty="0">
                <a:solidFill>
                  <a:srgbClr val="FFFF00"/>
                </a:solidFill>
                <a:latin typeface="CDHDMP+Times New Roman"/>
                <a:cs typeface="CDHDMP+Times New Roman"/>
              </a:rPr>
              <a:t> </a:t>
            </a:r>
            <a:r>
              <a:rPr sz="1600" dirty="0">
                <a:solidFill>
                  <a:srgbClr val="FFFF00"/>
                </a:solidFill>
                <a:latin typeface="CDHDMP+Times New Roman"/>
                <a:cs typeface="CDHDMP+Times New Roman"/>
              </a:rPr>
              <a:t>obor)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06092" y="1407715"/>
            <a:ext cx="1949190" cy="839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3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000066"/>
                </a:solidFill>
                <a:latin typeface="EHSIPN+Times New Roman Bold"/>
                <a:cs typeface="EHSIPN+Times New Roman Bold"/>
              </a:rPr>
              <a:t>Systém didaktický</a:t>
            </a:r>
          </a:p>
          <a:p>
            <a:pPr marL="132605" marR="0">
              <a:lnSpc>
                <a:spcPts val="1993"/>
              </a:lnSpc>
              <a:spcBef>
                <a:spcPts val="166"/>
              </a:spcBef>
              <a:spcAft>
                <a:spcPts val="0"/>
              </a:spcAft>
            </a:pPr>
            <a:r>
              <a:rPr sz="1800" dirty="0">
                <a:solidFill>
                  <a:srgbClr val="C00000"/>
                </a:solidFill>
                <a:latin typeface="CDHDMP+Times New Roman"/>
                <a:cs typeface="CDHDMP+Times New Roman"/>
              </a:rPr>
              <a:t>(vzdělávací</a:t>
            </a:r>
            <a:r>
              <a:rPr sz="1800" spc="-36" dirty="0">
                <a:solidFill>
                  <a:srgbClr val="C00000"/>
                </a:solidFill>
                <a:latin typeface="CDHDMP+Times New Roman"/>
                <a:cs typeface="CDHDMP+Times New Roman"/>
              </a:rPr>
              <a:t> </a:t>
            </a:r>
            <a:r>
              <a:rPr sz="1800" dirty="0">
                <a:solidFill>
                  <a:srgbClr val="C00000"/>
                </a:solidFill>
                <a:latin typeface="CDHDMP+Times New Roman"/>
                <a:cs typeface="CDHDMP+Times New Roman"/>
              </a:rPr>
              <a:t>obsah</a:t>
            </a:r>
          </a:p>
          <a:p>
            <a:pPr marL="586678" marR="0">
              <a:lnSpc>
                <a:spcPts val="1993"/>
              </a:lnSpc>
              <a:spcBef>
                <a:spcPts val="116"/>
              </a:spcBef>
              <a:spcAft>
                <a:spcPts val="0"/>
              </a:spcAft>
            </a:pPr>
            <a:r>
              <a:rPr sz="1800" dirty="0">
                <a:solidFill>
                  <a:srgbClr val="C00000"/>
                </a:solidFill>
                <a:latin typeface="CDHDMP+Times New Roman"/>
                <a:cs typeface="CDHDMP+Times New Roman"/>
              </a:rPr>
              <a:t>chemie)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62835" y="1557882"/>
            <a:ext cx="998560" cy="389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28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DHDMP+Times New Roman"/>
                <a:cs typeface="CDHDMP+Times New Roman"/>
              </a:rPr>
              <a:t>Transformace</a:t>
            </a:r>
          </a:p>
          <a:p>
            <a:pPr marL="102077" marR="0">
              <a:lnSpc>
                <a:spcPts val="1328"/>
              </a:lnSpc>
              <a:spcBef>
                <a:spcPts val="16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DHDMP+Times New Roman"/>
                <a:cs typeface="CDHDMP+Times New Roman"/>
              </a:rPr>
              <a:t>didaktická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50820" y="3003538"/>
            <a:ext cx="1430130" cy="7501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3585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DHDMP+Times New Roman"/>
                <a:cs typeface="CDHDMP+Times New Roman"/>
              </a:rPr>
              <a:t>Kurikulum</a:t>
            </a:r>
          </a:p>
          <a:p>
            <a:pPr marL="0" marR="0">
              <a:lnSpc>
                <a:spcPts val="1767"/>
              </a:lnSpc>
              <a:spcBef>
                <a:spcPts val="101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DHDMP+Times New Roman"/>
                <a:cs typeface="CDHDMP+Times New Roman"/>
              </a:rPr>
              <a:t>(ontodidaktická</a:t>
            </a:r>
          </a:p>
          <a:p>
            <a:pPr marL="109758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DHDMP+Times New Roman"/>
                <a:cs typeface="CDHDMP+Times New Roman"/>
              </a:rPr>
              <a:t>transformace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36683" y="4039853"/>
            <a:ext cx="1642957" cy="7501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96829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DHDMP+Times New Roman"/>
                <a:cs typeface="CDHDMP+Times New Roman"/>
              </a:rPr>
              <a:t>Učivo</a:t>
            </a:r>
          </a:p>
          <a:p>
            <a:pPr marL="0" marR="0">
              <a:lnSpc>
                <a:spcPts val="1767"/>
              </a:lnSpc>
              <a:spcBef>
                <a:spcPts val="101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DHDMP+Times New Roman"/>
                <a:cs typeface="CDHDMP+Times New Roman"/>
              </a:rPr>
              <a:t>(psychodidaktická</a:t>
            </a:r>
          </a:p>
          <a:p>
            <a:pPr marL="216348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DHDMP+Times New Roman"/>
                <a:cs typeface="CDHDMP+Times New Roman"/>
              </a:rPr>
              <a:t>transformace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992066" y="5307759"/>
            <a:ext cx="1015307" cy="689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7532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C000"/>
                </a:solidFill>
                <a:latin typeface="CDHDMP+Times New Roman"/>
                <a:cs typeface="CDHDMP+Times New Roman"/>
              </a:rPr>
              <a:t>Znalosti</a:t>
            </a:r>
          </a:p>
          <a:p>
            <a:pPr marL="91482" marR="0">
              <a:lnSpc>
                <a:spcPts val="1328"/>
              </a:lnSpc>
              <a:spcBef>
                <a:spcPts val="121"/>
              </a:spcBef>
              <a:spcAft>
                <a:spcPts val="0"/>
              </a:spcAft>
            </a:pPr>
            <a:r>
              <a:rPr sz="1200" dirty="0">
                <a:solidFill>
                  <a:srgbClr val="FFC000"/>
                </a:solidFill>
                <a:latin typeface="CDHDMP+Times New Roman"/>
                <a:cs typeface="CDHDMP+Times New Roman"/>
              </a:rPr>
              <a:t>(kognitivní</a:t>
            </a:r>
          </a:p>
          <a:p>
            <a:pPr marL="0" marR="0">
              <a:lnSpc>
                <a:spcPts val="1767"/>
              </a:lnSpc>
              <a:spcBef>
                <a:spcPts val="142"/>
              </a:spcBef>
              <a:spcAft>
                <a:spcPts val="0"/>
              </a:spcAft>
            </a:pPr>
            <a:r>
              <a:rPr sz="1200" dirty="0">
                <a:solidFill>
                  <a:srgbClr val="FFC000"/>
                </a:solidFill>
                <a:latin typeface="CDHDMP+Times New Roman"/>
                <a:cs typeface="CDHDMP+Times New Roman"/>
              </a:rPr>
              <a:t>transformace</a:t>
            </a:r>
            <a:r>
              <a:rPr sz="1600" dirty="0">
                <a:solidFill>
                  <a:srgbClr val="FFC000"/>
                </a:solidFill>
                <a:latin typeface="CDHDMP+Times New Roman"/>
                <a:cs typeface="CDHDMP+Times New Roman"/>
              </a:rPr>
              <a:t>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766271" y="6253753"/>
            <a:ext cx="7619666" cy="6247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DHDMP+Times New Roman"/>
                <a:cs typeface="CDHDMP+Times New Roman"/>
              </a:rPr>
              <a:t>Schéma</a:t>
            </a:r>
            <a:r>
              <a:rPr sz="2000" spc="18" dirty="0">
                <a:solidFill>
                  <a:srgbClr val="FFFFFF"/>
                </a:solidFill>
                <a:latin typeface="CDHDMP+Times New Roman"/>
                <a:cs typeface="CDHDM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DHDMP+Times New Roman"/>
                <a:cs typeface="CDHDMP+Times New Roman"/>
              </a:rPr>
              <a:t>procesu</a:t>
            </a:r>
            <a:r>
              <a:rPr sz="2000" spc="-39" dirty="0">
                <a:solidFill>
                  <a:srgbClr val="FFFFFF"/>
                </a:solidFill>
                <a:latin typeface="CDHDMP+Times New Roman"/>
                <a:cs typeface="CDHDM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DHDMP+Times New Roman"/>
                <a:cs typeface="CDHDMP+Times New Roman"/>
              </a:rPr>
              <a:t>obsahové</a:t>
            </a:r>
            <a:r>
              <a:rPr sz="2000" spc="-52" dirty="0">
                <a:solidFill>
                  <a:srgbClr val="FFFFFF"/>
                </a:solidFill>
                <a:latin typeface="CDHDMP+Times New Roman"/>
                <a:cs typeface="CDHDM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DHDMP+Times New Roman"/>
                <a:cs typeface="CDHDMP+Times New Roman"/>
              </a:rPr>
              <a:t>transformace</a:t>
            </a:r>
            <a:r>
              <a:rPr sz="2000" spc="-26" dirty="0">
                <a:solidFill>
                  <a:srgbClr val="FFFFFF"/>
                </a:solidFill>
                <a:latin typeface="CDHDMP+Times New Roman"/>
                <a:cs typeface="CDHDM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DHDMP+Times New Roman"/>
                <a:cs typeface="CDHDMP+Times New Roman"/>
              </a:rPr>
              <a:t>mezi</a:t>
            </a:r>
            <a:r>
              <a:rPr sz="2000" spc="15" dirty="0">
                <a:solidFill>
                  <a:srgbClr val="FFFFFF"/>
                </a:solidFill>
                <a:latin typeface="CDHDMP+Times New Roman"/>
                <a:cs typeface="CDHDM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DHDMP+Times New Roman"/>
                <a:cs typeface="CDHDMP+Times New Roman"/>
              </a:rPr>
              <a:t>oborem</a:t>
            </a:r>
            <a:r>
              <a:rPr sz="2000" spc="-58" dirty="0">
                <a:solidFill>
                  <a:srgbClr val="FFFFFF"/>
                </a:solidFill>
                <a:latin typeface="CDHDMP+Times New Roman"/>
                <a:cs typeface="CDHDM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DHDMP+Times New Roman"/>
                <a:cs typeface="CDHDMP+Times New Roman"/>
              </a:rPr>
              <a:t>a</a:t>
            </a:r>
            <a:r>
              <a:rPr sz="2000" spc="15" dirty="0">
                <a:solidFill>
                  <a:srgbClr val="FFFFFF"/>
                </a:solidFill>
                <a:latin typeface="CDHDMP+Times New Roman"/>
                <a:cs typeface="CDHDM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DHDMP+Times New Roman"/>
                <a:cs typeface="CDHDMP+Times New Roman"/>
              </a:rPr>
              <a:t>znalostmi</a:t>
            </a:r>
            <a:r>
              <a:rPr sz="2000" spc="-33" dirty="0">
                <a:solidFill>
                  <a:srgbClr val="FFFFFF"/>
                </a:solidFill>
                <a:latin typeface="CDHDMP+Times New Roman"/>
                <a:cs typeface="CDHDM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DHDMP+Times New Roman"/>
                <a:cs typeface="CDHDMP+Times New Roman"/>
              </a:rPr>
              <a:t>obsahů</a:t>
            </a:r>
          </a:p>
          <a:p>
            <a:pPr marL="0" marR="0">
              <a:lnSpc>
                <a:spcPts val="2219"/>
              </a:lnSpc>
              <a:spcBef>
                <a:spcPts val="181"/>
              </a:spcBef>
              <a:spcAft>
                <a:spcPts val="0"/>
              </a:spcAft>
            </a:pPr>
            <a:r>
              <a:rPr sz="2000" dirty="0">
                <a:solidFill>
                  <a:srgbClr val="FFFFFF"/>
                </a:solidFill>
                <a:latin typeface="CDHDMP+Times New Roman"/>
                <a:cs typeface="CDHDMP+Times New Roman"/>
              </a:rPr>
              <a:t>(vytvořeno</a:t>
            </a:r>
            <a:r>
              <a:rPr sz="2000" spc="-39" dirty="0">
                <a:solidFill>
                  <a:srgbClr val="FFFFFF"/>
                </a:solidFill>
                <a:latin typeface="CDHDMP+Times New Roman"/>
                <a:cs typeface="CDHDMP+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DHDMP+Times New Roman"/>
                <a:cs typeface="CDHDMP+Times New Roman"/>
              </a:rPr>
              <a:t>autorem)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IKALKQ+Arial"/>
                <a:cs typeface="IKALKQ+Arial"/>
              </a:rPr>
              <a:t>10 / 19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661" y="733304"/>
            <a:ext cx="7702977" cy="20837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Učitel</a:t>
            </a:r>
            <a:r>
              <a:rPr sz="4400" spc="-51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chemie</a:t>
            </a:r>
          </a:p>
          <a:p>
            <a:pPr marL="0" marR="0">
              <a:lnSpc>
                <a:spcPts val="3374"/>
              </a:lnSpc>
              <a:spcBef>
                <a:spcPts val="697"/>
              </a:spcBef>
              <a:spcAft>
                <a:spcPts val="0"/>
              </a:spcAft>
            </a:pPr>
            <a:r>
              <a:rPr sz="3400" baseline="27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1" baseline="2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„Oborová didaktika</a:t>
            </a:r>
            <a:r>
              <a:rPr sz="2800" spc="3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využívající</a:t>
            </a:r>
            <a:r>
              <a:rPr sz="2800" spc="5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konceptu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didaktické</a:t>
            </a:r>
            <a:r>
              <a:rPr sz="2800" spc="2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znalosti</a:t>
            </a:r>
            <a:r>
              <a:rPr sz="2800" spc="2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obsahu</a:t>
            </a:r>
            <a:r>
              <a:rPr sz="2800" spc="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může svému oboru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nabídnout aparát</a:t>
            </a:r>
            <a:r>
              <a:rPr sz="2800" spc="3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(jazyk)</a:t>
            </a:r>
            <a:r>
              <a:rPr sz="2800" spc="4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potřebný pro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31687" y="2777038"/>
            <a:ext cx="7917597" cy="34537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komunikaci</a:t>
            </a:r>
            <a:r>
              <a:rPr sz="2800" spc="2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oboru směrem</a:t>
            </a:r>
            <a:r>
              <a:rPr sz="2800" spc="-1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 tomu</a:t>
            </a:r>
            <a:r>
              <a:rPr sz="2800" spc="2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nejširšímu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publiku.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Klíčovou</a:t>
            </a:r>
            <a:r>
              <a:rPr sz="2800" spc="26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roli</a:t>
            </a:r>
            <a:r>
              <a:rPr sz="2800" spc="26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zde sehrává</a:t>
            </a:r>
            <a:r>
              <a:rPr sz="2800" spc="35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učitel,</a:t>
            </a:r>
            <a:r>
              <a:rPr sz="2800" spc="11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který</a:t>
            </a:r>
            <a:r>
              <a:rPr sz="2800" spc="24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je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pověřen</a:t>
            </a:r>
            <a:r>
              <a:rPr sz="2800" spc="25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tím,</a:t>
            </a:r>
            <a:r>
              <a:rPr sz="2800" spc="15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aby</a:t>
            </a:r>
            <a:r>
              <a:rPr sz="2800" spc="22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komunikoval</a:t>
            </a:r>
            <a:r>
              <a:rPr sz="2800" spc="25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výsledky</a:t>
            </a:r>
            <a:r>
              <a:rPr sz="2800" spc="52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a metody</a:t>
            </a:r>
          </a:p>
          <a:p>
            <a:pPr marL="0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poznávání</a:t>
            </a:r>
            <a:r>
              <a:rPr sz="2800" spc="23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oboru</a:t>
            </a:r>
            <a:r>
              <a:rPr sz="2800" spc="25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směrem</a:t>
            </a:r>
            <a:r>
              <a:rPr sz="2800" spc="19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k veřejnosti,</a:t>
            </a:r>
            <a:r>
              <a:rPr sz="2800" spc="11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tj. </a:t>
            </a:r>
            <a:r>
              <a:rPr sz="2800" spc="-10" dirty="0">
                <a:solidFill>
                  <a:srgbClr val="FFFF00"/>
                </a:solidFill>
                <a:latin typeface="QNWTDD+Tahoma"/>
                <a:cs typeface="QNWTDD+Tahoma"/>
              </a:rPr>
              <a:t>do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širších vrstev</a:t>
            </a:r>
            <a:r>
              <a:rPr sz="2800" spc="22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společenského vědomí. Musí</a:t>
            </a:r>
            <a:r>
              <a:rPr sz="2800" spc="29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přitom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brát ohled na žáky</a:t>
            </a:r>
            <a:r>
              <a:rPr sz="2800" spc="23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–</a:t>
            </a:r>
            <a:r>
              <a:rPr sz="2800" spc="-27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na jejich problémy,</a:t>
            </a:r>
            <a:r>
              <a:rPr sz="2800" spc="41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potřeby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a poznávací</a:t>
            </a:r>
            <a:r>
              <a:rPr sz="2800" spc="24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možnosti“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(BROCKMAYEROVÁ,</a:t>
            </a:r>
            <a:r>
              <a:rPr sz="2800" spc="1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kol.,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2000)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IKALKQ+Arial"/>
                <a:cs typeface="IKALKQ+Arial"/>
              </a:rPr>
              <a:t>11 / 19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424" y="722653"/>
            <a:ext cx="3875355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Autorita</a:t>
            </a:r>
            <a:r>
              <a:rPr sz="4400" spc="-32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učitele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0326" y="1486184"/>
            <a:ext cx="8117935" cy="27710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33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-3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„AUCTӦRITӒS“</a:t>
            </a:r>
            <a:r>
              <a:rPr sz="2800" spc="-1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– záruka,</a:t>
            </a:r>
            <a:r>
              <a:rPr sz="2800" spc="4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jistota,</a:t>
            </a:r>
            <a:r>
              <a:rPr sz="2800" spc="1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spolehlivost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nebo vážnost,</a:t>
            </a:r>
            <a:r>
              <a:rPr sz="2800" spc="4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moc,</a:t>
            </a:r>
            <a:r>
              <a:rPr sz="2800" spc="-2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vliv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16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1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Autorita – významný</a:t>
            </a:r>
            <a:r>
              <a:rPr sz="2800" spc="5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atribut</a:t>
            </a:r>
            <a:r>
              <a:rPr sz="2800" spc="3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učitelské profese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12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-1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Autorita – představuje</a:t>
            </a:r>
            <a:r>
              <a:rPr sz="2800" spc="4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kvalitu</a:t>
            </a:r>
            <a:r>
              <a:rPr sz="2800" spc="27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jistého sociálního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vztahu</a:t>
            </a:r>
            <a:r>
              <a:rPr sz="2800" spc="26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mezi</a:t>
            </a:r>
            <a:r>
              <a:rPr sz="2800" spc="-11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učitelem</a:t>
            </a:r>
            <a:r>
              <a:rPr sz="2800" spc="20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a</a:t>
            </a:r>
            <a:r>
              <a:rPr sz="2800" spc="-24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žáky,</a:t>
            </a:r>
            <a:r>
              <a:rPr sz="2800" spc="38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postaveného</a:t>
            </a:r>
            <a:r>
              <a:rPr sz="2800" spc="39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na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dobrovolném</a:t>
            </a:r>
            <a:r>
              <a:rPr sz="2800" spc="45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uznání</a:t>
            </a:r>
            <a:r>
              <a:rPr sz="2800" spc="26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vedoucího</a:t>
            </a:r>
            <a:r>
              <a:rPr sz="2800" spc="10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postavení</a:t>
            </a:r>
            <a:r>
              <a:rPr sz="2800" spc="23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učitele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60326" y="4302658"/>
            <a:ext cx="6950011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7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Kyriacou,</a:t>
            </a:r>
            <a:r>
              <a:rPr sz="2800" spc="4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1996</a:t>
            </a:r>
            <a:r>
              <a:rPr sz="2800" spc="-1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– postavení</a:t>
            </a:r>
            <a:r>
              <a:rPr sz="2800" spc="23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učitele</a:t>
            </a:r>
            <a:r>
              <a:rPr sz="2800" spc="33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závisí: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60339" y="4814665"/>
            <a:ext cx="7860931" cy="13201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3767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6" dirty="0">
                <a:solidFill>
                  <a:srgbClr val="FFFFFF"/>
                </a:solidFill>
                <a:latin typeface="QNWTDD+Tahoma"/>
                <a:cs typeface="QNWTDD+Tahoma"/>
              </a:rPr>
              <a:t>a)</a:t>
            </a:r>
            <a:r>
              <a:rPr sz="2800" spc="2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vyjadřování</a:t>
            </a:r>
            <a:r>
              <a:rPr sz="2800" spc="8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jeho</a:t>
            </a:r>
            <a:r>
              <a:rPr sz="2800" spc="-2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statusu</a:t>
            </a:r>
            <a:r>
              <a:rPr sz="2800" spc="92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QNWTDD+Tahoma"/>
                <a:cs typeface="QNWTDD+Tahoma"/>
              </a:rPr>
              <a:t>b)</a:t>
            </a:r>
            <a:r>
              <a:rPr sz="2800" spc="2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kompetentnosti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vyučování</a:t>
            </a:r>
            <a:r>
              <a:rPr sz="2800" spc="5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c)</a:t>
            </a:r>
            <a:r>
              <a:rPr sz="2800" spc="-1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výkonu</a:t>
            </a:r>
            <a:r>
              <a:rPr sz="2800" spc="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manažerského</a:t>
            </a:r>
            <a:r>
              <a:rPr sz="2800" spc="3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řízení</a:t>
            </a:r>
            <a:r>
              <a:rPr sz="2800" spc="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QNWTDD+Tahoma"/>
                <a:cs typeface="QNWTDD+Tahoma"/>
              </a:rPr>
              <a:t>d)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účinného</a:t>
            </a:r>
            <a:r>
              <a:rPr sz="2800" spc="1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přístupu</a:t>
            </a:r>
            <a:r>
              <a:rPr sz="2800" spc="2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 nežádoucímu chování</a:t>
            </a:r>
            <a:r>
              <a:rPr sz="2800" spc="2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žáků“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IKALKQ+Arial"/>
                <a:cs typeface="IKALKQ+Arial"/>
              </a:rPr>
              <a:t>12 / 19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72899" y="750046"/>
            <a:ext cx="8337547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QNWTDD+Tahoma"/>
                <a:cs typeface="QNWTDD+Tahoma"/>
              </a:rPr>
              <a:t>Přirozená</a:t>
            </a:r>
            <a:r>
              <a:rPr sz="3600" spc="10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QNWTDD+Tahoma"/>
                <a:cs typeface="QNWTDD+Tahoma"/>
              </a:rPr>
              <a:t>autorita</a:t>
            </a:r>
            <a:r>
              <a:rPr sz="3600" spc="11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QNWTDD+Tahoma"/>
                <a:cs typeface="QNWTDD+Tahoma"/>
              </a:rPr>
              <a:t>učitele (RENDL,</a:t>
            </a:r>
            <a:r>
              <a:rPr sz="3600" spc="-20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QNWTDD+Tahoma"/>
                <a:cs typeface="QNWTDD+Tahoma"/>
              </a:rPr>
              <a:t>1994)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IKALKQ+Arial"/>
                <a:cs typeface="IKALKQ+Arial"/>
              </a:rPr>
              <a:t>13 / 19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94308" y="1227067"/>
            <a:ext cx="6297155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Přirozená</a:t>
            </a:r>
            <a:r>
              <a:rPr sz="4400" spc="-30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autorita</a:t>
            </a:r>
            <a:r>
              <a:rPr sz="4400" spc="-35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učitele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17539" y="2234516"/>
            <a:ext cx="7628797" cy="4477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950" baseline="-20" dirty="0">
                <a:solidFill>
                  <a:srgbClr val="CCFFFF"/>
                </a:solidFill>
                <a:latin typeface="JWTPMT+Wingdings"/>
                <a:cs typeface="JWTPMT+Wingdings"/>
              </a:rPr>
              <a:t></a:t>
            </a:r>
            <a:r>
              <a:rPr sz="2950" spc="312" baseline="-20" dirty="0">
                <a:solidFill>
                  <a:srgbClr val="CCFF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pól lásky</a:t>
            </a:r>
            <a:r>
              <a:rPr sz="2800" spc="5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– představuje</a:t>
            </a:r>
            <a:r>
              <a:rPr sz="2800" spc="2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část</a:t>
            </a:r>
            <a:r>
              <a:rPr sz="2800" spc="1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prostoru,</a:t>
            </a:r>
            <a:r>
              <a:rPr sz="2800" spc="4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na</a:t>
            </a:r>
          </a:p>
          <a:p>
            <a:pPr marL="28644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němž učitel operuje se svými osobními</a:t>
            </a:r>
            <a:r>
              <a:rPr sz="2800" spc="2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vztahy</a:t>
            </a:r>
          </a:p>
          <a:p>
            <a:pPr marL="28644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</a:t>
            </a:r>
            <a:r>
              <a:rPr sz="2800" spc="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dětem,</a:t>
            </a:r>
            <a:r>
              <a:rPr sz="2800" spc="-1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se svými sympatiemi a</a:t>
            </a:r>
            <a:r>
              <a:rPr sz="2800" spc="3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antipatiemi,</a:t>
            </a:r>
          </a:p>
          <a:p>
            <a:pPr marL="28644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svým</a:t>
            </a:r>
            <a:r>
              <a:rPr sz="2800" spc="2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osobním</a:t>
            </a:r>
            <a:r>
              <a:rPr sz="2800" spc="1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vlivem</a:t>
            </a:r>
            <a:r>
              <a:rPr sz="2800" spc="2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a charismatem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2950" baseline="40" dirty="0">
                <a:solidFill>
                  <a:srgbClr val="CCFFFF"/>
                </a:solidFill>
                <a:latin typeface="JWTPMT+Wingdings"/>
                <a:cs typeface="JWTPMT+Wingdings"/>
              </a:rPr>
              <a:t></a:t>
            </a:r>
            <a:r>
              <a:rPr sz="2950" spc="61" baseline="40" dirty="0">
                <a:solidFill>
                  <a:srgbClr val="CCFF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pól</a:t>
            </a:r>
            <a:r>
              <a:rPr sz="2800" spc="85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kázně</a:t>
            </a:r>
            <a:r>
              <a:rPr sz="2800" spc="2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– učitel je nositelem</a:t>
            </a:r>
            <a:r>
              <a:rPr sz="2800" spc="1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neosobní</a:t>
            </a:r>
          </a:p>
          <a:p>
            <a:pPr marL="28644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autority</a:t>
            </a:r>
            <a:r>
              <a:rPr sz="2800" spc="5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školy jako instituce,</a:t>
            </a:r>
            <a:r>
              <a:rPr sz="2800" spc="-1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jejích norem</a:t>
            </a:r>
            <a:r>
              <a:rPr sz="2800" spc="-1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a</a:t>
            </a:r>
          </a:p>
          <a:p>
            <a:pPr marL="28644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pravidel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950" baseline="-12" dirty="0">
                <a:solidFill>
                  <a:srgbClr val="CCFFFF"/>
                </a:solidFill>
                <a:latin typeface="JWTPMT+Wingdings"/>
                <a:cs typeface="JWTPMT+Wingdings"/>
              </a:rPr>
              <a:t></a:t>
            </a:r>
            <a:r>
              <a:rPr sz="2950" spc="61" baseline="-12" dirty="0">
                <a:solidFill>
                  <a:srgbClr val="CCFF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pól vědění</a:t>
            </a:r>
            <a:r>
              <a:rPr sz="2800" spc="85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- učitel vystupuje</a:t>
            </a:r>
            <a:r>
              <a:rPr sz="2800" spc="2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jako</a:t>
            </a:r>
            <a:r>
              <a:rPr sz="2800" spc="4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nositel</a:t>
            </a:r>
          </a:p>
          <a:p>
            <a:pPr marL="28644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předmětu</a:t>
            </a:r>
            <a:r>
              <a:rPr sz="2800" spc="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(chemie),</a:t>
            </a:r>
            <a:r>
              <a:rPr sz="2800" spc="-1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oboru, učebního</a:t>
            </a:r>
            <a:r>
              <a:rPr sz="2800" spc="1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obsahu,</a:t>
            </a:r>
          </a:p>
          <a:p>
            <a:pPr marL="286449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toho co</a:t>
            </a:r>
            <a:r>
              <a:rPr sz="2800" spc="1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má být naučeno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IKALKQ+Arial"/>
                <a:cs typeface="IKALKQ+Arial"/>
              </a:rPr>
              <a:t>14 / 19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0" y="722653"/>
            <a:ext cx="6004787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Charakteristiky</a:t>
            </a:r>
            <a:r>
              <a:rPr sz="4400" spc="-44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učitele</a:t>
            </a:r>
            <a:r>
              <a:rPr sz="4400" spc="-40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00" y="1658490"/>
            <a:ext cx="8224549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850" baseline="-2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2850" spc="568" baseline="-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Nekázeň – problémový</a:t>
            </a:r>
            <a:r>
              <a:rPr sz="2400" spc="-27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moment</a:t>
            </a:r>
            <a:r>
              <a:rPr sz="2400" spc="-18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NWTDD+Tahoma"/>
                <a:cs typeface="QNWTDD+Tahoma"/>
              </a:rPr>
              <a:t>práce učitelů současnosti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33500" y="2097383"/>
            <a:ext cx="8224408" cy="2673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850" baseline="9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2850" spc="568" baseline="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Příčiny</a:t>
            </a:r>
            <a:r>
              <a:rPr sz="2400" spc="2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–</a:t>
            </a:r>
            <a:r>
              <a:rPr sz="2400" spc="-2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krize</a:t>
            </a:r>
            <a:r>
              <a:rPr sz="2400" spc="-2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autority učitele,</a:t>
            </a:r>
            <a:r>
              <a:rPr sz="2400" spc="-1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úpadek</a:t>
            </a:r>
            <a:r>
              <a:rPr sz="2400" spc="-3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hodnot,</a:t>
            </a:r>
            <a:r>
              <a:rPr sz="2400" spc="-4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nesprávný</a:t>
            </a:r>
          </a:p>
          <a:p>
            <a:pPr marL="342895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výklad</a:t>
            </a:r>
            <a:r>
              <a:rPr sz="2400" spc="1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„svobody</a:t>
            </a:r>
            <a:r>
              <a:rPr sz="2400" spc="-2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a demokracie“,</a:t>
            </a:r>
            <a:r>
              <a:rPr sz="2400" spc="-1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citová podvýživa,</a:t>
            </a:r>
          </a:p>
          <a:p>
            <a:pPr marL="342895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působení</a:t>
            </a:r>
            <a:r>
              <a:rPr sz="2400" spc="-5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masmédií,</a:t>
            </a:r>
            <a:r>
              <a:rPr sz="2400" spc="1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omezené</a:t>
            </a:r>
            <a:r>
              <a:rPr sz="2400" spc="-2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možnosti školy</a:t>
            </a:r>
            <a:r>
              <a:rPr sz="2400" spc="2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konkurovat</a:t>
            </a:r>
          </a:p>
          <a:p>
            <a:pPr marL="342895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jiným aktivitám,</a:t>
            </a:r>
            <a:r>
              <a:rPr sz="2400" spc="-1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nejednota</a:t>
            </a:r>
            <a:r>
              <a:rPr sz="2400" spc="-1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mezi</a:t>
            </a:r>
            <a:r>
              <a:rPr sz="2400" spc="-3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rodinou</a:t>
            </a:r>
            <a:r>
              <a:rPr sz="2400" spc="-5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a školou….</a:t>
            </a:r>
          </a:p>
          <a:p>
            <a:pPr marL="0" marR="0">
              <a:lnSpc>
                <a:spcPts val="2896"/>
              </a:lnSpc>
              <a:spcBef>
                <a:spcPts val="558"/>
              </a:spcBef>
              <a:spcAft>
                <a:spcPts val="0"/>
              </a:spcAft>
            </a:pPr>
            <a:r>
              <a:rPr sz="2850" baseline="-16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2850" spc="568" baseline="-1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Řešení</a:t>
            </a:r>
            <a:r>
              <a:rPr sz="2400" spc="2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kázně</a:t>
            </a:r>
            <a:r>
              <a:rPr sz="2400" spc="-2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– systémový přístup</a:t>
            </a:r>
            <a:r>
              <a:rPr sz="2400" spc="-4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založený</a:t>
            </a:r>
            <a:r>
              <a:rPr sz="2400" spc="-2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spc="30" dirty="0">
                <a:solidFill>
                  <a:srgbClr val="FFFFFF"/>
                </a:solidFill>
                <a:latin typeface="QNWTDD+Tahoma"/>
                <a:cs typeface="QNWTDD+Tahoma"/>
              </a:rPr>
              <a:t>na</a:t>
            </a:r>
            <a:r>
              <a:rPr sz="2400" spc="-4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znalosti</a:t>
            </a:r>
          </a:p>
          <a:p>
            <a:pPr marL="342895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příčin,</a:t>
            </a:r>
            <a:r>
              <a:rPr sz="2400" spc="-4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znalosti žáků,</a:t>
            </a:r>
            <a:r>
              <a:rPr sz="2400" spc="1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znalosti</a:t>
            </a:r>
            <a:r>
              <a:rPr sz="2400" spc="-2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rodinného</a:t>
            </a:r>
            <a:r>
              <a:rPr sz="2400" spc="-4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prostředí,</a:t>
            </a:r>
          </a:p>
          <a:p>
            <a:pPr marL="342895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zásobník</a:t>
            </a:r>
            <a:r>
              <a:rPr sz="2400" spc="-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kázeňských prostředků,</a:t>
            </a:r>
            <a:r>
              <a:rPr sz="2400" spc="-4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metod</a:t>
            </a:r>
            <a:r>
              <a:rPr sz="2400" spc="-1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a strategií;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33500" y="4803964"/>
            <a:ext cx="7643907" cy="8448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850" baseline="-17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2850" spc="568" baseline="-1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Podmínky</a:t>
            </a:r>
            <a:r>
              <a:rPr sz="2400" spc="-2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pořádku</a:t>
            </a:r>
            <a:r>
              <a:rPr sz="2400" spc="-5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a</a:t>
            </a:r>
            <a:r>
              <a:rPr sz="2400" spc="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kázně –</a:t>
            </a:r>
            <a:r>
              <a:rPr sz="2400" spc="-2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existuje</a:t>
            </a:r>
            <a:r>
              <a:rPr sz="2400" spc="-2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mnoho</a:t>
            </a:r>
            <a:r>
              <a:rPr sz="2400" spc="-4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názorů;</a:t>
            </a:r>
          </a:p>
          <a:p>
            <a:pPr marL="0" marR="0">
              <a:lnSpc>
                <a:spcPts val="2896"/>
              </a:lnSpc>
              <a:spcBef>
                <a:spcPts val="558"/>
              </a:spcBef>
              <a:spcAft>
                <a:spcPts val="0"/>
              </a:spcAft>
            </a:pPr>
            <a:r>
              <a:rPr sz="2850" baseline="-6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2850" spc="568" baseline="-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Petty (1996)</a:t>
            </a:r>
            <a:r>
              <a:rPr sz="2400" spc="3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– efektivní</a:t>
            </a:r>
            <a:r>
              <a:rPr sz="2400" spc="-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vyučování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428990" y="5681750"/>
            <a:ext cx="5451751" cy="845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-</a:t>
            </a:r>
            <a:r>
              <a:rPr sz="2400" spc="-1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dobré</a:t>
            </a:r>
            <a:r>
              <a:rPr sz="2400" spc="-2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organizační</a:t>
            </a:r>
            <a:r>
              <a:rPr sz="2400" spc="-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předpoklady</a:t>
            </a:r>
            <a:r>
              <a:rPr sz="2400" spc="-5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učitele</a:t>
            </a:r>
          </a:p>
          <a:p>
            <a:pPr marL="0" marR="0">
              <a:lnSpc>
                <a:spcPts val="2896"/>
              </a:lnSpc>
              <a:spcBef>
                <a:spcPts val="56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-</a:t>
            </a:r>
            <a:r>
              <a:rPr sz="2400" spc="-1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dobré</a:t>
            </a:r>
            <a:r>
              <a:rPr sz="2400" spc="-2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vztahy mezi učitelem</a:t>
            </a:r>
            <a:r>
              <a:rPr sz="2400" spc="1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NWTDD+Tahoma"/>
                <a:cs typeface="QNWTDD+Tahoma"/>
              </a:rPr>
              <a:t>a žáky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IKALKQ+Arial"/>
                <a:cs typeface="IKALKQ+Arial"/>
              </a:rPr>
              <a:t>15 / 19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424" y="795843"/>
            <a:ext cx="6004787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Charakteristiky</a:t>
            </a:r>
            <a:r>
              <a:rPr sz="4400" spc="-44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učitele</a:t>
            </a:r>
            <a:r>
              <a:rPr sz="4400" spc="-40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8661" y="1658529"/>
            <a:ext cx="8069513" cy="52459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39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1" baseline="3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Požadavky</a:t>
            </a:r>
            <a:r>
              <a:rPr sz="2800" spc="5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spc="-24" dirty="0">
                <a:solidFill>
                  <a:srgbClr val="FFFFFF"/>
                </a:solidFill>
                <a:latin typeface="QNWTDD+Tahoma"/>
                <a:cs typeface="QNWTDD+Tahoma"/>
              </a:rPr>
              <a:t>na</a:t>
            </a:r>
            <a:r>
              <a:rPr sz="2800" spc="2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učitele – řídí</a:t>
            </a:r>
            <a:r>
              <a:rPr sz="2800" spc="2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učení</a:t>
            </a:r>
            <a:r>
              <a:rPr sz="2800" spc="-3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a vývoj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mladého</a:t>
            </a:r>
            <a:r>
              <a:rPr sz="2800" spc="1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člověka</a:t>
            </a:r>
            <a:r>
              <a:rPr sz="2800" spc="3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v konkrétní</a:t>
            </a:r>
            <a:r>
              <a:rPr sz="2800" spc="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sociální realitě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-19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1" baseline="-1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Výzkum</a:t>
            </a:r>
            <a:r>
              <a:rPr sz="2800" spc="1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mezi</a:t>
            </a:r>
            <a:r>
              <a:rPr sz="2800" spc="2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žáky</a:t>
            </a:r>
            <a:r>
              <a:rPr sz="2800" spc="3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– dominující vlastnosti</a:t>
            </a:r>
            <a:r>
              <a:rPr sz="2800" spc="5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z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hlediska ukázněnosti</a:t>
            </a:r>
            <a:r>
              <a:rPr sz="2800" spc="178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-</a:t>
            </a:r>
            <a:r>
              <a:rPr sz="2800" spc="-1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přísnost učitelů k</a:t>
            </a:r>
            <a:r>
              <a:rPr sz="2800" spc="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dětem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a láska</a:t>
            </a:r>
            <a:r>
              <a:rPr sz="2800" spc="3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 </a:t>
            </a:r>
            <a:r>
              <a:rPr sz="2800" spc="-10" dirty="0">
                <a:solidFill>
                  <a:srgbClr val="FFFFFF"/>
                </a:solidFill>
                <a:latin typeface="QNWTDD+Tahoma"/>
                <a:cs typeface="QNWTDD+Tahoma"/>
              </a:rPr>
              <a:t>nim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1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60% žáků</a:t>
            </a:r>
            <a:r>
              <a:rPr sz="2800" spc="889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žádá přísného</a:t>
            </a:r>
            <a:r>
              <a:rPr sz="2800" spc="39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učitele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20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1" baseline="2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45,3% žádá učitele,</a:t>
            </a:r>
            <a:r>
              <a:rPr sz="2800" spc="10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který </a:t>
            </a:r>
            <a:r>
              <a:rPr sz="2800" spc="22" dirty="0">
                <a:solidFill>
                  <a:srgbClr val="FFFF00"/>
                </a:solidFill>
                <a:latin typeface="QNWTDD+Tahoma"/>
                <a:cs typeface="QNWTDD+Tahoma"/>
              </a:rPr>
              <a:t>je</a:t>
            </a:r>
            <a:r>
              <a:rPr sz="2800" spc="-22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má</a:t>
            </a:r>
            <a:r>
              <a:rPr sz="2800" spc="-21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rád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8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1" baseline="-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27,2% výuka</a:t>
            </a:r>
            <a:r>
              <a:rPr sz="2800" spc="35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spc="22" dirty="0">
                <a:solidFill>
                  <a:srgbClr val="FFFF00"/>
                </a:solidFill>
                <a:latin typeface="QNWTDD+Tahoma"/>
                <a:cs typeface="QNWTDD+Tahoma"/>
              </a:rPr>
              <a:t>je</a:t>
            </a:r>
            <a:r>
              <a:rPr sz="2800" spc="-22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zajímavá</a:t>
            </a:r>
            <a:r>
              <a:rPr sz="2800" spc="35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a poutavá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23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1" baseline="2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20,9% smysl</a:t>
            </a:r>
            <a:r>
              <a:rPr sz="2800" spc="26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pro</a:t>
            </a:r>
            <a:r>
              <a:rPr sz="2800" spc="43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humor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6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1" baseline="-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17,5% učitelovo</a:t>
            </a:r>
            <a:r>
              <a:rPr sz="2800" spc="38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sebevědomé vystupování</a:t>
            </a:r>
            <a:r>
              <a:rPr sz="2800" spc="52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před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třídou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IKALKQ+Arial"/>
                <a:cs typeface="IKALKQ+Arial"/>
              </a:rPr>
              <a:t>16 / 19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424" y="722653"/>
            <a:ext cx="8649812" cy="3022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Literatura</a:t>
            </a:r>
            <a:r>
              <a:rPr sz="4400" spc="-34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k charakteristice</a:t>
            </a:r>
            <a:r>
              <a:rPr sz="4400" spc="-82" dirty="0">
                <a:solidFill>
                  <a:srgbClr val="CCFFFF"/>
                </a:solidFill>
                <a:latin typeface="QNWTDD+Tahoma"/>
                <a:cs typeface="QNWTDD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QNWTDD+Tahoma"/>
                <a:cs typeface="QNWTDD+Tahoma"/>
              </a:rPr>
              <a:t>učitele</a:t>
            </a:r>
          </a:p>
          <a:p>
            <a:pPr marL="18276" marR="0">
              <a:lnSpc>
                <a:spcPts val="3374"/>
              </a:lnSpc>
              <a:spcBef>
                <a:spcPts val="696"/>
              </a:spcBef>
              <a:spcAft>
                <a:spcPts val="0"/>
              </a:spcAft>
            </a:pPr>
            <a:r>
              <a:rPr sz="3400" baseline="-33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-3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BENDL,</a:t>
            </a:r>
            <a:r>
              <a:rPr sz="2800" spc="1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S.</a:t>
            </a:r>
            <a:r>
              <a:rPr sz="2800" spc="-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Percipování</a:t>
            </a:r>
            <a:r>
              <a:rPr sz="2800" spc="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kázně ve škole</a:t>
            </a:r>
            <a:r>
              <a:rPr sz="2800" spc="2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učiteli a</a:t>
            </a:r>
            <a:r>
              <a:rPr sz="2800" spc="-2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žáky.</a:t>
            </a:r>
          </a:p>
          <a:p>
            <a:pPr marL="36125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Pedagogika,</a:t>
            </a:r>
            <a:r>
              <a:rPr sz="2800" spc="3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2001,</a:t>
            </a:r>
            <a:r>
              <a:rPr sz="2800" spc="-1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roč. 51,</a:t>
            </a:r>
            <a:r>
              <a:rPr sz="2800" spc="1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č.</a:t>
            </a:r>
            <a:r>
              <a:rPr sz="2800" spc="1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QNWTDD+Tahoma"/>
                <a:cs typeface="QNWTDD+Tahoma"/>
              </a:rPr>
              <a:t>2,</a:t>
            </a:r>
            <a:r>
              <a:rPr sz="2800" spc="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QNWTDD+Tahoma"/>
                <a:cs typeface="QNWTDD+Tahoma"/>
              </a:rPr>
              <a:t>s.</a:t>
            </a:r>
            <a:r>
              <a:rPr sz="2800" spc="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206-216.</a:t>
            </a:r>
          </a:p>
          <a:p>
            <a:pPr marL="18276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16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1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BENDL,</a:t>
            </a:r>
            <a:r>
              <a:rPr sz="2800" spc="1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S.</a:t>
            </a:r>
            <a:r>
              <a:rPr sz="2800" spc="-2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Strašidlo nekázně</a:t>
            </a:r>
            <a:r>
              <a:rPr sz="2800" spc="2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aneb</a:t>
            </a:r>
            <a:r>
              <a:rPr sz="2800" spc="1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Hledání</a:t>
            </a:r>
          </a:p>
          <a:p>
            <a:pPr marL="36125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východiska</a:t>
            </a:r>
            <a:r>
              <a:rPr sz="2800" spc="3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spc="-14" dirty="0">
                <a:solidFill>
                  <a:srgbClr val="FFFFFF"/>
                </a:solidFill>
                <a:latin typeface="QNWTDD+Tahoma"/>
                <a:cs typeface="QNWTDD+Tahoma"/>
              </a:rPr>
              <a:t>ze</a:t>
            </a:r>
            <a:r>
              <a:rPr sz="2800" spc="1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školských</a:t>
            </a:r>
            <a:r>
              <a:rPr sz="2800" spc="2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labyrintů.</a:t>
            </a:r>
            <a:r>
              <a:rPr sz="2800" spc="4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Praha</a:t>
            </a:r>
            <a:r>
              <a:rPr sz="2800" spc="3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:</a:t>
            </a:r>
            <a:r>
              <a:rPr sz="2800" spc="-1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TH,</a:t>
            </a:r>
          </a:p>
          <a:p>
            <a:pPr marL="36125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1998.</a:t>
            </a:r>
            <a:r>
              <a:rPr sz="2800" spc="1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ISBN 80-86065-13-8.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3700" y="3790477"/>
            <a:ext cx="8471745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4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-2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PETTY,</a:t>
            </a:r>
            <a:r>
              <a:rPr sz="2800" spc="4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G.</a:t>
            </a:r>
            <a:r>
              <a:rPr sz="2800" spc="-2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Moderní</a:t>
            </a:r>
            <a:r>
              <a:rPr sz="2800" spc="2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vyučování.</a:t>
            </a:r>
            <a:r>
              <a:rPr sz="2800" spc="4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Praha:</a:t>
            </a:r>
            <a:r>
              <a:rPr sz="2800" spc="4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Portál,</a:t>
            </a:r>
            <a:r>
              <a:rPr sz="2800" spc="1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1996.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63700" y="4302658"/>
            <a:ext cx="8728535" cy="22588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7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JURČÍK,</a:t>
            </a:r>
            <a:r>
              <a:rPr sz="2800" spc="10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M., BIŠKOVÁ,</a:t>
            </a:r>
            <a:r>
              <a:rPr sz="2800" spc="14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B.:</a:t>
            </a:r>
            <a:r>
              <a:rPr sz="2800" spc="13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Karty</a:t>
            </a:r>
            <a:r>
              <a:rPr sz="2800" spc="23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BEZRÁKOSKY</a:t>
            </a:r>
          </a:p>
          <a:p>
            <a:pPr marL="34297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pomáhají</a:t>
            </a:r>
            <a:r>
              <a:rPr sz="2800" spc="23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učitelům</a:t>
            </a:r>
            <a:r>
              <a:rPr sz="2800" spc="20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řešit kázeň</a:t>
            </a:r>
            <a:r>
              <a:rPr sz="2800" spc="22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spc="-24" dirty="0">
                <a:solidFill>
                  <a:srgbClr val="FFFF00"/>
                </a:solidFill>
                <a:latin typeface="QNWTDD+Tahoma"/>
                <a:cs typeface="QNWTDD+Tahoma"/>
              </a:rPr>
              <a:t>ve</a:t>
            </a:r>
            <a:r>
              <a:rPr sz="2800" spc="24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škole; Komenský,</a:t>
            </a:r>
          </a:p>
          <a:p>
            <a:pPr marL="34297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roč.</a:t>
            </a:r>
            <a:r>
              <a:rPr sz="2800" spc="-20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145,</a:t>
            </a:r>
            <a:r>
              <a:rPr sz="2800" spc="11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č.</a:t>
            </a:r>
            <a:r>
              <a:rPr sz="2800" spc="17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03,</a:t>
            </a:r>
            <a:r>
              <a:rPr sz="2800" spc="-12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s. </a:t>
            </a:r>
            <a:r>
              <a:rPr sz="2800" spc="-19" dirty="0">
                <a:solidFill>
                  <a:srgbClr val="FFFF00"/>
                </a:solidFill>
                <a:latin typeface="QNWTDD+Tahoma"/>
                <a:cs typeface="QNWTDD+Tahoma"/>
              </a:rPr>
              <a:t>49</a:t>
            </a:r>
            <a:r>
              <a:rPr sz="2800" spc="20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- </a:t>
            </a:r>
            <a:r>
              <a:rPr sz="2800" spc="-19" dirty="0">
                <a:solidFill>
                  <a:srgbClr val="FFFF00"/>
                </a:solidFill>
                <a:latin typeface="QNWTDD+Tahoma"/>
                <a:cs typeface="QNWTDD+Tahoma"/>
              </a:rPr>
              <a:t>53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33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-3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BENDL,</a:t>
            </a:r>
            <a:r>
              <a:rPr sz="2800" spc="10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S.:</a:t>
            </a:r>
            <a:r>
              <a:rPr sz="2800" spc="10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Které charakteristiky</a:t>
            </a:r>
            <a:r>
              <a:rPr sz="2800" spc="52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učitele</a:t>
            </a:r>
            <a:r>
              <a:rPr sz="2800" spc="33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podporují</a:t>
            </a:r>
          </a:p>
          <a:p>
            <a:pPr marL="34297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kázeň</a:t>
            </a:r>
            <a:r>
              <a:rPr sz="2800" spc="22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žáků.</a:t>
            </a:r>
            <a:r>
              <a:rPr sz="2800" spc="44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Pedagogika,</a:t>
            </a:r>
            <a:r>
              <a:rPr sz="2800" spc="42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roč. LII,</a:t>
            </a:r>
            <a:r>
              <a:rPr sz="2800" spc="16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2002,</a:t>
            </a:r>
            <a:r>
              <a:rPr sz="2800" spc="16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spc="-19" dirty="0">
                <a:solidFill>
                  <a:srgbClr val="FFFF00"/>
                </a:solidFill>
                <a:latin typeface="QNWTDD+Tahoma"/>
                <a:cs typeface="QNWTDD+Tahoma"/>
              </a:rPr>
              <a:t>s.</a:t>
            </a:r>
            <a:r>
              <a:rPr sz="2800" spc="30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346</a:t>
            </a:r>
            <a:r>
              <a:rPr sz="2800" spc="34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-</a:t>
            </a:r>
            <a:r>
              <a:rPr sz="2800" spc="-19" dirty="0">
                <a:solidFill>
                  <a:srgbClr val="FFFF00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NWTDD+Tahoma"/>
                <a:cs typeface="QNWTDD+Tahoma"/>
              </a:rPr>
              <a:t>363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IKALKQ+Arial"/>
                <a:cs typeface="IKALKQ+Arial"/>
              </a:rPr>
              <a:t>17 / 19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440" y="844477"/>
            <a:ext cx="2095271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00"/>
                </a:solidFill>
                <a:latin typeface="QNWTDD+Tahoma"/>
                <a:cs typeface="QNWTDD+Tahoma"/>
              </a:rPr>
              <a:t>Literatura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0326" y="1731524"/>
            <a:ext cx="8340354" cy="4563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30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-3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KYRIACOU,</a:t>
            </a:r>
            <a:r>
              <a:rPr sz="2800" spc="1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CH.,</a:t>
            </a:r>
            <a:r>
              <a:rPr sz="2800" spc="-1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(1996):</a:t>
            </a:r>
            <a:r>
              <a:rPr sz="2800" spc="1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Klíčové</a:t>
            </a:r>
            <a:r>
              <a:rPr sz="2800" spc="28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dovednosti</a:t>
            </a:r>
          </a:p>
          <a:p>
            <a:pPr marL="342969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učitele;</a:t>
            </a:r>
            <a:r>
              <a:rPr sz="2800" spc="-2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Praha,</a:t>
            </a:r>
            <a:r>
              <a:rPr sz="2800" spc="12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Portál</a:t>
            </a:r>
            <a:r>
              <a:rPr sz="2800" spc="2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s.r.o.,</a:t>
            </a:r>
            <a:r>
              <a:rPr sz="2800" spc="1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1996,</a:t>
            </a:r>
            <a:r>
              <a:rPr sz="2800" spc="1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155 s.,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19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1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ŠTECH,</a:t>
            </a:r>
            <a:r>
              <a:rPr sz="2800" spc="12" dirty="0">
                <a:solidFill>
                  <a:srgbClr val="FFFFFF"/>
                </a:solidFill>
                <a:latin typeface="QNWTDD+Tahoma"/>
                <a:cs typeface="QNWTDD+Tahoma"/>
              </a:rPr>
              <a:t> S.,</a:t>
            </a:r>
            <a:r>
              <a:rPr sz="2800" spc="-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(1994):</a:t>
            </a:r>
            <a:r>
              <a:rPr sz="2800" spc="1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Co</a:t>
            </a:r>
            <a:r>
              <a:rPr sz="2800" spc="1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spc="22" dirty="0">
                <a:solidFill>
                  <a:srgbClr val="FFFFFF"/>
                </a:solidFill>
                <a:latin typeface="QNWTDD+Tahoma"/>
                <a:cs typeface="QNWTDD+Tahoma"/>
              </a:rPr>
              <a:t>je</a:t>
            </a:r>
            <a:r>
              <a:rPr sz="2800" spc="-5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spc="14" dirty="0">
                <a:solidFill>
                  <a:srgbClr val="FFFFFF"/>
                </a:solidFill>
                <a:latin typeface="QNWTDD+Tahoma"/>
                <a:cs typeface="QNWTDD+Tahoma"/>
              </a:rPr>
              <a:t>to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 učitelství</a:t>
            </a:r>
            <a:r>
              <a:rPr sz="2800" spc="2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a lze</a:t>
            </a:r>
            <a:r>
              <a:rPr sz="2800" spc="3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QNWTDD+Tahoma"/>
                <a:cs typeface="QNWTDD+Tahoma"/>
              </a:rPr>
              <a:t>se</a:t>
            </a:r>
            <a:r>
              <a:rPr sz="2800" spc="1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mu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naučit?</a:t>
            </a:r>
            <a:r>
              <a:rPr sz="2800" spc="-2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Pedagogika,</a:t>
            </a:r>
            <a:r>
              <a:rPr sz="2800" spc="3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roč. XLIV,</a:t>
            </a:r>
            <a:r>
              <a:rPr sz="2800" spc="1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č.</a:t>
            </a:r>
            <a:r>
              <a:rPr sz="2800" spc="1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QNWTDD+Tahoma"/>
                <a:cs typeface="QNWTDD+Tahoma"/>
              </a:rPr>
              <a:t>4,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 1994,</a:t>
            </a:r>
            <a:r>
              <a:rPr sz="2800" spc="4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QNWTDD+Tahoma"/>
                <a:cs typeface="QNWTDD+Tahoma"/>
              </a:rPr>
              <a:t>s.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-39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-3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RENDL,</a:t>
            </a:r>
            <a:r>
              <a:rPr sz="2800" spc="1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M.,</a:t>
            </a:r>
            <a:r>
              <a:rPr sz="2800" spc="-2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(1994):</a:t>
            </a:r>
            <a:r>
              <a:rPr sz="2800" spc="1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Učitel v žákovském</a:t>
            </a:r>
            <a:r>
              <a:rPr sz="2800" spc="1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diskursu;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Pedagogika,</a:t>
            </a:r>
            <a:r>
              <a:rPr sz="2800" spc="3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roč.</a:t>
            </a:r>
            <a:r>
              <a:rPr sz="2800" spc="-2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XLIV,</a:t>
            </a:r>
            <a:r>
              <a:rPr sz="2800" spc="1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1994,</a:t>
            </a:r>
            <a:r>
              <a:rPr sz="2800" spc="1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č.</a:t>
            </a:r>
            <a:r>
              <a:rPr sz="2800" spc="1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QNWTDD+Tahoma"/>
                <a:cs typeface="QNWTDD+Tahoma"/>
              </a:rPr>
              <a:t>4,</a:t>
            </a:r>
            <a:r>
              <a:rPr sz="2800" spc="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QNWTDD+Tahoma"/>
                <a:cs typeface="QNWTDD+Tahoma"/>
              </a:rPr>
              <a:t>s.</a:t>
            </a:r>
            <a:r>
              <a:rPr sz="2800" spc="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352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10" dirty="0">
                <a:solidFill>
                  <a:srgbClr val="CC99FF"/>
                </a:solidFill>
                <a:latin typeface="JWTPMT+Wingdings"/>
                <a:cs typeface="JWTPMT+Wingdings"/>
              </a:rPr>
              <a:t></a:t>
            </a:r>
            <a:r>
              <a:rPr sz="3400" spc="170" baseline="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BROCKMAYEROVÁ-FENCLOVÁ,</a:t>
            </a:r>
            <a:r>
              <a:rPr sz="2800" spc="1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J.;</a:t>
            </a:r>
            <a:r>
              <a:rPr sz="2800" spc="-1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ČAPEK, J.;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KOTÁSEK,</a:t>
            </a:r>
            <a:r>
              <a:rPr sz="2800" spc="1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J.,</a:t>
            </a:r>
            <a:r>
              <a:rPr sz="2800" spc="11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(2000):</a:t>
            </a:r>
            <a:r>
              <a:rPr sz="2800" spc="15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Oborové</a:t>
            </a:r>
            <a:r>
              <a:rPr sz="2800" spc="2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didaktiky</a:t>
            </a:r>
            <a:r>
              <a:rPr sz="2800" spc="24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jako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samostatné</a:t>
            </a:r>
            <a:r>
              <a:rPr sz="2800" spc="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vědecké</a:t>
            </a:r>
            <a:r>
              <a:rPr sz="2800" spc="2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disciplíny.</a:t>
            </a:r>
            <a:r>
              <a:rPr sz="2800" spc="13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Pedagogika,</a:t>
            </a:r>
            <a:r>
              <a:rPr sz="2800" spc="39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2000,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50,</a:t>
            </a:r>
            <a:r>
              <a:rPr sz="2800" spc="16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č.</a:t>
            </a:r>
            <a:r>
              <a:rPr sz="2800" spc="17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QNWTDD+Tahoma"/>
                <a:cs typeface="QNWTDD+Tahoma"/>
              </a:rPr>
              <a:t>1,</a:t>
            </a:r>
            <a:r>
              <a:rPr sz="2800" spc="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QNWTDD+Tahoma"/>
                <a:cs typeface="QNWTDD+Tahoma"/>
              </a:rPr>
              <a:t>s.</a:t>
            </a:r>
            <a:r>
              <a:rPr sz="2800" spc="30" dirty="0">
                <a:solidFill>
                  <a:srgbClr val="FFFFFF"/>
                </a:solidFill>
                <a:latin typeface="QNWTDD+Tahoma"/>
                <a:cs typeface="QNWTDD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NWTDD+Tahoma"/>
                <a:cs typeface="QNWTDD+Tahoma"/>
              </a:rPr>
              <a:t>23–37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IKALKQ+Arial"/>
                <a:cs typeface="IKALKQ+Arial"/>
              </a:rPr>
              <a:t>18 /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lang="cs-CZ" dirty="0"/>
          </a:p>
        </p:txBody>
      </p:sp>
      <p:sp>
        <p:nvSpPr>
          <p:cNvPr id="3" name="object 3"/>
          <p:cNvSpPr txBox="1"/>
          <p:nvPr/>
        </p:nvSpPr>
        <p:spPr>
          <a:xfrm>
            <a:off x="2924527" y="5514675"/>
            <a:ext cx="4416869" cy="600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61616"/>
                </a:solidFill>
                <a:latin typeface="CDHDMP+Times New Roman"/>
                <a:cs typeface="CDHDMP+Times New Roman"/>
              </a:rPr>
              <a:t>Děkuji</a:t>
            </a:r>
            <a:r>
              <a:rPr sz="4000" spc="-36" dirty="0">
                <a:solidFill>
                  <a:srgbClr val="161616"/>
                </a:solidFill>
                <a:latin typeface="CDHDMP+Times New Roman"/>
                <a:cs typeface="CDHDMP+Times New Roman"/>
              </a:rPr>
              <a:t> </a:t>
            </a:r>
            <a:r>
              <a:rPr sz="4000" spc="23" dirty="0">
                <a:solidFill>
                  <a:srgbClr val="161616"/>
                </a:solidFill>
                <a:latin typeface="CDHDMP+Times New Roman"/>
                <a:cs typeface="CDHDMP+Times New Roman"/>
              </a:rPr>
              <a:t>za</a:t>
            </a:r>
            <a:r>
              <a:rPr sz="4000" spc="-41" dirty="0">
                <a:solidFill>
                  <a:srgbClr val="161616"/>
                </a:solidFill>
                <a:latin typeface="CDHDMP+Times New Roman"/>
                <a:cs typeface="CDHDMP+Times New Roman"/>
              </a:rPr>
              <a:t> </a:t>
            </a:r>
            <a:r>
              <a:rPr sz="4000" dirty="0">
                <a:solidFill>
                  <a:srgbClr val="161616"/>
                </a:solidFill>
                <a:latin typeface="CDHDMP+Times New Roman"/>
                <a:cs typeface="CDHDMP+Times New Roman"/>
              </a:rPr>
              <a:t>pozornost!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IKALKQ+Arial"/>
                <a:cs typeface="IKALKQ+Arial"/>
              </a:rPr>
              <a:t>19 / 19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7191F15-3F3B-1148-1D56-B1A69F75CA68}"/>
              </a:ext>
            </a:extLst>
          </p:cNvPr>
          <p:cNvSpPr txBox="1"/>
          <p:nvPr/>
        </p:nvSpPr>
        <p:spPr>
          <a:xfrm>
            <a:off x="6492478" y="658656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1421</Words>
  <Application>Microsoft Macintosh PowerPoint</Application>
  <PresentationFormat>Vlastní</PresentationFormat>
  <Paragraphs>228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8" baseType="lpstr">
      <vt:lpstr>Times New Roman</vt:lpstr>
      <vt:lpstr>JWTPMT+Wingdings</vt:lpstr>
      <vt:lpstr>Calibri</vt:lpstr>
      <vt:lpstr>QNWTDD+Tahoma</vt:lpstr>
      <vt:lpstr>CDHDMP+Times New Roman</vt:lpstr>
      <vt:lpstr>IKALKQ+Arial</vt:lpstr>
      <vt:lpstr>EHSIPN+Times New Roman Bold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doc2pdf</dc:creator>
  <cp:lastModifiedBy>Jan Topinka</cp:lastModifiedBy>
  <cp:revision>2</cp:revision>
  <dcterms:modified xsi:type="dcterms:W3CDTF">2023-03-20T12:25:56Z</dcterms:modified>
</cp:coreProperties>
</file>