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12" r:id="rId3"/>
    <p:sldId id="313" r:id="rId4"/>
    <p:sldId id="314" r:id="rId5"/>
    <p:sldId id="319" r:id="rId6"/>
    <p:sldId id="320" r:id="rId7"/>
    <p:sldId id="315" r:id="rId8"/>
    <p:sldId id="316" r:id="rId9"/>
    <p:sldId id="317" r:id="rId10"/>
    <p:sldId id="318" r:id="rId11"/>
    <p:sldId id="321" r:id="rId12"/>
    <p:sldId id="322" r:id="rId13"/>
    <p:sldId id="323" r:id="rId14"/>
    <p:sldId id="324" r:id="rId15"/>
    <p:sldId id="325" r:id="rId16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61" autoAdjust="0"/>
  </p:normalViewPr>
  <p:slideViewPr>
    <p:cSldViewPr>
      <p:cViewPr varScale="1">
        <p:scale>
          <a:sx n="87" d="100"/>
          <a:sy n="87" d="100"/>
        </p:scale>
        <p:origin x="188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0CE18-9762-4E66-A129-E12A8DAAE840}" type="datetimeFigureOut">
              <a:rPr lang="cs-CZ" smtClean="0"/>
              <a:t>13.07.2022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E4DF-DAB9-46C9-8326-7CA846C1CC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278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utomatizace.hw.cz/files/styles/full/public/story_automat/14084/senzortvoc4small.jpg?itok=8Iy02XEn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Odkaz na zdroj: </a:t>
            </a:r>
          </a:p>
          <a:p>
            <a:r>
              <a:rPr lang="cs-CZ" dirty="0"/>
              <a:t>https://automatizace.hw.cz/kvalita-vzduchu-v-uzavrenych-mistnostech-test-mereni-tvoc.html</a:t>
            </a:r>
          </a:p>
          <a:p>
            <a:r>
              <a:rPr lang="cs-CZ" dirty="0"/>
              <a:t>https://uk.trotec.com/products-services/measuring-devices/emission/gas-measuring-devices/bq16-hchotvoc-measuring-device/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0442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Základní zdroje TVOC látek: lidé (dech, alkoholové výpary, kosmetika), barvy, lepidla a rozpouštědla, nové koberce a nábytek, čistící prostředky, vaření, nekvalitní plastové produkty (zdroj manuál senzoru </a:t>
            </a:r>
            <a:r>
              <a:rPr lang="cs-CZ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Sensirion</a:t>
            </a:r>
            <a:r>
              <a:rPr lang="cs-CZ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SGP30 a SGP40). (převzatu z článku od Vojáčka, 2020).</a:t>
            </a:r>
          </a:p>
          <a:p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</a:b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2E4DF-DAB9-46C9-8326-7CA846C1CC9E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613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70F955-0FA9-49B4-B8DF-EF76C6DEC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692771"/>
          </a:xfrm>
        </p:spPr>
        <p:txBody>
          <a:bodyPr/>
          <a:lstStyle/>
          <a:p>
            <a:r>
              <a:rPr lang="cs-CZ" sz="3600" dirty="0"/>
              <a:t>Od Hippokrata až po 21. století: faktory, které ovlivňují lidské zdraví IV.</a:t>
            </a:r>
            <a:br>
              <a:rPr lang="cs-CZ" sz="3600" dirty="0"/>
            </a:b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EB103DA-EF78-49C6-89C7-F79E21A5A91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02005" y="4037254"/>
            <a:ext cx="7485380" cy="2769989"/>
          </a:xfrm>
        </p:spPr>
        <p:txBody>
          <a:bodyPr/>
          <a:lstStyle/>
          <a:p>
            <a:r>
              <a:rPr lang="cs-CZ" dirty="0"/>
              <a:t>Geografie zdraví: přednáška č. 4</a:t>
            </a:r>
          </a:p>
          <a:p>
            <a:endParaRPr lang="cs-CZ" i="1" dirty="0"/>
          </a:p>
          <a:p>
            <a:r>
              <a:rPr lang="cs-CZ" i="1" dirty="0"/>
              <a:t>Jak měřit vzduch v uzavřené místnosti a co to vše ovlivňuje?</a:t>
            </a:r>
          </a:p>
          <a:p>
            <a:r>
              <a:rPr lang="cs-CZ" i="1" dirty="0"/>
              <a:t>Co vše lze zjistit o vzduchu v běžné uzavřené místnosti s využitím přístroje </a:t>
            </a:r>
            <a:r>
              <a:rPr lang="en-US" i="1" dirty="0"/>
              <a:t>BQ16 HCHO/TVOC MEASURING DEVICE</a:t>
            </a:r>
            <a:r>
              <a:rPr lang="cs-CZ" i="1" dirty="0"/>
              <a:t> od firmy </a:t>
            </a:r>
            <a:r>
              <a:rPr lang="cs-CZ" i="1" dirty="0" err="1"/>
              <a:t>Trotec</a:t>
            </a:r>
            <a:r>
              <a:rPr lang="cs-CZ" i="1" dirty="0"/>
              <a:t>?</a:t>
            </a:r>
          </a:p>
          <a:p>
            <a:endParaRPr lang="cs-CZ" i="1" dirty="0"/>
          </a:p>
          <a:p>
            <a:r>
              <a:rPr lang="cs-CZ" i="1" dirty="0"/>
              <a:t>Zpracováno podle: </a:t>
            </a:r>
          </a:p>
          <a:p>
            <a:r>
              <a:rPr lang="cs-CZ" i="1" dirty="0"/>
              <a:t>Antonín Vojáček: Kvalita vzduchu v uzavřených místnostech – Test měření TVOC;</a:t>
            </a:r>
          </a:p>
          <a:p>
            <a:r>
              <a:rPr lang="cs-CZ" i="1" dirty="0"/>
              <a:t>BQ16-HCHOITVOC </a:t>
            </a:r>
            <a:r>
              <a:rPr lang="cs-CZ" i="1" dirty="0" err="1"/>
              <a:t>Measuring</a:t>
            </a:r>
            <a:r>
              <a:rPr lang="cs-CZ" i="1" dirty="0"/>
              <a:t> </a:t>
            </a:r>
            <a:r>
              <a:rPr lang="cs-CZ" i="1" dirty="0" err="1"/>
              <a:t>Device</a:t>
            </a:r>
            <a:r>
              <a:rPr lang="cs-CZ" i="1" dirty="0"/>
              <a:t> (webová stránka)</a:t>
            </a:r>
          </a:p>
          <a:p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6231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CD2F85-00F4-40CF-93D8-BFB0C97F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Pár základních informací k měření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43CBF17-34BF-4A82-8ED4-BBA48525A36D}"/>
              </a:ext>
            </a:extLst>
          </p:cNvPr>
          <p:cNvSpPr txBox="1"/>
          <p:nvPr/>
        </p:nvSpPr>
        <p:spPr>
          <a:xfrm>
            <a:off x="546100" y="2333625"/>
            <a:ext cx="883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IAQ = Kvalita vzduchu v uzavřených místnostech (</a:t>
            </a:r>
            <a:r>
              <a:rPr lang="cs-CZ" dirty="0" err="1"/>
              <a:t>Indoor</a:t>
            </a:r>
            <a:r>
              <a:rPr lang="cs-CZ" dirty="0"/>
              <a:t> Air </a:t>
            </a:r>
            <a:r>
              <a:rPr lang="cs-CZ" dirty="0" err="1"/>
              <a:t>Quality</a:t>
            </a:r>
            <a:r>
              <a:rPr lang="cs-CZ" dirty="0"/>
              <a:t>) </a:t>
            </a:r>
          </a:p>
          <a:p>
            <a:r>
              <a:rPr lang="cs-CZ" dirty="0"/>
              <a:t>Odkud se do vzduchu dostávají VOC látky?</a:t>
            </a:r>
          </a:p>
          <a:p>
            <a:endParaRPr lang="cs-CZ" dirty="0"/>
          </a:p>
        </p:txBody>
      </p:sp>
      <p:pic>
        <p:nvPicPr>
          <p:cNvPr id="1026" name="Picture 2" descr="https://automatizace.hw.cz/files/styles/full/public/story_automat/14083/tvocvlivy.png?itok=yl3UCJrO">
            <a:extLst>
              <a:ext uri="{FF2B5EF4-FFF2-40B4-BE49-F238E27FC236}">
                <a16:creationId xmlns:a16="http://schemas.microsoft.com/office/drawing/2014/main" id="{BD72C89B-D0F8-4BF1-A499-40906B3EB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55" y="3185971"/>
            <a:ext cx="818197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800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16157C-0C31-49E3-A4D9-D101B8C0A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01" y="889548"/>
            <a:ext cx="9278797" cy="533400"/>
          </a:xfrm>
        </p:spPr>
        <p:txBody>
          <a:bodyPr/>
          <a:lstStyle/>
          <a:p>
            <a:r>
              <a:rPr lang="cs-CZ" dirty="0"/>
              <a:t>Co lze na senzoru zaznamenat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FB1C28-2D27-4355-9D02-8E495EC134C0}"/>
              </a:ext>
            </a:extLst>
          </p:cNvPr>
          <p:cNvSpPr txBox="1"/>
          <p:nvPr/>
        </p:nvSpPr>
        <p:spPr>
          <a:xfrm>
            <a:off x="241300" y="1571625"/>
            <a:ext cx="96685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Krátké vysoké špičaté pulsy</a:t>
            </a:r>
            <a:r>
              <a:rPr lang="cs-CZ" dirty="0"/>
              <a:t> (max. několik desítek minut, odezní i bez větrání)</a:t>
            </a:r>
          </a:p>
          <a:p>
            <a:pPr marL="285750" indent="-285750">
              <a:buFontTx/>
              <a:buChar char="-"/>
            </a:pPr>
            <a:r>
              <a:rPr lang="cs-CZ" dirty="0"/>
              <a:t>Aplikace parfémů s alkoholem</a:t>
            </a:r>
          </a:p>
          <a:p>
            <a:pPr marL="285750" indent="-285750">
              <a:buFontTx/>
              <a:buChar char="-"/>
            </a:pPr>
            <a:r>
              <a:rPr lang="cs-CZ" dirty="0"/>
              <a:t>Aplikace dezinfekcí s alkoholem</a:t>
            </a:r>
          </a:p>
          <a:p>
            <a:pPr marL="285750" indent="-285750">
              <a:buFontTx/>
              <a:buChar char="-"/>
            </a:pPr>
            <a:r>
              <a:rPr lang="cs-CZ" dirty="0"/>
              <a:t>Jednorázové použití zapalovače</a:t>
            </a:r>
          </a:p>
          <a:p>
            <a:pPr marL="285750" indent="-285750">
              <a:buFontTx/>
              <a:buChar char="-"/>
            </a:pPr>
            <a:r>
              <a:rPr lang="cs-CZ" dirty="0"/>
              <a:t>Aplikace čistícího alkoholového spreje (</a:t>
            </a:r>
            <a:r>
              <a:rPr lang="cs-CZ" dirty="0" err="1"/>
              <a:t>ispopropylalkohol</a:t>
            </a:r>
            <a:r>
              <a:rPr lang="cs-CZ" dirty="0"/>
              <a:t>, IPA – čištění elektroniky…)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r>
              <a:rPr lang="cs-CZ" b="1" dirty="0"/>
              <a:t>Střednědobé nižší ploché pulsy</a:t>
            </a:r>
            <a:r>
              <a:rPr lang="cs-CZ" dirty="0"/>
              <a:t> (několik hodin, nebo do velkého vyvětrání)</a:t>
            </a:r>
          </a:p>
          <a:p>
            <a:pPr marL="285750" indent="-285750">
              <a:buFontTx/>
              <a:buChar char="-"/>
            </a:pPr>
            <a:r>
              <a:rPr lang="cs-CZ" dirty="0"/>
              <a:t>Sušení čerstvě vypraného prádla (s využití aviváže);</a:t>
            </a:r>
          </a:p>
          <a:p>
            <a:pPr marL="285750" indent="-285750">
              <a:buFontTx/>
              <a:buChar char="-"/>
            </a:pPr>
            <a:r>
              <a:rPr lang="cs-CZ" dirty="0"/>
              <a:t>Kouř z vonných svíček či cigaret;</a:t>
            </a:r>
          </a:p>
          <a:p>
            <a:pPr marL="285750" indent="-285750">
              <a:buFontTx/>
              <a:buChar char="-"/>
            </a:pPr>
            <a:r>
              <a:rPr lang="cs-CZ" dirty="0"/>
              <a:t>Umytí podlahy mycími prostředky (využití chloru nebo amoniaku);</a:t>
            </a:r>
          </a:p>
          <a:p>
            <a:pPr marL="285750" indent="-285750">
              <a:buFontTx/>
              <a:buChar char="-"/>
            </a:pPr>
            <a:r>
              <a:rPr lang="cs-CZ" dirty="0"/>
              <a:t>Lepení a lakování;</a:t>
            </a:r>
          </a:p>
          <a:p>
            <a:pPr marL="285750" indent="-285750">
              <a:buFontTx/>
              <a:buChar char="-"/>
            </a:pPr>
            <a:r>
              <a:rPr lang="cs-CZ" dirty="0"/>
              <a:t>Aplikování kosmetických přípravků;</a:t>
            </a:r>
          </a:p>
          <a:p>
            <a:pPr marL="285750" indent="-285750">
              <a:buFontTx/>
              <a:buChar char="-"/>
            </a:pPr>
            <a:r>
              <a:rPr lang="cs-CZ" dirty="0"/>
              <a:t>Biologický odpad (např. nevynesený biologický odpad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r>
              <a:rPr lang="cs-CZ" b="1" dirty="0"/>
              <a:t>Dlouhodobé zvýšené hodnoty TVOC</a:t>
            </a:r>
            <a:r>
              <a:rPr lang="cs-CZ" dirty="0"/>
              <a:t> (i několik dnů za sebou, nepomáhá ani větrání)</a:t>
            </a:r>
          </a:p>
          <a:p>
            <a:pPr marL="285750" indent="-285750">
              <a:buFontTx/>
              <a:buChar char="-"/>
            </a:pPr>
            <a:r>
              <a:rPr lang="cs-CZ" dirty="0"/>
              <a:t>Nečistý příbytek chovaného živočicha</a:t>
            </a:r>
          </a:p>
          <a:p>
            <a:pPr marL="285750" indent="-285750">
              <a:buFontTx/>
              <a:buChar char="-"/>
            </a:pPr>
            <a:r>
              <a:rPr lang="cs-CZ" dirty="0"/>
              <a:t>Dlouhodobé výpary ze špatně uskladněných/uzavřených barev, mycích prostředků…</a:t>
            </a:r>
          </a:p>
          <a:p>
            <a:pPr marL="285750" indent="-285750">
              <a:buFontTx/>
              <a:buChar char="-"/>
            </a:pPr>
            <a:r>
              <a:rPr lang="cs-CZ" dirty="0"/>
              <a:t>Dlouhodobé výpary z různě impregnovaných materiálů (nábytek, oblečení, lepidla, laky…)</a:t>
            </a:r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sp>
        <p:nvSpPr>
          <p:cNvPr id="4" name="AutoShape 2" descr="Čistič IPA isopropylalkohol 400ml">
            <a:extLst>
              <a:ext uri="{FF2B5EF4-FFF2-40B4-BE49-F238E27FC236}">
                <a16:creationId xmlns:a16="http://schemas.microsoft.com/office/drawing/2014/main" id="{DF3BD5C0-F127-47B4-B73C-623059BE85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94300" y="3629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4" descr="https://i00.eu/img/510/1024x1024w/46c4bc60/28529.webp">
            <a:extLst>
              <a:ext uri="{FF2B5EF4-FFF2-40B4-BE49-F238E27FC236}">
                <a16:creationId xmlns:a16="http://schemas.microsoft.com/office/drawing/2014/main" id="{8D52868B-4F6C-45F9-BF6F-F2566FD94A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46700" y="37814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AutoShape 6" descr="https://i00.eu/img/510/1024x1024w/46c4bc60/28529.webp">
            <a:extLst>
              <a:ext uri="{FF2B5EF4-FFF2-40B4-BE49-F238E27FC236}">
                <a16:creationId xmlns:a16="http://schemas.microsoft.com/office/drawing/2014/main" id="{2374729E-3E2F-4EF8-92B5-D3884CE05F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99100" y="3933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44BCBBB-1944-4FAB-A156-19E6A9588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700" y="1161642"/>
            <a:ext cx="1543977" cy="2180735"/>
          </a:xfrm>
          <a:prstGeom prst="rect">
            <a:avLst/>
          </a:prstGeom>
        </p:spPr>
      </p:pic>
      <p:sp>
        <p:nvSpPr>
          <p:cNvPr id="9" name="Ovál 8">
            <a:extLst>
              <a:ext uri="{FF2B5EF4-FFF2-40B4-BE49-F238E27FC236}">
                <a16:creationId xmlns:a16="http://schemas.microsoft.com/office/drawing/2014/main" id="{6885EE35-18BA-43E6-891D-D15C6D37B4F2}"/>
              </a:ext>
            </a:extLst>
          </p:cNvPr>
          <p:cNvSpPr/>
          <p:nvPr/>
        </p:nvSpPr>
        <p:spPr>
          <a:xfrm>
            <a:off x="8166100" y="4924425"/>
            <a:ext cx="1543977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1B6EB2C-FBAF-47BB-AF54-07BBE2ED2E8B}"/>
              </a:ext>
            </a:extLst>
          </p:cNvPr>
          <p:cNvSpPr txBox="1"/>
          <p:nvPr/>
        </p:nvSpPr>
        <p:spPr>
          <a:xfrm>
            <a:off x="8470900" y="5076825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Vliv na zdraví!!!</a:t>
            </a:r>
          </a:p>
        </p:txBody>
      </p:sp>
    </p:spTree>
    <p:extLst>
      <p:ext uri="{BB962C8B-B14F-4D97-AF65-F5344CB8AC3E}">
        <p14:creationId xmlns:p14="http://schemas.microsoft.com/office/powerpoint/2010/main" val="2712076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538609"/>
          </a:xfrm>
        </p:spPr>
        <p:txBody>
          <a:bodyPr/>
          <a:lstStyle/>
          <a:p>
            <a:r>
              <a:rPr lang="cs-CZ" dirty="0"/>
              <a:t>Příklady změn hodnot: krátkodobé navýšení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Vysoká úroveň na krátkou dobu, rychlé odeznění; neškodné pro lidské zdraví, setrvalý stav</a:t>
            </a:r>
          </a:p>
        </p:txBody>
      </p:sp>
      <p:pic>
        <p:nvPicPr>
          <p:cNvPr id="7170" name="Picture 2" descr="https://automatizace.hw.cz/files/styles/full/public/story_automat/14084/tvocreakce3.png?itok=KwzoKwox">
            <a:extLst>
              <a:ext uri="{FF2B5EF4-FFF2-40B4-BE49-F238E27FC236}">
                <a16:creationId xmlns:a16="http://schemas.microsoft.com/office/drawing/2014/main" id="{BA12F6EE-D3E2-4A5A-9327-B0C15ADF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2864294"/>
            <a:ext cx="8699500" cy="360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84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538609"/>
          </a:xfrm>
        </p:spPr>
        <p:txBody>
          <a:bodyPr/>
          <a:lstStyle/>
          <a:p>
            <a:r>
              <a:rPr lang="cs-CZ" dirty="0"/>
              <a:t>Příklady změn hodnot: krátkodobé navýšení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Vysoká úroveň na krátkou dobu, rychlé odeznění; neškodné pro lidské zdraví, setrvalý stav</a:t>
            </a:r>
          </a:p>
        </p:txBody>
      </p:sp>
      <p:pic>
        <p:nvPicPr>
          <p:cNvPr id="8194" name="Picture 2" descr="https://automatizace.hw.cz/files/styles/full/public/story_automat/14084/tvocreakce3popis.png?itok=yUw9Suz2">
            <a:extLst>
              <a:ext uri="{FF2B5EF4-FFF2-40B4-BE49-F238E27FC236}">
                <a16:creationId xmlns:a16="http://schemas.microsoft.com/office/drawing/2014/main" id="{F68F45FD-3350-49D3-9145-33D1188AC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04" y="2851326"/>
            <a:ext cx="8704395" cy="377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673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1077218"/>
          </a:xfrm>
        </p:spPr>
        <p:txBody>
          <a:bodyPr/>
          <a:lstStyle/>
          <a:p>
            <a:r>
              <a:rPr lang="cs-CZ" dirty="0"/>
              <a:t>Příklady změn hodnot: střednědobé zvýšené hodnoty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Nárůst přes 600 </a:t>
            </a:r>
            <a:r>
              <a:rPr lang="cs-CZ" dirty="0" err="1"/>
              <a:t>ppb</a:t>
            </a:r>
            <a:r>
              <a:rPr lang="cs-CZ" dirty="0"/>
              <a:t>, po několika hodinách a větrání by měly odeznít, pak pokles pod 500</a:t>
            </a:r>
          </a:p>
        </p:txBody>
      </p:sp>
      <p:pic>
        <p:nvPicPr>
          <p:cNvPr id="3074" name="Picture 2" descr="https://automatizace.hw.cz/files/styles/full/public/story_automat/14084/tvocreakce2.png?itok=Pr4GF2iZ">
            <a:extLst>
              <a:ext uri="{FF2B5EF4-FFF2-40B4-BE49-F238E27FC236}">
                <a16:creationId xmlns:a16="http://schemas.microsoft.com/office/drawing/2014/main" id="{C574C559-051A-409E-8070-F2975829E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9" y="2656653"/>
            <a:ext cx="8080157" cy="379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613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1077218"/>
          </a:xfrm>
        </p:spPr>
        <p:txBody>
          <a:bodyPr/>
          <a:lstStyle/>
          <a:p>
            <a:r>
              <a:rPr lang="cs-CZ" dirty="0"/>
              <a:t>Příklady změn hodnot: střednědobé zvýšené hodnoty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Nárůst přes 600 </a:t>
            </a:r>
            <a:r>
              <a:rPr lang="cs-CZ" dirty="0" err="1"/>
              <a:t>ppb</a:t>
            </a:r>
            <a:r>
              <a:rPr lang="cs-CZ" dirty="0"/>
              <a:t>, po několika hodinách a větrání by měly odeznít, pak pokles pod 500</a:t>
            </a:r>
          </a:p>
        </p:txBody>
      </p:sp>
      <p:pic>
        <p:nvPicPr>
          <p:cNvPr id="4098" name="Picture 2" descr="https://automatizace.hw.cz/files/styles/full/public/story_automat/14084/tvocreakce2popis.png?itok=nO1J5SSn">
            <a:extLst>
              <a:ext uri="{FF2B5EF4-FFF2-40B4-BE49-F238E27FC236}">
                <a16:creationId xmlns:a16="http://schemas.microsoft.com/office/drawing/2014/main" id="{1A75B85D-1DEF-4E1C-9C2A-D8F638733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726293"/>
            <a:ext cx="8344800" cy="391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431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538609"/>
          </a:xfrm>
        </p:spPr>
        <p:txBody>
          <a:bodyPr/>
          <a:lstStyle/>
          <a:p>
            <a:r>
              <a:rPr lang="cs-CZ" dirty="0"/>
              <a:t>Příklady změn hodnot: dlouhodobé zvýšení hodnot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Dlouhodobě převyšují 600 </a:t>
            </a:r>
            <a:r>
              <a:rPr lang="cs-CZ" dirty="0" err="1"/>
              <a:t>ppb</a:t>
            </a:r>
            <a:r>
              <a:rPr lang="cs-CZ" dirty="0"/>
              <a:t>, setrvalý stav</a:t>
            </a:r>
          </a:p>
        </p:txBody>
      </p:sp>
      <p:pic>
        <p:nvPicPr>
          <p:cNvPr id="5124" name="Picture 4" descr="https://automatizace.hw.cz/files/styles/full/public/story_automat/14084/tvocreakce5.png?itok=jqgDzFIG">
            <a:extLst>
              <a:ext uri="{FF2B5EF4-FFF2-40B4-BE49-F238E27FC236}">
                <a16:creationId xmlns:a16="http://schemas.microsoft.com/office/drawing/2014/main" id="{D4F4B7E2-5000-4346-9F67-E4D018215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2943225"/>
            <a:ext cx="8610600" cy="3687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943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599FAE-463C-40D0-8E69-E86918FED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1" y="1328879"/>
            <a:ext cx="10058400" cy="538609"/>
          </a:xfrm>
        </p:spPr>
        <p:txBody>
          <a:bodyPr/>
          <a:lstStyle/>
          <a:p>
            <a:r>
              <a:rPr lang="cs-CZ" dirty="0"/>
              <a:t>Příklady změn hodnot: dlouhodobé zvýšení hodnot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DEF1E0D-5A58-4573-9641-3D4C483B4F4E}"/>
              </a:ext>
            </a:extLst>
          </p:cNvPr>
          <p:cNvSpPr txBox="1"/>
          <p:nvPr/>
        </p:nvSpPr>
        <p:spPr>
          <a:xfrm>
            <a:off x="393701" y="2181225"/>
            <a:ext cx="975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Dlouhodobě převyšují 600 </a:t>
            </a:r>
            <a:r>
              <a:rPr lang="cs-CZ" dirty="0" err="1"/>
              <a:t>ppb</a:t>
            </a:r>
            <a:r>
              <a:rPr lang="cs-CZ" dirty="0"/>
              <a:t>, setrvalý stav</a:t>
            </a:r>
          </a:p>
        </p:txBody>
      </p:sp>
      <p:pic>
        <p:nvPicPr>
          <p:cNvPr id="6146" name="Picture 2" descr="https://automatizace.hw.cz/files/styles/full/public/story_automat/14084/tvocreakce5popis.png?itok=pAj8p6Mr">
            <a:extLst>
              <a:ext uri="{FF2B5EF4-FFF2-40B4-BE49-F238E27FC236}">
                <a16:creationId xmlns:a16="http://schemas.microsoft.com/office/drawing/2014/main" id="{1AFE40FE-B340-4A57-898F-20CE33E42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2550557"/>
            <a:ext cx="9309100" cy="3987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0143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226160"/>
          </a:xfrm>
        </p:spPr>
        <p:txBody>
          <a:bodyPr>
            <a:normAutofit/>
          </a:bodyPr>
          <a:lstStyle/>
          <a:p>
            <a:r>
              <a:rPr lang="cs-CZ" dirty="0"/>
              <a:t>Je třeba počítat s časovým kontextem, nikoliv pouze výškou/intenzitou naměřených hodnot</a:t>
            </a:r>
          </a:p>
          <a:p>
            <a:endParaRPr lang="cs-CZ" dirty="0"/>
          </a:p>
          <a:p>
            <a:r>
              <a:rPr lang="cs-CZ" dirty="0"/>
              <a:t>Řešení situace s kvalitou vzduchu: úroveň nad 600 </a:t>
            </a:r>
            <a:r>
              <a:rPr lang="cs-CZ" dirty="0" err="1"/>
              <a:t>ppb</a:t>
            </a:r>
            <a:r>
              <a:rPr lang="cs-CZ" dirty="0"/>
              <a:t> po dobu alespoň jedné hodiny</a:t>
            </a:r>
          </a:p>
          <a:p>
            <a:endParaRPr lang="cs-CZ" dirty="0"/>
          </a:p>
          <a:p>
            <a:r>
              <a:rPr lang="cs-CZ" dirty="0"/>
              <a:t>Různé hladiny koncentrací pro „ještě kvalitní vzduch“ (zelená kategorie)</a:t>
            </a:r>
          </a:p>
          <a:p>
            <a:endParaRPr lang="cs-CZ" dirty="0"/>
          </a:p>
          <a:p>
            <a:r>
              <a:rPr lang="cs-CZ" dirty="0"/>
              <a:t>Obecná koncentrace dlouhodobě nevyhovujícího vzduchu: 1000 </a:t>
            </a:r>
            <a:r>
              <a:rPr lang="cs-CZ" dirty="0" err="1"/>
              <a:t>ppb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054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59397F-2639-4962-BFC3-59B4AEA6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657225"/>
            <a:ext cx="10452100" cy="1077218"/>
          </a:xfrm>
        </p:spPr>
        <p:txBody>
          <a:bodyPr/>
          <a:lstStyle/>
          <a:p>
            <a:r>
              <a:rPr lang="cs-CZ" dirty="0"/>
              <a:t>Seznámení se s měřícím přístrojem </a:t>
            </a:r>
            <a:r>
              <a:rPr lang="en-US" cap="all" dirty="0"/>
              <a:t>BQ16 HCHO/TVOC</a:t>
            </a:r>
            <a:br>
              <a:rPr lang="en-US" cap="all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8682E25-3DD6-494D-9E00-D582D469D8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5" t="2980" r="2266" b="5668"/>
          <a:stretch/>
        </p:blipFill>
        <p:spPr>
          <a:xfrm rot="5400000">
            <a:off x="915892" y="2612823"/>
            <a:ext cx="4289613" cy="3352801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3DB60AF-01B6-48E8-B23F-BC946F34A9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8" r="15743" b="7011"/>
          <a:stretch/>
        </p:blipFill>
        <p:spPr>
          <a:xfrm rot="5400000">
            <a:off x="5099800" y="2772317"/>
            <a:ext cx="4264613" cy="300881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38357430-0D9E-48AB-8615-BD9D4C0B6C4D}"/>
              </a:ext>
            </a:extLst>
          </p:cNvPr>
          <p:cNvSpPr txBox="1"/>
          <p:nvPr/>
        </p:nvSpPr>
        <p:spPr>
          <a:xfrm>
            <a:off x="8547100" y="6829425"/>
            <a:ext cx="1219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Foto: autor</a:t>
            </a:r>
          </a:p>
        </p:txBody>
      </p:sp>
    </p:spTree>
    <p:extLst>
      <p:ext uri="{BB962C8B-B14F-4D97-AF65-F5344CB8AC3E}">
        <p14:creationId xmlns:p14="http://schemas.microsoft.com/office/powerpoint/2010/main" val="4292683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AC608-A165-43D3-BC7B-531ED5C5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1038225"/>
            <a:ext cx="10058400" cy="1077218"/>
          </a:xfrm>
        </p:spPr>
        <p:txBody>
          <a:bodyPr/>
          <a:lstStyle/>
          <a:p>
            <a:r>
              <a:rPr lang="cs-CZ" dirty="0"/>
              <a:t>Seznámení se s měřícím přístrojem </a:t>
            </a:r>
            <a:r>
              <a:rPr lang="en-US" cap="all" dirty="0"/>
              <a:t>BQ16 HCHO/TVOC</a:t>
            </a:r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B528C7F-E7D9-45A4-854C-D976F13F6E51}"/>
              </a:ext>
            </a:extLst>
          </p:cNvPr>
          <p:cNvSpPr txBox="1"/>
          <p:nvPr/>
        </p:nvSpPr>
        <p:spPr>
          <a:xfrm>
            <a:off x="355600" y="1774623"/>
            <a:ext cx="998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dirty="0"/>
              <a:t>Měří přítomnost formaldehydu (HCHO) a těkavé organické látky (VOC);</a:t>
            </a:r>
          </a:p>
          <a:p>
            <a:pPr marL="285750" indent="-285750">
              <a:buFontTx/>
              <a:buChar char="-"/>
            </a:pPr>
            <a:r>
              <a:rPr lang="cs-CZ" dirty="0"/>
              <a:t>Simultánní měření v reálném čase;</a:t>
            </a:r>
          </a:p>
          <a:p>
            <a:pPr marL="285750" indent="-285750">
              <a:buFontTx/>
              <a:buChar char="-"/>
            </a:pPr>
            <a:r>
              <a:rPr lang="cs-CZ" dirty="0"/>
              <a:t>Bateriové napájení; automatická funkce </a:t>
            </a:r>
            <a:r>
              <a:rPr lang="cs-CZ" dirty="0" err="1"/>
              <a:t>switch</a:t>
            </a:r>
            <a:r>
              <a:rPr lang="cs-CZ" dirty="0"/>
              <a:t> </a:t>
            </a:r>
            <a:r>
              <a:rPr lang="cs-CZ" dirty="0" err="1"/>
              <a:t>off</a:t>
            </a:r>
            <a:r>
              <a:rPr lang="cs-CZ" dirty="0"/>
              <a:t>;</a:t>
            </a:r>
          </a:p>
          <a:p>
            <a:pPr marL="285750" indent="-285750">
              <a:buFontTx/>
              <a:buChar char="-"/>
            </a:pPr>
            <a:r>
              <a:rPr lang="cs-CZ" dirty="0"/>
              <a:t>Měření buď </a:t>
            </a:r>
            <a:r>
              <a:rPr lang="cs-CZ" b="1" dirty="0" err="1"/>
              <a:t>ppm</a:t>
            </a:r>
            <a:r>
              <a:rPr lang="cs-CZ" dirty="0"/>
              <a:t> (</a:t>
            </a:r>
            <a:r>
              <a:rPr lang="cs-CZ" dirty="0" err="1"/>
              <a:t>parts</a:t>
            </a:r>
            <a:r>
              <a:rPr lang="cs-CZ" dirty="0"/>
              <a:t> per </a:t>
            </a:r>
            <a:r>
              <a:rPr lang="cs-CZ" dirty="0" err="1"/>
              <a:t>million</a:t>
            </a:r>
            <a:r>
              <a:rPr lang="cs-CZ" dirty="0"/>
              <a:t>) nebo </a:t>
            </a:r>
            <a:r>
              <a:rPr lang="cs-CZ" b="1" dirty="0"/>
              <a:t>mg/m</a:t>
            </a:r>
            <a:r>
              <a:rPr lang="cs-CZ" b="1" baseline="30000" dirty="0"/>
              <a:t>3 </a:t>
            </a:r>
          </a:p>
          <a:p>
            <a:pPr marL="285750" indent="-285750">
              <a:buFontTx/>
              <a:buChar char="-"/>
            </a:pPr>
            <a:endParaRPr lang="cs-CZ" dirty="0"/>
          </a:p>
        </p:txBody>
      </p:sp>
      <p:pic>
        <p:nvPicPr>
          <p:cNvPr id="9218" name="Picture 2" descr="https://uk.trotec.com/images/bq16-ps-02-751b.jpg">
            <a:extLst>
              <a:ext uri="{FF2B5EF4-FFF2-40B4-BE49-F238E27FC236}">
                <a16:creationId xmlns:a16="http://schemas.microsoft.com/office/drawing/2014/main" id="{8148A66D-8D19-4682-B293-3062149E2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1619281"/>
            <a:ext cx="1487234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9EA0D07-7CF3-460F-91C9-94C63BF142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5" t="25818" r="10705" b="21788"/>
          <a:stretch/>
        </p:blipFill>
        <p:spPr>
          <a:xfrm rot="5400000">
            <a:off x="-141314" y="3956275"/>
            <a:ext cx="3448579" cy="1921351"/>
          </a:xfrm>
          <a:prstGeom prst="rect">
            <a:avLst/>
          </a:prstGeom>
        </p:spPr>
      </p:pic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2BB06D57-0F8B-46BC-8AF4-7E4CE06C0F2A}"/>
              </a:ext>
            </a:extLst>
          </p:cNvPr>
          <p:cNvCxnSpPr/>
          <p:nvPr/>
        </p:nvCxnSpPr>
        <p:spPr>
          <a:xfrm flipV="1">
            <a:off x="1765300" y="4010025"/>
            <a:ext cx="1828800" cy="1066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9B0DA1C9-84F3-4D76-8017-6FF77A68988D}"/>
              </a:ext>
            </a:extLst>
          </p:cNvPr>
          <p:cNvSpPr txBox="1"/>
          <p:nvPr/>
        </p:nvSpPr>
        <p:spPr>
          <a:xfrm>
            <a:off x="3517900" y="3811934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Zapínání</a:t>
            </a: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3C1347BD-033E-4ED3-950B-54D947152975}"/>
              </a:ext>
            </a:extLst>
          </p:cNvPr>
          <p:cNvCxnSpPr/>
          <p:nvPr/>
        </p:nvCxnSpPr>
        <p:spPr>
          <a:xfrm>
            <a:off x="2146300" y="5457825"/>
            <a:ext cx="1981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36C235F-5F66-42A8-BDFD-3168EACCF57C}"/>
              </a:ext>
            </a:extLst>
          </p:cNvPr>
          <p:cNvSpPr txBox="1"/>
          <p:nvPr/>
        </p:nvSpPr>
        <p:spPr>
          <a:xfrm>
            <a:off x="4127500" y="5134659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Podsvícení displeje; podržení aktuální hodnoty „H“ = hold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97096DF8-BC42-4131-818C-9658F5FBF771}"/>
              </a:ext>
            </a:extLst>
          </p:cNvPr>
          <p:cNvCxnSpPr/>
          <p:nvPr/>
        </p:nvCxnSpPr>
        <p:spPr>
          <a:xfrm>
            <a:off x="1765300" y="6067425"/>
            <a:ext cx="23622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C65B069-159A-4BB3-8B4A-27E81A3B9720}"/>
              </a:ext>
            </a:extLst>
          </p:cNvPr>
          <p:cNvSpPr txBox="1"/>
          <p:nvPr/>
        </p:nvSpPr>
        <p:spPr>
          <a:xfrm>
            <a:off x="4279900" y="603021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Nastavení jednotek </a:t>
            </a:r>
            <a:r>
              <a:rPr lang="cs-CZ" dirty="0" err="1"/>
              <a:t>ppm</a:t>
            </a:r>
            <a:r>
              <a:rPr lang="cs-CZ" dirty="0"/>
              <a:t> nebo mg/ m</a:t>
            </a:r>
            <a:r>
              <a:rPr lang="cs-CZ" baseline="30000" dirty="0"/>
              <a:t>3</a:t>
            </a:r>
            <a:endParaRPr lang="cs-CZ" dirty="0"/>
          </a:p>
        </p:txBody>
      </p: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E05DF5E5-DA2A-4749-A64A-E90649A9E311}"/>
              </a:ext>
            </a:extLst>
          </p:cNvPr>
          <p:cNvCxnSpPr>
            <a:cxnSpLocks/>
          </p:cNvCxnSpPr>
          <p:nvPr/>
        </p:nvCxnSpPr>
        <p:spPr>
          <a:xfrm flipV="1">
            <a:off x="1155700" y="4181266"/>
            <a:ext cx="5410202" cy="1276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62FDA1D-64CE-439C-961D-DA75356323EA}"/>
              </a:ext>
            </a:extLst>
          </p:cNvPr>
          <p:cNvSpPr txBox="1"/>
          <p:nvPr/>
        </p:nvSpPr>
        <p:spPr>
          <a:xfrm>
            <a:off x="6625749" y="3224180"/>
            <a:ext cx="3978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Min = minimální hodnota zaznamenaná v měřeném časovém úseku;</a:t>
            </a:r>
          </a:p>
          <a:p>
            <a:r>
              <a:rPr lang="cs-CZ" dirty="0"/>
              <a:t>Max = maximální hodnota zaznamenaná v měřeném časovém úseku</a:t>
            </a:r>
          </a:p>
        </p:txBody>
      </p:sp>
    </p:spTree>
    <p:extLst>
      <p:ext uri="{BB962C8B-B14F-4D97-AF65-F5344CB8AC3E}">
        <p14:creationId xmlns:p14="http://schemas.microsoft.com/office/powerpoint/2010/main" val="877301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D04CC-8420-4F72-B97D-35F346838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733425"/>
            <a:ext cx="9592399" cy="1077218"/>
          </a:xfrm>
        </p:spPr>
        <p:txBody>
          <a:bodyPr/>
          <a:lstStyle/>
          <a:p>
            <a:r>
              <a:rPr lang="cs-CZ" dirty="0"/>
              <a:t>Úroveň koncentrací a jejich dopady podle německé legislativy a webu přístroje: formaldehyd (HCHO)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BE7DE43-ECD5-4059-913F-A9EEF41FC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612993"/>
              </p:ext>
            </p:extLst>
          </p:nvPr>
        </p:nvGraphicFramePr>
        <p:xfrm>
          <a:off x="1701632" y="2483485"/>
          <a:ext cx="7128934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5268">
                  <a:extLst>
                    <a:ext uri="{9D8B030D-6E8A-4147-A177-3AD203B41FA5}">
                      <a16:colId xmlns:a16="http://schemas.microsoft.com/office/drawing/2014/main" val="2563127630"/>
                    </a:ext>
                  </a:extLst>
                </a:gridCol>
                <a:gridCol w="5693666">
                  <a:extLst>
                    <a:ext uri="{9D8B030D-6E8A-4147-A177-3AD203B41FA5}">
                      <a16:colId xmlns:a16="http://schemas.microsoft.com/office/drawing/2014/main" val="3906340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Koncentrace (</a:t>
                      </a:r>
                      <a:r>
                        <a:rPr lang="cs-CZ" dirty="0" err="1"/>
                        <a:t>ppm</a:t>
                      </a:r>
                      <a:r>
                        <a:rPr lang="cs-CZ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Dopady na lidské zdraví a pohodu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1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0,05 – 0,125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pachový práh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5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0,01 – 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podráždění membrán (nos, hltan) a očí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0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2 - 3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štípaní v nose, očích, hltan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12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4 - 5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Dá se zvládnout do 30 min, stupňující se </a:t>
                      </a:r>
                      <a:r>
                        <a:rPr lang="cs-CZ" dirty="0" err="1"/>
                        <a:t>diskomfort</a:t>
                      </a:r>
                      <a:r>
                        <a:rPr lang="cs-CZ" dirty="0"/>
                        <a:t>, slzení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4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10 - 20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Silné slzení již po několika minutách (může trvat i celou hodinu) od vystavení se vlivu, okamžitá dušnost, kašel, silné pálení v nosohltanu, nose a očích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0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Plicní edém, zápal plic, riziko úmrtí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88490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5EA8FB47-4550-45AB-BC72-6F5770E25F5D}"/>
              </a:ext>
            </a:extLst>
          </p:cNvPr>
          <p:cNvSpPr txBox="1"/>
          <p:nvPr/>
        </p:nvSpPr>
        <p:spPr>
          <a:xfrm>
            <a:off x="6794500" y="6067425"/>
            <a:ext cx="22098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uk.trotec.com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1020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D04CC-8420-4F72-B97D-35F346838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733425"/>
            <a:ext cx="9592399" cy="1615827"/>
          </a:xfrm>
        </p:spPr>
        <p:txBody>
          <a:bodyPr/>
          <a:lstStyle/>
          <a:p>
            <a:r>
              <a:rPr lang="cs-CZ" dirty="0"/>
              <a:t>Úroveň koncentrací a jejich dopady podle německé legislativy a webu přístroje: směs organických těkavých látek (TVCO)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BE7DE43-ECD5-4059-913F-A9EEF41FC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900390"/>
              </p:ext>
            </p:extLst>
          </p:nvPr>
        </p:nvGraphicFramePr>
        <p:xfrm>
          <a:off x="1701632" y="3083618"/>
          <a:ext cx="7607468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296">
                  <a:extLst>
                    <a:ext uri="{9D8B030D-6E8A-4147-A177-3AD203B41FA5}">
                      <a16:colId xmlns:a16="http://schemas.microsoft.com/office/drawing/2014/main" val="2563127630"/>
                    </a:ext>
                  </a:extLst>
                </a:gridCol>
                <a:gridCol w="6157172">
                  <a:extLst>
                    <a:ext uri="{9D8B030D-6E8A-4147-A177-3AD203B41FA5}">
                      <a16:colId xmlns:a16="http://schemas.microsoft.com/office/drawing/2014/main" val="3906340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Koncentrace </a:t>
                      </a:r>
                      <a:r>
                        <a:rPr lang="cs-CZ" b="1" dirty="0"/>
                        <a:t>(mg/m</a:t>
                      </a:r>
                      <a:r>
                        <a:rPr lang="cs-CZ" b="1" baseline="30000" dirty="0"/>
                        <a:t>3 </a:t>
                      </a:r>
                      <a:r>
                        <a:rPr lang="cs-CZ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Dopady na lidské zdraví a pohodu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1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&lt; 0,2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Žádné příznaky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5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0,2 - 3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Možné podráždění v případě, že do interakce přicházejí další látky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0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3,0 - 25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Dochází k projevům související s vystavením se látkám, včetně boleti hlavy;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12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&gt;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Bolest hlavy + další dopady, ovlivňující činnost nervů a mozku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42938"/>
                  </a:ext>
                </a:extLst>
              </a:tr>
            </a:tbl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F1CD4A01-2B33-4A62-8E42-5EDFA104BCE0}"/>
              </a:ext>
            </a:extLst>
          </p:cNvPr>
          <p:cNvSpPr txBox="1"/>
          <p:nvPr/>
        </p:nvSpPr>
        <p:spPr>
          <a:xfrm>
            <a:off x="7556500" y="5991225"/>
            <a:ext cx="2667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00" dirty="0"/>
              <a:t>Zdroj: uk.trotec.com</a:t>
            </a:r>
          </a:p>
        </p:txBody>
      </p:sp>
    </p:spTree>
    <p:extLst>
      <p:ext uri="{BB962C8B-B14F-4D97-AF65-F5344CB8AC3E}">
        <p14:creationId xmlns:p14="http://schemas.microsoft.com/office/powerpoint/2010/main" val="226333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</TotalTime>
  <Words>832</Words>
  <Application>Microsoft Office PowerPoint</Application>
  <PresentationFormat>Vlastní</PresentationFormat>
  <Paragraphs>104</Paragraphs>
  <Slides>15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Prezentace aplikace PowerPoint</vt:lpstr>
      <vt:lpstr>Od Hippokrata až po 21. století: faktory, které ovlivňují lidské zdraví IV. </vt:lpstr>
      <vt:lpstr>Pár základních informací k měření</vt:lpstr>
      <vt:lpstr>Co lze na senzoru zaznamenat</vt:lpstr>
      <vt:lpstr>Příklady změn hodnot: krátkodobé navýšení</vt:lpstr>
      <vt:lpstr>Příklady změn hodnot: krátkodobé navýšení</vt:lpstr>
      <vt:lpstr>Příklady změn hodnot: střednědobé zvýšené hodnoty</vt:lpstr>
      <vt:lpstr>Příklady změn hodnot: střednědobé zvýšené hodnoty</vt:lpstr>
      <vt:lpstr>Příklady změn hodnot: dlouhodobé zvýšení hodnot</vt:lpstr>
      <vt:lpstr>Příklady změn hodnot: dlouhodobé zvýšení hodnot</vt:lpstr>
      <vt:lpstr>Shrnutí</vt:lpstr>
      <vt:lpstr>Seznámení se s měřícím přístrojem BQ16 HCHO/TVOC </vt:lpstr>
      <vt:lpstr>Seznámení se s měřícím přístrojem BQ16 HCHO/TVOC</vt:lpstr>
      <vt:lpstr>Úroveň koncentrací a jejich dopady podle německé legislativy a webu přístroje: formaldehyd (HCHO)</vt:lpstr>
      <vt:lpstr>Úroveň koncentrací a jejich dopady podle německé legislativy a webu přístroje: směs organických těkavých látek (TVCO)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jpreis</cp:lastModifiedBy>
  <cp:revision>59</cp:revision>
  <dcterms:created xsi:type="dcterms:W3CDTF">2017-03-15T11:07:40Z</dcterms:created>
  <dcterms:modified xsi:type="dcterms:W3CDTF">2022-07-13T13:33:01Z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