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78" r:id="rId2"/>
  </p:sldMasterIdLst>
  <p:notesMasterIdLst>
    <p:notesMasterId r:id="rId34"/>
  </p:notesMasterIdLst>
  <p:handoutMasterIdLst>
    <p:handoutMasterId r:id="rId35"/>
  </p:handoutMasterIdLst>
  <p:sldIdLst>
    <p:sldId id="256" r:id="rId3"/>
    <p:sldId id="325" r:id="rId4"/>
    <p:sldId id="302" r:id="rId5"/>
    <p:sldId id="305" r:id="rId6"/>
    <p:sldId id="307" r:id="rId7"/>
    <p:sldId id="318" r:id="rId8"/>
    <p:sldId id="264" r:id="rId9"/>
    <p:sldId id="319" r:id="rId10"/>
    <p:sldId id="346" r:id="rId11"/>
    <p:sldId id="306" r:id="rId12"/>
    <p:sldId id="321" r:id="rId13"/>
    <p:sldId id="329" r:id="rId14"/>
    <p:sldId id="337" r:id="rId15"/>
    <p:sldId id="338" r:id="rId16"/>
    <p:sldId id="341" r:id="rId17"/>
    <p:sldId id="342" r:id="rId18"/>
    <p:sldId id="343" r:id="rId19"/>
    <p:sldId id="344" r:id="rId20"/>
    <p:sldId id="345" r:id="rId21"/>
    <p:sldId id="322" r:id="rId22"/>
    <p:sldId id="324" r:id="rId23"/>
    <p:sldId id="268" r:id="rId24"/>
    <p:sldId id="269" r:id="rId25"/>
    <p:sldId id="270" r:id="rId26"/>
    <p:sldId id="273" r:id="rId27"/>
    <p:sldId id="298" r:id="rId28"/>
    <p:sldId id="297" r:id="rId29"/>
    <p:sldId id="299" r:id="rId30"/>
    <p:sldId id="281" r:id="rId31"/>
    <p:sldId id="282" r:id="rId32"/>
    <p:sldId id="304" r:id="rId3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8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>
      <p:cViewPr varScale="1">
        <p:scale>
          <a:sx n="120" d="100"/>
          <a:sy n="120" d="100"/>
        </p:scale>
        <p:origin x="8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5" d="100"/>
          <a:sy n="105" d="100"/>
        </p:scale>
        <p:origin x="-252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cs-CZ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cs-CZ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cs-CZ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D3E8BBB-21B5-4BBD-877A-D6B6A78ACFFE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1019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cs-CZ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cs-CZ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5234FB-AB07-4174-96B9-21CF7776E362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9666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DDDBB6-5593-4CB8-B76B-7FB72C99E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8171D83-943A-4C4F-8651-7A8177D74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03B639-4F76-4BE6-A0AC-67B35D82B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0E8193-F407-4B4C-947C-47B2C2E8D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EE9C28-6EF4-4879-B02E-E7BD14D4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3A77D-9403-45B6-A789-B5ADC5A9422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635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8421C7-E5A7-4AAF-BF17-94579A5A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FCE1DF9-E5CB-4338-83EE-8E195DD4C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2C3CF47-5544-40CD-B108-44425D3E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A05B71-4B17-4D36-ADD2-6CD0605EF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AB07DA-0536-4F77-AC12-976A8001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B349A-B8ED-4222-81C6-68B3080E4D8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8006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69CD09-9714-4D5B-B3B7-CC19183FC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A5E37E5-95D3-45F1-ADF3-D27B2E92A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376B5EE-81B1-45D0-95CD-264047B7C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247C52-4828-4DE8-86DC-3AA1990C4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3F48C3-4076-450E-9C72-92E2E4CE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51F66-CECF-4A44-B1D5-45E37408A5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9523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C505CD-1AFE-4B47-99E2-4BFDEE4EB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1960173-47F9-472D-84D4-0DD32946BA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16B516BB-D5E9-4C19-A0F8-ACB066445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7785E45-4B00-46CE-AD3B-6BB2B6AC7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B8AFD51-A217-43DA-AC35-57F4B0AA0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8F11D95-DBA4-44A8-A542-2766C04F2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3465-ED40-4A9A-A149-E3DBDA5866A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6071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3F7C7A-3235-4AF4-A94C-03E53990C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00E7749-1DCB-4BEE-802D-E326E5367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5856D6A3-3B9B-418F-9736-9E000BC86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4E90B91-B365-41FB-B601-549EEBBFD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D9F19EE2-3FB1-4F22-8490-A996AE146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F05B999-B98D-42A9-8D2A-0A51F9A24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D72ECD5-6046-4D12-B081-AA026577D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FC43F52-60C2-4121-920E-44A324A7B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4F4E-6633-458F-AD8B-C2E52A82849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670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F52065-640F-456D-80C5-E1636D2B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39F2BF7-107D-43EC-A821-E5DF407E1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90445A-2B4D-477D-A58D-4287A332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0F98582-D142-41F0-9B47-AA4324995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51F66-CECF-4A44-B1D5-45E37408A5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768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E8F082F-2E5F-414A-9B8A-BCF709204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DFE65AA-D423-40CE-BBDA-C009DBA55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481AC1B-0714-40C8-B7A5-497C3397E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342C3-4045-4E73-AA07-D99C5D89E0D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4221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C877C8-E3BB-4EAA-A5EF-94282033E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C3BAD9D-3FEE-43A2-8EC6-E2CB2FEA9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1E3C224-57D7-40DE-9CF1-179A1FF44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C95F725-C183-4759-8E68-EB0A6D85A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4C1A9D1-F537-45F6-86E2-4A186DB9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A2EFE9B-69F1-43D9-8735-D001DFCA0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FC38-27A6-4364-9502-5A579450B4D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1945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3D9999-5D5B-40F6-8172-9237480EC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AB6216B-4F5B-4A23-9C40-0E56B1FA6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610BBA7A-4A89-43E6-88AB-57764D34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E7B54C1-6055-4C6A-AF79-F58C4BA62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1BDB515-1635-4A23-94C2-F19BE9B2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DC15747-5F0E-4CCB-BE5C-538F928D6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0C5F0-A5DF-4E1D-B6A8-0E5DFD068FC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7888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6A5CB0-00F5-4792-B90E-657C5EB15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3EE85A6-1A66-45F4-AEC5-AFFC178ADF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17C712D-BC31-4529-8484-BFA3826E0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84247DF-FE4C-42FC-94A9-6BE2E45A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BFBFF6-2F8A-4553-83D8-878BB37C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D6459-E100-4670-BE9E-83343155398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189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7BBA6F9-3936-467C-B72D-5C652806A6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FE1356E-DAF5-4183-AA1A-BD9AAD3C4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1945B1E-0C8C-4EF3-9326-E2A43A07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53A6A2-1202-44A7-BEA6-C7FCF7092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6429892-0932-49EA-80E2-EEE498A1B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08FA2-6999-4D70-9031-9D9AF6888D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6059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03350" y="274638"/>
            <a:ext cx="728345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1403350" y="1600200"/>
            <a:ext cx="3565525" cy="46370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21275" y="1600200"/>
            <a:ext cx="3565525" cy="46370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619250" y="6453188"/>
            <a:ext cx="2133600" cy="2603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140200" y="6453188"/>
            <a:ext cx="2895600" cy="26035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235825" y="6461125"/>
            <a:ext cx="1450975" cy="260350"/>
          </a:xfrm>
        </p:spPr>
        <p:txBody>
          <a:bodyPr/>
          <a:lstStyle>
            <a:lvl1pPr>
              <a:defRPr/>
            </a:lvl1pPr>
          </a:lstStyle>
          <a:p>
            <a:fld id="{B2160273-3090-4E3F-A400-D9B38726D13E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083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2657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8709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267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2679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81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1C5D4BC-484F-4C63-8D31-59FBFF2A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9DF5CC6-B4D8-4843-9CE7-6FE95328C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011D23B-3B05-47DE-8339-34C10F43F4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F9F5AF7-F17B-4AE1-9908-7F4EA7483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E7FF15F-C24F-47B9-B560-B96E33AD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51F66-CECF-4A44-B1D5-45E37408A5C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65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694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45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" y="-1801449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1903"/>
            <a:endParaRPr sz="1539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15614" y="5967457"/>
            <a:ext cx="955492" cy="461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37482" y="6034640"/>
            <a:ext cx="1777486" cy="330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71704" y="5967460"/>
            <a:ext cx="692859" cy="462087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5293" y="493304"/>
            <a:ext cx="7612217" cy="955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781903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latin typeface="Calibri"/>
                <a:cs typeface="Calibri"/>
              </a:rPr>
              <a:t>ESF II projekt Západočeské univerzity v Plzni</a:t>
            </a:r>
          </a:p>
          <a:p>
            <a:pPr algn="ctr" defTabSz="781903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latin typeface="Calibri"/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latin typeface="Calibri"/>
                <a:cs typeface="Calibri"/>
              </a:rPr>
              <a:t>. č. CZ.02.2.69/0.0/0.0/18_056/0013239</a:t>
            </a:r>
            <a:endParaRPr sz="342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26A0997-C709-404D-9B0E-877D912D0E6F}"/>
              </a:ext>
            </a:extLst>
          </p:cNvPr>
          <p:cNvSpPr txBox="1"/>
          <p:nvPr/>
        </p:nvSpPr>
        <p:spPr>
          <a:xfrm>
            <a:off x="1907106" y="3775604"/>
            <a:ext cx="5328592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KKS/CAED</a:t>
            </a:r>
          </a:p>
          <a:p>
            <a:pPr algn="ctr"/>
            <a:r>
              <a:rPr lang="cs-CZ" b="1"/>
              <a:t>Přednáška - </a:t>
            </a:r>
            <a:r>
              <a:rPr lang="cs-CZ" b="1" dirty="0"/>
              <a:t>3D digitalizace, rozměrová inspekce</a:t>
            </a:r>
          </a:p>
          <a:p>
            <a:pPr algn="ctr"/>
            <a:endParaRPr lang="cs-CZ" dirty="0"/>
          </a:p>
          <a:p>
            <a:pPr algn="ctr"/>
            <a:r>
              <a:rPr lang="cs-CZ" sz="1600" dirty="0">
                <a:latin typeface="CambriaMath"/>
              </a:rPr>
              <a:t>Ing. Petr Votápek, Ph.D. a kolektiv</a:t>
            </a:r>
            <a:endParaRPr lang="cs-CZ" sz="1600" dirty="0"/>
          </a:p>
          <a:p>
            <a:pPr algn="ctr"/>
            <a:endParaRPr lang="cs-CZ" sz="1600" dirty="0"/>
          </a:p>
          <a:p>
            <a:pPr algn="ctr"/>
            <a:r>
              <a:rPr lang="cs-CZ" sz="1400" dirty="0"/>
              <a:t> 2021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14">
            <a:extLst>
              <a:ext uri="{FF2B5EF4-FFF2-40B4-BE49-F238E27FC236}">
                <a16:creationId xmlns:a16="http://schemas.microsoft.com/office/drawing/2014/main" id="{666AA536-2C77-4F41-ABD1-50D1C8E30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532" y="1412875"/>
            <a:ext cx="2768600" cy="45005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cs-CZ"/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8507D049-9DF9-40CC-87D1-A5F63B55C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81" y="1165930"/>
            <a:ext cx="1676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algn="l" eaLnBrk="0" hangingPunct="0">
              <a:spcBef>
                <a:spcPct val="20000"/>
              </a:spcBef>
              <a:defRPr sz="1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92100" indent="-2905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71500" indent="-2778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63600" indent="-2905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0300" indent="-2651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75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47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19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591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dirty="0">
                <a:solidFill>
                  <a:schemeClr val="tx1"/>
                </a:solidFill>
              </a:rPr>
              <a:t>Čárové skenery</a:t>
            </a:r>
            <a:endParaRPr lang="en-US" altLang="cs-CZ" dirty="0">
              <a:solidFill>
                <a:schemeClr val="tx1"/>
              </a:solidFill>
            </a:endParaRPr>
          </a:p>
        </p:txBody>
      </p:sp>
      <p:sp>
        <p:nvSpPr>
          <p:cNvPr id="158726" name="Text Box 6">
            <a:extLst>
              <a:ext uri="{FF2B5EF4-FFF2-40B4-BE49-F238E27FC236}">
                <a16:creationId xmlns:a16="http://schemas.microsoft.com/office/drawing/2014/main" id="{1C054FAD-710F-4764-BE05-35C7E151CF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032000"/>
            <a:ext cx="1841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cs-CZ" sz="1200"/>
          </a:p>
        </p:txBody>
      </p:sp>
      <p:sp>
        <p:nvSpPr>
          <p:cNvPr id="158727" name="Text Box 7">
            <a:extLst>
              <a:ext uri="{FF2B5EF4-FFF2-40B4-BE49-F238E27FC236}">
                <a16:creationId xmlns:a16="http://schemas.microsoft.com/office/drawing/2014/main" id="{D8FC75D6-3028-43A0-A45B-2090FC346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800" y="2006600"/>
            <a:ext cx="1841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cs-CZ" sz="1200"/>
          </a:p>
        </p:txBody>
      </p:sp>
      <p:pic>
        <p:nvPicPr>
          <p:cNvPr id="158728" name="Picture 8" descr="xsensor">
            <a:extLst>
              <a:ext uri="{FF2B5EF4-FFF2-40B4-BE49-F238E27FC236}">
                <a16:creationId xmlns:a16="http://schemas.microsoft.com/office/drawing/2014/main" id="{C860AF3D-AFDC-4D5F-8AB8-C752684A8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8" y="2220912"/>
            <a:ext cx="591371" cy="7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29" name="Picture 9" descr="3d%20scanner%20kls51">
            <a:extLst>
              <a:ext uri="{FF2B5EF4-FFF2-40B4-BE49-F238E27FC236}">
                <a16:creationId xmlns:a16="http://schemas.microsoft.com/office/drawing/2014/main" id="{653532F3-6C4F-4406-BCBE-DDF896270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243" y="1655761"/>
            <a:ext cx="617849" cy="76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31" name="Picture 11" descr="Romer_Perceptron MinCamP2">
            <a:extLst>
              <a:ext uri="{FF2B5EF4-FFF2-40B4-BE49-F238E27FC236}">
                <a16:creationId xmlns:a16="http://schemas.microsoft.com/office/drawing/2014/main" id="{5EABD814-53BD-4811-8215-CD7CFFC69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54" y="1686125"/>
            <a:ext cx="839787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32" name="Picture 12" descr="howworks2">
            <a:extLst>
              <a:ext uri="{FF2B5EF4-FFF2-40B4-BE49-F238E27FC236}">
                <a16:creationId xmlns:a16="http://schemas.microsoft.com/office/drawing/2014/main" id="{2DCE9CB9-160F-4A67-8E4E-60E202F80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82" y="3429000"/>
            <a:ext cx="2799880" cy="167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733" name="Text Box 13">
            <a:extLst>
              <a:ext uri="{FF2B5EF4-FFF2-40B4-BE49-F238E27FC236}">
                <a16:creationId xmlns:a16="http://schemas.microsoft.com/office/drawing/2014/main" id="{02825BC0-1471-43DD-BE86-020B2B41C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" y="3168650"/>
            <a:ext cx="722313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cs-CZ" sz="1100"/>
              <a:t>Principle</a:t>
            </a:r>
          </a:p>
        </p:txBody>
      </p:sp>
      <p:sp>
        <p:nvSpPr>
          <p:cNvPr id="158734" name="Rectangle 14">
            <a:extLst>
              <a:ext uri="{FF2B5EF4-FFF2-40B4-BE49-F238E27FC236}">
                <a16:creationId xmlns:a16="http://schemas.microsoft.com/office/drawing/2014/main" id="{6B0AA7EC-80E5-4A91-82F8-73559B603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663" y="1412875"/>
            <a:ext cx="2768600" cy="45005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cs-CZ"/>
          </a:p>
        </p:txBody>
      </p:sp>
      <p:sp>
        <p:nvSpPr>
          <p:cNvPr id="158735" name="Text Box 15">
            <a:extLst>
              <a:ext uri="{FF2B5EF4-FFF2-40B4-BE49-F238E27FC236}">
                <a16:creationId xmlns:a16="http://schemas.microsoft.com/office/drawing/2014/main" id="{F1CBBA89-8EBB-44A0-A59C-04449BD70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1088" y="4787900"/>
            <a:ext cx="2679700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cs-CZ" altLang="cs-CZ" sz="1100" dirty="0"/>
              <a:t>Optické skenery promítají na povrch strukturované světlo</a:t>
            </a:r>
            <a:r>
              <a:rPr lang="en-US" altLang="cs-CZ" sz="1100" dirty="0"/>
              <a:t>.</a:t>
            </a:r>
            <a:r>
              <a:rPr lang="cs-CZ" altLang="cs-CZ" sz="1100" dirty="0"/>
              <a:t> Každý segment světla má tím pádem stejnou intenzitu, což ztěžuje měření povrchů s proměnlivými charakteristikami. Pro měření jsou třeba fotogrammetrické značky.</a:t>
            </a:r>
            <a:endParaRPr lang="en-US" altLang="cs-CZ" sz="1100" dirty="0"/>
          </a:p>
          <a:p>
            <a:pPr algn="l"/>
            <a:endParaRPr lang="en-US" altLang="cs-CZ" sz="1100" dirty="0"/>
          </a:p>
        </p:txBody>
      </p:sp>
      <p:sp>
        <p:nvSpPr>
          <p:cNvPr id="158736" name="Rectangle 16">
            <a:extLst>
              <a:ext uri="{FF2B5EF4-FFF2-40B4-BE49-F238E27FC236}">
                <a16:creationId xmlns:a16="http://schemas.microsoft.com/office/drawing/2014/main" id="{980D503A-0B09-4583-9C7C-3F65AACD1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7913" y="1141413"/>
            <a:ext cx="16383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algn="l" eaLnBrk="0" hangingPunct="0">
              <a:spcBef>
                <a:spcPct val="20000"/>
              </a:spcBef>
              <a:defRPr sz="1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92100" indent="-2905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71500" indent="-2778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63600" indent="-2905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0300" indent="-2651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75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47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19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591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dirty="0">
                <a:solidFill>
                  <a:schemeClr val="tx1"/>
                </a:solidFill>
              </a:rPr>
              <a:t>Optický skener</a:t>
            </a:r>
            <a:endParaRPr lang="en-US" altLang="cs-CZ" dirty="0">
              <a:solidFill>
                <a:schemeClr val="tx1"/>
              </a:solidFill>
            </a:endParaRPr>
          </a:p>
        </p:txBody>
      </p:sp>
      <p:pic>
        <p:nvPicPr>
          <p:cNvPr id="158737" name="Picture 17" descr="prod_atos_01">
            <a:extLst>
              <a:ext uri="{FF2B5EF4-FFF2-40B4-BE49-F238E27FC236}">
                <a16:creationId xmlns:a16="http://schemas.microsoft.com/office/drawing/2014/main" id="{74BD7F07-A14C-469E-8F3C-8CC03034C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1916113"/>
            <a:ext cx="1563688" cy="152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38" name="Picture 18" descr="optigo200_3D_2">
            <a:extLst>
              <a:ext uri="{FF2B5EF4-FFF2-40B4-BE49-F238E27FC236}">
                <a16:creationId xmlns:a16="http://schemas.microsoft.com/office/drawing/2014/main" id="{3F98487F-4E24-4AA5-A9DF-28908629D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3275013"/>
            <a:ext cx="147002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739" name="Rectangle 19">
            <a:extLst>
              <a:ext uri="{FF2B5EF4-FFF2-40B4-BE49-F238E27FC236}">
                <a16:creationId xmlns:a16="http://schemas.microsoft.com/office/drawing/2014/main" id="{54416D4C-0646-45B9-8EE1-78AA3934A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7300" y="1412875"/>
            <a:ext cx="2628900" cy="45005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cs-CZ"/>
          </a:p>
        </p:txBody>
      </p:sp>
      <p:pic>
        <p:nvPicPr>
          <p:cNvPr id="158740" name="Picture 20" descr="T-Cam with T-Scan">
            <a:extLst>
              <a:ext uri="{FF2B5EF4-FFF2-40B4-BE49-F238E27FC236}">
                <a16:creationId xmlns:a16="http://schemas.microsoft.com/office/drawing/2014/main" id="{CFA4E777-35F7-471C-81E9-5ABD1C9BB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7" b="23610"/>
          <a:stretch>
            <a:fillRect/>
          </a:stretch>
        </p:blipFill>
        <p:spPr bwMode="auto">
          <a:xfrm>
            <a:off x="6443663" y="1484313"/>
            <a:ext cx="847725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8741" name="Group 21">
            <a:extLst>
              <a:ext uri="{FF2B5EF4-FFF2-40B4-BE49-F238E27FC236}">
                <a16:creationId xmlns:a16="http://schemas.microsoft.com/office/drawing/2014/main" id="{F5A1BE20-C20F-4E51-BD97-B4EEC11D8FDD}"/>
              </a:ext>
            </a:extLst>
          </p:cNvPr>
          <p:cNvGrpSpPr>
            <a:grpSpLocks/>
          </p:cNvGrpSpPr>
          <p:nvPr/>
        </p:nvGrpSpPr>
        <p:grpSpPr bwMode="auto">
          <a:xfrm>
            <a:off x="6588125" y="3429000"/>
            <a:ext cx="2003425" cy="1322388"/>
            <a:chOff x="184" y="1543"/>
            <a:chExt cx="2762" cy="1822"/>
          </a:xfrm>
        </p:grpSpPr>
        <p:grpSp>
          <p:nvGrpSpPr>
            <p:cNvPr id="158742" name="Group 22">
              <a:extLst>
                <a:ext uri="{FF2B5EF4-FFF2-40B4-BE49-F238E27FC236}">
                  <a16:creationId xmlns:a16="http://schemas.microsoft.com/office/drawing/2014/main" id="{DEE5F99E-E424-4617-89FD-625E8D345F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" y="2356"/>
              <a:ext cx="384" cy="83"/>
              <a:chOff x="312" y="1511"/>
              <a:chExt cx="330" cy="72"/>
            </a:xfrm>
          </p:grpSpPr>
          <p:sp>
            <p:nvSpPr>
              <p:cNvPr id="158743" name="AutoShape 23">
                <a:extLst>
                  <a:ext uri="{FF2B5EF4-FFF2-40B4-BE49-F238E27FC236}">
                    <a16:creationId xmlns:a16="http://schemas.microsoft.com/office/drawing/2014/main" id="{C7F5E3D2-A1D3-4635-9A13-2023607AAA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312" y="1511"/>
                <a:ext cx="330" cy="72"/>
              </a:xfrm>
              <a:prstGeom prst="roundRect">
                <a:avLst>
                  <a:gd name="adj" fmla="val 16667"/>
                </a:avLst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44" name="Oval 24">
                <a:extLst>
                  <a:ext uri="{FF2B5EF4-FFF2-40B4-BE49-F238E27FC236}">
                    <a16:creationId xmlns:a16="http://schemas.microsoft.com/office/drawing/2014/main" id="{78B39497-29B9-49B6-A9FC-733554F445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>
                <a:off x="333" y="1519"/>
                <a:ext cx="56" cy="56"/>
              </a:xfrm>
              <a:prstGeom prst="ellipse">
                <a:avLst/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158745" name="Group 25">
              <a:extLst>
                <a:ext uri="{FF2B5EF4-FFF2-40B4-BE49-F238E27FC236}">
                  <a16:creationId xmlns:a16="http://schemas.microsoft.com/office/drawing/2014/main" id="{7E5CCC0F-77CD-4921-82C1-92944C5BF0FE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347" y="1898"/>
              <a:ext cx="149" cy="116"/>
              <a:chOff x="2488" y="2277"/>
              <a:chExt cx="128" cy="99"/>
            </a:xfrm>
          </p:grpSpPr>
          <p:sp>
            <p:nvSpPr>
              <p:cNvPr id="158746" name="Rectangle 26">
                <a:extLst>
                  <a:ext uri="{FF2B5EF4-FFF2-40B4-BE49-F238E27FC236}">
                    <a16:creationId xmlns:a16="http://schemas.microsoft.com/office/drawing/2014/main" id="{117F5123-F474-4F08-9C8A-87083CADD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280"/>
                <a:ext cx="128" cy="96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47" name="AutoShape 27">
                <a:extLst>
                  <a:ext uri="{FF2B5EF4-FFF2-40B4-BE49-F238E27FC236}">
                    <a16:creationId xmlns:a16="http://schemas.microsoft.com/office/drawing/2014/main" id="{8B9FC8DD-4298-439F-8C73-8800497F2F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508" y="2277"/>
                <a:ext cx="88" cy="51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158748" name="Group 28">
              <a:extLst>
                <a:ext uri="{FF2B5EF4-FFF2-40B4-BE49-F238E27FC236}">
                  <a16:creationId xmlns:a16="http://schemas.microsoft.com/office/drawing/2014/main" id="{566F1A1A-914B-4E93-A1D2-BE8E6418C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6" y="1543"/>
              <a:ext cx="149" cy="115"/>
              <a:chOff x="2488" y="2277"/>
              <a:chExt cx="128" cy="99"/>
            </a:xfrm>
          </p:grpSpPr>
          <p:sp>
            <p:nvSpPr>
              <p:cNvPr id="158749" name="Rectangle 29">
                <a:extLst>
                  <a:ext uri="{FF2B5EF4-FFF2-40B4-BE49-F238E27FC236}">
                    <a16:creationId xmlns:a16="http://schemas.microsoft.com/office/drawing/2014/main" id="{BFB00EC5-0168-4E1D-9150-35FD90763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280"/>
                <a:ext cx="128" cy="96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50" name="AutoShape 30">
                <a:extLst>
                  <a:ext uri="{FF2B5EF4-FFF2-40B4-BE49-F238E27FC236}">
                    <a16:creationId xmlns:a16="http://schemas.microsoft.com/office/drawing/2014/main" id="{037D2009-3D6F-47DF-8BA6-0C58A89F4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508" y="2277"/>
                <a:ext cx="88" cy="51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158751" name="Group 31">
              <a:extLst>
                <a:ext uri="{FF2B5EF4-FFF2-40B4-BE49-F238E27FC236}">
                  <a16:creationId xmlns:a16="http://schemas.microsoft.com/office/drawing/2014/main" id="{CA539C67-5595-4E12-8E37-515CC04779B4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691" y="2828"/>
              <a:ext cx="785" cy="289"/>
              <a:chOff x="1147" y="1352"/>
              <a:chExt cx="674" cy="248"/>
            </a:xfrm>
          </p:grpSpPr>
          <p:sp>
            <p:nvSpPr>
              <p:cNvPr id="158752" name="Rectangle 32">
                <a:extLst>
                  <a:ext uri="{FF2B5EF4-FFF2-40B4-BE49-F238E27FC236}">
                    <a16:creationId xmlns:a16="http://schemas.microsoft.com/office/drawing/2014/main" id="{7C2B6C48-3378-445D-AA69-F089CB4B37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0" y="1544"/>
                <a:ext cx="176" cy="56"/>
              </a:xfrm>
              <a:prstGeom prst="rect">
                <a:avLst/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53" name="AutoShape 33">
                <a:extLst>
                  <a:ext uri="{FF2B5EF4-FFF2-40B4-BE49-F238E27FC236}">
                    <a16:creationId xmlns:a16="http://schemas.microsoft.com/office/drawing/2014/main" id="{73FE55D8-EF15-44EE-9F77-9C818AA18F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1352"/>
                <a:ext cx="674" cy="216"/>
              </a:xfrm>
              <a:prstGeom prst="roundRect">
                <a:avLst>
                  <a:gd name="adj" fmla="val 16667"/>
                </a:avLst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158754" name="AutoShape 34">
              <a:extLst>
                <a:ext uri="{FF2B5EF4-FFF2-40B4-BE49-F238E27FC236}">
                  <a16:creationId xmlns:a16="http://schemas.microsoft.com/office/drawing/2014/main" id="{1D36F490-65B9-4ABD-937F-7F8C3B9228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594" y="1548"/>
              <a:ext cx="1026" cy="1266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8755" name="Rectangle 35">
              <a:extLst>
                <a:ext uri="{FF2B5EF4-FFF2-40B4-BE49-F238E27FC236}">
                  <a16:creationId xmlns:a16="http://schemas.microsoft.com/office/drawing/2014/main" id="{6CC47B47-6E13-4B8F-BDDC-BFFF1B3A14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1510" y="2018"/>
              <a:ext cx="456" cy="27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8756" name="Rectangle 36">
              <a:extLst>
                <a:ext uri="{FF2B5EF4-FFF2-40B4-BE49-F238E27FC236}">
                  <a16:creationId xmlns:a16="http://schemas.microsoft.com/office/drawing/2014/main" id="{0F98C6F0-73FE-4563-BABC-84743E4351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74" y="1691"/>
              <a:ext cx="93" cy="30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8757" name="AutoShape 37">
              <a:extLst>
                <a:ext uri="{FF2B5EF4-FFF2-40B4-BE49-F238E27FC236}">
                  <a16:creationId xmlns:a16="http://schemas.microsoft.com/office/drawing/2014/main" id="{4002C341-EA6F-41BA-8820-9E267D1A8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6" y="2340"/>
              <a:ext cx="114" cy="100"/>
            </a:xfrm>
            <a:prstGeom prst="curvedRightArrow">
              <a:avLst>
                <a:gd name="adj1" fmla="val 1727"/>
                <a:gd name="adj2" fmla="val 40542"/>
                <a:gd name="adj3" fmla="val 38681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grpSp>
          <p:nvGrpSpPr>
            <p:cNvPr id="158758" name="Group 38">
              <a:extLst>
                <a:ext uri="{FF2B5EF4-FFF2-40B4-BE49-F238E27FC236}">
                  <a16:creationId xmlns:a16="http://schemas.microsoft.com/office/drawing/2014/main" id="{095AF2F7-963B-4C8A-86B7-625FD19EE028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1228" y="1990"/>
              <a:ext cx="667" cy="109"/>
              <a:chOff x="400" y="1328"/>
              <a:chExt cx="768" cy="112"/>
            </a:xfrm>
          </p:grpSpPr>
          <p:sp>
            <p:nvSpPr>
              <p:cNvPr id="158759" name="Line 39">
                <a:extLst>
                  <a:ext uri="{FF2B5EF4-FFF2-40B4-BE49-F238E27FC236}">
                    <a16:creationId xmlns:a16="http://schemas.microsoft.com/office/drawing/2014/main" id="{C5037071-3A85-410B-86EF-ABC6CE9BB5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1384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60" name="Rectangle 40">
                <a:extLst>
                  <a:ext uri="{FF2B5EF4-FFF2-40B4-BE49-F238E27FC236}">
                    <a16:creationId xmlns:a16="http://schemas.microsoft.com/office/drawing/2014/main" id="{39CE5335-DB1F-4A2F-BBCF-14C5FB821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" y="1328"/>
                <a:ext cx="648" cy="11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158761" name="Line 41">
              <a:extLst>
                <a:ext uri="{FF2B5EF4-FFF2-40B4-BE49-F238E27FC236}">
                  <a16:creationId xmlns:a16="http://schemas.microsoft.com/office/drawing/2014/main" id="{8E35FE7B-AA35-4E67-BB0D-9D10D4A1D0E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1643" y="1246"/>
              <a:ext cx="554" cy="174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8762" name="Line 42">
              <a:extLst>
                <a:ext uri="{FF2B5EF4-FFF2-40B4-BE49-F238E27FC236}">
                  <a16:creationId xmlns:a16="http://schemas.microsoft.com/office/drawing/2014/main" id="{CCD13AA0-8772-4E2C-B626-E665ED42423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885" y="933"/>
              <a:ext cx="0" cy="181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158763" name="Group 43">
              <a:extLst>
                <a:ext uri="{FF2B5EF4-FFF2-40B4-BE49-F238E27FC236}">
                  <a16:creationId xmlns:a16="http://schemas.microsoft.com/office/drawing/2014/main" id="{8BCC2534-096A-4157-80F9-1033A7BDFC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9" y="1589"/>
              <a:ext cx="147" cy="868"/>
              <a:chOff x="2907" y="1097"/>
              <a:chExt cx="147" cy="868"/>
            </a:xfrm>
          </p:grpSpPr>
          <p:sp>
            <p:nvSpPr>
              <p:cNvPr id="158764" name="Line 44">
                <a:extLst>
                  <a:ext uri="{FF2B5EF4-FFF2-40B4-BE49-F238E27FC236}">
                    <a16:creationId xmlns:a16="http://schemas.microsoft.com/office/drawing/2014/main" id="{21BAB344-C3BD-4ED1-A878-FC76D375F4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097"/>
                <a:ext cx="0" cy="8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65" name="Line 45">
                <a:extLst>
                  <a:ext uri="{FF2B5EF4-FFF2-40B4-BE49-F238E27FC236}">
                    <a16:creationId xmlns:a16="http://schemas.microsoft.com/office/drawing/2014/main" id="{9BB6EB19-58EC-4E4C-8FBB-6E3A669017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170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66" name="Line 46">
                <a:extLst>
                  <a:ext uri="{FF2B5EF4-FFF2-40B4-BE49-F238E27FC236}">
                    <a16:creationId xmlns:a16="http://schemas.microsoft.com/office/drawing/2014/main" id="{EBF6037A-9320-4D2D-AD3F-EA265CD6AA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269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67" name="Line 47">
                <a:extLst>
                  <a:ext uri="{FF2B5EF4-FFF2-40B4-BE49-F238E27FC236}">
                    <a16:creationId xmlns:a16="http://schemas.microsoft.com/office/drawing/2014/main" id="{5EEA61C2-4244-44F4-8A1B-F7569301E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8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68" name="Line 48">
                <a:extLst>
                  <a:ext uri="{FF2B5EF4-FFF2-40B4-BE49-F238E27FC236}">
                    <a16:creationId xmlns:a16="http://schemas.microsoft.com/office/drawing/2014/main" id="{379EE292-F095-435D-91A3-EA26B7AAFF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4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69" name="Line 49">
                <a:extLst>
                  <a:ext uri="{FF2B5EF4-FFF2-40B4-BE49-F238E27FC236}">
                    <a16:creationId xmlns:a16="http://schemas.microsoft.com/office/drawing/2014/main" id="{27DD54A6-CA18-4C70-9367-7E1DA82398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5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70" name="Line 50">
                <a:extLst>
                  <a:ext uri="{FF2B5EF4-FFF2-40B4-BE49-F238E27FC236}">
                    <a16:creationId xmlns:a16="http://schemas.microsoft.com/office/drawing/2014/main" id="{93FFA800-804C-479F-AB5D-D22F242B92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666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71" name="Line 51">
                <a:extLst>
                  <a:ext uri="{FF2B5EF4-FFF2-40B4-BE49-F238E27FC236}">
                    <a16:creationId xmlns:a16="http://schemas.microsoft.com/office/drawing/2014/main" id="{92C2EA64-21DD-4D15-9ADB-E9835E4755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7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72" name="Line 52">
                <a:extLst>
                  <a:ext uri="{FF2B5EF4-FFF2-40B4-BE49-F238E27FC236}">
                    <a16:creationId xmlns:a16="http://schemas.microsoft.com/office/drawing/2014/main" id="{58376F49-8FF2-4F52-9043-CA86C4A590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8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grpSp>
          <p:nvGrpSpPr>
            <p:cNvPr id="158773" name="Group 53">
              <a:extLst>
                <a:ext uri="{FF2B5EF4-FFF2-40B4-BE49-F238E27FC236}">
                  <a16:creationId xmlns:a16="http://schemas.microsoft.com/office/drawing/2014/main" id="{E2A4455A-F1FD-49CE-A42D-74EE75DB27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3" y="1589"/>
              <a:ext cx="147" cy="868"/>
              <a:chOff x="2907" y="1097"/>
              <a:chExt cx="147" cy="868"/>
            </a:xfrm>
          </p:grpSpPr>
          <p:sp>
            <p:nvSpPr>
              <p:cNvPr id="158774" name="Line 54">
                <a:extLst>
                  <a:ext uri="{FF2B5EF4-FFF2-40B4-BE49-F238E27FC236}">
                    <a16:creationId xmlns:a16="http://schemas.microsoft.com/office/drawing/2014/main" id="{001BC58C-EE52-4EED-869F-98785A1BCA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097"/>
                <a:ext cx="0" cy="8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75" name="Line 55">
                <a:extLst>
                  <a:ext uri="{FF2B5EF4-FFF2-40B4-BE49-F238E27FC236}">
                    <a16:creationId xmlns:a16="http://schemas.microsoft.com/office/drawing/2014/main" id="{44FE640E-6FFF-403B-8240-2D03CD5285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170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76" name="Line 56">
                <a:extLst>
                  <a:ext uri="{FF2B5EF4-FFF2-40B4-BE49-F238E27FC236}">
                    <a16:creationId xmlns:a16="http://schemas.microsoft.com/office/drawing/2014/main" id="{1B8F6514-5DB3-479D-AB81-66C2E9ECC5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269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77" name="Line 57">
                <a:extLst>
                  <a:ext uri="{FF2B5EF4-FFF2-40B4-BE49-F238E27FC236}">
                    <a16:creationId xmlns:a16="http://schemas.microsoft.com/office/drawing/2014/main" id="{06DB9147-67E8-405E-BCBC-99059F2245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8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78" name="Line 58">
                <a:extLst>
                  <a:ext uri="{FF2B5EF4-FFF2-40B4-BE49-F238E27FC236}">
                    <a16:creationId xmlns:a16="http://schemas.microsoft.com/office/drawing/2014/main" id="{F01BBE75-86B6-4AD6-9108-C0D67A70EA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4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79" name="Line 59">
                <a:extLst>
                  <a:ext uri="{FF2B5EF4-FFF2-40B4-BE49-F238E27FC236}">
                    <a16:creationId xmlns:a16="http://schemas.microsoft.com/office/drawing/2014/main" id="{FAB5A333-70EB-455F-8CC8-0AF5ACAD90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5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80" name="Line 60">
                <a:extLst>
                  <a:ext uri="{FF2B5EF4-FFF2-40B4-BE49-F238E27FC236}">
                    <a16:creationId xmlns:a16="http://schemas.microsoft.com/office/drawing/2014/main" id="{067E2C9C-EC7A-46CD-84A2-C1A69A2476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666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81" name="Line 61">
                <a:extLst>
                  <a:ext uri="{FF2B5EF4-FFF2-40B4-BE49-F238E27FC236}">
                    <a16:creationId xmlns:a16="http://schemas.microsoft.com/office/drawing/2014/main" id="{5CBC5A0C-4AC0-4CC9-941D-64FFBB4DA8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7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58782" name="Line 62">
                <a:extLst>
                  <a:ext uri="{FF2B5EF4-FFF2-40B4-BE49-F238E27FC236}">
                    <a16:creationId xmlns:a16="http://schemas.microsoft.com/office/drawing/2014/main" id="{2516B973-1CB1-46B1-9FF5-252ADCC83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8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158783" name="Line 63">
              <a:extLst>
                <a:ext uri="{FF2B5EF4-FFF2-40B4-BE49-F238E27FC236}">
                  <a16:creationId xmlns:a16="http://schemas.microsoft.com/office/drawing/2014/main" id="{5EFACEC3-889D-401B-BB5C-EAC011736B6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1471" y="1418"/>
              <a:ext cx="401" cy="126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158784" name="Group 64">
              <a:extLst>
                <a:ext uri="{FF2B5EF4-FFF2-40B4-BE49-F238E27FC236}">
                  <a16:creationId xmlns:a16="http://schemas.microsoft.com/office/drawing/2014/main" id="{47450AA9-E087-410E-90D7-2798B9F630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6" y="2162"/>
              <a:ext cx="31" cy="273"/>
              <a:chOff x="2824" y="1758"/>
              <a:chExt cx="56" cy="292"/>
            </a:xfrm>
          </p:grpSpPr>
          <p:sp>
            <p:nvSpPr>
              <p:cNvPr id="158785" name="Rectangle 65">
                <a:extLst>
                  <a:ext uri="{FF2B5EF4-FFF2-40B4-BE49-F238E27FC236}">
                    <a16:creationId xmlns:a16="http://schemas.microsoft.com/office/drawing/2014/main" id="{A191E687-5E5E-491A-835B-C6AE87E267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758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86" name="Rectangle 66">
                <a:extLst>
                  <a:ext uri="{FF2B5EF4-FFF2-40B4-BE49-F238E27FC236}">
                    <a16:creationId xmlns:a16="http://schemas.microsoft.com/office/drawing/2014/main" id="{C1E68977-97B0-453B-904B-32202B957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806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87" name="Rectangle 67">
                <a:extLst>
                  <a:ext uri="{FF2B5EF4-FFF2-40B4-BE49-F238E27FC236}">
                    <a16:creationId xmlns:a16="http://schemas.microsoft.com/office/drawing/2014/main" id="{1E9594F6-2F8A-4CBE-BC34-51B3E28EC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854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88" name="Rectangle 68">
                <a:extLst>
                  <a:ext uri="{FF2B5EF4-FFF2-40B4-BE49-F238E27FC236}">
                    <a16:creationId xmlns:a16="http://schemas.microsoft.com/office/drawing/2014/main" id="{248F375D-6409-4985-8F57-E64F6E2DE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902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89" name="Rectangle 69">
                <a:extLst>
                  <a:ext uri="{FF2B5EF4-FFF2-40B4-BE49-F238E27FC236}">
                    <a16:creationId xmlns:a16="http://schemas.microsoft.com/office/drawing/2014/main" id="{E8E51598-B728-4464-BF62-C272E5E8F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950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8790" name="Rectangle 70">
                <a:extLst>
                  <a:ext uri="{FF2B5EF4-FFF2-40B4-BE49-F238E27FC236}">
                    <a16:creationId xmlns:a16="http://schemas.microsoft.com/office/drawing/2014/main" id="{C691C32F-C2EC-4F30-AEFF-4D47396289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998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</p:grpSp>
      <p:sp>
        <p:nvSpPr>
          <p:cNvPr id="158791" name="Rectangle 71">
            <a:extLst>
              <a:ext uri="{FF2B5EF4-FFF2-40B4-BE49-F238E27FC236}">
                <a16:creationId xmlns:a16="http://schemas.microsoft.com/office/drawing/2014/main" id="{4C9743B4-73B5-4B2E-A1EA-924515481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7950" y="1141413"/>
            <a:ext cx="17145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algn="l" eaLnBrk="0" hangingPunct="0">
              <a:spcBef>
                <a:spcPct val="20000"/>
              </a:spcBef>
              <a:defRPr sz="14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92100" indent="-2905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71500" indent="-2778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63600" indent="-2905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0300" indent="-265113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75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47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19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59100" indent="-265113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dirty="0">
                <a:solidFill>
                  <a:schemeClr val="tx1"/>
                </a:solidFill>
              </a:rPr>
              <a:t>Laserový skener</a:t>
            </a:r>
            <a:endParaRPr lang="en-US" altLang="cs-CZ" dirty="0">
              <a:solidFill>
                <a:schemeClr val="tx1"/>
              </a:solidFill>
            </a:endParaRPr>
          </a:p>
        </p:txBody>
      </p:sp>
      <p:sp>
        <p:nvSpPr>
          <p:cNvPr id="158792" name="Rectangle 72">
            <a:extLst>
              <a:ext uri="{FF2B5EF4-FFF2-40B4-BE49-F238E27FC236}">
                <a16:creationId xmlns:a16="http://schemas.microsoft.com/office/drawing/2014/main" id="{52000A80-B480-4269-936D-DC7DD31D9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172075"/>
            <a:ext cx="283845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cs-CZ" altLang="cs-CZ" sz="1100" dirty="0"/>
              <a:t>Čárové skenery jsou typicky velmi citlivé při měření lesklých materiálů.</a:t>
            </a:r>
            <a:endParaRPr lang="en-US" altLang="cs-CZ" sz="1100" dirty="0"/>
          </a:p>
        </p:txBody>
      </p:sp>
      <p:sp>
        <p:nvSpPr>
          <p:cNvPr id="158793" name="Text Box 73">
            <a:extLst>
              <a:ext uri="{FF2B5EF4-FFF2-40B4-BE49-F238E27FC236}">
                <a16:creationId xmlns:a16="http://schemas.microsoft.com/office/drawing/2014/main" id="{71302820-03F2-4A8F-8070-5C8C5DEEA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4797425"/>
            <a:ext cx="2540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cs-CZ" sz="1100" dirty="0"/>
              <a:t>Leica T-Scan </a:t>
            </a:r>
            <a:r>
              <a:rPr lang="cs-CZ" altLang="cs-CZ" sz="1100" dirty="0" err="1"/>
              <a:t>Flying</a:t>
            </a:r>
            <a:r>
              <a:rPr lang="cs-CZ" altLang="cs-CZ" sz="1100" dirty="0"/>
              <a:t> </a:t>
            </a:r>
            <a:r>
              <a:rPr lang="cs-CZ" altLang="cs-CZ" sz="1100" dirty="0" err="1"/>
              <a:t>dot</a:t>
            </a:r>
            <a:r>
              <a:rPr lang="cs-CZ" altLang="cs-CZ" sz="1100" dirty="0"/>
              <a:t> umožňuje měření spojitě proměnných textur a povrchových úprav</a:t>
            </a:r>
            <a:r>
              <a:rPr lang="en-US" altLang="cs-CZ" sz="1100" dirty="0"/>
              <a:t>. </a:t>
            </a:r>
            <a:r>
              <a:rPr lang="cs-CZ" altLang="cs-CZ" sz="1100" dirty="0"/>
              <a:t>Systém umožňuje skenování velkých objemů bez nepřesností typicky spojených s fotogrammetrií.</a:t>
            </a:r>
            <a:endParaRPr lang="en-US" altLang="cs-CZ" sz="1100" dirty="0"/>
          </a:p>
        </p:txBody>
      </p:sp>
      <p:sp>
        <p:nvSpPr>
          <p:cNvPr id="158794" name="Rectangle 74">
            <a:extLst>
              <a:ext uri="{FF2B5EF4-FFF2-40B4-BE49-F238E27FC236}">
                <a16:creationId xmlns:a16="http://schemas.microsoft.com/office/drawing/2014/main" id="{495AE4C6-AA03-4B4E-8727-B5D8C9FDF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7913" y="6273800"/>
            <a:ext cx="2682875" cy="469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75" name="Rectangle 2">
            <a:extLst>
              <a:ext uri="{FF2B5EF4-FFF2-40B4-BE49-F238E27FC236}">
                <a16:creationId xmlns:a16="http://schemas.microsoft.com/office/drawing/2014/main" id="{7E0FAB72-B853-4F0B-AAFA-5089EDA8A337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b="1" dirty="0"/>
              <a:t>3D snímání - principy </a:t>
            </a:r>
            <a:endParaRPr lang="cs-CZ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65126"/>
            <a:ext cx="9144000" cy="850899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HW vybavení - </a:t>
            </a:r>
            <a:r>
              <a:rPr lang="cs-CZ" sz="3600" b="1" dirty="0" err="1"/>
              <a:t>Leica</a:t>
            </a:r>
            <a:r>
              <a:rPr lang="cs-CZ" sz="3600" b="1" dirty="0"/>
              <a:t>  </a:t>
            </a:r>
            <a:r>
              <a:rPr lang="cs-CZ" sz="3600" b="1" dirty="0" err="1"/>
              <a:t>Absolute</a:t>
            </a:r>
            <a:r>
              <a:rPr lang="cs-CZ" sz="3600" b="1" dirty="0"/>
              <a:t> </a:t>
            </a:r>
            <a:r>
              <a:rPr lang="cs-CZ" sz="3600" b="1" dirty="0" err="1"/>
              <a:t>Tracker</a:t>
            </a:r>
            <a:r>
              <a:rPr lang="cs-CZ" sz="3600" b="1" dirty="0"/>
              <a:t> </a:t>
            </a:r>
            <a:endParaRPr lang="cs-CZ" sz="36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12875"/>
            <a:ext cx="7787208" cy="5040313"/>
          </a:xfrm>
        </p:spPr>
        <p:txBody>
          <a:bodyPr>
            <a:normAutofit/>
          </a:bodyPr>
          <a:lstStyle/>
          <a:p>
            <a:pPr marL="182563" indent="-182563">
              <a:lnSpc>
                <a:spcPct val="80000"/>
              </a:lnSpc>
              <a:buFontTx/>
              <a:buNone/>
              <a:tabLst>
                <a:tab pos="357188" algn="l"/>
              </a:tabLst>
            </a:pPr>
            <a:r>
              <a:rPr lang="cs-CZ" sz="1600" b="1" dirty="0" err="1"/>
              <a:t>Leica</a:t>
            </a:r>
            <a:r>
              <a:rPr lang="cs-CZ" sz="1600" b="1" dirty="0"/>
              <a:t>  </a:t>
            </a:r>
            <a:r>
              <a:rPr lang="cs-CZ" sz="1600" b="1" dirty="0" err="1"/>
              <a:t>Absolute</a:t>
            </a:r>
            <a:r>
              <a:rPr lang="cs-CZ" sz="1600" b="1" dirty="0"/>
              <a:t> </a:t>
            </a:r>
            <a:r>
              <a:rPr lang="cs-CZ" sz="1600" b="1" dirty="0" err="1"/>
              <a:t>Tracker</a:t>
            </a:r>
            <a:r>
              <a:rPr lang="cs-CZ" sz="1600" b="1" dirty="0"/>
              <a:t> AT 960 LR:</a:t>
            </a: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měřící rádius až 80 m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rychlost měření polohy bodu 1000 bodů/sec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velice přesné odměřování vzdálenosti ±10µm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robustní konstrukce umožňuje použití v mnoha aplikacích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Zaručená mobilita celého systému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přesnost měření ±15 µm +5 µm/m</a:t>
            </a:r>
          </a:p>
          <a:p>
            <a:pPr marL="0" indent="0">
              <a:lnSpc>
                <a:spcPct val="80000"/>
              </a:lnSpc>
              <a:buNone/>
              <a:tabLst>
                <a:tab pos="357188" algn="l"/>
              </a:tabLst>
            </a:pPr>
            <a:endParaRPr lang="cs-CZ" sz="1200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b="23325"/>
          <a:stretch/>
        </p:blipFill>
        <p:spPr bwMode="auto">
          <a:xfrm>
            <a:off x="929575" y="3885877"/>
            <a:ext cx="5179010" cy="2567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0" descr="A picture containing sky&#10;&#10;Description generated with high confidence">
            <a:extLst>
              <a:ext uri="{FF2B5EF4-FFF2-40B4-BE49-F238E27FC236}">
                <a16:creationId xmlns:a16="http://schemas.microsoft.com/office/drawing/2014/main" id="{40DF1436-9846-4074-8E39-E8B652297D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351" y="1156791"/>
            <a:ext cx="2367039" cy="381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23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12875"/>
            <a:ext cx="7787208" cy="5040313"/>
          </a:xfrm>
        </p:spPr>
        <p:txBody>
          <a:bodyPr>
            <a:normAutofit/>
          </a:bodyPr>
          <a:lstStyle/>
          <a:p>
            <a:pPr marL="182563" indent="-182563">
              <a:lnSpc>
                <a:spcPct val="80000"/>
              </a:lnSpc>
              <a:buFontTx/>
              <a:buNone/>
              <a:tabLst>
                <a:tab pos="357188" algn="l"/>
              </a:tabLst>
            </a:pPr>
            <a:r>
              <a:rPr lang="cs-CZ" sz="1600" b="1" dirty="0"/>
              <a:t>T-</a:t>
            </a:r>
            <a:r>
              <a:rPr lang="cs-CZ" sz="1600" b="1" dirty="0" err="1"/>
              <a:t>Probe</a:t>
            </a:r>
            <a:r>
              <a:rPr lang="cs-CZ" sz="1600" b="1" dirty="0"/>
              <a:t>:</a:t>
            </a: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měřící rádius až 30 m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napájení baterií pro bezdrátové operace a zvýšení produktivity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vyměnitelné nástavce s širokým rozsahem délek, 100 mm, 200 mm a delší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výstup až 1000 bodů/sec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rychlost sledování - 2m/s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zrychlení sledování - 2m/s</a:t>
            </a:r>
            <a:r>
              <a:rPr lang="cs-CZ" sz="1600" baseline="30000" dirty="0"/>
              <a:t>2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nepřesnost ±35 µm v celém měřícím rozsahu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přesné rychlé uvolnění a automatická identifikace dotyku při výměně bez následné kalibrace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bezdrátový přenos dat</a:t>
            </a:r>
          </a:p>
          <a:p>
            <a:pPr marL="182563" indent="-182563">
              <a:lnSpc>
                <a:spcPct val="80000"/>
              </a:lnSpc>
              <a:buFontTx/>
              <a:buNone/>
              <a:tabLst>
                <a:tab pos="357188" algn="l"/>
              </a:tabLst>
            </a:pPr>
            <a:endParaRPr lang="cs-CZ" sz="1200" b="1" dirty="0"/>
          </a:p>
        </p:txBody>
      </p:sp>
      <p:pic>
        <p:nvPicPr>
          <p:cNvPr id="17" name="Picture 8" descr="T_Probe_2012_0026">
            <a:extLst>
              <a:ext uri="{FF2B5EF4-FFF2-40B4-BE49-F238E27FC236}">
                <a16:creationId xmlns:a16="http://schemas.microsoft.com/office/drawing/2014/main" id="{4FA565B2-DE1E-40A9-9938-7348B8662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839805"/>
            <a:ext cx="4196134" cy="301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2">
            <a:extLst>
              <a:ext uri="{FF2B5EF4-FFF2-40B4-BE49-F238E27FC236}">
                <a16:creationId xmlns:a16="http://schemas.microsoft.com/office/drawing/2014/main" id="{6DEB4168-3660-4C69-9ED6-F6783BF277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6"/>
            <a:ext cx="9144000" cy="850899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HW vybavení - </a:t>
            </a:r>
            <a:r>
              <a:rPr lang="cs-CZ" sz="3600" b="1" dirty="0" err="1"/>
              <a:t>Leica</a:t>
            </a:r>
            <a:r>
              <a:rPr lang="cs-CZ" sz="3600" b="1" dirty="0"/>
              <a:t> T-</a:t>
            </a:r>
            <a:r>
              <a:rPr lang="cs-CZ" sz="3600" b="1" dirty="0" err="1"/>
              <a:t>Probe</a:t>
            </a:r>
            <a:r>
              <a:rPr lang="cs-CZ" sz="3600" b="1" dirty="0"/>
              <a:t> 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40452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757399" y="1131888"/>
            <a:ext cx="7787208" cy="7913736"/>
          </a:xfrm>
        </p:spPr>
        <p:txBody>
          <a:bodyPr>
            <a:normAutofit/>
          </a:bodyPr>
          <a:lstStyle/>
          <a:p>
            <a:pPr marL="182563" indent="-182563">
              <a:lnSpc>
                <a:spcPct val="80000"/>
              </a:lnSpc>
              <a:buFontTx/>
              <a:buNone/>
              <a:tabLst>
                <a:tab pos="357188" algn="l"/>
              </a:tabLst>
            </a:pPr>
            <a:r>
              <a:rPr lang="cs-CZ" sz="1600" b="1" dirty="0"/>
              <a:t>T-</a:t>
            </a:r>
            <a:r>
              <a:rPr lang="cs-CZ" sz="1600" b="1" dirty="0" err="1"/>
              <a:t>Probe</a:t>
            </a:r>
            <a:r>
              <a:rPr lang="cs-CZ" sz="1600" b="1" dirty="0"/>
              <a:t> - princip:</a:t>
            </a: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Laser </a:t>
            </a:r>
            <a:r>
              <a:rPr lang="cs-CZ" sz="1600" dirty="0" err="1"/>
              <a:t>tracker</a:t>
            </a:r>
            <a:r>
              <a:rPr lang="cs-CZ" sz="1600" dirty="0"/>
              <a:t> měří polohu reflektoru v prostoru (X,Y,Z) 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Optická hlavice měří naklopení, otočení a stočení (i, j, k) těla pomocí pozice svítících diod 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Výsledná poloha středu měřící sondy  je vypočítaná se známých X,Y,Z, i, j, k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buFontTx/>
              <a:buNone/>
              <a:tabLst>
                <a:tab pos="357188" algn="l"/>
              </a:tabLst>
            </a:pPr>
            <a:endParaRPr lang="cs-CZ" sz="1200" b="1" dirty="0"/>
          </a:p>
        </p:txBody>
      </p:sp>
      <p:pic>
        <p:nvPicPr>
          <p:cNvPr id="7" name="Picture 19">
            <a:extLst>
              <a:ext uri="{FF2B5EF4-FFF2-40B4-BE49-F238E27FC236}">
                <a16:creationId xmlns:a16="http://schemas.microsoft.com/office/drawing/2014/main" id="{192B36EE-260E-4552-9FE7-B478B3C57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256" y="2216151"/>
            <a:ext cx="342900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73153E3A-9A7D-4393-A064-A048372DB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13" y="2111101"/>
            <a:ext cx="3194878" cy="2009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B43AB02-6231-4168-9A57-4AB6B7ABF796}"/>
              </a:ext>
            </a:extLst>
          </p:cNvPr>
          <p:cNvGrpSpPr>
            <a:grpSpLocks/>
          </p:cNvGrpSpPr>
          <p:nvPr/>
        </p:nvGrpSpPr>
        <p:grpSpPr bwMode="auto">
          <a:xfrm>
            <a:off x="757399" y="5138936"/>
            <a:ext cx="6720023" cy="1555750"/>
            <a:chOff x="1602" y="2813"/>
            <a:chExt cx="3934" cy="980"/>
          </a:xfrm>
        </p:grpSpPr>
        <p:sp>
          <p:nvSpPr>
            <p:cNvPr id="14" name="Text Box 6">
              <a:extLst>
                <a:ext uri="{FF2B5EF4-FFF2-40B4-BE49-F238E27FC236}">
                  <a16:creationId xmlns:a16="http://schemas.microsoft.com/office/drawing/2014/main" id="{F2875667-F146-41CA-AD9E-8F0F81122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2" y="2813"/>
              <a:ext cx="75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</a:pPr>
              <a:r>
                <a:rPr lang="cs-CZ" altLang="cs-CZ" sz="1400" b="0" dirty="0"/>
                <a:t>Optick</a:t>
              </a:r>
              <a:r>
                <a:rPr lang="cs-CZ" altLang="cs-CZ" sz="1400" dirty="0"/>
                <a:t>á hlavice</a:t>
              </a:r>
              <a:br>
                <a:rPr lang="en-US" altLang="cs-CZ" sz="1400" b="0" dirty="0"/>
              </a:br>
              <a:r>
                <a:rPr lang="en-US" altLang="cs-CZ" sz="1400" b="0" dirty="0">
                  <a:sym typeface="Symbol" panose="05050102010706020507" pitchFamily="18" charset="2"/>
                </a:rPr>
                <a:t> </a:t>
              </a:r>
              <a:r>
                <a:rPr lang="en-US" altLang="cs-CZ" sz="1400" b="0" dirty="0" err="1">
                  <a:sym typeface="Symbol" panose="05050102010706020507" pitchFamily="18" charset="2"/>
                </a:rPr>
                <a:t>i</a:t>
              </a:r>
              <a:r>
                <a:rPr lang="en-US" altLang="cs-CZ" sz="1400" b="0" dirty="0">
                  <a:sym typeface="Symbol" panose="05050102010706020507" pitchFamily="18" charset="2"/>
                </a:rPr>
                <a:t>, j, k</a:t>
              </a:r>
              <a:endParaRPr lang="en-US" altLang="cs-CZ" sz="1400" b="0" dirty="0"/>
            </a:p>
          </p:txBody>
        </p:sp>
        <p:sp>
          <p:nvSpPr>
            <p:cNvPr id="15" name="Text Box 7">
              <a:extLst>
                <a:ext uri="{FF2B5EF4-FFF2-40B4-BE49-F238E27FC236}">
                  <a16:creationId xmlns:a16="http://schemas.microsoft.com/office/drawing/2014/main" id="{4A8BBD38-D53B-40EB-9409-7C2C154C78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0" y="3371"/>
              <a:ext cx="51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>
                <a:spcBef>
                  <a:spcPct val="0"/>
                </a:spcBef>
              </a:pPr>
              <a:r>
                <a:rPr lang="en-US" altLang="cs-CZ" sz="1400" b="0" dirty="0"/>
                <a:t>Tracker</a:t>
              </a:r>
              <a:br>
                <a:rPr lang="en-US" altLang="cs-CZ" sz="1400" b="0" dirty="0"/>
              </a:br>
              <a:r>
                <a:rPr lang="en-US" altLang="cs-CZ" sz="1400" b="0" dirty="0">
                  <a:sym typeface="Symbol" panose="05050102010706020507" pitchFamily="18" charset="2"/>
                </a:rPr>
                <a:t> </a:t>
              </a:r>
              <a:r>
                <a:rPr lang="cs-CZ" altLang="cs-CZ" sz="1400" b="0" dirty="0">
                  <a:sym typeface="Symbol" panose="05050102010706020507" pitchFamily="18" charset="2"/>
                </a:rPr>
                <a:t>X</a:t>
              </a:r>
              <a:r>
                <a:rPr lang="en-US" altLang="cs-CZ" sz="1400" b="0" dirty="0">
                  <a:sym typeface="Symbol" panose="05050102010706020507" pitchFamily="18" charset="2"/>
                </a:rPr>
                <a:t>, </a:t>
              </a:r>
              <a:r>
                <a:rPr lang="cs-CZ" altLang="cs-CZ" sz="1400" b="0" dirty="0">
                  <a:sym typeface="Symbol" panose="05050102010706020507" pitchFamily="18" charset="2"/>
                </a:rPr>
                <a:t>Y</a:t>
              </a:r>
              <a:r>
                <a:rPr lang="en-US" altLang="cs-CZ" sz="1400" b="0" dirty="0">
                  <a:sym typeface="Symbol" panose="05050102010706020507" pitchFamily="18" charset="2"/>
                </a:rPr>
                <a:t>, </a:t>
              </a:r>
              <a:r>
                <a:rPr lang="cs-CZ" altLang="cs-CZ" sz="1400" b="0" dirty="0">
                  <a:sym typeface="Symbol" panose="05050102010706020507" pitchFamily="18" charset="2"/>
                </a:rPr>
                <a:t>Z</a:t>
              </a:r>
              <a:endParaRPr lang="en-US" altLang="cs-CZ" sz="1400" b="0" dirty="0"/>
            </a:p>
          </p:txBody>
        </p:sp>
        <p:sp>
          <p:nvSpPr>
            <p:cNvPr id="16" name="Text Box 8">
              <a:extLst>
                <a:ext uri="{FF2B5EF4-FFF2-40B4-BE49-F238E27FC236}">
                  <a16:creationId xmlns:a16="http://schemas.microsoft.com/office/drawing/2014/main" id="{AEE1C05D-033F-4B45-A658-9A36CCD5D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7" y="3463"/>
              <a:ext cx="120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0"/>
                </a:spcBef>
              </a:pPr>
              <a:r>
                <a:rPr lang="cs-CZ" altLang="cs-CZ" sz="1400" b="0" dirty="0"/>
                <a:t>Výsledná poloha sondy  </a:t>
              </a:r>
              <a:endParaRPr lang="en-US" altLang="cs-CZ" sz="1400" b="0" dirty="0">
                <a:sym typeface="Symbol" panose="05050102010706020507" pitchFamily="18" charset="2"/>
              </a:endParaRPr>
            </a:p>
            <a:p>
              <a:pPr algn="l" eaLnBrk="1" hangingPunct="1">
                <a:spcBef>
                  <a:spcPct val="0"/>
                </a:spcBef>
              </a:pPr>
              <a:r>
                <a:rPr lang="cs-CZ" altLang="cs-CZ" sz="1400" b="0" dirty="0">
                  <a:sym typeface="Symbol" panose="05050102010706020507" pitchFamily="18" charset="2"/>
                </a:rPr>
                <a:t>X</a:t>
              </a:r>
              <a:r>
                <a:rPr lang="en-US" altLang="cs-CZ" sz="1400" b="0" dirty="0">
                  <a:sym typeface="Symbol" panose="05050102010706020507" pitchFamily="18" charset="2"/>
                </a:rPr>
                <a:t>, </a:t>
              </a:r>
              <a:r>
                <a:rPr lang="cs-CZ" altLang="cs-CZ" sz="1400" b="0" dirty="0">
                  <a:sym typeface="Symbol" panose="05050102010706020507" pitchFamily="18" charset="2"/>
                </a:rPr>
                <a:t>Y</a:t>
              </a:r>
              <a:r>
                <a:rPr lang="en-US" altLang="cs-CZ" sz="1400" b="0" dirty="0">
                  <a:sym typeface="Symbol" panose="05050102010706020507" pitchFamily="18" charset="2"/>
                </a:rPr>
                <a:t>, </a:t>
              </a:r>
              <a:r>
                <a:rPr lang="cs-CZ" altLang="cs-CZ" sz="1400" b="0" dirty="0">
                  <a:sym typeface="Symbol" panose="05050102010706020507" pitchFamily="18" charset="2"/>
                </a:rPr>
                <a:t>Z</a:t>
              </a:r>
              <a:r>
                <a:rPr lang="en-US" altLang="cs-CZ" sz="1400" b="0" dirty="0">
                  <a:sym typeface="Symbol" panose="05050102010706020507" pitchFamily="18" charset="2"/>
                </a:rPr>
                <a:t>, </a:t>
              </a:r>
              <a:r>
                <a:rPr lang="en-US" altLang="cs-CZ" sz="1400" b="0" dirty="0" err="1">
                  <a:sym typeface="Symbol" panose="05050102010706020507" pitchFamily="18" charset="2"/>
                </a:rPr>
                <a:t>i</a:t>
              </a:r>
              <a:r>
                <a:rPr lang="en-US" altLang="cs-CZ" sz="1400" b="0" dirty="0">
                  <a:sym typeface="Symbol" panose="05050102010706020507" pitchFamily="18" charset="2"/>
                </a:rPr>
                <a:t>, j, k</a:t>
              </a:r>
              <a:endParaRPr lang="en-US" altLang="cs-CZ" sz="1400" b="0" dirty="0"/>
            </a:p>
          </p:txBody>
        </p:sp>
      </p:grpSp>
      <p:pic>
        <p:nvPicPr>
          <p:cNvPr id="18" name="Picture 5">
            <a:extLst>
              <a:ext uri="{FF2B5EF4-FFF2-40B4-BE49-F238E27FC236}">
                <a16:creationId xmlns:a16="http://schemas.microsoft.com/office/drawing/2014/main" id="{F23AD816-A398-4E7C-9024-8867C2686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708524"/>
            <a:ext cx="4056062" cy="203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2">
            <a:extLst>
              <a:ext uri="{FF2B5EF4-FFF2-40B4-BE49-F238E27FC236}">
                <a16:creationId xmlns:a16="http://schemas.microsoft.com/office/drawing/2014/main" id="{B5169945-ADB4-41BA-8C58-983154FD1A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6"/>
            <a:ext cx="9144000" cy="850899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HW vybavení - </a:t>
            </a:r>
            <a:r>
              <a:rPr lang="cs-CZ" sz="3600" b="1" dirty="0" err="1"/>
              <a:t>Leica</a:t>
            </a:r>
            <a:r>
              <a:rPr lang="cs-CZ" sz="3600" b="1" dirty="0"/>
              <a:t>  </a:t>
            </a:r>
            <a:r>
              <a:rPr lang="cs-CZ" sz="3600" b="1" dirty="0" err="1"/>
              <a:t>Absolute</a:t>
            </a:r>
            <a:r>
              <a:rPr lang="cs-CZ" sz="3600" b="1" dirty="0"/>
              <a:t> </a:t>
            </a:r>
            <a:r>
              <a:rPr lang="cs-CZ" sz="3600" b="1" dirty="0" err="1"/>
              <a:t>Tracker</a:t>
            </a:r>
            <a:r>
              <a:rPr lang="cs-CZ" sz="3600" b="1" dirty="0"/>
              <a:t> 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080855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3" name="Picture 5">
            <a:extLst>
              <a:ext uri="{FF2B5EF4-FFF2-40B4-BE49-F238E27FC236}">
                <a16:creationId xmlns:a16="http://schemas.microsoft.com/office/drawing/2014/main" id="{193500C0-EBD3-4018-83D3-94C4D37A7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1600200"/>
            <a:ext cx="4711700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C0128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694" name="Line 6">
            <a:extLst>
              <a:ext uri="{FF2B5EF4-FFF2-40B4-BE49-F238E27FC236}">
                <a16:creationId xmlns:a16="http://schemas.microsoft.com/office/drawing/2014/main" id="{373511A9-488A-456F-8C80-F44F01EBE8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24513" y="2627313"/>
            <a:ext cx="1270000" cy="127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697" name="Line 9">
            <a:extLst>
              <a:ext uri="{FF2B5EF4-FFF2-40B4-BE49-F238E27FC236}">
                <a16:creationId xmlns:a16="http://schemas.microsoft.com/office/drawing/2014/main" id="{F206D199-B2D1-47BB-93AF-EBBC08B39A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88013" y="2627313"/>
            <a:ext cx="1231900" cy="660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698" name="Line 10">
            <a:extLst>
              <a:ext uri="{FF2B5EF4-FFF2-40B4-BE49-F238E27FC236}">
                <a16:creationId xmlns:a16="http://schemas.microsoft.com/office/drawing/2014/main" id="{A22C9C6A-EA7A-4659-9355-316261B0FA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94513" y="2609850"/>
            <a:ext cx="1854200" cy="238125"/>
          </a:xfrm>
          <a:prstGeom prst="line">
            <a:avLst/>
          </a:prstGeom>
          <a:noFill/>
          <a:ln w="38100">
            <a:solidFill>
              <a:srgbClr val="FF33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699" name="Rectangle 11">
            <a:extLst>
              <a:ext uri="{FF2B5EF4-FFF2-40B4-BE49-F238E27FC236}">
                <a16:creationId xmlns:a16="http://schemas.microsoft.com/office/drawing/2014/main" id="{A8E25317-EF14-48B7-B37B-BBFC3B2A1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" y="1412875"/>
            <a:ext cx="2273300" cy="7334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endParaRPr lang="en-US" altLang="cs-CZ" sz="600" b="1" dirty="0"/>
          </a:p>
          <a:p>
            <a:pPr algn="l"/>
            <a:r>
              <a:rPr lang="cs-CZ" altLang="cs-CZ" sz="1400" b="1" dirty="0"/>
              <a:t>Odrazivé reflektory – akceptační úhel </a:t>
            </a:r>
            <a:r>
              <a:rPr lang="en-US" altLang="cs-CZ" sz="1400" b="1" dirty="0">
                <a:sym typeface="Symbol" panose="05050102010706020507" pitchFamily="18" charset="2"/>
              </a:rPr>
              <a:t>45°</a:t>
            </a:r>
            <a:endParaRPr lang="en-US" altLang="cs-CZ" sz="1400" b="1" dirty="0"/>
          </a:p>
        </p:txBody>
      </p:sp>
      <p:sp>
        <p:nvSpPr>
          <p:cNvPr id="114700" name="Line 12">
            <a:extLst>
              <a:ext uri="{FF2B5EF4-FFF2-40B4-BE49-F238E27FC236}">
                <a16:creationId xmlns:a16="http://schemas.microsoft.com/office/drawing/2014/main" id="{B4C36EBE-2041-4387-ADCA-10EEA8C6E6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1700213"/>
            <a:ext cx="1879600" cy="889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701" name="Line 13">
            <a:extLst>
              <a:ext uri="{FF2B5EF4-FFF2-40B4-BE49-F238E27FC236}">
                <a16:creationId xmlns:a16="http://schemas.microsoft.com/office/drawing/2014/main" id="{AD195D4F-DA25-42BD-819F-C7BFAFE293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2060575"/>
            <a:ext cx="1057275" cy="731838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702" name="Rectangle 14">
            <a:extLst>
              <a:ext uri="{FF2B5EF4-FFF2-40B4-BE49-F238E27FC236}">
                <a16:creationId xmlns:a16="http://schemas.microsoft.com/office/drawing/2014/main" id="{33209D08-10EC-46FF-8F02-48692DE7A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5373688"/>
            <a:ext cx="1673225" cy="431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endParaRPr lang="en-US" altLang="cs-CZ" sz="600" b="1" dirty="0"/>
          </a:p>
          <a:p>
            <a:pPr algn="l"/>
            <a:r>
              <a:rPr lang="en-US" altLang="cs-CZ" sz="1400" b="1" dirty="0"/>
              <a:t>Ref</a:t>
            </a:r>
            <a:r>
              <a:rPr lang="cs-CZ" altLang="cs-CZ" sz="1400" b="1" dirty="0" err="1"/>
              <a:t>erenční</a:t>
            </a:r>
            <a:r>
              <a:rPr lang="cs-CZ" altLang="cs-CZ" sz="1400" b="1" dirty="0"/>
              <a:t> </a:t>
            </a:r>
            <a:r>
              <a:rPr lang="cs-CZ" altLang="cs-CZ" sz="1400" b="1" dirty="0" err="1"/>
              <a:t>LEDky</a:t>
            </a:r>
            <a:endParaRPr lang="en-US" altLang="cs-CZ" sz="1400" b="1" dirty="0"/>
          </a:p>
        </p:txBody>
      </p:sp>
      <p:sp>
        <p:nvSpPr>
          <p:cNvPr id="114704" name="Line 16">
            <a:extLst>
              <a:ext uri="{FF2B5EF4-FFF2-40B4-BE49-F238E27FC236}">
                <a16:creationId xmlns:a16="http://schemas.microsoft.com/office/drawing/2014/main" id="{486152E4-DADF-4C10-A90C-786A65FFF0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4713" y="4621213"/>
            <a:ext cx="2451100" cy="10033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705" name="Line 17">
            <a:extLst>
              <a:ext uri="{FF2B5EF4-FFF2-40B4-BE49-F238E27FC236}">
                <a16:creationId xmlns:a16="http://schemas.microsoft.com/office/drawing/2014/main" id="{7028F8D2-6667-4D55-A009-4E13F6402A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4713" y="2373313"/>
            <a:ext cx="2654300" cy="32385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706" name="Rectangle 18">
            <a:extLst>
              <a:ext uri="{FF2B5EF4-FFF2-40B4-BE49-F238E27FC236}">
                <a16:creationId xmlns:a16="http://schemas.microsoft.com/office/drawing/2014/main" id="{63823EEB-DBB8-4B2F-AF07-521B8B1FE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1713" y="5105400"/>
            <a:ext cx="25908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b="1" dirty="0"/>
              <a:t>Ovládací spínač</a:t>
            </a:r>
            <a:endParaRPr lang="en-US" altLang="cs-CZ" sz="1400" b="1" dirty="0"/>
          </a:p>
        </p:txBody>
      </p:sp>
      <p:sp>
        <p:nvSpPr>
          <p:cNvPr id="114707" name="Line 19">
            <a:extLst>
              <a:ext uri="{FF2B5EF4-FFF2-40B4-BE49-F238E27FC236}">
                <a16:creationId xmlns:a16="http://schemas.microsoft.com/office/drawing/2014/main" id="{D4F74AFD-19E4-4273-BC1E-4B14E64E8A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0413" y="5307013"/>
            <a:ext cx="1574800" cy="254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708" name="Rectangle 20">
            <a:extLst>
              <a:ext uri="{FF2B5EF4-FFF2-40B4-BE49-F238E27FC236}">
                <a16:creationId xmlns:a16="http://schemas.microsoft.com/office/drawing/2014/main" id="{8656C7BC-28D7-4784-96D4-539F62D27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3413" y="1535113"/>
            <a:ext cx="25908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b="1" dirty="0"/>
              <a:t>Vyzářený laserový paprsek </a:t>
            </a:r>
            <a:endParaRPr lang="en-US" altLang="cs-CZ" sz="1400" b="1" dirty="0"/>
          </a:p>
        </p:txBody>
      </p:sp>
      <p:sp>
        <p:nvSpPr>
          <p:cNvPr id="114709" name="Line 21">
            <a:extLst>
              <a:ext uri="{FF2B5EF4-FFF2-40B4-BE49-F238E27FC236}">
                <a16:creationId xmlns:a16="http://schemas.microsoft.com/office/drawing/2014/main" id="{4B46D890-ADA8-44BB-94CC-BCA30E1421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27813" y="1890713"/>
            <a:ext cx="381000" cy="7112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710" name="Rectangle 22">
            <a:extLst>
              <a:ext uri="{FF2B5EF4-FFF2-40B4-BE49-F238E27FC236}">
                <a16:creationId xmlns:a16="http://schemas.microsoft.com/office/drawing/2014/main" id="{2B74A7D3-1374-497D-84B4-0DA869255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8913" y="3962400"/>
            <a:ext cx="22098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b="1" dirty="0"/>
              <a:t>Odražený laserový paprsek</a:t>
            </a:r>
            <a:endParaRPr lang="en-US" altLang="cs-CZ" sz="1400" b="1" dirty="0"/>
          </a:p>
        </p:txBody>
      </p:sp>
      <p:sp>
        <p:nvSpPr>
          <p:cNvPr id="114712" name="Line 24">
            <a:extLst>
              <a:ext uri="{FF2B5EF4-FFF2-40B4-BE49-F238E27FC236}">
                <a16:creationId xmlns:a16="http://schemas.microsoft.com/office/drawing/2014/main" id="{FD2E8A09-2B16-432E-AA38-72DDC030B2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86513" y="3048000"/>
            <a:ext cx="533400" cy="9144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714" name="Line 26">
            <a:extLst>
              <a:ext uri="{FF2B5EF4-FFF2-40B4-BE49-F238E27FC236}">
                <a16:creationId xmlns:a16="http://schemas.microsoft.com/office/drawing/2014/main" id="{99A31E9E-CE4E-4228-B231-A9AEB8B157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93013" y="2233613"/>
            <a:ext cx="241300" cy="4572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4715" name="Rectangle 27">
            <a:extLst>
              <a:ext uri="{FF2B5EF4-FFF2-40B4-BE49-F238E27FC236}">
                <a16:creationId xmlns:a16="http://schemas.microsoft.com/office/drawing/2014/main" id="{41DBD46C-AC07-42EF-8F54-A9A83F124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7163" y="1959206"/>
            <a:ext cx="1419224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US" altLang="cs-CZ" sz="1400" b="1" dirty="0"/>
              <a:t>Flying dot</a:t>
            </a:r>
            <a:r>
              <a:rPr lang="cs-CZ" altLang="cs-CZ" sz="1400" b="1" dirty="0"/>
              <a:t> – rozmítaná čára</a:t>
            </a:r>
            <a:endParaRPr lang="en-US" altLang="cs-CZ" sz="1400" b="1" dirty="0"/>
          </a:p>
        </p:txBody>
      </p:sp>
      <p:sp>
        <p:nvSpPr>
          <p:cNvPr id="114703" name="Line 15">
            <a:extLst>
              <a:ext uri="{FF2B5EF4-FFF2-40B4-BE49-F238E27FC236}">
                <a16:creationId xmlns:a16="http://schemas.microsoft.com/office/drawing/2014/main" id="{1DD0ED6A-F0E1-4F3E-AFBA-6F4C7BCF65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7413" y="4646613"/>
            <a:ext cx="76200" cy="9271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8878F9FF-C05A-40FE-BF13-A9159651879D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HW vybavení - </a:t>
            </a:r>
            <a:r>
              <a:rPr lang="cs-CZ" sz="3600" b="1" dirty="0" err="1"/>
              <a:t>Leica</a:t>
            </a:r>
            <a:r>
              <a:rPr lang="cs-CZ" sz="3600" b="1" dirty="0"/>
              <a:t>  Scanner</a:t>
            </a:r>
            <a:endParaRPr lang="cs-CZ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4" name="Rectangle 14">
            <a:extLst>
              <a:ext uri="{FF2B5EF4-FFF2-40B4-BE49-F238E27FC236}">
                <a16:creationId xmlns:a16="http://schemas.microsoft.com/office/drawing/2014/main" id="{7FF8DB8D-7662-4800-9DF0-2CA3C72E7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1268413"/>
            <a:ext cx="3384550" cy="4608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25615" name="Rectangle 15">
            <a:extLst>
              <a:ext uri="{FF2B5EF4-FFF2-40B4-BE49-F238E27FC236}">
                <a16:creationId xmlns:a16="http://schemas.microsoft.com/office/drawing/2014/main" id="{70D180F2-A36D-4B39-A70B-F10827CB6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268413"/>
            <a:ext cx="4967287" cy="4608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cs-CZ"/>
          </a:p>
        </p:txBody>
      </p:sp>
      <p:grpSp>
        <p:nvGrpSpPr>
          <p:cNvPr id="25616" name="Group 16">
            <a:extLst>
              <a:ext uri="{FF2B5EF4-FFF2-40B4-BE49-F238E27FC236}">
                <a16:creationId xmlns:a16="http://schemas.microsoft.com/office/drawing/2014/main" id="{CA501B2B-5EEB-439F-8500-B895CA1C0577}"/>
              </a:ext>
            </a:extLst>
          </p:cNvPr>
          <p:cNvGrpSpPr>
            <a:grpSpLocks/>
          </p:cNvGrpSpPr>
          <p:nvPr/>
        </p:nvGrpSpPr>
        <p:grpSpPr bwMode="auto">
          <a:xfrm>
            <a:off x="617633" y="3092672"/>
            <a:ext cx="4137025" cy="2663825"/>
            <a:chOff x="184" y="1543"/>
            <a:chExt cx="2762" cy="1822"/>
          </a:xfrm>
        </p:grpSpPr>
        <p:grpSp>
          <p:nvGrpSpPr>
            <p:cNvPr id="25617" name="Group 17">
              <a:extLst>
                <a:ext uri="{FF2B5EF4-FFF2-40B4-BE49-F238E27FC236}">
                  <a16:creationId xmlns:a16="http://schemas.microsoft.com/office/drawing/2014/main" id="{59E980B4-135F-45FD-B092-9B876F4C28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4" y="2356"/>
              <a:ext cx="384" cy="83"/>
              <a:chOff x="312" y="1511"/>
              <a:chExt cx="330" cy="72"/>
            </a:xfrm>
          </p:grpSpPr>
          <p:sp>
            <p:nvSpPr>
              <p:cNvPr id="25618" name="AutoShape 18">
                <a:extLst>
                  <a:ext uri="{FF2B5EF4-FFF2-40B4-BE49-F238E27FC236}">
                    <a16:creationId xmlns:a16="http://schemas.microsoft.com/office/drawing/2014/main" id="{5F4DB000-FE32-49FB-BD14-7DE6D6939A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312" y="1511"/>
                <a:ext cx="330" cy="72"/>
              </a:xfrm>
              <a:prstGeom prst="roundRect">
                <a:avLst>
                  <a:gd name="adj" fmla="val 16667"/>
                </a:avLst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19" name="Oval 19">
                <a:extLst>
                  <a:ext uri="{FF2B5EF4-FFF2-40B4-BE49-F238E27FC236}">
                    <a16:creationId xmlns:a16="http://schemas.microsoft.com/office/drawing/2014/main" id="{5603AB0E-9250-488B-A401-6A5605A4C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H="1">
                <a:off x="333" y="1519"/>
                <a:ext cx="56" cy="56"/>
              </a:xfrm>
              <a:prstGeom prst="ellipse">
                <a:avLst/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25620" name="Group 20">
              <a:extLst>
                <a:ext uri="{FF2B5EF4-FFF2-40B4-BE49-F238E27FC236}">
                  <a16:creationId xmlns:a16="http://schemas.microsoft.com/office/drawing/2014/main" id="{4E0FC758-2320-4AE9-BF5E-88EC2FF4B556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347" y="1898"/>
              <a:ext cx="149" cy="116"/>
              <a:chOff x="2488" y="2277"/>
              <a:chExt cx="128" cy="99"/>
            </a:xfrm>
          </p:grpSpPr>
          <p:sp>
            <p:nvSpPr>
              <p:cNvPr id="25621" name="Rectangle 21">
                <a:extLst>
                  <a:ext uri="{FF2B5EF4-FFF2-40B4-BE49-F238E27FC236}">
                    <a16:creationId xmlns:a16="http://schemas.microsoft.com/office/drawing/2014/main" id="{9E6138C6-6C7D-400E-BDDC-1CC9AD8CF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280"/>
                <a:ext cx="128" cy="96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22" name="AutoShape 22">
                <a:extLst>
                  <a:ext uri="{FF2B5EF4-FFF2-40B4-BE49-F238E27FC236}">
                    <a16:creationId xmlns:a16="http://schemas.microsoft.com/office/drawing/2014/main" id="{9FA07070-EE77-48AA-92C7-16A26D2BE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508" y="2277"/>
                <a:ext cx="88" cy="51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25623" name="Group 23">
              <a:extLst>
                <a:ext uri="{FF2B5EF4-FFF2-40B4-BE49-F238E27FC236}">
                  <a16:creationId xmlns:a16="http://schemas.microsoft.com/office/drawing/2014/main" id="{E0672159-2839-42B9-BAEE-F56B438E40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6" y="1543"/>
              <a:ext cx="149" cy="115"/>
              <a:chOff x="2488" y="2277"/>
              <a:chExt cx="128" cy="99"/>
            </a:xfrm>
          </p:grpSpPr>
          <p:sp>
            <p:nvSpPr>
              <p:cNvPr id="25624" name="Rectangle 24">
                <a:extLst>
                  <a:ext uri="{FF2B5EF4-FFF2-40B4-BE49-F238E27FC236}">
                    <a16:creationId xmlns:a16="http://schemas.microsoft.com/office/drawing/2014/main" id="{94654075-1828-4F65-9189-305030A006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8" y="2280"/>
                <a:ext cx="128" cy="96"/>
              </a:xfrm>
              <a:prstGeom prst="rect">
                <a:avLst/>
              </a:prstGeom>
              <a:solidFill>
                <a:srgbClr val="9696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25" name="AutoShape 25">
                <a:extLst>
                  <a:ext uri="{FF2B5EF4-FFF2-40B4-BE49-F238E27FC236}">
                    <a16:creationId xmlns:a16="http://schemas.microsoft.com/office/drawing/2014/main" id="{8B030D1B-4712-4DE3-982A-32D8BDD89C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508" y="2277"/>
                <a:ext cx="88" cy="51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grpSp>
          <p:nvGrpSpPr>
            <p:cNvPr id="25626" name="Group 26">
              <a:extLst>
                <a:ext uri="{FF2B5EF4-FFF2-40B4-BE49-F238E27FC236}">
                  <a16:creationId xmlns:a16="http://schemas.microsoft.com/office/drawing/2014/main" id="{D1E2DDCF-3D19-4E9B-86DA-398D0172AC87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691" y="2828"/>
              <a:ext cx="785" cy="289"/>
              <a:chOff x="1147" y="1352"/>
              <a:chExt cx="674" cy="248"/>
            </a:xfrm>
          </p:grpSpPr>
          <p:sp>
            <p:nvSpPr>
              <p:cNvPr id="25627" name="Rectangle 27">
                <a:extLst>
                  <a:ext uri="{FF2B5EF4-FFF2-40B4-BE49-F238E27FC236}">
                    <a16:creationId xmlns:a16="http://schemas.microsoft.com/office/drawing/2014/main" id="{47FA5B20-3715-48E0-8A49-9A70ED26F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0" y="1544"/>
                <a:ext cx="176" cy="56"/>
              </a:xfrm>
              <a:prstGeom prst="rect">
                <a:avLst/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28" name="AutoShape 28">
                <a:extLst>
                  <a:ext uri="{FF2B5EF4-FFF2-40B4-BE49-F238E27FC236}">
                    <a16:creationId xmlns:a16="http://schemas.microsoft.com/office/drawing/2014/main" id="{654B009A-16F1-4688-90DC-59D522BDA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7" y="1352"/>
                <a:ext cx="674" cy="216"/>
              </a:xfrm>
              <a:prstGeom prst="roundRect">
                <a:avLst>
                  <a:gd name="adj" fmla="val 16667"/>
                </a:avLst>
              </a:prstGeom>
              <a:solidFill>
                <a:srgbClr val="3333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25629" name="AutoShape 29">
              <a:extLst>
                <a:ext uri="{FF2B5EF4-FFF2-40B4-BE49-F238E27FC236}">
                  <a16:creationId xmlns:a16="http://schemas.microsoft.com/office/drawing/2014/main" id="{427E10D4-30FE-492B-A0FB-7EC0806D19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594" y="1548"/>
              <a:ext cx="1026" cy="1266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5630" name="Rectangle 30">
              <a:extLst>
                <a:ext uri="{FF2B5EF4-FFF2-40B4-BE49-F238E27FC236}">
                  <a16:creationId xmlns:a16="http://schemas.microsoft.com/office/drawing/2014/main" id="{7FE28756-E686-4C7E-AA27-0B1609E327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1510" y="2018"/>
              <a:ext cx="456" cy="27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5631" name="Rectangle 31">
              <a:extLst>
                <a:ext uri="{FF2B5EF4-FFF2-40B4-BE49-F238E27FC236}">
                  <a16:creationId xmlns:a16="http://schemas.microsoft.com/office/drawing/2014/main" id="{31903385-DAAC-4A05-A687-8F4DA6A8B3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774" y="1691"/>
              <a:ext cx="93" cy="30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5632" name="AutoShape 32">
              <a:extLst>
                <a:ext uri="{FF2B5EF4-FFF2-40B4-BE49-F238E27FC236}">
                  <a16:creationId xmlns:a16="http://schemas.microsoft.com/office/drawing/2014/main" id="{B6299A79-AEE1-4614-9F12-0BFB8BDBA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6" y="2340"/>
              <a:ext cx="114" cy="100"/>
            </a:xfrm>
            <a:prstGeom prst="curvedRightArrow">
              <a:avLst>
                <a:gd name="adj1" fmla="val 1727"/>
                <a:gd name="adj2" fmla="val 40542"/>
                <a:gd name="adj3" fmla="val 38681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grpSp>
          <p:nvGrpSpPr>
            <p:cNvPr id="25633" name="Group 33">
              <a:extLst>
                <a:ext uri="{FF2B5EF4-FFF2-40B4-BE49-F238E27FC236}">
                  <a16:creationId xmlns:a16="http://schemas.microsoft.com/office/drawing/2014/main" id="{4D9E23D8-3FDE-4B5D-A4B7-1C82922E06BA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1228" y="1990"/>
              <a:ext cx="667" cy="109"/>
              <a:chOff x="400" y="1328"/>
              <a:chExt cx="768" cy="112"/>
            </a:xfrm>
          </p:grpSpPr>
          <p:sp>
            <p:nvSpPr>
              <p:cNvPr id="25634" name="Line 34">
                <a:extLst>
                  <a:ext uri="{FF2B5EF4-FFF2-40B4-BE49-F238E27FC236}">
                    <a16:creationId xmlns:a16="http://schemas.microsoft.com/office/drawing/2014/main" id="{5EF4FF65-7F9E-4AC5-887F-C917185969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1384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35" name="Rectangle 35">
                <a:extLst>
                  <a:ext uri="{FF2B5EF4-FFF2-40B4-BE49-F238E27FC236}">
                    <a16:creationId xmlns:a16="http://schemas.microsoft.com/office/drawing/2014/main" id="{AC74737D-A2CF-4224-9776-5D7BB914F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" y="1328"/>
                <a:ext cx="648" cy="11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25636" name="Line 36">
              <a:extLst>
                <a:ext uri="{FF2B5EF4-FFF2-40B4-BE49-F238E27FC236}">
                  <a16:creationId xmlns:a16="http://schemas.microsoft.com/office/drawing/2014/main" id="{F2FE6134-0625-4755-B048-1737C5F991D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1643" y="1246"/>
              <a:ext cx="554" cy="174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5637" name="Line 37">
              <a:extLst>
                <a:ext uri="{FF2B5EF4-FFF2-40B4-BE49-F238E27FC236}">
                  <a16:creationId xmlns:a16="http://schemas.microsoft.com/office/drawing/2014/main" id="{C11518DC-4E22-4625-B6D7-FF67CBFC388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H="1">
              <a:off x="1885" y="933"/>
              <a:ext cx="0" cy="181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25638" name="Group 38">
              <a:extLst>
                <a:ext uri="{FF2B5EF4-FFF2-40B4-BE49-F238E27FC236}">
                  <a16:creationId xmlns:a16="http://schemas.microsoft.com/office/drawing/2014/main" id="{10EB997A-BC12-48C4-BE30-B0A326F636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99" y="1589"/>
              <a:ext cx="147" cy="868"/>
              <a:chOff x="2907" y="1097"/>
              <a:chExt cx="147" cy="868"/>
            </a:xfrm>
          </p:grpSpPr>
          <p:sp>
            <p:nvSpPr>
              <p:cNvPr id="25639" name="Line 39">
                <a:extLst>
                  <a:ext uri="{FF2B5EF4-FFF2-40B4-BE49-F238E27FC236}">
                    <a16:creationId xmlns:a16="http://schemas.microsoft.com/office/drawing/2014/main" id="{97217B37-EE4F-4DD6-B8AE-373117E2A9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097"/>
                <a:ext cx="0" cy="8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40" name="Line 40">
                <a:extLst>
                  <a:ext uri="{FF2B5EF4-FFF2-40B4-BE49-F238E27FC236}">
                    <a16:creationId xmlns:a16="http://schemas.microsoft.com/office/drawing/2014/main" id="{21148F8F-F6E0-4667-8905-8B053083EE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170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41" name="Line 41">
                <a:extLst>
                  <a:ext uri="{FF2B5EF4-FFF2-40B4-BE49-F238E27FC236}">
                    <a16:creationId xmlns:a16="http://schemas.microsoft.com/office/drawing/2014/main" id="{CF9CE132-0555-42BC-9F6B-1974223AD7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269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42" name="Line 42">
                <a:extLst>
                  <a:ext uri="{FF2B5EF4-FFF2-40B4-BE49-F238E27FC236}">
                    <a16:creationId xmlns:a16="http://schemas.microsoft.com/office/drawing/2014/main" id="{0D4835E6-3B1A-4F6E-929E-A1AA2B4B22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8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43" name="Line 43">
                <a:extLst>
                  <a:ext uri="{FF2B5EF4-FFF2-40B4-BE49-F238E27FC236}">
                    <a16:creationId xmlns:a16="http://schemas.microsoft.com/office/drawing/2014/main" id="{5DFB207D-769F-4089-85FA-8E7BC8AF9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4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44" name="Line 44">
                <a:extLst>
                  <a:ext uri="{FF2B5EF4-FFF2-40B4-BE49-F238E27FC236}">
                    <a16:creationId xmlns:a16="http://schemas.microsoft.com/office/drawing/2014/main" id="{0B104273-6E5F-409A-83EB-D1072FAF7F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5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45" name="Line 45">
                <a:extLst>
                  <a:ext uri="{FF2B5EF4-FFF2-40B4-BE49-F238E27FC236}">
                    <a16:creationId xmlns:a16="http://schemas.microsoft.com/office/drawing/2014/main" id="{60D86686-B9AD-46FC-A597-851C00CEE8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666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46" name="Line 46">
                <a:extLst>
                  <a:ext uri="{FF2B5EF4-FFF2-40B4-BE49-F238E27FC236}">
                    <a16:creationId xmlns:a16="http://schemas.microsoft.com/office/drawing/2014/main" id="{02DCC3ED-1801-4627-BC8D-34E2B8578E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7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47" name="Line 47">
                <a:extLst>
                  <a:ext uri="{FF2B5EF4-FFF2-40B4-BE49-F238E27FC236}">
                    <a16:creationId xmlns:a16="http://schemas.microsoft.com/office/drawing/2014/main" id="{399726D5-7FDF-44D7-8C9E-D512C7D192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8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grpSp>
          <p:nvGrpSpPr>
            <p:cNvPr id="25648" name="Group 48">
              <a:extLst>
                <a:ext uri="{FF2B5EF4-FFF2-40B4-BE49-F238E27FC236}">
                  <a16:creationId xmlns:a16="http://schemas.microsoft.com/office/drawing/2014/main" id="{E3346B88-58A2-4E68-81A1-F72BA59B54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3" y="1589"/>
              <a:ext cx="147" cy="868"/>
              <a:chOff x="2907" y="1097"/>
              <a:chExt cx="147" cy="868"/>
            </a:xfrm>
          </p:grpSpPr>
          <p:sp>
            <p:nvSpPr>
              <p:cNvPr id="25649" name="Line 49">
                <a:extLst>
                  <a:ext uri="{FF2B5EF4-FFF2-40B4-BE49-F238E27FC236}">
                    <a16:creationId xmlns:a16="http://schemas.microsoft.com/office/drawing/2014/main" id="{6F0825A5-CD6F-4418-8CCE-7BD22C2F8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097"/>
                <a:ext cx="0" cy="8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50" name="Line 50">
                <a:extLst>
                  <a:ext uri="{FF2B5EF4-FFF2-40B4-BE49-F238E27FC236}">
                    <a16:creationId xmlns:a16="http://schemas.microsoft.com/office/drawing/2014/main" id="{D87B508B-F3EC-4E23-8B7A-4CE0DA186A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170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51" name="Line 51">
                <a:extLst>
                  <a:ext uri="{FF2B5EF4-FFF2-40B4-BE49-F238E27FC236}">
                    <a16:creationId xmlns:a16="http://schemas.microsoft.com/office/drawing/2014/main" id="{65218D63-BCD8-45D4-A6D5-AF4EBE2BB0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269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52" name="Line 52">
                <a:extLst>
                  <a:ext uri="{FF2B5EF4-FFF2-40B4-BE49-F238E27FC236}">
                    <a16:creationId xmlns:a16="http://schemas.microsoft.com/office/drawing/2014/main" id="{EACD210D-15B7-40D2-A462-59852A5E45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8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53" name="Line 53">
                <a:extLst>
                  <a:ext uri="{FF2B5EF4-FFF2-40B4-BE49-F238E27FC236}">
                    <a16:creationId xmlns:a16="http://schemas.microsoft.com/office/drawing/2014/main" id="{01C0EA54-2675-44AD-91A3-4C043CD6DC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4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54" name="Line 54">
                <a:extLst>
                  <a:ext uri="{FF2B5EF4-FFF2-40B4-BE49-F238E27FC236}">
                    <a16:creationId xmlns:a16="http://schemas.microsoft.com/office/drawing/2014/main" id="{56222D6A-01B8-49C2-A848-3B3819C5C3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5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55" name="Line 55">
                <a:extLst>
                  <a:ext uri="{FF2B5EF4-FFF2-40B4-BE49-F238E27FC236}">
                    <a16:creationId xmlns:a16="http://schemas.microsoft.com/office/drawing/2014/main" id="{C387E703-AFDF-4E51-BE57-7EE5172886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666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56" name="Line 56">
                <a:extLst>
                  <a:ext uri="{FF2B5EF4-FFF2-40B4-BE49-F238E27FC236}">
                    <a16:creationId xmlns:a16="http://schemas.microsoft.com/office/drawing/2014/main" id="{4B13DC9B-C28C-478B-B4D1-49225AF947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7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57" name="Line 57">
                <a:extLst>
                  <a:ext uri="{FF2B5EF4-FFF2-40B4-BE49-F238E27FC236}">
                    <a16:creationId xmlns:a16="http://schemas.microsoft.com/office/drawing/2014/main" id="{9777CACA-BA9B-42EE-A893-9A433ECC25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8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25658" name="Line 58">
              <a:extLst>
                <a:ext uri="{FF2B5EF4-FFF2-40B4-BE49-F238E27FC236}">
                  <a16:creationId xmlns:a16="http://schemas.microsoft.com/office/drawing/2014/main" id="{B406817E-70D0-4CE2-8C4C-A660654A1A7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1471" y="1418"/>
              <a:ext cx="401" cy="126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25659" name="Group 59">
              <a:extLst>
                <a:ext uri="{FF2B5EF4-FFF2-40B4-BE49-F238E27FC236}">
                  <a16:creationId xmlns:a16="http://schemas.microsoft.com/office/drawing/2014/main" id="{787B5691-83FC-4242-B1D5-7946423FA7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6" y="2162"/>
              <a:ext cx="31" cy="273"/>
              <a:chOff x="2824" y="1758"/>
              <a:chExt cx="56" cy="292"/>
            </a:xfrm>
          </p:grpSpPr>
          <p:sp>
            <p:nvSpPr>
              <p:cNvPr id="25660" name="Rectangle 60">
                <a:extLst>
                  <a:ext uri="{FF2B5EF4-FFF2-40B4-BE49-F238E27FC236}">
                    <a16:creationId xmlns:a16="http://schemas.microsoft.com/office/drawing/2014/main" id="{7FA68EE8-909E-4B71-B0E7-27720B75E9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758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61" name="Rectangle 61">
                <a:extLst>
                  <a:ext uri="{FF2B5EF4-FFF2-40B4-BE49-F238E27FC236}">
                    <a16:creationId xmlns:a16="http://schemas.microsoft.com/office/drawing/2014/main" id="{6F71E7D4-82EE-4BA6-B3A9-107A82FC8C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806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62" name="Rectangle 62">
                <a:extLst>
                  <a:ext uri="{FF2B5EF4-FFF2-40B4-BE49-F238E27FC236}">
                    <a16:creationId xmlns:a16="http://schemas.microsoft.com/office/drawing/2014/main" id="{0A4FCBE7-AD66-4B36-8157-F641D9FCC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854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63" name="Rectangle 63">
                <a:extLst>
                  <a:ext uri="{FF2B5EF4-FFF2-40B4-BE49-F238E27FC236}">
                    <a16:creationId xmlns:a16="http://schemas.microsoft.com/office/drawing/2014/main" id="{21564BA1-47A2-451A-B51E-0253ECBCE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902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64" name="Rectangle 64">
                <a:extLst>
                  <a:ext uri="{FF2B5EF4-FFF2-40B4-BE49-F238E27FC236}">
                    <a16:creationId xmlns:a16="http://schemas.microsoft.com/office/drawing/2014/main" id="{B060A44D-2372-473D-9FEC-2D685B4641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950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65" name="Rectangle 65">
                <a:extLst>
                  <a:ext uri="{FF2B5EF4-FFF2-40B4-BE49-F238E27FC236}">
                    <a16:creationId xmlns:a16="http://schemas.microsoft.com/office/drawing/2014/main" id="{7CAF1C3C-A369-4024-B4C1-403744495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 flipH="1">
                <a:off x="2824" y="1998"/>
                <a:ext cx="56" cy="5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</p:grpSp>
      <p:grpSp>
        <p:nvGrpSpPr>
          <p:cNvPr id="25666" name="Group 66">
            <a:extLst>
              <a:ext uri="{FF2B5EF4-FFF2-40B4-BE49-F238E27FC236}">
                <a16:creationId xmlns:a16="http://schemas.microsoft.com/office/drawing/2014/main" id="{E1694905-E16C-448B-8868-D9573019FBB7}"/>
              </a:ext>
            </a:extLst>
          </p:cNvPr>
          <p:cNvGrpSpPr>
            <a:grpSpLocks/>
          </p:cNvGrpSpPr>
          <p:nvPr/>
        </p:nvGrpSpPr>
        <p:grpSpPr bwMode="auto">
          <a:xfrm>
            <a:off x="6605588" y="2138363"/>
            <a:ext cx="1700212" cy="3455987"/>
            <a:chOff x="4266" y="1242"/>
            <a:chExt cx="1135" cy="2363"/>
          </a:xfrm>
        </p:grpSpPr>
        <p:grpSp>
          <p:nvGrpSpPr>
            <p:cNvPr id="25667" name="Group 67">
              <a:extLst>
                <a:ext uri="{FF2B5EF4-FFF2-40B4-BE49-F238E27FC236}">
                  <a16:creationId xmlns:a16="http://schemas.microsoft.com/office/drawing/2014/main" id="{8AB38F17-DB00-4763-A78C-E8397B524D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6" y="1242"/>
              <a:ext cx="1135" cy="1583"/>
              <a:chOff x="4266" y="714"/>
              <a:chExt cx="1135" cy="1583"/>
            </a:xfrm>
          </p:grpSpPr>
          <p:grpSp>
            <p:nvGrpSpPr>
              <p:cNvPr id="25668" name="Group 68">
                <a:extLst>
                  <a:ext uri="{FF2B5EF4-FFF2-40B4-BE49-F238E27FC236}">
                    <a16:creationId xmlns:a16="http://schemas.microsoft.com/office/drawing/2014/main" id="{E300C5AB-5B2F-492C-BEDF-EBD4DB5BE2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66" y="1105"/>
                <a:ext cx="384" cy="83"/>
                <a:chOff x="312" y="1511"/>
                <a:chExt cx="330" cy="72"/>
              </a:xfrm>
            </p:grpSpPr>
            <p:sp>
              <p:nvSpPr>
                <p:cNvPr id="25669" name="AutoShape 69">
                  <a:extLst>
                    <a:ext uri="{FF2B5EF4-FFF2-40B4-BE49-F238E27FC236}">
                      <a16:creationId xmlns:a16="http://schemas.microsoft.com/office/drawing/2014/main" id="{9EACAFF5-576B-438F-A120-8AE4078865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12" y="1511"/>
                  <a:ext cx="330" cy="7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33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5670" name="Oval 70">
                  <a:extLst>
                    <a:ext uri="{FF2B5EF4-FFF2-40B4-BE49-F238E27FC236}">
                      <a16:creationId xmlns:a16="http://schemas.microsoft.com/office/drawing/2014/main" id="{56CFDB3E-F2BB-4F26-B7C8-5D6149B075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333" y="1519"/>
                  <a:ext cx="56" cy="56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25671" name="Group 71">
                <a:extLst>
                  <a:ext uri="{FF2B5EF4-FFF2-40B4-BE49-F238E27FC236}">
                    <a16:creationId xmlns:a16="http://schemas.microsoft.com/office/drawing/2014/main" id="{4D9116E4-ACE2-4755-A446-41576DBC8F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4419" y="1542"/>
                <a:ext cx="149" cy="116"/>
                <a:chOff x="2488" y="2277"/>
                <a:chExt cx="128" cy="99"/>
              </a:xfrm>
            </p:grpSpPr>
            <p:sp>
              <p:nvSpPr>
                <p:cNvPr id="25672" name="Rectangle 72">
                  <a:extLst>
                    <a:ext uri="{FF2B5EF4-FFF2-40B4-BE49-F238E27FC236}">
                      <a16:creationId xmlns:a16="http://schemas.microsoft.com/office/drawing/2014/main" id="{029332BB-004B-4A29-8BD3-FAD1E819CC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8" y="2280"/>
                  <a:ext cx="128" cy="96"/>
                </a:xfrm>
                <a:prstGeom prst="rect">
                  <a:avLst/>
                </a:prstGeom>
                <a:solidFill>
                  <a:srgbClr val="96969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5673" name="AutoShape 73">
                  <a:extLst>
                    <a:ext uri="{FF2B5EF4-FFF2-40B4-BE49-F238E27FC236}">
                      <a16:creationId xmlns:a16="http://schemas.microsoft.com/office/drawing/2014/main" id="{933A2749-3CC5-43F6-A1DC-C3E26530CA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2508" y="2277"/>
                  <a:ext cx="88" cy="5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25674" name="Group 74">
                <a:extLst>
                  <a:ext uri="{FF2B5EF4-FFF2-40B4-BE49-F238E27FC236}">
                    <a16:creationId xmlns:a16="http://schemas.microsoft.com/office/drawing/2014/main" id="{958B4B59-717E-4A60-BDB6-DDB65B6AA7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 flipH="1">
                <a:off x="5091" y="1542"/>
                <a:ext cx="149" cy="116"/>
                <a:chOff x="2488" y="2277"/>
                <a:chExt cx="128" cy="99"/>
              </a:xfrm>
            </p:grpSpPr>
            <p:sp>
              <p:nvSpPr>
                <p:cNvPr id="25675" name="Rectangle 75">
                  <a:extLst>
                    <a:ext uri="{FF2B5EF4-FFF2-40B4-BE49-F238E27FC236}">
                      <a16:creationId xmlns:a16="http://schemas.microsoft.com/office/drawing/2014/main" id="{7741B701-3103-43A1-8DF1-A7969FCB30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8" y="2280"/>
                  <a:ext cx="128" cy="96"/>
                </a:xfrm>
                <a:prstGeom prst="rect">
                  <a:avLst/>
                </a:prstGeom>
                <a:solidFill>
                  <a:srgbClr val="96969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5676" name="AutoShape 76">
                  <a:extLst>
                    <a:ext uri="{FF2B5EF4-FFF2-40B4-BE49-F238E27FC236}">
                      <a16:creationId xmlns:a16="http://schemas.microsoft.com/office/drawing/2014/main" id="{A50E7A3D-D4A9-4B90-9E39-01209157C8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2508" y="2277"/>
                  <a:ext cx="88" cy="5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25677" name="Group 77">
                <a:extLst>
                  <a:ext uri="{FF2B5EF4-FFF2-40B4-BE49-F238E27FC236}">
                    <a16:creationId xmlns:a16="http://schemas.microsoft.com/office/drawing/2014/main" id="{F542F09F-99BB-4D68-9E03-D2A28D6A1F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6200000">
                <a:off x="4635" y="864"/>
                <a:ext cx="384" cy="83"/>
                <a:chOff x="312" y="1511"/>
                <a:chExt cx="330" cy="72"/>
              </a:xfrm>
            </p:grpSpPr>
            <p:sp>
              <p:nvSpPr>
                <p:cNvPr id="25678" name="AutoShape 78">
                  <a:extLst>
                    <a:ext uri="{FF2B5EF4-FFF2-40B4-BE49-F238E27FC236}">
                      <a16:creationId xmlns:a16="http://schemas.microsoft.com/office/drawing/2014/main" id="{86C3F1CB-E8BA-4D6C-92A4-A1A26AB253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12" y="1511"/>
                  <a:ext cx="330" cy="7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33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5679" name="Oval 79">
                  <a:extLst>
                    <a:ext uri="{FF2B5EF4-FFF2-40B4-BE49-F238E27FC236}">
                      <a16:creationId xmlns:a16="http://schemas.microsoft.com/office/drawing/2014/main" id="{C51AB1EB-9146-4388-9297-CDD443CE0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333" y="1519"/>
                  <a:ext cx="56" cy="56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25680" name="Group 80">
                <a:extLst>
                  <a:ext uri="{FF2B5EF4-FFF2-40B4-BE49-F238E27FC236}">
                    <a16:creationId xmlns:a16="http://schemas.microsoft.com/office/drawing/2014/main" id="{181A72FA-504A-45F6-83E0-668EA2C653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5017" y="1104"/>
                <a:ext cx="384" cy="83"/>
                <a:chOff x="312" y="1511"/>
                <a:chExt cx="330" cy="72"/>
              </a:xfrm>
            </p:grpSpPr>
            <p:sp>
              <p:nvSpPr>
                <p:cNvPr id="25681" name="AutoShape 81">
                  <a:extLst>
                    <a:ext uri="{FF2B5EF4-FFF2-40B4-BE49-F238E27FC236}">
                      <a16:creationId xmlns:a16="http://schemas.microsoft.com/office/drawing/2014/main" id="{63B31745-EC89-46D1-9707-B445BE729C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12" y="1511"/>
                  <a:ext cx="330" cy="7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33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5682" name="Oval 82">
                  <a:extLst>
                    <a:ext uri="{FF2B5EF4-FFF2-40B4-BE49-F238E27FC236}">
                      <a16:creationId xmlns:a16="http://schemas.microsoft.com/office/drawing/2014/main" id="{CA84F26C-196F-4DDD-86BF-070C3C49D2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333" y="1519"/>
                  <a:ext cx="56" cy="56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25683" name="Group 83">
                <a:extLst>
                  <a:ext uri="{FF2B5EF4-FFF2-40B4-BE49-F238E27FC236}">
                    <a16:creationId xmlns:a16="http://schemas.microsoft.com/office/drawing/2014/main" id="{BB357349-C67F-466C-B63D-7E7D2FC890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52" y="902"/>
                <a:ext cx="149" cy="116"/>
                <a:chOff x="2488" y="2277"/>
                <a:chExt cx="128" cy="99"/>
              </a:xfrm>
            </p:grpSpPr>
            <p:sp>
              <p:nvSpPr>
                <p:cNvPr id="25684" name="Rectangle 84">
                  <a:extLst>
                    <a:ext uri="{FF2B5EF4-FFF2-40B4-BE49-F238E27FC236}">
                      <a16:creationId xmlns:a16="http://schemas.microsoft.com/office/drawing/2014/main" id="{B7577973-8DBE-4780-9D1D-AE1962A4B7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8" y="2280"/>
                  <a:ext cx="128" cy="96"/>
                </a:xfrm>
                <a:prstGeom prst="rect">
                  <a:avLst/>
                </a:prstGeom>
                <a:solidFill>
                  <a:srgbClr val="96969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25685" name="AutoShape 85">
                  <a:extLst>
                    <a:ext uri="{FF2B5EF4-FFF2-40B4-BE49-F238E27FC236}">
                      <a16:creationId xmlns:a16="http://schemas.microsoft.com/office/drawing/2014/main" id="{B88E7FD8-CE53-4E5C-91B4-C974578E9B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2508" y="2277"/>
                  <a:ext cx="88" cy="5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sp>
            <p:nvSpPr>
              <p:cNvPr id="25686" name="AutoShape 86">
                <a:extLst>
                  <a:ext uri="{FF2B5EF4-FFF2-40B4-BE49-F238E27FC236}">
                    <a16:creationId xmlns:a16="http://schemas.microsoft.com/office/drawing/2014/main" id="{B87E18BE-4C9D-4C4A-85EF-50E580C3A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536" y="1020"/>
                <a:ext cx="580" cy="1266"/>
              </a:xfrm>
              <a:prstGeom prst="roundRect">
                <a:avLst>
                  <a:gd name="adj" fmla="val 16667"/>
                </a:avLst>
              </a:pr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25687" name="Rectangle 87">
                <a:extLst>
                  <a:ext uri="{FF2B5EF4-FFF2-40B4-BE49-F238E27FC236}">
                    <a16:creationId xmlns:a16="http://schemas.microsoft.com/office/drawing/2014/main" id="{565C0EC8-BCE3-4D52-B12F-E2282337B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642" y="2270"/>
                <a:ext cx="368" cy="27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25688" name="Rectangle 88">
              <a:extLst>
                <a:ext uri="{FF2B5EF4-FFF2-40B4-BE49-F238E27FC236}">
                  <a16:creationId xmlns:a16="http://schemas.microsoft.com/office/drawing/2014/main" id="{20D988C7-66B8-496D-A60C-124BFA85332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87" y="1743"/>
              <a:ext cx="93" cy="30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5689" name="Rectangle 89">
              <a:extLst>
                <a:ext uri="{FF2B5EF4-FFF2-40B4-BE49-F238E27FC236}">
                  <a16:creationId xmlns:a16="http://schemas.microsoft.com/office/drawing/2014/main" id="{E700BDB7-64FE-4747-900A-6F20FA6409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4818" y="2158"/>
              <a:ext cx="31" cy="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25690" name="Line 90">
              <a:extLst>
                <a:ext uri="{FF2B5EF4-FFF2-40B4-BE49-F238E27FC236}">
                  <a16:creationId xmlns:a16="http://schemas.microsoft.com/office/drawing/2014/main" id="{4E3FFF10-C541-470B-9391-9A5B10970E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34" y="2051"/>
              <a:ext cx="0" cy="139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25691" name="Group 91">
              <a:extLst>
                <a:ext uri="{FF2B5EF4-FFF2-40B4-BE49-F238E27FC236}">
                  <a16:creationId xmlns:a16="http://schemas.microsoft.com/office/drawing/2014/main" id="{BD90668C-59A6-40D7-83AC-A985B6C1B9F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760" y="3098"/>
              <a:ext cx="147" cy="868"/>
              <a:chOff x="2907" y="1097"/>
              <a:chExt cx="147" cy="868"/>
            </a:xfrm>
          </p:grpSpPr>
          <p:sp>
            <p:nvSpPr>
              <p:cNvPr id="25692" name="Line 92">
                <a:extLst>
                  <a:ext uri="{FF2B5EF4-FFF2-40B4-BE49-F238E27FC236}">
                    <a16:creationId xmlns:a16="http://schemas.microsoft.com/office/drawing/2014/main" id="{C8C6CE06-7EE0-4AC7-B8C2-D9C11F0967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097"/>
                <a:ext cx="0" cy="8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93" name="Line 93">
                <a:extLst>
                  <a:ext uri="{FF2B5EF4-FFF2-40B4-BE49-F238E27FC236}">
                    <a16:creationId xmlns:a16="http://schemas.microsoft.com/office/drawing/2014/main" id="{768EB59B-2C29-4B36-93DF-E4E889A83D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170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94" name="Line 94">
                <a:extLst>
                  <a:ext uri="{FF2B5EF4-FFF2-40B4-BE49-F238E27FC236}">
                    <a16:creationId xmlns:a16="http://schemas.microsoft.com/office/drawing/2014/main" id="{6432E904-5493-4416-9402-CEEB1B6819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269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95" name="Line 95">
                <a:extLst>
                  <a:ext uri="{FF2B5EF4-FFF2-40B4-BE49-F238E27FC236}">
                    <a16:creationId xmlns:a16="http://schemas.microsoft.com/office/drawing/2014/main" id="{50E464B6-01EA-4B1A-A9D4-B971F26508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8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96" name="Line 96">
                <a:extLst>
                  <a:ext uri="{FF2B5EF4-FFF2-40B4-BE49-F238E27FC236}">
                    <a16:creationId xmlns:a16="http://schemas.microsoft.com/office/drawing/2014/main" id="{64BFE433-1998-4378-A87C-4E3981D1E3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4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97" name="Line 97">
                <a:extLst>
                  <a:ext uri="{FF2B5EF4-FFF2-40B4-BE49-F238E27FC236}">
                    <a16:creationId xmlns:a16="http://schemas.microsoft.com/office/drawing/2014/main" id="{8A1E3F97-0764-4155-B2C7-EA38E59BB3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567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98" name="Line 98">
                <a:extLst>
                  <a:ext uri="{FF2B5EF4-FFF2-40B4-BE49-F238E27FC236}">
                    <a16:creationId xmlns:a16="http://schemas.microsoft.com/office/drawing/2014/main" id="{C5F2673B-DAB5-48FF-922C-7202B03D5B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666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699" name="Line 99">
                <a:extLst>
                  <a:ext uri="{FF2B5EF4-FFF2-40B4-BE49-F238E27FC236}">
                    <a16:creationId xmlns:a16="http://schemas.microsoft.com/office/drawing/2014/main" id="{C8B5C212-EC54-4814-A165-E42F2146C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7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700" name="Line 100">
                <a:extLst>
                  <a:ext uri="{FF2B5EF4-FFF2-40B4-BE49-F238E27FC236}">
                    <a16:creationId xmlns:a16="http://schemas.microsoft.com/office/drawing/2014/main" id="{A4D2B43B-BF3A-40BC-A13F-F937756727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865"/>
                <a:ext cx="147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25701" name="Line 101">
              <a:extLst>
                <a:ext uri="{FF2B5EF4-FFF2-40B4-BE49-F238E27FC236}">
                  <a16:creationId xmlns:a16="http://schemas.microsoft.com/office/drawing/2014/main" id="{DE939B2B-9398-4BB1-9A08-3111CFDB83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6" y="2700"/>
              <a:ext cx="87" cy="75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5702" name="Line 102">
              <a:extLst>
                <a:ext uri="{FF2B5EF4-FFF2-40B4-BE49-F238E27FC236}">
                  <a16:creationId xmlns:a16="http://schemas.microsoft.com/office/drawing/2014/main" id="{78E16937-31CB-4C05-AD74-CD4192E92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4" y="2706"/>
              <a:ext cx="192" cy="7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5703" name="Line 103">
              <a:extLst>
                <a:ext uri="{FF2B5EF4-FFF2-40B4-BE49-F238E27FC236}">
                  <a16:creationId xmlns:a16="http://schemas.microsoft.com/office/drawing/2014/main" id="{7B2694B4-352B-4F7B-9A2F-8A360C9BF2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8" y="2703"/>
              <a:ext cx="288" cy="75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5704" name="Line 104">
              <a:extLst>
                <a:ext uri="{FF2B5EF4-FFF2-40B4-BE49-F238E27FC236}">
                  <a16:creationId xmlns:a16="http://schemas.microsoft.com/office/drawing/2014/main" id="{E2DB46B6-E1E8-455D-BB8B-E2040102AF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52" y="2721"/>
              <a:ext cx="387" cy="73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25705" name="Group 105">
              <a:extLst>
                <a:ext uri="{FF2B5EF4-FFF2-40B4-BE49-F238E27FC236}">
                  <a16:creationId xmlns:a16="http://schemas.microsoft.com/office/drawing/2014/main" id="{DE9CA9B1-FE2B-463F-A3EB-8919E24970C9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827" y="2700"/>
              <a:ext cx="387" cy="762"/>
              <a:chOff x="3774" y="2172"/>
              <a:chExt cx="387" cy="762"/>
            </a:xfrm>
          </p:grpSpPr>
          <p:sp>
            <p:nvSpPr>
              <p:cNvPr id="25706" name="Line 106">
                <a:extLst>
                  <a:ext uri="{FF2B5EF4-FFF2-40B4-BE49-F238E27FC236}">
                    <a16:creationId xmlns:a16="http://schemas.microsoft.com/office/drawing/2014/main" id="{3130A017-3783-4110-9794-B416650364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68" y="2172"/>
                <a:ext cx="87" cy="75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707" name="Line 107">
                <a:extLst>
                  <a:ext uri="{FF2B5EF4-FFF2-40B4-BE49-F238E27FC236}">
                    <a16:creationId xmlns:a16="http://schemas.microsoft.com/office/drawing/2014/main" id="{33C3A8FC-FC5D-4BAC-A7CE-85EDF85691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66" y="2178"/>
                <a:ext cx="192" cy="75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708" name="Line 108">
                <a:extLst>
                  <a:ext uri="{FF2B5EF4-FFF2-40B4-BE49-F238E27FC236}">
                    <a16:creationId xmlns:a16="http://schemas.microsoft.com/office/drawing/2014/main" id="{AEB73CFC-6048-4C4C-BF10-7293073AD6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870" y="2175"/>
                <a:ext cx="288" cy="75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25709" name="Line 109">
                <a:extLst>
                  <a:ext uri="{FF2B5EF4-FFF2-40B4-BE49-F238E27FC236}">
                    <a16:creationId xmlns:a16="http://schemas.microsoft.com/office/drawing/2014/main" id="{D536326D-D888-47CB-AA53-689DC3F5FF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74" y="2193"/>
                <a:ext cx="387" cy="735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25710" name="Rectangle 110">
              <a:extLst>
                <a:ext uri="{FF2B5EF4-FFF2-40B4-BE49-F238E27FC236}">
                  <a16:creationId xmlns:a16="http://schemas.microsoft.com/office/drawing/2014/main" id="{130D824F-E7B4-4F3C-B760-38391D8D5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9" y="2680"/>
              <a:ext cx="128" cy="4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sp>
        <p:nvSpPr>
          <p:cNvPr id="25712" name="Text Box 112">
            <a:extLst>
              <a:ext uri="{FF2B5EF4-FFF2-40B4-BE49-F238E27FC236}">
                <a16:creationId xmlns:a16="http://schemas.microsoft.com/office/drawing/2014/main" id="{C5A91939-B99E-4D6E-8B43-4A2A4FC05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239" y="5201147"/>
            <a:ext cx="627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cs-CZ" sz="1400"/>
              <a:t>Laser</a:t>
            </a:r>
          </a:p>
        </p:txBody>
      </p:sp>
      <p:sp>
        <p:nvSpPr>
          <p:cNvPr id="25713" name="Line 113">
            <a:extLst>
              <a:ext uri="{FF2B5EF4-FFF2-40B4-BE49-F238E27FC236}">
                <a16:creationId xmlns:a16="http://schemas.microsoft.com/office/drawing/2014/main" id="{338ED6B2-7F26-4302-A661-5FAC06D19B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3038" y="3572288"/>
            <a:ext cx="273713" cy="15626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5716" name="Text Box 116">
            <a:extLst>
              <a:ext uri="{FF2B5EF4-FFF2-40B4-BE49-F238E27FC236}">
                <a16:creationId xmlns:a16="http://schemas.microsoft.com/office/drawing/2014/main" id="{3EB218B5-72BB-4540-8350-F5739708F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5752" y="5008685"/>
            <a:ext cx="10062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cs-CZ" sz="1400" dirty="0"/>
              <a:t>CCD </a:t>
            </a:r>
            <a:r>
              <a:rPr lang="cs-CZ" altLang="cs-CZ" sz="1400" dirty="0"/>
              <a:t>senzor</a:t>
            </a:r>
            <a:endParaRPr lang="en-US" altLang="cs-CZ" sz="1400" dirty="0"/>
          </a:p>
        </p:txBody>
      </p:sp>
      <p:sp>
        <p:nvSpPr>
          <p:cNvPr id="25717" name="Line 117">
            <a:extLst>
              <a:ext uri="{FF2B5EF4-FFF2-40B4-BE49-F238E27FC236}">
                <a16:creationId xmlns:a16="http://schemas.microsoft.com/office/drawing/2014/main" id="{FEF7290D-889C-4333-87BF-46D24B5CCB3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81234" y="4373548"/>
            <a:ext cx="53975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5718" name="Text Box 118">
            <a:extLst>
              <a:ext uri="{FF2B5EF4-FFF2-40B4-BE49-F238E27FC236}">
                <a16:creationId xmlns:a16="http://schemas.microsoft.com/office/drawing/2014/main" id="{597D87A2-DB4D-4273-9DB8-34F087085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158" y="4715771"/>
            <a:ext cx="13336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cs-CZ" altLang="cs-CZ" sz="1400" dirty="0"/>
              <a:t>snímaný povrch</a:t>
            </a:r>
            <a:endParaRPr lang="en-US" altLang="cs-CZ" sz="1400" dirty="0"/>
          </a:p>
        </p:txBody>
      </p:sp>
      <p:sp>
        <p:nvSpPr>
          <p:cNvPr id="25719" name="Text Box 119">
            <a:extLst>
              <a:ext uri="{FF2B5EF4-FFF2-40B4-BE49-F238E27FC236}">
                <a16:creationId xmlns:a16="http://schemas.microsoft.com/office/drawing/2014/main" id="{6BAF64B4-804B-4839-80EA-55E31823E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7522" y="5533335"/>
            <a:ext cx="13336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400" dirty="0"/>
              <a:t>snímaný povrch</a:t>
            </a:r>
            <a:endParaRPr lang="en-US" altLang="cs-CZ" sz="1400" dirty="0"/>
          </a:p>
          <a:p>
            <a:pPr algn="l"/>
            <a:endParaRPr lang="en-US" altLang="cs-CZ" sz="1400" dirty="0"/>
          </a:p>
        </p:txBody>
      </p:sp>
      <p:sp>
        <p:nvSpPr>
          <p:cNvPr id="25721" name="Text Box 121">
            <a:extLst>
              <a:ext uri="{FF2B5EF4-FFF2-40B4-BE49-F238E27FC236}">
                <a16:creationId xmlns:a16="http://schemas.microsoft.com/office/drawing/2014/main" id="{1BE17DB4-007F-4D43-9389-3A45C87CF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1" y="1230313"/>
            <a:ext cx="49403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cs-CZ" sz="1600" dirty="0"/>
              <a:t>Leica </a:t>
            </a:r>
            <a:r>
              <a:rPr lang="cs-CZ" altLang="cs-CZ" sz="1600" dirty="0"/>
              <a:t>Scanner pracuje na principu triangulačního senzoru. Laserový paprsek v podobě svazku  je promítán na snímaný povrch</a:t>
            </a:r>
            <a:r>
              <a:rPr lang="en-US" altLang="cs-CZ" sz="1600" dirty="0"/>
              <a:t>.</a:t>
            </a:r>
            <a:r>
              <a:rPr lang="cs-CZ" altLang="cs-CZ" sz="1600" dirty="0"/>
              <a:t> Odražený paprsek dopadá na světelně citlivý senzor (CCD), poloha dopadu je závislá na vzdálenosti  scanneru od snímané plochy.</a:t>
            </a:r>
            <a:endParaRPr lang="en-US" altLang="cs-CZ" sz="1600" dirty="0"/>
          </a:p>
        </p:txBody>
      </p:sp>
      <p:sp>
        <p:nvSpPr>
          <p:cNvPr id="25722" name="Text Box 122">
            <a:extLst>
              <a:ext uri="{FF2B5EF4-FFF2-40B4-BE49-F238E27FC236}">
                <a16:creationId xmlns:a16="http://schemas.microsoft.com/office/drawing/2014/main" id="{F3561A1F-BF10-4CE8-B729-D6493CCFA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9138" y="1255713"/>
            <a:ext cx="31670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cs-CZ" altLang="cs-CZ" sz="1600" dirty="0"/>
              <a:t>Laserový svazek je rozmítán do podoby čáry, jenž dopadá na snímaný povrch</a:t>
            </a:r>
            <a:endParaRPr lang="en-US" altLang="cs-CZ" sz="1600" dirty="0"/>
          </a:p>
        </p:txBody>
      </p:sp>
      <p:sp>
        <p:nvSpPr>
          <p:cNvPr id="116" name="Rectangle 2">
            <a:extLst>
              <a:ext uri="{FF2B5EF4-FFF2-40B4-BE49-F238E27FC236}">
                <a16:creationId xmlns:a16="http://schemas.microsoft.com/office/drawing/2014/main" id="{095769A0-947D-44A2-8890-CF5A0FE799E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HW vybavení - </a:t>
            </a:r>
            <a:r>
              <a:rPr lang="cs-CZ" sz="3600" b="1" dirty="0" err="1"/>
              <a:t>Leica</a:t>
            </a:r>
            <a:r>
              <a:rPr lang="cs-CZ" sz="3600" b="1" dirty="0"/>
              <a:t>  Scanner</a:t>
            </a:r>
            <a:endParaRPr lang="cs-CZ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690" name="Group 114">
            <a:extLst>
              <a:ext uri="{FF2B5EF4-FFF2-40B4-BE49-F238E27FC236}">
                <a16:creationId xmlns:a16="http://schemas.microsoft.com/office/drawing/2014/main" id="{A28FBFCD-7731-4BA2-805E-AAEC2C4A0D3E}"/>
              </a:ext>
            </a:extLst>
          </p:cNvPr>
          <p:cNvGrpSpPr>
            <a:grpSpLocks/>
          </p:cNvGrpSpPr>
          <p:nvPr/>
        </p:nvGrpSpPr>
        <p:grpSpPr bwMode="auto">
          <a:xfrm>
            <a:off x="4933950" y="1439863"/>
            <a:ext cx="1171575" cy="1631950"/>
            <a:chOff x="4066" y="1226"/>
            <a:chExt cx="1135" cy="1583"/>
          </a:xfrm>
        </p:grpSpPr>
        <p:grpSp>
          <p:nvGrpSpPr>
            <p:cNvPr id="152691" name="Group 115">
              <a:extLst>
                <a:ext uri="{FF2B5EF4-FFF2-40B4-BE49-F238E27FC236}">
                  <a16:creationId xmlns:a16="http://schemas.microsoft.com/office/drawing/2014/main" id="{06F779C5-FE5C-4A67-BCE2-4730286959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66" y="1226"/>
              <a:ext cx="1135" cy="1583"/>
              <a:chOff x="4266" y="714"/>
              <a:chExt cx="1135" cy="1583"/>
            </a:xfrm>
          </p:grpSpPr>
          <p:grpSp>
            <p:nvGrpSpPr>
              <p:cNvPr id="152692" name="Group 116">
                <a:extLst>
                  <a:ext uri="{FF2B5EF4-FFF2-40B4-BE49-F238E27FC236}">
                    <a16:creationId xmlns:a16="http://schemas.microsoft.com/office/drawing/2014/main" id="{48F4EE04-79EB-41F5-B784-3B70E3DC61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66" y="1105"/>
                <a:ext cx="384" cy="83"/>
                <a:chOff x="312" y="1511"/>
                <a:chExt cx="330" cy="72"/>
              </a:xfrm>
            </p:grpSpPr>
            <p:sp>
              <p:nvSpPr>
                <p:cNvPr id="152693" name="AutoShape 117">
                  <a:extLst>
                    <a:ext uri="{FF2B5EF4-FFF2-40B4-BE49-F238E27FC236}">
                      <a16:creationId xmlns:a16="http://schemas.microsoft.com/office/drawing/2014/main" id="{52ABD2FA-67B0-4D98-B658-337F950C42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12" y="1511"/>
                  <a:ext cx="330" cy="7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33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152694" name="Oval 118">
                  <a:extLst>
                    <a:ext uri="{FF2B5EF4-FFF2-40B4-BE49-F238E27FC236}">
                      <a16:creationId xmlns:a16="http://schemas.microsoft.com/office/drawing/2014/main" id="{A3B2DBAA-2CB0-4D9D-A96C-6ACF8F37D6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333" y="1519"/>
                  <a:ext cx="56" cy="56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152695" name="Group 119">
                <a:extLst>
                  <a:ext uri="{FF2B5EF4-FFF2-40B4-BE49-F238E27FC236}">
                    <a16:creationId xmlns:a16="http://schemas.microsoft.com/office/drawing/2014/main" id="{D664F32D-4D2E-458E-9DE6-E255927B57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>
                <a:off x="4419" y="1542"/>
                <a:ext cx="149" cy="116"/>
                <a:chOff x="2488" y="2277"/>
                <a:chExt cx="128" cy="99"/>
              </a:xfrm>
            </p:grpSpPr>
            <p:sp>
              <p:nvSpPr>
                <p:cNvPr id="152696" name="Rectangle 120">
                  <a:extLst>
                    <a:ext uri="{FF2B5EF4-FFF2-40B4-BE49-F238E27FC236}">
                      <a16:creationId xmlns:a16="http://schemas.microsoft.com/office/drawing/2014/main" id="{15A1DA4D-BE93-4EC1-9ACB-C40A483AD4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8" y="2280"/>
                  <a:ext cx="128" cy="96"/>
                </a:xfrm>
                <a:prstGeom prst="rect">
                  <a:avLst/>
                </a:prstGeom>
                <a:solidFill>
                  <a:srgbClr val="96969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152697" name="AutoShape 121">
                  <a:extLst>
                    <a:ext uri="{FF2B5EF4-FFF2-40B4-BE49-F238E27FC236}">
                      <a16:creationId xmlns:a16="http://schemas.microsoft.com/office/drawing/2014/main" id="{12FDF898-30D1-4341-9524-8719B98FC4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2508" y="2277"/>
                  <a:ext cx="88" cy="5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152698" name="Group 122">
                <a:extLst>
                  <a:ext uri="{FF2B5EF4-FFF2-40B4-BE49-F238E27FC236}">
                    <a16:creationId xmlns:a16="http://schemas.microsoft.com/office/drawing/2014/main" id="{474533BE-E280-418E-9A87-848F49145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 flipH="1">
                <a:off x="5091" y="1542"/>
                <a:ext cx="149" cy="116"/>
                <a:chOff x="2488" y="2277"/>
                <a:chExt cx="128" cy="99"/>
              </a:xfrm>
            </p:grpSpPr>
            <p:sp>
              <p:nvSpPr>
                <p:cNvPr id="152699" name="Rectangle 123">
                  <a:extLst>
                    <a:ext uri="{FF2B5EF4-FFF2-40B4-BE49-F238E27FC236}">
                      <a16:creationId xmlns:a16="http://schemas.microsoft.com/office/drawing/2014/main" id="{E641D24B-F53C-43F4-9B6B-745817B7E4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8" y="2280"/>
                  <a:ext cx="128" cy="96"/>
                </a:xfrm>
                <a:prstGeom prst="rect">
                  <a:avLst/>
                </a:prstGeom>
                <a:solidFill>
                  <a:srgbClr val="96969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152700" name="AutoShape 124">
                  <a:extLst>
                    <a:ext uri="{FF2B5EF4-FFF2-40B4-BE49-F238E27FC236}">
                      <a16:creationId xmlns:a16="http://schemas.microsoft.com/office/drawing/2014/main" id="{122372B3-BF1F-4B8D-B403-E1AA60F41E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2508" y="2277"/>
                  <a:ext cx="88" cy="5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152701" name="Group 125">
                <a:extLst>
                  <a:ext uri="{FF2B5EF4-FFF2-40B4-BE49-F238E27FC236}">
                    <a16:creationId xmlns:a16="http://schemas.microsoft.com/office/drawing/2014/main" id="{11055A4C-383D-40D1-9DED-815CA5272A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6200000">
                <a:off x="4635" y="864"/>
                <a:ext cx="384" cy="83"/>
                <a:chOff x="312" y="1511"/>
                <a:chExt cx="330" cy="72"/>
              </a:xfrm>
            </p:grpSpPr>
            <p:sp>
              <p:nvSpPr>
                <p:cNvPr id="152702" name="AutoShape 126">
                  <a:extLst>
                    <a:ext uri="{FF2B5EF4-FFF2-40B4-BE49-F238E27FC236}">
                      <a16:creationId xmlns:a16="http://schemas.microsoft.com/office/drawing/2014/main" id="{87C78F38-B53E-40AB-8302-43F12ABBB8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12" y="1511"/>
                  <a:ext cx="330" cy="7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33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152703" name="Oval 127">
                  <a:extLst>
                    <a:ext uri="{FF2B5EF4-FFF2-40B4-BE49-F238E27FC236}">
                      <a16:creationId xmlns:a16="http://schemas.microsoft.com/office/drawing/2014/main" id="{BEB6D879-C834-4FF7-9FE2-D835C7B5A0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333" y="1519"/>
                  <a:ext cx="56" cy="56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152704" name="Group 128">
                <a:extLst>
                  <a:ext uri="{FF2B5EF4-FFF2-40B4-BE49-F238E27FC236}">
                    <a16:creationId xmlns:a16="http://schemas.microsoft.com/office/drawing/2014/main" id="{46F144E6-E6F5-40B8-ADA9-2163EAE840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5017" y="1104"/>
                <a:ext cx="384" cy="83"/>
                <a:chOff x="312" y="1511"/>
                <a:chExt cx="330" cy="72"/>
              </a:xfrm>
            </p:grpSpPr>
            <p:sp>
              <p:nvSpPr>
                <p:cNvPr id="152705" name="AutoShape 129">
                  <a:extLst>
                    <a:ext uri="{FF2B5EF4-FFF2-40B4-BE49-F238E27FC236}">
                      <a16:creationId xmlns:a16="http://schemas.microsoft.com/office/drawing/2014/main" id="{C965296D-BF82-43AA-BE77-5908BF802E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12" y="1511"/>
                  <a:ext cx="330" cy="7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33333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152706" name="Oval 130">
                  <a:extLst>
                    <a:ext uri="{FF2B5EF4-FFF2-40B4-BE49-F238E27FC236}">
                      <a16:creationId xmlns:a16="http://schemas.microsoft.com/office/drawing/2014/main" id="{F6E84A20-FCA2-41B4-B3FB-2F17CFC161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333" y="1519"/>
                  <a:ext cx="56" cy="56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152707" name="Group 131">
                <a:extLst>
                  <a:ext uri="{FF2B5EF4-FFF2-40B4-BE49-F238E27FC236}">
                    <a16:creationId xmlns:a16="http://schemas.microsoft.com/office/drawing/2014/main" id="{03F63E2F-62F2-4AFD-9CA1-E808946376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52" y="902"/>
                <a:ext cx="149" cy="116"/>
                <a:chOff x="2488" y="2277"/>
                <a:chExt cx="128" cy="99"/>
              </a:xfrm>
            </p:grpSpPr>
            <p:sp>
              <p:nvSpPr>
                <p:cNvPr id="152708" name="Rectangle 132">
                  <a:extLst>
                    <a:ext uri="{FF2B5EF4-FFF2-40B4-BE49-F238E27FC236}">
                      <a16:creationId xmlns:a16="http://schemas.microsoft.com/office/drawing/2014/main" id="{52374F86-800E-45AC-8B2F-424BF40447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8" y="2280"/>
                  <a:ext cx="128" cy="96"/>
                </a:xfrm>
                <a:prstGeom prst="rect">
                  <a:avLst/>
                </a:prstGeom>
                <a:solidFill>
                  <a:srgbClr val="96969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152709" name="AutoShape 133">
                  <a:extLst>
                    <a:ext uri="{FF2B5EF4-FFF2-40B4-BE49-F238E27FC236}">
                      <a16:creationId xmlns:a16="http://schemas.microsoft.com/office/drawing/2014/main" id="{DA3995C9-79F1-4A1A-8AA8-9A1DE91964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800000">
                  <a:off x="2508" y="2277"/>
                  <a:ext cx="88" cy="5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sp>
            <p:nvSpPr>
              <p:cNvPr id="152710" name="AutoShape 134">
                <a:extLst>
                  <a:ext uri="{FF2B5EF4-FFF2-40B4-BE49-F238E27FC236}">
                    <a16:creationId xmlns:a16="http://schemas.microsoft.com/office/drawing/2014/main" id="{4851B6E3-3855-4A61-99A5-609240226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536" y="1020"/>
                <a:ext cx="580" cy="1266"/>
              </a:xfrm>
              <a:prstGeom prst="roundRect">
                <a:avLst>
                  <a:gd name="adj" fmla="val 16667"/>
                </a:avLst>
              </a:prstGeom>
              <a:solidFill>
                <a:srgbClr val="DDDDDD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2711" name="Rectangle 135">
                <a:extLst>
                  <a:ext uri="{FF2B5EF4-FFF2-40B4-BE49-F238E27FC236}">
                    <a16:creationId xmlns:a16="http://schemas.microsoft.com/office/drawing/2014/main" id="{CFF53312-FA48-433F-8E91-DEA0117629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4642" y="2270"/>
                <a:ext cx="368" cy="27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152712" name="Rectangle 136">
              <a:extLst>
                <a:ext uri="{FF2B5EF4-FFF2-40B4-BE49-F238E27FC236}">
                  <a16:creationId xmlns:a16="http://schemas.microsoft.com/office/drawing/2014/main" id="{E29B9D1D-F37F-4F20-B86D-D3CDEE27029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587" y="1727"/>
              <a:ext cx="93" cy="30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13" name="Rectangle 137">
              <a:extLst>
                <a:ext uri="{FF2B5EF4-FFF2-40B4-BE49-F238E27FC236}">
                  <a16:creationId xmlns:a16="http://schemas.microsoft.com/office/drawing/2014/main" id="{734D848F-8D18-4FCD-BDFD-F1898C3E46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4618" y="2142"/>
              <a:ext cx="31" cy="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14" name="Line 138">
              <a:extLst>
                <a:ext uri="{FF2B5EF4-FFF2-40B4-BE49-F238E27FC236}">
                  <a16:creationId xmlns:a16="http://schemas.microsoft.com/office/drawing/2014/main" id="{D52E35B7-635F-450B-A1FD-87421DBAEB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34" y="2035"/>
              <a:ext cx="0" cy="63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2715" name="Rectangle 139">
              <a:extLst>
                <a:ext uri="{FF2B5EF4-FFF2-40B4-BE49-F238E27FC236}">
                  <a16:creationId xmlns:a16="http://schemas.microsoft.com/office/drawing/2014/main" id="{35AF4811-6E38-402F-AD30-3FE9B6028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9" y="2664"/>
              <a:ext cx="128" cy="40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sp>
        <p:nvSpPr>
          <p:cNvPr id="152716" name="Text Box 140">
            <a:extLst>
              <a:ext uri="{FF2B5EF4-FFF2-40B4-BE49-F238E27FC236}">
                <a16:creationId xmlns:a16="http://schemas.microsoft.com/office/drawing/2014/main" id="{6564BBF3-4DFE-487A-BF11-39434E0AC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957214"/>
            <a:ext cx="369957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cs-CZ" altLang="cs-CZ" sz="1600" dirty="0"/>
              <a:t>Intenzita laserového paprsku je automaticky nastavována při přechodu mezi různě odrazivými povrchy</a:t>
            </a:r>
            <a:endParaRPr lang="en-US" altLang="cs-CZ" sz="1600" dirty="0"/>
          </a:p>
        </p:txBody>
      </p:sp>
      <p:grpSp>
        <p:nvGrpSpPr>
          <p:cNvPr id="152717" name="Group 141">
            <a:extLst>
              <a:ext uri="{FF2B5EF4-FFF2-40B4-BE49-F238E27FC236}">
                <a16:creationId xmlns:a16="http://schemas.microsoft.com/office/drawing/2014/main" id="{794F5AEF-7D02-441D-9F85-A636660E3E94}"/>
              </a:ext>
            </a:extLst>
          </p:cNvPr>
          <p:cNvGrpSpPr>
            <a:grpSpLocks/>
          </p:cNvGrpSpPr>
          <p:nvPr/>
        </p:nvGrpSpPr>
        <p:grpSpPr bwMode="auto">
          <a:xfrm>
            <a:off x="3775075" y="5543550"/>
            <a:ext cx="3441700" cy="95250"/>
            <a:chOff x="548" y="2580"/>
            <a:chExt cx="2168" cy="56"/>
          </a:xfrm>
        </p:grpSpPr>
        <p:sp>
          <p:nvSpPr>
            <p:cNvPr id="152718" name="Rectangle 142">
              <a:extLst>
                <a:ext uri="{FF2B5EF4-FFF2-40B4-BE49-F238E27FC236}">
                  <a16:creationId xmlns:a16="http://schemas.microsoft.com/office/drawing/2014/main" id="{E7AFEBF8-850E-4864-89A5-AB74A66C78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19" name="Rectangle 143">
              <a:extLst>
                <a:ext uri="{FF2B5EF4-FFF2-40B4-BE49-F238E27FC236}">
                  <a16:creationId xmlns:a16="http://schemas.microsoft.com/office/drawing/2014/main" id="{D25AAEF0-3A03-4574-9BEE-EF2A59061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0" name="Rectangle 144">
              <a:extLst>
                <a:ext uri="{FF2B5EF4-FFF2-40B4-BE49-F238E27FC236}">
                  <a16:creationId xmlns:a16="http://schemas.microsoft.com/office/drawing/2014/main" id="{71A5A9FC-F1DD-4481-BC04-E4ED38E45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1" name="Rectangle 145">
              <a:extLst>
                <a:ext uri="{FF2B5EF4-FFF2-40B4-BE49-F238E27FC236}">
                  <a16:creationId xmlns:a16="http://schemas.microsoft.com/office/drawing/2014/main" id="{D6D6DC62-4249-4ECE-9E88-BAF854FCA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2" name="Rectangle 146">
              <a:extLst>
                <a:ext uri="{FF2B5EF4-FFF2-40B4-BE49-F238E27FC236}">
                  <a16:creationId xmlns:a16="http://schemas.microsoft.com/office/drawing/2014/main" id="{10BE215D-A888-4DF4-867A-5B6D735C0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6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3" name="Rectangle 147">
              <a:extLst>
                <a:ext uri="{FF2B5EF4-FFF2-40B4-BE49-F238E27FC236}">
                  <a16:creationId xmlns:a16="http://schemas.microsoft.com/office/drawing/2014/main" id="{4DDE2F3B-042E-454D-B915-5F76F7CFD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4" name="Rectangle 148">
              <a:extLst>
                <a:ext uri="{FF2B5EF4-FFF2-40B4-BE49-F238E27FC236}">
                  <a16:creationId xmlns:a16="http://schemas.microsoft.com/office/drawing/2014/main" id="{E0F0CB70-E40C-45DC-AF5D-0C326949B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0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5" name="Rectangle 149">
              <a:extLst>
                <a:ext uri="{FF2B5EF4-FFF2-40B4-BE49-F238E27FC236}">
                  <a16:creationId xmlns:a16="http://schemas.microsoft.com/office/drawing/2014/main" id="{2BBB2C88-FBFC-4507-AB25-B0562A5A7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6" name="Rectangle 150">
              <a:extLst>
                <a:ext uri="{FF2B5EF4-FFF2-40B4-BE49-F238E27FC236}">
                  <a16:creationId xmlns:a16="http://schemas.microsoft.com/office/drawing/2014/main" id="{711F4FE0-6920-405E-A86A-6418DF67F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7" name="Rectangle 151">
              <a:extLst>
                <a:ext uri="{FF2B5EF4-FFF2-40B4-BE49-F238E27FC236}">
                  <a16:creationId xmlns:a16="http://schemas.microsoft.com/office/drawing/2014/main" id="{6D2B5188-5FE1-4195-BE9A-B8DE2DB6D7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8" name="Rectangle 152">
              <a:extLst>
                <a:ext uri="{FF2B5EF4-FFF2-40B4-BE49-F238E27FC236}">
                  <a16:creationId xmlns:a16="http://schemas.microsoft.com/office/drawing/2014/main" id="{2D2F7E76-6AEB-402D-848D-3990000A6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8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29" name="Rectangle 153">
              <a:extLst>
                <a:ext uri="{FF2B5EF4-FFF2-40B4-BE49-F238E27FC236}">
                  <a16:creationId xmlns:a16="http://schemas.microsoft.com/office/drawing/2014/main" id="{6A0D11E0-8876-4335-B93B-90B3FAEFF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0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30" name="Rectangle 154">
              <a:extLst>
                <a:ext uri="{FF2B5EF4-FFF2-40B4-BE49-F238E27FC236}">
                  <a16:creationId xmlns:a16="http://schemas.microsoft.com/office/drawing/2014/main" id="{25C5F7E3-0C18-42C2-BE9F-941E94AF7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2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31" name="Rectangle 155">
              <a:extLst>
                <a:ext uri="{FF2B5EF4-FFF2-40B4-BE49-F238E27FC236}">
                  <a16:creationId xmlns:a16="http://schemas.microsoft.com/office/drawing/2014/main" id="{254DD51E-916F-46AC-9712-4D7151F71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32" name="Rectangle 156">
              <a:extLst>
                <a:ext uri="{FF2B5EF4-FFF2-40B4-BE49-F238E27FC236}">
                  <a16:creationId xmlns:a16="http://schemas.microsoft.com/office/drawing/2014/main" id="{C2B3A003-7197-4685-8A5B-48E906E01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6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33" name="Rectangle 157">
              <a:extLst>
                <a:ext uri="{FF2B5EF4-FFF2-40B4-BE49-F238E27FC236}">
                  <a16:creationId xmlns:a16="http://schemas.microsoft.com/office/drawing/2014/main" id="{EDDF89BE-AB0C-4660-8BA8-996122F2B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34" name="Rectangle 158">
              <a:extLst>
                <a:ext uri="{FF2B5EF4-FFF2-40B4-BE49-F238E27FC236}">
                  <a16:creationId xmlns:a16="http://schemas.microsoft.com/office/drawing/2014/main" id="{183A0545-7E31-49D2-B2B9-C7AE5695F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0" y="2580"/>
              <a:ext cx="56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cxnSp>
        <p:nvCxnSpPr>
          <p:cNvPr id="152735" name="AutoShape 159">
            <a:extLst>
              <a:ext uri="{FF2B5EF4-FFF2-40B4-BE49-F238E27FC236}">
                <a16:creationId xmlns:a16="http://schemas.microsoft.com/office/drawing/2014/main" id="{F531C131-CF7A-4F82-856A-8F4A8CE4179E}"/>
              </a:ext>
            </a:extLst>
          </p:cNvPr>
          <p:cNvCxnSpPr>
            <a:cxnSpLocks noChangeShapeType="1"/>
            <a:stCxn id="152757" idx="2"/>
            <a:endCxn id="152718" idx="0"/>
          </p:cNvCxnSpPr>
          <p:nvPr/>
        </p:nvCxnSpPr>
        <p:spPr bwMode="auto">
          <a:xfrm flipH="1">
            <a:off x="3819525" y="2971800"/>
            <a:ext cx="1700213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36" name="AutoShape 160">
            <a:extLst>
              <a:ext uri="{FF2B5EF4-FFF2-40B4-BE49-F238E27FC236}">
                <a16:creationId xmlns:a16="http://schemas.microsoft.com/office/drawing/2014/main" id="{90304305-35F2-4FCB-9708-D8D7135E23A6}"/>
              </a:ext>
            </a:extLst>
          </p:cNvPr>
          <p:cNvCxnSpPr>
            <a:cxnSpLocks noChangeShapeType="1"/>
            <a:stCxn id="152757" idx="2"/>
            <a:endCxn id="152719" idx="0"/>
          </p:cNvCxnSpPr>
          <p:nvPr/>
        </p:nvCxnSpPr>
        <p:spPr bwMode="auto">
          <a:xfrm flipH="1">
            <a:off x="4029075" y="2971800"/>
            <a:ext cx="1490663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37" name="AutoShape 161">
            <a:extLst>
              <a:ext uri="{FF2B5EF4-FFF2-40B4-BE49-F238E27FC236}">
                <a16:creationId xmlns:a16="http://schemas.microsoft.com/office/drawing/2014/main" id="{17B96E48-1EB7-41FB-BAA4-01268D43B4B7}"/>
              </a:ext>
            </a:extLst>
          </p:cNvPr>
          <p:cNvCxnSpPr>
            <a:cxnSpLocks noChangeShapeType="1"/>
            <a:stCxn id="152757" idx="2"/>
            <a:endCxn id="152720" idx="0"/>
          </p:cNvCxnSpPr>
          <p:nvPr/>
        </p:nvCxnSpPr>
        <p:spPr bwMode="auto">
          <a:xfrm flipH="1">
            <a:off x="4238625" y="2971800"/>
            <a:ext cx="1281113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38" name="AutoShape 162">
            <a:extLst>
              <a:ext uri="{FF2B5EF4-FFF2-40B4-BE49-F238E27FC236}">
                <a16:creationId xmlns:a16="http://schemas.microsoft.com/office/drawing/2014/main" id="{CB60A85E-2940-4FE7-B9E3-E05DA1F18338}"/>
              </a:ext>
            </a:extLst>
          </p:cNvPr>
          <p:cNvCxnSpPr>
            <a:cxnSpLocks noChangeShapeType="1"/>
            <a:stCxn id="152757" idx="2"/>
            <a:endCxn id="152721" idx="0"/>
          </p:cNvCxnSpPr>
          <p:nvPr/>
        </p:nvCxnSpPr>
        <p:spPr bwMode="auto">
          <a:xfrm flipH="1">
            <a:off x="4448175" y="2971800"/>
            <a:ext cx="1071563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39" name="AutoShape 163">
            <a:extLst>
              <a:ext uri="{FF2B5EF4-FFF2-40B4-BE49-F238E27FC236}">
                <a16:creationId xmlns:a16="http://schemas.microsoft.com/office/drawing/2014/main" id="{AAC64677-2A20-4A8F-9523-2656A6152B9B}"/>
              </a:ext>
            </a:extLst>
          </p:cNvPr>
          <p:cNvCxnSpPr>
            <a:cxnSpLocks noChangeShapeType="1"/>
            <a:stCxn id="152757" idx="2"/>
            <a:endCxn id="152722" idx="0"/>
          </p:cNvCxnSpPr>
          <p:nvPr/>
        </p:nvCxnSpPr>
        <p:spPr bwMode="auto">
          <a:xfrm flipH="1">
            <a:off x="4657725" y="2971800"/>
            <a:ext cx="862013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0" name="AutoShape 164">
            <a:extLst>
              <a:ext uri="{FF2B5EF4-FFF2-40B4-BE49-F238E27FC236}">
                <a16:creationId xmlns:a16="http://schemas.microsoft.com/office/drawing/2014/main" id="{927FB739-5A30-4971-AA3E-73BEA675DE34}"/>
              </a:ext>
            </a:extLst>
          </p:cNvPr>
          <p:cNvCxnSpPr>
            <a:cxnSpLocks noChangeShapeType="1"/>
            <a:stCxn id="152757" idx="2"/>
            <a:endCxn id="152723" idx="0"/>
          </p:cNvCxnSpPr>
          <p:nvPr/>
        </p:nvCxnSpPr>
        <p:spPr bwMode="auto">
          <a:xfrm flipH="1">
            <a:off x="4867275" y="2971800"/>
            <a:ext cx="652463" cy="257175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1" name="AutoShape 165">
            <a:extLst>
              <a:ext uri="{FF2B5EF4-FFF2-40B4-BE49-F238E27FC236}">
                <a16:creationId xmlns:a16="http://schemas.microsoft.com/office/drawing/2014/main" id="{21BF49EC-6B72-4F69-9FE6-03594E512E99}"/>
              </a:ext>
            </a:extLst>
          </p:cNvPr>
          <p:cNvCxnSpPr>
            <a:cxnSpLocks noChangeShapeType="1"/>
            <a:stCxn id="152757" idx="2"/>
            <a:endCxn id="152724" idx="0"/>
          </p:cNvCxnSpPr>
          <p:nvPr/>
        </p:nvCxnSpPr>
        <p:spPr bwMode="auto">
          <a:xfrm flipH="1">
            <a:off x="5076825" y="2971800"/>
            <a:ext cx="442913" cy="257175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2" name="AutoShape 166">
            <a:extLst>
              <a:ext uri="{FF2B5EF4-FFF2-40B4-BE49-F238E27FC236}">
                <a16:creationId xmlns:a16="http://schemas.microsoft.com/office/drawing/2014/main" id="{C3635AC4-6751-4365-909D-B652392A4498}"/>
              </a:ext>
            </a:extLst>
          </p:cNvPr>
          <p:cNvCxnSpPr>
            <a:cxnSpLocks noChangeShapeType="1"/>
            <a:stCxn id="152757" idx="2"/>
            <a:endCxn id="152725" idx="0"/>
          </p:cNvCxnSpPr>
          <p:nvPr/>
        </p:nvCxnSpPr>
        <p:spPr bwMode="auto">
          <a:xfrm flipH="1">
            <a:off x="5286375" y="2971800"/>
            <a:ext cx="233363" cy="257175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3" name="AutoShape 167">
            <a:extLst>
              <a:ext uri="{FF2B5EF4-FFF2-40B4-BE49-F238E27FC236}">
                <a16:creationId xmlns:a16="http://schemas.microsoft.com/office/drawing/2014/main" id="{63766F4E-7E76-481F-BBAF-6105A4477647}"/>
              </a:ext>
            </a:extLst>
          </p:cNvPr>
          <p:cNvCxnSpPr>
            <a:cxnSpLocks noChangeShapeType="1"/>
            <a:stCxn id="152757" idx="2"/>
            <a:endCxn id="152726" idx="0"/>
          </p:cNvCxnSpPr>
          <p:nvPr/>
        </p:nvCxnSpPr>
        <p:spPr bwMode="auto">
          <a:xfrm flipH="1">
            <a:off x="5495925" y="2971800"/>
            <a:ext cx="23813" cy="257175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4" name="AutoShape 168">
            <a:extLst>
              <a:ext uri="{FF2B5EF4-FFF2-40B4-BE49-F238E27FC236}">
                <a16:creationId xmlns:a16="http://schemas.microsoft.com/office/drawing/2014/main" id="{525B7D65-D87D-48E5-8899-F64A0A4A53A0}"/>
              </a:ext>
            </a:extLst>
          </p:cNvPr>
          <p:cNvCxnSpPr>
            <a:cxnSpLocks noChangeShapeType="1"/>
            <a:stCxn id="152757" idx="2"/>
            <a:endCxn id="152727" idx="0"/>
          </p:cNvCxnSpPr>
          <p:nvPr/>
        </p:nvCxnSpPr>
        <p:spPr bwMode="auto">
          <a:xfrm>
            <a:off x="5519738" y="2971800"/>
            <a:ext cx="185737" cy="2571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5" name="AutoShape 169">
            <a:extLst>
              <a:ext uri="{FF2B5EF4-FFF2-40B4-BE49-F238E27FC236}">
                <a16:creationId xmlns:a16="http://schemas.microsoft.com/office/drawing/2014/main" id="{EC3917A4-DF6A-4131-AC72-0F9D916246E8}"/>
              </a:ext>
            </a:extLst>
          </p:cNvPr>
          <p:cNvCxnSpPr>
            <a:cxnSpLocks noChangeShapeType="1"/>
            <a:stCxn id="152757" idx="2"/>
            <a:endCxn id="152728" idx="0"/>
          </p:cNvCxnSpPr>
          <p:nvPr/>
        </p:nvCxnSpPr>
        <p:spPr bwMode="auto">
          <a:xfrm>
            <a:off x="5519738" y="2971800"/>
            <a:ext cx="395287" cy="2571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6" name="AutoShape 170">
            <a:extLst>
              <a:ext uri="{FF2B5EF4-FFF2-40B4-BE49-F238E27FC236}">
                <a16:creationId xmlns:a16="http://schemas.microsoft.com/office/drawing/2014/main" id="{DA0BC00E-6F67-42D2-954E-4CCDC454DC30}"/>
              </a:ext>
            </a:extLst>
          </p:cNvPr>
          <p:cNvCxnSpPr>
            <a:cxnSpLocks noChangeShapeType="1"/>
            <a:stCxn id="152757" idx="2"/>
            <a:endCxn id="152729" idx="0"/>
          </p:cNvCxnSpPr>
          <p:nvPr/>
        </p:nvCxnSpPr>
        <p:spPr bwMode="auto">
          <a:xfrm>
            <a:off x="5519738" y="2971800"/>
            <a:ext cx="604837" cy="2571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7" name="AutoShape 171">
            <a:extLst>
              <a:ext uri="{FF2B5EF4-FFF2-40B4-BE49-F238E27FC236}">
                <a16:creationId xmlns:a16="http://schemas.microsoft.com/office/drawing/2014/main" id="{1E551753-95B0-4B73-911F-D621CDDCD73F}"/>
              </a:ext>
            </a:extLst>
          </p:cNvPr>
          <p:cNvCxnSpPr>
            <a:cxnSpLocks noChangeShapeType="1"/>
            <a:stCxn id="152757" idx="2"/>
            <a:endCxn id="152730" idx="0"/>
          </p:cNvCxnSpPr>
          <p:nvPr/>
        </p:nvCxnSpPr>
        <p:spPr bwMode="auto">
          <a:xfrm>
            <a:off x="5519738" y="2971800"/>
            <a:ext cx="814387" cy="257175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8" name="AutoShape 172">
            <a:extLst>
              <a:ext uri="{FF2B5EF4-FFF2-40B4-BE49-F238E27FC236}">
                <a16:creationId xmlns:a16="http://schemas.microsoft.com/office/drawing/2014/main" id="{B3D91AE4-AD41-4000-8C45-012AE74BA446}"/>
              </a:ext>
            </a:extLst>
          </p:cNvPr>
          <p:cNvCxnSpPr>
            <a:cxnSpLocks noChangeShapeType="1"/>
            <a:stCxn id="152757" idx="2"/>
            <a:endCxn id="152731" idx="0"/>
          </p:cNvCxnSpPr>
          <p:nvPr/>
        </p:nvCxnSpPr>
        <p:spPr bwMode="auto">
          <a:xfrm>
            <a:off x="5519738" y="2971800"/>
            <a:ext cx="1023937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49" name="AutoShape 173">
            <a:extLst>
              <a:ext uri="{FF2B5EF4-FFF2-40B4-BE49-F238E27FC236}">
                <a16:creationId xmlns:a16="http://schemas.microsoft.com/office/drawing/2014/main" id="{7E899D8E-83B6-45A3-A1AB-B5F310EE5E0C}"/>
              </a:ext>
            </a:extLst>
          </p:cNvPr>
          <p:cNvCxnSpPr>
            <a:cxnSpLocks noChangeShapeType="1"/>
            <a:stCxn id="152757" idx="2"/>
            <a:endCxn id="152732" idx="0"/>
          </p:cNvCxnSpPr>
          <p:nvPr/>
        </p:nvCxnSpPr>
        <p:spPr bwMode="auto">
          <a:xfrm>
            <a:off x="5519738" y="2971800"/>
            <a:ext cx="1233487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50" name="AutoShape 174">
            <a:extLst>
              <a:ext uri="{FF2B5EF4-FFF2-40B4-BE49-F238E27FC236}">
                <a16:creationId xmlns:a16="http://schemas.microsoft.com/office/drawing/2014/main" id="{7045F85C-858D-48B4-9BFC-355D1DEBF8A9}"/>
              </a:ext>
            </a:extLst>
          </p:cNvPr>
          <p:cNvCxnSpPr>
            <a:cxnSpLocks noChangeShapeType="1"/>
            <a:stCxn id="152757" idx="2"/>
            <a:endCxn id="152733" idx="0"/>
          </p:cNvCxnSpPr>
          <p:nvPr/>
        </p:nvCxnSpPr>
        <p:spPr bwMode="auto">
          <a:xfrm>
            <a:off x="5519738" y="2971800"/>
            <a:ext cx="1443037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2751" name="AutoShape 175">
            <a:extLst>
              <a:ext uri="{FF2B5EF4-FFF2-40B4-BE49-F238E27FC236}">
                <a16:creationId xmlns:a16="http://schemas.microsoft.com/office/drawing/2014/main" id="{2CF8C743-6AF1-49AB-A40F-48FE14C1833F}"/>
              </a:ext>
            </a:extLst>
          </p:cNvPr>
          <p:cNvCxnSpPr>
            <a:cxnSpLocks noChangeShapeType="1"/>
            <a:stCxn id="152757" idx="2"/>
            <a:endCxn id="152734" idx="0"/>
          </p:cNvCxnSpPr>
          <p:nvPr/>
        </p:nvCxnSpPr>
        <p:spPr bwMode="auto">
          <a:xfrm>
            <a:off x="5519738" y="2971800"/>
            <a:ext cx="1652587" cy="2571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2752" name="Group 176">
            <a:extLst>
              <a:ext uri="{FF2B5EF4-FFF2-40B4-BE49-F238E27FC236}">
                <a16:creationId xmlns:a16="http://schemas.microsoft.com/office/drawing/2014/main" id="{77978100-001A-4052-B33A-1AF3B840816F}"/>
              </a:ext>
            </a:extLst>
          </p:cNvPr>
          <p:cNvGrpSpPr>
            <a:grpSpLocks/>
          </p:cNvGrpSpPr>
          <p:nvPr/>
        </p:nvGrpSpPr>
        <p:grpSpPr bwMode="auto">
          <a:xfrm>
            <a:off x="3730625" y="5500688"/>
            <a:ext cx="3505200" cy="198437"/>
            <a:chOff x="520" y="2886"/>
            <a:chExt cx="2208" cy="116"/>
          </a:xfrm>
        </p:grpSpPr>
        <p:sp>
          <p:nvSpPr>
            <p:cNvPr id="152753" name="Rectangle 177">
              <a:extLst>
                <a:ext uri="{FF2B5EF4-FFF2-40B4-BE49-F238E27FC236}">
                  <a16:creationId xmlns:a16="http://schemas.microsoft.com/office/drawing/2014/main" id="{29B52DB8-33F5-41FC-95FF-70198BC47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" y="2886"/>
              <a:ext cx="549" cy="116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54" name="Rectangle 178">
              <a:extLst>
                <a:ext uri="{FF2B5EF4-FFF2-40B4-BE49-F238E27FC236}">
                  <a16:creationId xmlns:a16="http://schemas.microsoft.com/office/drawing/2014/main" id="{A731967A-8212-4631-8100-433A82BD0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" y="2886"/>
              <a:ext cx="550" cy="116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55" name="Rectangle 179">
              <a:extLst>
                <a:ext uri="{FF2B5EF4-FFF2-40B4-BE49-F238E27FC236}">
                  <a16:creationId xmlns:a16="http://schemas.microsoft.com/office/drawing/2014/main" id="{C943636A-7775-4665-BFD4-F0362390F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9" y="2886"/>
              <a:ext cx="513" cy="11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152756" name="Rectangle 180">
              <a:extLst>
                <a:ext uri="{FF2B5EF4-FFF2-40B4-BE49-F238E27FC236}">
                  <a16:creationId xmlns:a16="http://schemas.microsoft.com/office/drawing/2014/main" id="{AA5EAAC9-9508-4C5F-808E-CCB11CFC5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2886"/>
              <a:ext cx="601" cy="116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sp>
        <p:nvSpPr>
          <p:cNvPr id="152757" name="Rectangle 181">
            <a:extLst>
              <a:ext uri="{FF2B5EF4-FFF2-40B4-BE49-F238E27FC236}">
                <a16:creationId xmlns:a16="http://schemas.microsoft.com/office/drawing/2014/main" id="{CC41C1BF-21AA-4A81-A9CC-1C4C65C98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713" y="2924175"/>
            <a:ext cx="146050" cy="4762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2758" name="Text Box 182">
            <a:extLst>
              <a:ext uri="{FF2B5EF4-FFF2-40B4-BE49-F238E27FC236}">
                <a16:creationId xmlns:a16="http://schemas.microsoft.com/office/drawing/2014/main" id="{8BB48F57-23CC-42B5-AEE6-A3F3F9352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5668963"/>
            <a:ext cx="120558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cs-CZ" altLang="cs-CZ" sz="1400" dirty="0"/>
              <a:t>Lesklý  povrch</a:t>
            </a:r>
            <a:endParaRPr lang="en-US" altLang="cs-CZ" sz="1400" dirty="0"/>
          </a:p>
        </p:txBody>
      </p:sp>
      <p:sp>
        <p:nvSpPr>
          <p:cNvPr id="152759" name="Text Box 183">
            <a:extLst>
              <a:ext uri="{FF2B5EF4-FFF2-40B4-BE49-F238E27FC236}">
                <a16:creationId xmlns:a16="http://schemas.microsoft.com/office/drawing/2014/main" id="{16F805E9-976E-4200-8B34-434AE43CA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4650" y="5668963"/>
            <a:ext cx="12374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cs-CZ" altLang="cs-CZ" sz="1400" dirty="0"/>
              <a:t>Matný povrch</a:t>
            </a:r>
            <a:r>
              <a:rPr lang="en-US" altLang="cs-CZ" sz="1400" dirty="0"/>
              <a:t> </a:t>
            </a:r>
          </a:p>
        </p:txBody>
      </p:sp>
      <p:sp>
        <p:nvSpPr>
          <p:cNvPr id="78" name="Rectangle 2">
            <a:extLst>
              <a:ext uri="{FF2B5EF4-FFF2-40B4-BE49-F238E27FC236}">
                <a16:creationId xmlns:a16="http://schemas.microsoft.com/office/drawing/2014/main" id="{72CC40C2-F2CF-498A-8A5C-346EEE5643A7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HW vybavení - </a:t>
            </a:r>
            <a:r>
              <a:rPr lang="cs-CZ" sz="3600" b="1" dirty="0" err="1"/>
              <a:t>Leica</a:t>
            </a:r>
            <a:r>
              <a:rPr lang="cs-CZ" sz="3600" b="1" dirty="0"/>
              <a:t>  Scanner</a:t>
            </a:r>
            <a:endParaRPr lang="cs-CZ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4" name="Picture 4" descr="Hand-Gehäuse-oben">
            <a:extLst>
              <a:ext uri="{FF2B5EF4-FFF2-40B4-BE49-F238E27FC236}">
                <a16:creationId xmlns:a16="http://schemas.microsoft.com/office/drawing/2014/main" id="{4BDF8A95-BD8C-4C58-A44B-BD9C75E75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00" y="2054005"/>
            <a:ext cx="4016375" cy="374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05" name="Line 5">
            <a:extLst>
              <a:ext uri="{FF2B5EF4-FFF2-40B4-BE49-F238E27FC236}">
                <a16:creationId xmlns:a16="http://schemas.microsoft.com/office/drawing/2014/main" id="{079AF863-78DA-49A4-A1CE-DF30B2858C9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0263" y="3890963"/>
            <a:ext cx="2370137" cy="0"/>
          </a:xfrm>
          <a:prstGeom prst="line">
            <a:avLst/>
          </a:prstGeom>
          <a:noFill/>
          <a:ln w="6350">
            <a:solidFill>
              <a:srgbClr val="000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07" name="Line 7">
            <a:extLst>
              <a:ext uri="{FF2B5EF4-FFF2-40B4-BE49-F238E27FC236}">
                <a16:creationId xmlns:a16="http://schemas.microsoft.com/office/drawing/2014/main" id="{FADD7ECA-05B0-4B7E-AB2E-E4C2BADFAC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18200" y="2928938"/>
            <a:ext cx="2159000" cy="82391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08" name="Line 8">
            <a:extLst>
              <a:ext uri="{FF2B5EF4-FFF2-40B4-BE49-F238E27FC236}">
                <a16:creationId xmlns:a16="http://schemas.microsoft.com/office/drawing/2014/main" id="{87F90C8D-DB14-44B1-8FFE-E284AEF87E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8200" y="4064000"/>
            <a:ext cx="2159000" cy="8239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09" name="Line 9">
            <a:extLst>
              <a:ext uri="{FF2B5EF4-FFF2-40B4-BE49-F238E27FC236}">
                <a16:creationId xmlns:a16="http://schemas.microsoft.com/office/drawing/2014/main" id="{6AE0795F-4170-49EA-859F-F33A3A09B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1775" y="3492500"/>
            <a:ext cx="1588" cy="838200"/>
          </a:xfrm>
          <a:prstGeom prst="line">
            <a:avLst/>
          </a:prstGeom>
          <a:noFill/>
          <a:ln w="381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10" name="AutoShape 10">
            <a:extLst>
              <a:ext uri="{FF2B5EF4-FFF2-40B4-BE49-F238E27FC236}">
                <a16:creationId xmlns:a16="http://schemas.microsoft.com/office/drawing/2014/main" id="{23D15896-27E2-4DB8-BE8F-18F0FA44F68D}"/>
              </a:ext>
            </a:extLst>
          </p:cNvPr>
          <p:cNvSpPr>
            <a:spLocks/>
          </p:cNvSpPr>
          <p:nvPr/>
        </p:nvSpPr>
        <p:spPr bwMode="auto">
          <a:xfrm>
            <a:off x="3743325" y="2235201"/>
            <a:ext cx="2514600" cy="600075"/>
          </a:xfrm>
          <a:prstGeom prst="borderCallout1">
            <a:avLst>
              <a:gd name="adj1" fmla="val 19046"/>
              <a:gd name="adj2" fmla="val 103032"/>
              <a:gd name="adj3" fmla="val 333597"/>
              <a:gd name="adj4" fmla="val 141542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dirty="0"/>
              <a:t>Jmenovitá hloubka měřeni</a:t>
            </a:r>
            <a:endParaRPr lang="en-US" altLang="cs-CZ" sz="1400" dirty="0"/>
          </a:p>
        </p:txBody>
      </p:sp>
      <p:sp>
        <p:nvSpPr>
          <p:cNvPr id="153612" name="Line 12">
            <a:extLst>
              <a:ext uri="{FF2B5EF4-FFF2-40B4-BE49-F238E27FC236}">
                <a16:creationId xmlns:a16="http://schemas.microsoft.com/office/drawing/2014/main" id="{4B9FF629-5B61-4B2C-AAC5-9D3462D5EDEF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6225" y="2984500"/>
            <a:ext cx="0" cy="1835150"/>
          </a:xfrm>
          <a:prstGeom prst="line">
            <a:avLst/>
          </a:prstGeom>
          <a:noFill/>
          <a:ln w="381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13" name="AutoShape 13">
            <a:extLst>
              <a:ext uri="{FF2B5EF4-FFF2-40B4-BE49-F238E27FC236}">
                <a16:creationId xmlns:a16="http://schemas.microsoft.com/office/drawing/2014/main" id="{36173C4A-D550-4ABA-9C2B-CB5759CE8AEB}"/>
              </a:ext>
            </a:extLst>
          </p:cNvPr>
          <p:cNvSpPr>
            <a:spLocks/>
          </p:cNvSpPr>
          <p:nvPr/>
        </p:nvSpPr>
        <p:spPr bwMode="auto">
          <a:xfrm>
            <a:off x="7173269" y="1674527"/>
            <a:ext cx="1997719" cy="600075"/>
          </a:xfrm>
          <a:prstGeom prst="borderCallout3">
            <a:avLst>
              <a:gd name="adj1" fmla="val 19046"/>
              <a:gd name="adj2" fmla="val 102704"/>
              <a:gd name="adj3" fmla="val 19046"/>
              <a:gd name="adj4" fmla="val 120833"/>
              <a:gd name="adj5" fmla="val 368255"/>
              <a:gd name="adj6" fmla="val 120833"/>
              <a:gd name="adj7" fmla="val 424074"/>
              <a:gd name="adj8" fmla="val 3451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dirty="0">
                <a:sym typeface="Symbol" panose="05050102010706020507" pitchFamily="18" charset="2"/>
              </a:rPr>
              <a:t>Šířka měření při jmenovití hloubce</a:t>
            </a:r>
            <a:endParaRPr lang="en-US" altLang="cs-CZ" sz="1400" dirty="0">
              <a:sym typeface="Symbol" panose="05050102010706020507" pitchFamily="18" charset="2"/>
            </a:endParaRPr>
          </a:p>
        </p:txBody>
      </p:sp>
      <p:sp>
        <p:nvSpPr>
          <p:cNvPr id="153614" name="Line 14">
            <a:extLst>
              <a:ext uri="{FF2B5EF4-FFF2-40B4-BE49-F238E27FC236}">
                <a16:creationId xmlns:a16="http://schemas.microsoft.com/office/drawing/2014/main" id="{D5F30078-3B77-4A25-AD75-FF2549F4E5B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53288" y="3257550"/>
            <a:ext cx="0" cy="1308100"/>
          </a:xfrm>
          <a:prstGeom prst="line">
            <a:avLst/>
          </a:prstGeom>
          <a:noFill/>
          <a:ln w="38100">
            <a:solidFill>
              <a:srgbClr val="29E31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15" name="Line 15">
            <a:extLst>
              <a:ext uri="{FF2B5EF4-FFF2-40B4-BE49-F238E27FC236}">
                <a16:creationId xmlns:a16="http://schemas.microsoft.com/office/drawing/2014/main" id="{42540FB5-2340-4E82-866B-31AED8420E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896225" y="4826000"/>
            <a:ext cx="0" cy="4254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16" name="Line 16">
            <a:extLst>
              <a:ext uri="{FF2B5EF4-FFF2-40B4-BE49-F238E27FC236}">
                <a16:creationId xmlns:a16="http://schemas.microsoft.com/office/drawing/2014/main" id="{DC820F76-B6DA-4C7B-9F24-836CD24CC20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4324350"/>
            <a:ext cx="0" cy="9271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17" name="AutoShape 17">
            <a:extLst>
              <a:ext uri="{FF2B5EF4-FFF2-40B4-BE49-F238E27FC236}">
                <a16:creationId xmlns:a16="http://schemas.microsoft.com/office/drawing/2014/main" id="{A62B301B-AA9C-4074-9E07-9FC7A0A1F24A}"/>
              </a:ext>
            </a:extLst>
          </p:cNvPr>
          <p:cNvSpPr>
            <a:spLocks/>
          </p:cNvSpPr>
          <p:nvPr/>
        </p:nvSpPr>
        <p:spPr bwMode="auto">
          <a:xfrm>
            <a:off x="6562123" y="5801079"/>
            <a:ext cx="1248978" cy="380934"/>
          </a:xfrm>
          <a:prstGeom prst="borderCallout1">
            <a:avLst>
              <a:gd name="adj1" fmla="val 18995"/>
              <a:gd name="adj2" fmla="val 103060"/>
              <a:gd name="adj3" fmla="val -63324"/>
              <a:gd name="adj4" fmla="val 134759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cs-CZ" altLang="cs-CZ" sz="1400" dirty="0"/>
              <a:t>Měřící rozsah</a:t>
            </a:r>
            <a:endParaRPr lang="en-US" altLang="cs-CZ" sz="1400" dirty="0"/>
          </a:p>
        </p:txBody>
      </p:sp>
      <p:sp>
        <p:nvSpPr>
          <p:cNvPr id="153618" name="Line 18">
            <a:extLst>
              <a:ext uri="{FF2B5EF4-FFF2-40B4-BE49-F238E27FC236}">
                <a16:creationId xmlns:a16="http://schemas.microsoft.com/office/drawing/2014/main" id="{885C0BCA-0F9A-41B9-9FEC-50FB34986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2413" y="5105400"/>
            <a:ext cx="12827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20" name="Line 20">
            <a:extLst>
              <a:ext uri="{FF2B5EF4-FFF2-40B4-BE49-F238E27FC236}">
                <a16:creationId xmlns:a16="http://schemas.microsoft.com/office/drawing/2014/main" id="{AEC81EEE-BC01-42D2-B376-1ABA2378F3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6135" y="2419350"/>
            <a:ext cx="1390477" cy="76835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23" name="Line 23">
            <a:extLst>
              <a:ext uri="{FF2B5EF4-FFF2-40B4-BE49-F238E27FC236}">
                <a16:creationId xmlns:a16="http://schemas.microsoft.com/office/drawing/2014/main" id="{5B2D5A49-0AFD-42F9-B646-6D64FAD0F7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62814" y="2235201"/>
            <a:ext cx="724052" cy="1676399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53625" name="Line 25">
            <a:extLst>
              <a:ext uri="{FF2B5EF4-FFF2-40B4-BE49-F238E27FC236}">
                <a16:creationId xmlns:a16="http://schemas.microsoft.com/office/drawing/2014/main" id="{FE2480E6-1DB9-4EAC-B861-0EDE48FC80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86613" y="5092700"/>
            <a:ext cx="0" cy="6096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C59911EF-4779-44BB-8A53-BD414EF5D40B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HW vybavení - </a:t>
            </a:r>
            <a:r>
              <a:rPr lang="cs-CZ" sz="3600" b="1" dirty="0" err="1"/>
              <a:t>Leica</a:t>
            </a:r>
            <a:r>
              <a:rPr lang="cs-CZ" sz="3600" b="1" dirty="0"/>
              <a:t>  Scanner</a:t>
            </a:r>
            <a:endParaRPr lang="cs-CZ" sz="36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B8E9BA8-8114-4502-8ABD-2D3C2B693B9B}"/>
              </a:ext>
            </a:extLst>
          </p:cNvPr>
          <p:cNvSpPr txBox="1"/>
          <p:nvPr/>
        </p:nvSpPr>
        <p:spPr>
          <a:xfrm>
            <a:off x="250552" y="1329312"/>
            <a:ext cx="3459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Měřící rozsah je definován zejména velikostí, citlivostí a rozlišením CCD</a:t>
            </a:r>
          </a:p>
        </p:txBody>
      </p:sp>
    </p:spTree>
    <p:extLst>
      <p:ext uri="{BB962C8B-B14F-4D97-AF65-F5344CB8AC3E}">
        <p14:creationId xmlns:p14="http://schemas.microsoft.com/office/powerpoint/2010/main" val="3709128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365126"/>
            <a:ext cx="6967686" cy="850899"/>
          </a:xfrm>
        </p:spPr>
        <p:txBody>
          <a:bodyPr/>
          <a:lstStyle/>
          <a:p>
            <a:r>
              <a:rPr lang="cs-CZ" dirty="0"/>
              <a:t>HW vybavení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12875"/>
            <a:ext cx="7787208" cy="504031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  <a:tabLst>
                <a:tab pos="357188" algn="l"/>
              </a:tabLst>
            </a:pPr>
            <a:r>
              <a:rPr lang="cs-CZ" sz="1600" b="1" dirty="0" err="1"/>
              <a:t>Leica</a:t>
            </a:r>
            <a:r>
              <a:rPr lang="cs-CZ" sz="1600" b="1" dirty="0"/>
              <a:t> </a:t>
            </a:r>
            <a:r>
              <a:rPr lang="cs-CZ" sz="1600" b="1" dirty="0" err="1"/>
              <a:t>Absolute</a:t>
            </a:r>
            <a:r>
              <a:rPr lang="cs-CZ" sz="1600" b="1" dirty="0"/>
              <a:t> Scanner LAS:</a:t>
            </a: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měření až 1500000 bodů/sec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laser třídy 2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nepřesnost ±60 µm v celém měřícím rozsahu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min/max. pracovní vzdálenost - 140-220 mm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skenovací šířka v ve středu pracovní vzdálenosti -  220mm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endParaRPr lang="cs-CZ" sz="1600" dirty="0"/>
          </a:p>
          <a:p>
            <a:pPr marL="0" indent="0">
              <a:lnSpc>
                <a:spcPct val="80000"/>
              </a:lnSpc>
              <a:buNone/>
              <a:tabLst>
                <a:tab pos="357188" algn="l"/>
              </a:tabLst>
            </a:pPr>
            <a:r>
              <a:rPr lang="cs-CZ" sz="1600" b="1" dirty="0" err="1"/>
              <a:t>Leica</a:t>
            </a:r>
            <a:r>
              <a:rPr lang="cs-CZ" sz="1600" b="1" dirty="0"/>
              <a:t> </a:t>
            </a:r>
            <a:r>
              <a:rPr lang="cs-CZ" sz="1600" b="1" dirty="0" err="1"/>
              <a:t>Absolute</a:t>
            </a:r>
            <a:r>
              <a:rPr lang="cs-CZ" sz="1600" b="1" dirty="0"/>
              <a:t> Scanner - LAS XL:</a:t>
            </a:r>
            <a:endParaRPr lang="cs-CZ" sz="1600" dirty="0"/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měření až 1500000 bodů/sec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laser třídy 2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nepřesnost ±150 µm v celém měřícím rozsahu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min/max. pracovní vzdálenost – 400 -1100 mm</a:t>
            </a:r>
          </a:p>
          <a:p>
            <a:pPr marL="182563" indent="-182563">
              <a:lnSpc>
                <a:spcPct val="80000"/>
              </a:lnSpc>
              <a:tabLst>
                <a:tab pos="357188" algn="l"/>
              </a:tabLst>
            </a:pPr>
            <a:r>
              <a:rPr lang="cs-CZ" sz="1600" dirty="0"/>
              <a:t>skenovací šířka v ve středu pracovní vzdálenosti -  468mm</a:t>
            </a:r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7880" y="3210329"/>
            <a:ext cx="1150938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7961" y="1911247"/>
            <a:ext cx="1412875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46" descr="A picture containing black, appliance&#10;&#10;Description generated with high confidence">
            <a:extLst>
              <a:ext uri="{FF2B5EF4-FFF2-40B4-BE49-F238E27FC236}">
                <a16:creationId xmlns:a16="http://schemas.microsoft.com/office/drawing/2014/main" id="{1630F845-2D94-400B-94D5-5E9CA7F53F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833" y="1195992"/>
            <a:ext cx="973260" cy="1731950"/>
          </a:xfrm>
          <a:prstGeom prst="rect">
            <a:avLst/>
          </a:prstGeom>
        </p:spPr>
      </p:pic>
      <p:pic>
        <p:nvPicPr>
          <p:cNvPr id="19" name="Picture 45" descr="A picture containing black&#10;&#10;Description generated with very high confidence">
            <a:extLst>
              <a:ext uri="{FF2B5EF4-FFF2-40B4-BE49-F238E27FC236}">
                <a16:creationId xmlns:a16="http://schemas.microsoft.com/office/drawing/2014/main" id="{6ADD6099-8F95-4FCE-843F-F6D0252F70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499" y="3657872"/>
            <a:ext cx="974902" cy="173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8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1" name="Text Box 7">
            <a:extLst>
              <a:ext uri="{FF2B5EF4-FFF2-40B4-BE49-F238E27FC236}">
                <a16:creationId xmlns:a16="http://schemas.microsoft.com/office/drawing/2014/main" id="{04936E04-3115-467A-94F5-E81D64F1C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2367" y="1422400"/>
            <a:ext cx="2433637" cy="755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b="1" dirty="0"/>
              <a:t>Nasnímaná řada bodů </a:t>
            </a:r>
            <a:endParaRPr lang="en-US" altLang="cs-CZ" sz="1400" b="1" dirty="0"/>
          </a:p>
        </p:txBody>
      </p:sp>
      <p:sp>
        <p:nvSpPr>
          <p:cNvPr id="154630" name="Text Box 6">
            <a:extLst>
              <a:ext uri="{FF2B5EF4-FFF2-40B4-BE49-F238E27FC236}">
                <a16:creationId xmlns:a16="http://schemas.microsoft.com/office/drawing/2014/main" id="{71B6DBFB-2930-4CE7-8917-50592658F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0" y="1304689"/>
            <a:ext cx="2408237" cy="542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b="1" dirty="0"/>
              <a:t>Každý bod je definován souřadnicemi </a:t>
            </a:r>
            <a:r>
              <a:rPr lang="en-US" altLang="cs-CZ" sz="1400" b="1" dirty="0" err="1"/>
              <a:t>x,y,z</a:t>
            </a:r>
            <a:r>
              <a:rPr lang="en-US" altLang="cs-CZ" sz="1400" b="1" dirty="0"/>
              <a:t> </a:t>
            </a:r>
          </a:p>
        </p:txBody>
      </p:sp>
      <p:sp>
        <p:nvSpPr>
          <p:cNvPr id="154632" name="Text Box 8">
            <a:extLst>
              <a:ext uri="{FF2B5EF4-FFF2-40B4-BE49-F238E27FC236}">
                <a16:creationId xmlns:a16="http://schemas.microsoft.com/office/drawing/2014/main" id="{0187B112-FC23-4402-900E-EF61DC2F6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82" y="5105400"/>
            <a:ext cx="3816982" cy="11572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b="1" dirty="0"/>
              <a:t>Mračno bodů se  skládá z jednotlivých  nasnímaných řad, mrak obsahuje všechny nasnímané body v rámci jednoho stisknutí ovládacího spínače</a:t>
            </a:r>
            <a:endParaRPr lang="en-US" altLang="cs-CZ" sz="1400" b="1" dirty="0"/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98BA1203-E9F5-4929-AFFC-749C18158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4263" y="4318000"/>
            <a:ext cx="2001837" cy="5508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cs-CZ" altLang="cs-CZ" sz="1400" b="1" dirty="0"/>
              <a:t>Směr pohybu scanneru při </a:t>
            </a:r>
            <a:r>
              <a:rPr lang="cs-CZ" altLang="cs-CZ" sz="1400" b="1" dirty="0" err="1"/>
              <a:t>scanování</a:t>
            </a:r>
            <a:endParaRPr lang="en-US" altLang="cs-CZ" sz="1400" b="1" dirty="0"/>
          </a:p>
        </p:txBody>
      </p:sp>
      <p:pic>
        <p:nvPicPr>
          <p:cNvPr id="154937" name="Picture 313" descr="Blechteil2">
            <a:extLst>
              <a:ext uri="{FF2B5EF4-FFF2-40B4-BE49-F238E27FC236}">
                <a16:creationId xmlns:a16="http://schemas.microsoft.com/office/drawing/2014/main" id="{0DBCB8DF-E695-4760-BA31-2E595EE7D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20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1246188"/>
            <a:ext cx="4000500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4940" name="Picture 316">
            <a:extLst>
              <a:ext uri="{FF2B5EF4-FFF2-40B4-BE49-F238E27FC236}">
                <a16:creationId xmlns:a16="http://schemas.microsoft.com/office/drawing/2014/main" id="{D81DA862-7F6A-4951-B539-1DF12E38B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667000"/>
            <a:ext cx="3714750" cy="32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4941" name="Line 317">
            <a:extLst>
              <a:ext uri="{FF2B5EF4-FFF2-40B4-BE49-F238E27FC236}">
                <a16:creationId xmlns:a16="http://schemas.microsoft.com/office/drawing/2014/main" id="{4CD66DC3-058B-4789-AC50-18606744D9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2667000"/>
            <a:ext cx="0" cy="3276600"/>
          </a:xfrm>
          <a:prstGeom prst="line">
            <a:avLst/>
          </a:prstGeom>
          <a:noFill/>
          <a:ln w="38100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4942" name="Rectangle 318">
            <a:extLst>
              <a:ext uri="{FF2B5EF4-FFF2-40B4-BE49-F238E27FC236}">
                <a16:creationId xmlns:a16="http://schemas.microsoft.com/office/drawing/2014/main" id="{1C42A1CF-C497-41C6-B97F-640800C12D30}"/>
              </a:ext>
            </a:extLst>
          </p:cNvPr>
          <p:cNvSpPr>
            <a:spLocks noChangeArrowheads="1"/>
          </p:cNvSpPr>
          <p:nvPr/>
        </p:nvSpPr>
        <p:spPr bwMode="auto">
          <a:xfrm rot="59857">
            <a:off x="4953000" y="3695700"/>
            <a:ext cx="2946400" cy="190500"/>
          </a:xfrm>
          <a:prstGeom prst="rect">
            <a:avLst/>
          </a:prstGeom>
          <a:noFill/>
          <a:ln w="9525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4943" name="Line 319">
            <a:extLst>
              <a:ext uri="{FF2B5EF4-FFF2-40B4-BE49-F238E27FC236}">
                <a16:creationId xmlns:a16="http://schemas.microsoft.com/office/drawing/2014/main" id="{ECA5C7B6-34F0-4129-8498-91E82E36C99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1844675"/>
            <a:ext cx="0" cy="1736725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4944" name="Oval 320">
            <a:extLst>
              <a:ext uri="{FF2B5EF4-FFF2-40B4-BE49-F238E27FC236}">
                <a16:creationId xmlns:a16="http://schemas.microsoft.com/office/drawing/2014/main" id="{9BF58B83-8A95-4BEA-A0A0-F5B9F205C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895600"/>
            <a:ext cx="152400" cy="152400"/>
          </a:xfrm>
          <a:prstGeom prst="ellipse">
            <a:avLst/>
          </a:prstGeom>
          <a:noFill/>
          <a:ln w="28575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4945" name="Line 321">
            <a:extLst>
              <a:ext uri="{FF2B5EF4-FFF2-40B4-BE49-F238E27FC236}">
                <a16:creationId xmlns:a16="http://schemas.microsoft.com/office/drawing/2014/main" id="{3137524F-F6F9-4B15-B84C-A20BEB8C7C5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1844675"/>
            <a:ext cx="0" cy="974725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4946" name="Line 322">
            <a:extLst>
              <a:ext uri="{FF2B5EF4-FFF2-40B4-BE49-F238E27FC236}">
                <a16:creationId xmlns:a16="http://schemas.microsoft.com/office/drawing/2014/main" id="{56182AB9-B79F-4330-A6DE-9251422F8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581525"/>
            <a:ext cx="457200" cy="0"/>
          </a:xfrm>
          <a:prstGeom prst="line">
            <a:avLst/>
          </a:prstGeom>
          <a:noFill/>
          <a:ln w="9525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4947" name="Line 323">
            <a:extLst>
              <a:ext uri="{FF2B5EF4-FFF2-40B4-BE49-F238E27FC236}">
                <a16:creationId xmlns:a16="http://schemas.microsoft.com/office/drawing/2014/main" id="{6DE84DA6-C0FF-4957-AA9E-C2B5517060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6172200"/>
            <a:ext cx="2438400" cy="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54948" name="Line 324">
            <a:extLst>
              <a:ext uri="{FF2B5EF4-FFF2-40B4-BE49-F238E27FC236}">
                <a16:creationId xmlns:a16="http://schemas.microsoft.com/office/drawing/2014/main" id="{C1DA4A50-4578-4134-8EDA-BA21ED18A1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5400" y="5943600"/>
            <a:ext cx="0" cy="228600"/>
          </a:xfrm>
          <a:prstGeom prst="line">
            <a:avLst/>
          </a:prstGeom>
          <a:noFill/>
          <a:ln w="28575">
            <a:solidFill>
              <a:srgbClr val="FC012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A27994F3-2A01-43B4-9B5E-3D4ADE8EFD1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Snímání dat - </a:t>
            </a:r>
            <a:r>
              <a:rPr lang="cs-CZ" sz="3600" b="1" dirty="0" err="1"/>
              <a:t>Leica</a:t>
            </a:r>
            <a:r>
              <a:rPr lang="cs-CZ" sz="3600" b="1" dirty="0"/>
              <a:t>  Scanner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D66BBC0B-F006-4A6E-88B5-FE6CE1FFD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736" y="5229200"/>
            <a:ext cx="6105525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2682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chemeClr val="tx1"/>
                </a:solidFill>
              </a:rPr>
              <a:t>Mračno bodů se skládá z jednotlivých překrývajících se </a:t>
            </a:r>
            <a:r>
              <a:rPr lang="cs-CZ" altLang="cs-CZ" dirty="0" err="1">
                <a:solidFill>
                  <a:schemeClr val="tx1"/>
                </a:solidFill>
              </a:rPr>
              <a:t>scanů</a:t>
            </a:r>
            <a:endParaRPr lang="cs-CZ" altLang="cs-CZ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chemeClr val="tx1"/>
                </a:solidFill>
              </a:rPr>
              <a:t>Mračno bodů může být dále zpracováván </a:t>
            </a:r>
            <a:r>
              <a:rPr lang="cs-CZ" altLang="cs-CZ" dirty="0" err="1">
                <a:solidFill>
                  <a:schemeClr val="tx1"/>
                </a:solidFill>
              </a:rPr>
              <a:t>softwarove</a:t>
            </a:r>
            <a:r>
              <a:rPr lang="cs-CZ" altLang="cs-CZ" dirty="0">
                <a:solidFill>
                  <a:schemeClr val="tx1"/>
                </a:solidFill>
              </a:rPr>
              <a:t> ( redukován, filtrován,…</a:t>
            </a: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cs-CZ" dirty="0">
                <a:solidFill>
                  <a:schemeClr val="tx1"/>
                </a:solidFill>
              </a:rPr>
              <a:t>Standard</a:t>
            </a:r>
            <a:r>
              <a:rPr lang="cs-CZ" altLang="cs-CZ" dirty="0">
                <a:solidFill>
                  <a:schemeClr val="tx1"/>
                </a:solidFill>
              </a:rPr>
              <a:t>ní formát </a:t>
            </a:r>
            <a:r>
              <a:rPr lang="en-US" altLang="cs-CZ" dirty="0">
                <a:solidFill>
                  <a:schemeClr val="tx1"/>
                </a:solidFill>
              </a:rPr>
              <a:t> AC </a:t>
            </a:r>
            <a:r>
              <a:rPr lang="en-US" altLang="cs-CZ" dirty="0" err="1">
                <a:solidFill>
                  <a:schemeClr val="tx1"/>
                </a:solidFill>
              </a:rPr>
              <a:t>dat</a:t>
            </a:r>
            <a:r>
              <a:rPr lang="cs-CZ" altLang="cs-CZ" dirty="0">
                <a:solidFill>
                  <a:schemeClr val="tx1"/>
                </a:solidFill>
              </a:rPr>
              <a:t> je zpracovatelný v dalších aplikací</a:t>
            </a:r>
            <a:endParaRPr lang="en-US" altLang="cs-CZ" dirty="0">
              <a:solidFill>
                <a:schemeClr val="tx1"/>
              </a:solidFill>
            </a:endParaRPr>
          </a:p>
        </p:txBody>
      </p:sp>
      <p:grpSp>
        <p:nvGrpSpPr>
          <p:cNvPr id="162820" name="Group 4">
            <a:extLst>
              <a:ext uri="{FF2B5EF4-FFF2-40B4-BE49-F238E27FC236}">
                <a16:creationId xmlns:a16="http://schemas.microsoft.com/office/drawing/2014/main" id="{1B44B0F3-927D-4E07-A429-604BDCEF666A}"/>
              </a:ext>
            </a:extLst>
          </p:cNvPr>
          <p:cNvGrpSpPr>
            <a:grpSpLocks/>
          </p:cNvGrpSpPr>
          <p:nvPr/>
        </p:nvGrpSpPr>
        <p:grpSpPr bwMode="auto">
          <a:xfrm>
            <a:off x="1835696" y="1124744"/>
            <a:ext cx="6249541" cy="4013175"/>
            <a:chOff x="78" y="458"/>
            <a:chExt cx="3468" cy="2489"/>
          </a:xfrm>
        </p:grpSpPr>
        <p:pic>
          <p:nvPicPr>
            <p:cNvPr id="162821" name="Picture 5" descr="Blechteil2">
              <a:extLst>
                <a:ext uri="{FF2B5EF4-FFF2-40B4-BE49-F238E27FC236}">
                  <a16:creationId xmlns:a16="http://schemas.microsoft.com/office/drawing/2014/main" id="{4B837D8F-968F-4083-A5AC-3D95BE825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" t="13034" r="16800" b="4887"/>
            <a:stretch>
              <a:fillRect/>
            </a:stretch>
          </p:blipFill>
          <p:spPr bwMode="auto">
            <a:xfrm>
              <a:off x="78" y="507"/>
              <a:ext cx="3278" cy="2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62822" name="Text Box 6">
              <a:extLst>
                <a:ext uri="{FF2B5EF4-FFF2-40B4-BE49-F238E27FC236}">
                  <a16:creationId xmlns:a16="http://schemas.microsoft.com/office/drawing/2014/main" id="{5BA6E4C2-CE37-4A48-9194-BFCF0A7EB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7" y="458"/>
              <a:ext cx="109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altLang="cs-CZ" sz="2000">
                <a:solidFill>
                  <a:srgbClr val="333333"/>
                </a:solidFill>
              </a:endParaRPr>
            </a:p>
          </p:txBody>
        </p:sp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id="{8B7217B6-44D5-4CD6-BC7B-8B0E734045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Snímání dat</a:t>
            </a:r>
            <a:endParaRPr lang="cs-CZ" sz="3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9042FC41-946C-4476-A2ED-BBDF2736C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4" y="5239468"/>
            <a:ext cx="7391400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2682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indent="0"/>
            <a:r>
              <a:rPr lang="cs-CZ" altLang="cs-CZ" dirty="0">
                <a:solidFill>
                  <a:schemeClr val="tx1"/>
                </a:solidFill>
              </a:rPr>
              <a:t>Plošnou síť lze následně dále editovat: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chemeClr val="tx1"/>
                </a:solidFill>
              </a:rPr>
              <a:t>Vyhlazovat přechody, restaurovat ostré hrany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chemeClr val="tx1"/>
                </a:solidFill>
              </a:rPr>
              <a:t>Zacelovat otvory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chemeClr val="tx1"/>
                </a:solidFill>
              </a:rPr>
              <a:t>Redukovat počet trojúhelníků, upravovat </a:t>
            </a:r>
            <a:r>
              <a:rPr lang="cs-CZ" altLang="cs-CZ" dirty="0" err="1">
                <a:solidFill>
                  <a:schemeClr val="tx1"/>
                </a:solidFill>
              </a:rPr>
              <a:t>goemetrii</a:t>
            </a:r>
            <a:r>
              <a:rPr lang="cs-CZ" altLang="cs-CZ" dirty="0">
                <a:solidFill>
                  <a:schemeClr val="tx1"/>
                </a:solidFill>
              </a:rPr>
              <a:t> </a:t>
            </a:r>
            <a:r>
              <a:rPr lang="cs-CZ" altLang="cs-CZ" dirty="0" err="1">
                <a:solidFill>
                  <a:schemeClr val="tx1"/>
                </a:solidFill>
              </a:rPr>
              <a:t>trojůhelníků</a:t>
            </a:r>
            <a:r>
              <a:rPr lang="cs-CZ" altLang="cs-CZ" dirty="0">
                <a:solidFill>
                  <a:schemeClr val="tx1"/>
                </a:solidFill>
              </a:rPr>
              <a:t>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chemeClr val="tx1"/>
                </a:solidFill>
              </a:rPr>
              <a:t>Exportovat do dalších formátů, </a:t>
            </a:r>
            <a:r>
              <a:rPr lang="cs-CZ" altLang="cs-CZ" dirty="0" err="1">
                <a:solidFill>
                  <a:schemeClr val="tx1"/>
                </a:solidFill>
              </a:rPr>
              <a:t>např</a:t>
            </a:r>
            <a:r>
              <a:rPr lang="cs-CZ" altLang="cs-CZ" dirty="0">
                <a:solidFill>
                  <a:schemeClr val="tx1"/>
                </a:solidFill>
              </a:rPr>
              <a:t> STL,….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altLang="cs-CZ" dirty="0"/>
          </a:p>
          <a:p>
            <a:endParaRPr lang="en-US" altLang="cs-CZ" b="1" dirty="0"/>
          </a:p>
        </p:txBody>
      </p:sp>
      <p:grpSp>
        <p:nvGrpSpPr>
          <p:cNvPr id="171015" name="Group 7">
            <a:extLst>
              <a:ext uri="{FF2B5EF4-FFF2-40B4-BE49-F238E27FC236}">
                <a16:creationId xmlns:a16="http://schemas.microsoft.com/office/drawing/2014/main" id="{DA1286FF-BFFD-44CD-83BC-8BA3869D3CBA}"/>
              </a:ext>
            </a:extLst>
          </p:cNvPr>
          <p:cNvGrpSpPr>
            <a:grpSpLocks/>
          </p:cNvGrpSpPr>
          <p:nvPr/>
        </p:nvGrpSpPr>
        <p:grpSpPr bwMode="auto">
          <a:xfrm>
            <a:off x="1547664" y="1071562"/>
            <a:ext cx="6443811" cy="4013621"/>
            <a:chOff x="833" y="1178"/>
            <a:chExt cx="3457" cy="2448"/>
          </a:xfrm>
        </p:grpSpPr>
        <p:pic>
          <p:nvPicPr>
            <p:cNvPr id="171016" name="Picture 8" descr="Blechteil4">
              <a:extLst>
                <a:ext uri="{FF2B5EF4-FFF2-40B4-BE49-F238E27FC236}">
                  <a16:creationId xmlns:a16="http://schemas.microsoft.com/office/drawing/2014/main" id="{017B8147-F19F-4895-9329-053E6D34B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" t="13141" r="17067" b="5449"/>
            <a:stretch>
              <a:fillRect/>
            </a:stretch>
          </p:blipFill>
          <p:spPr bwMode="auto">
            <a:xfrm>
              <a:off x="833" y="1199"/>
              <a:ext cx="3270" cy="2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71017" name="Text Box 9">
              <a:extLst>
                <a:ext uri="{FF2B5EF4-FFF2-40B4-BE49-F238E27FC236}">
                  <a16:creationId xmlns:a16="http://schemas.microsoft.com/office/drawing/2014/main" id="{660F00AC-F7B8-4051-9DA3-CD66FB88C8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0" y="1178"/>
              <a:ext cx="110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altLang="cs-CZ" sz="2000">
                <a:solidFill>
                  <a:srgbClr val="333333"/>
                </a:solidFill>
              </a:endParaRPr>
            </a:p>
          </p:txBody>
        </p:sp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id="{3552789C-577D-4B08-A4CA-2D2174280897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Zpracování dat – zasíťování </a:t>
            </a:r>
            <a:endParaRPr lang="cs-CZ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045" name="Group 13">
            <a:extLst>
              <a:ext uri="{FF2B5EF4-FFF2-40B4-BE49-F238E27FC236}">
                <a16:creationId xmlns:a16="http://schemas.microsoft.com/office/drawing/2014/main" id="{9260F6FF-6D0C-44FC-91BD-29450682C9A0}"/>
              </a:ext>
            </a:extLst>
          </p:cNvPr>
          <p:cNvGrpSpPr>
            <a:grpSpLocks/>
          </p:cNvGrpSpPr>
          <p:nvPr/>
        </p:nvGrpSpPr>
        <p:grpSpPr bwMode="auto">
          <a:xfrm>
            <a:off x="1353096" y="1041400"/>
            <a:ext cx="6696075" cy="4331816"/>
            <a:chOff x="1572" y="1666"/>
            <a:chExt cx="3473" cy="2473"/>
          </a:xfrm>
        </p:grpSpPr>
        <p:pic>
          <p:nvPicPr>
            <p:cNvPr id="172046" name="Picture 14" descr="Blechteil5">
              <a:extLst>
                <a:ext uri="{FF2B5EF4-FFF2-40B4-BE49-F238E27FC236}">
                  <a16:creationId xmlns:a16="http://schemas.microsoft.com/office/drawing/2014/main" id="{78581C84-9656-4962-AAF3-D0367EF6E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" t="12935" r="16667" b="4976"/>
            <a:stretch>
              <a:fillRect/>
            </a:stretch>
          </p:blipFill>
          <p:spPr bwMode="auto">
            <a:xfrm>
              <a:off x="1572" y="1702"/>
              <a:ext cx="3280" cy="2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3300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72047" name="Text Box 15">
              <a:extLst>
                <a:ext uri="{FF2B5EF4-FFF2-40B4-BE49-F238E27FC236}">
                  <a16:creationId xmlns:a16="http://schemas.microsoft.com/office/drawing/2014/main" id="{FD14CBE3-E4DD-4959-B4FD-0D915FA4F1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2" y="1666"/>
              <a:ext cx="103" cy="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altLang="cs-CZ" sz="2000">
                <a:solidFill>
                  <a:srgbClr val="333333"/>
                </a:solidFill>
              </a:endParaRPr>
            </a:p>
          </p:txBody>
        </p:sp>
      </p:grp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0EAA37A3-0075-4EED-AF53-11A296B98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664" y="5616434"/>
            <a:ext cx="6696075" cy="117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2682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indent="0"/>
            <a:r>
              <a:rPr lang="cs-CZ" altLang="cs-CZ" dirty="0">
                <a:solidFill>
                  <a:schemeClr val="tx1"/>
                </a:solidFill>
              </a:rPr>
              <a:t>Základní primitiva </a:t>
            </a:r>
            <a:r>
              <a:rPr lang="en-US" altLang="cs-CZ" dirty="0">
                <a:solidFill>
                  <a:schemeClr val="tx1"/>
                </a:solidFill>
              </a:rPr>
              <a:t>(</a:t>
            </a:r>
            <a:r>
              <a:rPr lang="cs-CZ" altLang="cs-CZ" dirty="0">
                <a:solidFill>
                  <a:schemeClr val="tx1"/>
                </a:solidFill>
              </a:rPr>
              <a:t>kružnice, válce, roviny, polygony,…</a:t>
            </a:r>
            <a:r>
              <a:rPr lang="en-US" altLang="cs-CZ" dirty="0">
                <a:solidFill>
                  <a:schemeClr val="tx1"/>
                </a:solidFill>
              </a:rPr>
              <a:t>)</a:t>
            </a:r>
            <a:r>
              <a:rPr lang="cs-CZ" altLang="cs-CZ" dirty="0">
                <a:solidFill>
                  <a:schemeClr val="tx1"/>
                </a:solidFill>
              </a:rPr>
              <a:t> mohou být z </a:t>
            </a:r>
            <a:r>
              <a:rPr lang="cs-CZ" altLang="cs-CZ" dirty="0" err="1">
                <a:solidFill>
                  <a:schemeClr val="tx1"/>
                </a:solidFill>
              </a:rPr>
              <a:t>trojůhelníkové</a:t>
            </a:r>
            <a:r>
              <a:rPr lang="cs-CZ" altLang="cs-CZ" dirty="0">
                <a:solidFill>
                  <a:schemeClr val="tx1"/>
                </a:solidFill>
              </a:rPr>
              <a:t> sítě extrahovány a na následně použít pro další operace: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chemeClr val="tx1"/>
                </a:solidFill>
              </a:rPr>
              <a:t>RPS ustavení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altLang="cs-CZ" dirty="0">
                <a:solidFill>
                  <a:schemeClr val="tx1"/>
                </a:solidFill>
              </a:rPr>
              <a:t>Modelové transformace</a:t>
            </a: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altLang="cs-CZ" dirty="0"/>
          </a:p>
          <a:p>
            <a:endParaRPr lang="en-US" altLang="cs-CZ" b="1" dirty="0"/>
          </a:p>
        </p:txBody>
      </p:sp>
      <p:sp>
        <p:nvSpPr>
          <p:cNvPr id="172043" name="Rectangle 11">
            <a:extLst>
              <a:ext uri="{FF2B5EF4-FFF2-40B4-BE49-F238E27FC236}">
                <a16:creationId xmlns:a16="http://schemas.microsoft.com/office/drawing/2014/main" id="{0AE76DAB-ADEB-4189-B1FE-B2C782106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3892550"/>
            <a:ext cx="2714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cs-CZ" sz="1800">
              <a:solidFill>
                <a:srgbClr val="333333"/>
              </a:solidFill>
            </a:endParaRPr>
          </a:p>
        </p:txBody>
      </p:sp>
      <p:sp>
        <p:nvSpPr>
          <p:cNvPr id="172048" name="Freeform 16">
            <a:extLst>
              <a:ext uri="{FF2B5EF4-FFF2-40B4-BE49-F238E27FC236}">
                <a16:creationId xmlns:a16="http://schemas.microsoft.com/office/drawing/2014/main" id="{35A5B998-55FD-4A9B-A8AC-0C16EE3507BF}"/>
              </a:ext>
            </a:extLst>
          </p:cNvPr>
          <p:cNvSpPr>
            <a:spLocks/>
          </p:cNvSpPr>
          <p:nvPr/>
        </p:nvSpPr>
        <p:spPr bwMode="auto">
          <a:xfrm>
            <a:off x="2051720" y="3531363"/>
            <a:ext cx="266700" cy="473701"/>
          </a:xfrm>
          <a:custGeom>
            <a:avLst/>
            <a:gdLst>
              <a:gd name="T0" fmla="*/ 42 w 141"/>
              <a:gd name="T1" fmla="*/ 18 h 217"/>
              <a:gd name="T2" fmla="*/ 6 w 141"/>
              <a:gd name="T3" fmla="*/ 114 h 217"/>
              <a:gd name="T4" fmla="*/ 6 w 141"/>
              <a:gd name="T5" fmla="*/ 168 h 217"/>
              <a:gd name="T6" fmla="*/ 36 w 141"/>
              <a:gd name="T7" fmla="*/ 210 h 217"/>
              <a:gd name="T8" fmla="*/ 96 w 141"/>
              <a:gd name="T9" fmla="*/ 210 h 217"/>
              <a:gd name="T10" fmla="*/ 126 w 141"/>
              <a:gd name="T11" fmla="*/ 180 h 217"/>
              <a:gd name="T12" fmla="*/ 132 w 141"/>
              <a:gd name="T13" fmla="*/ 144 h 217"/>
              <a:gd name="T14" fmla="*/ 138 w 141"/>
              <a:gd name="T15" fmla="*/ 96 h 217"/>
              <a:gd name="T16" fmla="*/ 132 w 141"/>
              <a:gd name="T17" fmla="*/ 30 h 217"/>
              <a:gd name="T18" fmla="*/ 84 w 141"/>
              <a:gd name="T19" fmla="*/ 6 h 217"/>
              <a:gd name="T20" fmla="*/ 42 w 141"/>
              <a:gd name="T21" fmla="*/ 1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1" h="217">
                <a:moveTo>
                  <a:pt x="42" y="18"/>
                </a:moveTo>
                <a:cubicBezTo>
                  <a:pt x="29" y="36"/>
                  <a:pt x="12" y="89"/>
                  <a:pt x="6" y="114"/>
                </a:cubicBezTo>
                <a:cubicBezTo>
                  <a:pt x="0" y="139"/>
                  <a:pt x="1" y="152"/>
                  <a:pt x="6" y="168"/>
                </a:cubicBezTo>
                <a:cubicBezTo>
                  <a:pt x="11" y="184"/>
                  <a:pt x="21" y="203"/>
                  <a:pt x="36" y="210"/>
                </a:cubicBezTo>
                <a:cubicBezTo>
                  <a:pt x="51" y="217"/>
                  <a:pt x="81" y="215"/>
                  <a:pt x="96" y="210"/>
                </a:cubicBezTo>
                <a:cubicBezTo>
                  <a:pt x="111" y="205"/>
                  <a:pt x="120" y="191"/>
                  <a:pt x="126" y="180"/>
                </a:cubicBezTo>
                <a:cubicBezTo>
                  <a:pt x="132" y="169"/>
                  <a:pt x="130" y="158"/>
                  <a:pt x="132" y="144"/>
                </a:cubicBezTo>
                <a:cubicBezTo>
                  <a:pt x="134" y="130"/>
                  <a:pt x="138" y="115"/>
                  <a:pt x="138" y="96"/>
                </a:cubicBezTo>
                <a:cubicBezTo>
                  <a:pt x="138" y="77"/>
                  <a:pt x="141" y="45"/>
                  <a:pt x="132" y="30"/>
                </a:cubicBezTo>
                <a:cubicBezTo>
                  <a:pt x="123" y="15"/>
                  <a:pt x="99" y="8"/>
                  <a:pt x="84" y="6"/>
                </a:cubicBezTo>
                <a:cubicBezTo>
                  <a:pt x="69" y="4"/>
                  <a:pt x="55" y="0"/>
                  <a:pt x="42" y="18"/>
                </a:cubicBezTo>
                <a:close/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 dirty="0"/>
          </a:p>
        </p:txBody>
      </p:sp>
      <p:sp>
        <p:nvSpPr>
          <p:cNvPr id="172050" name="Oval 18">
            <a:extLst>
              <a:ext uri="{FF2B5EF4-FFF2-40B4-BE49-F238E27FC236}">
                <a16:creationId xmlns:a16="http://schemas.microsoft.com/office/drawing/2014/main" id="{C3A92E94-3FC9-4226-9A66-1DEE60ED535D}"/>
              </a:ext>
            </a:extLst>
          </p:cNvPr>
          <p:cNvSpPr>
            <a:spLocks noChangeArrowheads="1"/>
          </p:cNvSpPr>
          <p:nvPr/>
        </p:nvSpPr>
        <p:spPr bwMode="auto">
          <a:xfrm rot="995050">
            <a:off x="4034036" y="3573432"/>
            <a:ext cx="1075927" cy="323850"/>
          </a:xfrm>
          <a:prstGeom prst="ellipse">
            <a:avLst/>
          </a:prstGeom>
          <a:noFill/>
          <a:ln w="28575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D6AB5FC2-BED2-4917-909F-1BB980248A1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Zpracování dat</a:t>
            </a:r>
            <a:endParaRPr lang="cs-CZ" sz="3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7" name="Picture 3" descr="1">
            <a:extLst>
              <a:ext uri="{FF2B5EF4-FFF2-40B4-BE49-F238E27FC236}">
                <a16:creationId xmlns:a16="http://schemas.microsoft.com/office/drawing/2014/main" id="{26058F4D-D506-419C-BCFD-7C085F0F2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3"/>
          <a:stretch>
            <a:fillRect/>
          </a:stretch>
        </p:blipFill>
        <p:spPr bwMode="auto">
          <a:xfrm>
            <a:off x="319088" y="1219200"/>
            <a:ext cx="6691312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108" name="Rectangle 4">
            <a:extLst>
              <a:ext uri="{FF2B5EF4-FFF2-40B4-BE49-F238E27FC236}">
                <a16:creationId xmlns:a16="http://schemas.microsoft.com/office/drawing/2014/main" id="{7FA7408C-6C74-4894-A05E-A6915C113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905000"/>
            <a:ext cx="1981200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6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682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rgbClr val="FC0128"/>
                </a:solidFill>
                <a:ea typeface="MS PGothic" panose="020B0600070205080204" pitchFamily="34" charset="-128"/>
              </a:rPr>
              <a:t>Výsledek</a:t>
            </a:r>
            <a:r>
              <a:rPr kumimoji="1" lang="en-US" altLang="ja-JP" sz="1800" b="0" dirty="0">
                <a:solidFill>
                  <a:srgbClr val="FC0128"/>
                </a:solidFill>
                <a:ea typeface="MS PGothic" panose="020B0600070205080204" pitchFamily="34" charset="-128"/>
              </a:rPr>
              <a:t>:</a:t>
            </a: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>
                <a:solidFill>
                  <a:schemeClr val="tx1"/>
                </a:solidFill>
              </a:rPr>
              <a:t>Standartní odchylka </a:t>
            </a:r>
            <a:r>
              <a:rPr lang="en-US" altLang="cs-CZ" dirty="0">
                <a:solidFill>
                  <a:schemeClr val="tx1"/>
                </a:solidFill>
              </a:rPr>
              <a:t>= 0.014 mm</a:t>
            </a:r>
          </a:p>
          <a:p>
            <a:pPr>
              <a:buFont typeface="Wingdings" panose="05000000000000000000" pitchFamily="2" charset="2"/>
              <a:buNone/>
            </a:pPr>
            <a:endParaRPr lang="en-US" altLang="cs-CZ" b="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FDDA0E0-5104-427D-AE22-16201B6FAA35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Přesnost nasnímaných dat – lesklý povrch</a:t>
            </a:r>
            <a:endParaRPr lang="cs-CZ" sz="3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131" name="Group 3">
            <a:extLst>
              <a:ext uri="{FF2B5EF4-FFF2-40B4-BE49-F238E27FC236}">
                <a16:creationId xmlns:a16="http://schemas.microsoft.com/office/drawing/2014/main" id="{817680A2-B9FA-4128-82B0-6B76A7116B3A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447800"/>
            <a:ext cx="7675563" cy="4344988"/>
            <a:chOff x="559" y="1169"/>
            <a:chExt cx="4835" cy="2737"/>
          </a:xfrm>
        </p:grpSpPr>
        <p:pic>
          <p:nvPicPr>
            <p:cNvPr id="176132" name="Picture 4">
              <a:extLst>
                <a:ext uri="{FF2B5EF4-FFF2-40B4-BE49-F238E27FC236}">
                  <a16:creationId xmlns:a16="http://schemas.microsoft.com/office/drawing/2014/main" id="{11C009FE-BF97-4D53-80A5-E13748A7C6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" y="1169"/>
              <a:ext cx="3854" cy="1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6133" name="Rectangle 5">
              <a:extLst>
                <a:ext uri="{FF2B5EF4-FFF2-40B4-BE49-F238E27FC236}">
                  <a16:creationId xmlns:a16="http://schemas.microsoft.com/office/drawing/2014/main" id="{610614EE-6CA3-4B09-8FB9-F55968921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1" y="1209"/>
              <a:ext cx="750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76134" name="Rectangle 6">
              <a:extLst>
                <a:ext uri="{FF2B5EF4-FFF2-40B4-BE49-F238E27FC236}">
                  <a16:creationId xmlns:a16="http://schemas.microsoft.com/office/drawing/2014/main" id="{919F7103-3EAA-4C47-8415-457ACB976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9" y="1241"/>
              <a:ext cx="47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cs-CZ" altLang="cs-CZ" sz="1300" dirty="0">
                  <a:solidFill>
                    <a:srgbClr val="FFFF00"/>
                  </a:solidFill>
                </a:rPr>
                <a:t>Hrubá</a:t>
              </a:r>
              <a:r>
                <a:rPr lang="en-US" altLang="cs-CZ" sz="1300" dirty="0">
                  <a:solidFill>
                    <a:srgbClr val="FFFF00"/>
                  </a:solidFill>
                </a:rPr>
                <a:t> data</a:t>
              </a:r>
              <a:endParaRPr lang="en-US" altLang="cs-CZ" dirty="0"/>
            </a:p>
          </p:txBody>
        </p:sp>
        <p:grpSp>
          <p:nvGrpSpPr>
            <p:cNvPr id="176135" name="Group 7">
              <a:extLst>
                <a:ext uri="{FF2B5EF4-FFF2-40B4-BE49-F238E27FC236}">
                  <a16:creationId xmlns:a16="http://schemas.microsoft.com/office/drawing/2014/main" id="{464FC46B-63A6-46D1-9957-88B3161A1A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4" y="1376"/>
              <a:ext cx="247" cy="290"/>
              <a:chOff x="2514" y="1376"/>
              <a:chExt cx="247" cy="290"/>
            </a:xfrm>
          </p:grpSpPr>
          <p:sp>
            <p:nvSpPr>
              <p:cNvPr id="176136" name="Line 8">
                <a:extLst>
                  <a:ext uri="{FF2B5EF4-FFF2-40B4-BE49-F238E27FC236}">
                    <a16:creationId xmlns:a16="http://schemas.microsoft.com/office/drawing/2014/main" id="{CA65AFFB-3360-4DA9-8F60-E053F1C9C2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45" y="1376"/>
                <a:ext cx="216" cy="25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76137" name="Freeform 9">
                <a:extLst>
                  <a:ext uri="{FF2B5EF4-FFF2-40B4-BE49-F238E27FC236}">
                    <a16:creationId xmlns:a16="http://schemas.microsoft.com/office/drawing/2014/main" id="{65B6EE48-5B58-4073-A2E7-04D2896A7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4" y="1603"/>
                <a:ext cx="58" cy="63"/>
              </a:xfrm>
              <a:custGeom>
                <a:avLst/>
                <a:gdLst>
                  <a:gd name="T0" fmla="*/ 14 w 58"/>
                  <a:gd name="T1" fmla="*/ 0 h 63"/>
                  <a:gd name="T2" fmla="*/ 0 w 58"/>
                  <a:gd name="T3" fmla="*/ 63 h 63"/>
                  <a:gd name="T4" fmla="*/ 58 w 58"/>
                  <a:gd name="T5" fmla="*/ 39 h 63"/>
                  <a:gd name="T6" fmla="*/ 14 w 5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63">
                    <a:moveTo>
                      <a:pt x="14" y="0"/>
                    </a:moveTo>
                    <a:lnTo>
                      <a:pt x="0" y="63"/>
                    </a:lnTo>
                    <a:lnTo>
                      <a:pt x="58" y="3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176138" name="Rectangle 10">
              <a:extLst>
                <a:ext uri="{FF2B5EF4-FFF2-40B4-BE49-F238E27FC236}">
                  <a16:creationId xmlns:a16="http://schemas.microsoft.com/office/drawing/2014/main" id="{11219955-B27F-4D67-B295-2895C6682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" y="1334"/>
              <a:ext cx="916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76139" name="Rectangle 11">
              <a:extLst>
                <a:ext uri="{FF2B5EF4-FFF2-40B4-BE49-F238E27FC236}">
                  <a16:creationId xmlns:a16="http://schemas.microsoft.com/office/drawing/2014/main" id="{E9AE5F41-778E-479B-91F9-3C67A3DB8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" y="1350"/>
              <a:ext cx="131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cs-CZ" altLang="cs-CZ" sz="1300" dirty="0">
                  <a:solidFill>
                    <a:srgbClr val="FFFF00"/>
                  </a:solidFill>
                </a:rPr>
                <a:t>Výsledná síť s použitím funkce</a:t>
              </a:r>
              <a:r>
                <a:rPr lang="en-US" altLang="cs-CZ" sz="1300" dirty="0">
                  <a:solidFill>
                    <a:srgbClr val="FFFF00"/>
                  </a:solidFill>
                </a:rPr>
                <a:t> </a:t>
              </a:r>
              <a:endParaRPr lang="en-US" altLang="cs-CZ" dirty="0"/>
            </a:p>
          </p:txBody>
        </p:sp>
        <p:sp>
          <p:nvSpPr>
            <p:cNvPr id="176140" name="Rectangle 12">
              <a:extLst>
                <a:ext uri="{FF2B5EF4-FFF2-40B4-BE49-F238E27FC236}">
                  <a16:creationId xmlns:a16="http://schemas.microsoft.com/office/drawing/2014/main" id="{2D77ED89-C009-42F2-9999-24421EDBF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" y="1488"/>
              <a:ext cx="88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cs-CZ" sz="1300" dirty="0">
                  <a:solidFill>
                    <a:srgbClr val="FFFF00"/>
                  </a:solidFill>
                </a:rPr>
                <a:t>Best Fit</a:t>
              </a:r>
              <a:r>
                <a:rPr lang="cs-CZ" altLang="cs-CZ" sz="1300" dirty="0">
                  <a:solidFill>
                    <a:srgbClr val="FFFF00"/>
                  </a:solidFill>
                </a:rPr>
                <a:t> a bez použití</a:t>
              </a:r>
              <a:endParaRPr lang="en-US" altLang="cs-CZ" dirty="0"/>
            </a:p>
          </p:txBody>
        </p:sp>
        <p:sp>
          <p:nvSpPr>
            <p:cNvPr id="176141" name="Rectangle 13">
              <a:extLst>
                <a:ext uri="{FF2B5EF4-FFF2-40B4-BE49-F238E27FC236}">
                  <a16:creationId xmlns:a16="http://schemas.microsoft.com/office/drawing/2014/main" id="{B36F6F72-46FF-4468-AA6A-D37D495CF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1" y="1611"/>
              <a:ext cx="62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cs-CZ" altLang="cs-CZ" sz="1300" dirty="0">
                  <a:solidFill>
                    <a:srgbClr val="FFFF00"/>
                  </a:solidFill>
                </a:rPr>
                <a:t>funkce</a:t>
              </a:r>
              <a:r>
                <a:rPr lang="en-US" altLang="cs-CZ" sz="1300" dirty="0">
                  <a:solidFill>
                    <a:srgbClr val="FFFF00"/>
                  </a:solidFill>
                </a:rPr>
                <a:t> Best Fit</a:t>
              </a:r>
              <a:endParaRPr lang="en-US" altLang="cs-CZ" dirty="0"/>
            </a:p>
          </p:txBody>
        </p:sp>
        <p:grpSp>
          <p:nvGrpSpPr>
            <p:cNvPr id="176142" name="Group 14">
              <a:extLst>
                <a:ext uri="{FF2B5EF4-FFF2-40B4-BE49-F238E27FC236}">
                  <a16:creationId xmlns:a16="http://schemas.microsoft.com/office/drawing/2014/main" id="{16EAB9B0-CA30-4A39-A86F-442F9A7098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7" y="1750"/>
              <a:ext cx="84" cy="165"/>
              <a:chOff x="1557" y="1750"/>
              <a:chExt cx="84" cy="165"/>
            </a:xfrm>
          </p:grpSpPr>
          <p:sp>
            <p:nvSpPr>
              <p:cNvPr id="176143" name="Line 15">
                <a:extLst>
                  <a:ext uri="{FF2B5EF4-FFF2-40B4-BE49-F238E27FC236}">
                    <a16:creationId xmlns:a16="http://schemas.microsoft.com/office/drawing/2014/main" id="{B868B609-B414-4B0A-A3B9-67C3ECEFAE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7" y="1750"/>
                <a:ext cx="57" cy="117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76144" name="Freeform 16">
                <a:extLst>
                  <a:ext uri="{FF2B5EF4-FFF2-40B4-BE49-F238E27FC236}">
                    <a16:creationId xmlns:a16="http://schemas.microsoft.com/office/drawing/2014/main" id="{B28314A8-47DE-4D85-BDB1-C3C9B7EF3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" y="1851"/>
                <a:ext cx="53" cy="64"/>
              </a:xfrm>
              <a:custGeom>
                <a:avLst/>
                <a:gdLst>
                  <a:gd name="T0" fmla="*/ 0 w 53"/>
                  <a:gd name="T1" fmla="*/ 26 h 64"/>
                  <a:gd name="T2" fmla="*/ 53 w 53"/>
                  <a:gd name="T3" fmla="*/ 64 h 64"/>
                  <a:gd name="T4" fmla="*/ 53 w 53"/>
                  <a:gd name="T5" fmla="*/ 0 h 64"/>
                  <a:gd name="T6" fmla="*/ 0 w 53"/>
                  <a:gd name="T7" fmla="*/ 2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64">
                    <a:moveTo>
                      <a:pt x="0" y="26"/>
                    </a:moveTo>
                    <a:lnTo>
                      <a:pt x="53" y="64"/>
                    </a:lnTo>
                    <a:lnTo>
                      <a:pt x="53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176145" name="Rectangle 17">
              <a:extLst>
                <a:ext uri="{FF2B5EF4-FFF2-40B4-BE49-F238E27FC236}">
                  <a16:creationId xmlns:a16="http://schemas.microsoft.com/office/drawing/2014/main" id="{0ADF07F4-76C5-4731-A7D6-3EC94DD5C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2458"/>
              <a:ext cx="1916" cy="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76146" name="Rectangle 18">
              <a:extLst>
                <a:ext uri="{FF2B5EF4-FFF2-40B4-BE49-F238E27FC236}">
                  <a16:creationId xmlns:a16="http://schemas.microsoft.com/office/drawing/2014/main" id="{BB3E0D70-72A9-47AA-B761-C0D2C2CD4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" y="2487"/>
              <a:ext cx="114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cs-CZ" sz="1300" dirty="0">
                  <a:solidFill>
                    <a:srgbClr val="FFFF00"/>
                  </a:solidFill>
                </a:rPr>
                <a:t>Best Fit </a:t>
              </a:r>
              <a:r>
                <a:rPr lang="cs-CZ" altLang="cs-CZ" sz="1300" dirty="0">
                  <a:solidFill>
                    <a:srgbClr val="FFFF00"/>
                  </a:solidFill>
                </a:rPr>
                <a:t>roviny hrubých dat</a:t>
              </a:r>
              <a:endParaRPr lang="en-US" altLang="cs-CZ" dirty="0"/>
            </a:p>
          </p:txBody>
        </p:sp>
        <p:grpSp>
          <p:nvGrpSpPr>
            <p:cNvPr id="176149" name="Group 21">
              <a:extLst>
                <a:ext uri="{FF2B5EF4-FFF2-40B4-BE49-F238E27FC236}">
                  <a16:creationId xmlns:a16="http://schemas.microsoft.com/office/drawing/2014/main" id="{DE686573-274E-4D76-8D58-1EC9B45081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86" y="2124"/>
              <a:ext cx="57" cy="332"/>
              <a:chOff x="1986" y="2124"/>
              <a:chExt cx="57" cy="332"/>
            </a:xfrm>
          </p:grpSpPr>
          <p:sp>
            <p:nvSpPr>
              <p:cNvPr id="176150" name="Line 22">
                <a:extLst>
                  <a:ext uri="{FF2B5EF4-FFF2-40B4-BE49-F238E27FC236}">
                    <a16:creationId xmlns:a16="http://schemas.microsoft.com/office/drawing/2014/main" id="{9BBAD202-767D-4E7B-A49F-AC6057A85A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13" y="2177"/>
                <a:ext cx="1" cy="279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76151" name="Freeform 23">
                <a:extLst>
                  <a:ext uri="{FF2B5EF4-FFF2-40B4-BE49-F238E27FC236}">
                    <a16:creationId xmlns:a16="http://schemas.microsoft.com/office/drawing/2014/main" id="{149A7FEE-2178-4962-A552-5DA6B68A9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6" y="2124"/>
                <a:ext cx="57" cy="59"/>
              </a:xfrm>
              <a:custGeom>
                <a:avLst/>
                <a:gdLst>
                  <a:gd name="T0" fmla="*/ 57 w 57"/>
                  <a:gd name="T1" fmla="*/ 59 h 59"/>
                  <a:gd name="T2" fmla="*/ 29 w 57"/>
                  <a:gd name="T3" fmla="*/ 0 h 59"/>
                  <a:gd name="T4" fmla="*/ 0 w 57"/>
                  <a:gd name="T5" fmla="*/ 59 h 59"/>
                  <a:gd name="T6" fmla="*/ 57 w 57"/>
                  <a:gd name="T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9">
                    <a:moveTo>
                      <a:pt x="57" y="59"/>
                    </a:moveTo>
                    <a:lnTo>
                      <a:pt x="29" y="0"/>
                    </a:lnTo>
                    <a:lnTo>
                      <a:pt x="0" y="59"/>
                    </a:lnTo>
                    <a:lnTo>
                      <a:pt x="57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  <p:pic>
          <p:nvPicPr>
            <p:cNvPr id="176152" name="Picture 24">
              <a:extLst>
                <a:ext uri="{FF2B5EF4-FFF2-40B4-BE49-F238E27FC236}">
                  <a16:creationId xmlns:a16="http://schemas.microsoft.com/office/drawing/2014/main" id="{7093E280-1BC4-4528-92E6-F902613B4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1" y="2582"/>
              <a:ext cx="1883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6153" name="Rectangle 25">
              <a:extLst>
                <a:ext uri="{FF2B5EF4-FFF2-40B4-BE49-F238E27FC236}">
                  <a16:creationId xmlns:a16="http://schemas.microsoft.com/office/drawing/2014/main" id="{F627CBED-6C51-4124-82A7-88579E47E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0" y="1583"/>
              <a:ext cx="668" cy="627"/>
            </a:xfrm>
            <a:prstGeom prst="rect">
              <a:avLst/>
            </a:prstGeom>
            <a:noFill/>
            <a:ln w="17463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176154" name="Group 26">
              <a:extLst>
                <a:ext uri="{FF2B5EF4-FFF2-40B4-BE49-F238E27FC236}">
                  <a16:creationId xmlns:a16="http://schemas.microsoft.com/office/drawing/2014/main" id="{0308735A-8A1D-4379-B53E-D562A2D51A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7" y="2249"/>
              <a:ext cx="63" cy="289"/>
              <a:chOff x="3927" y="2249"/>
              <a:chExt cx="63" cy="289"/>
            </a:xfrm>
          </p:grpSpPr>
          <p:sp>
            <p:nvSpPr>
              <p:cNvPr id="176155" name="Line 27">
                <a:extLst>
                  <a:ext uri="{FF2B5EF4-FFF2-40B4-BE49-F238E27FC236}">
                    <a16:creationId xmlns:a16="http://schemas.microsoft.com/office/drawing/2014/main" id="{4382477F-A93A-43E2-85A6-AE55F3DBE9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27" y="2249"/>
                <a:ext cx="33" cy="236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76156" name="Freeform 28">
                <a:extLst>
                  <a:ext uri="{FF2B5EF4-FFF2-40B4-BE49-F238E27FC236}">
                    <a16:creationId xmlns:a16="http://schemas.microsoft.com/office/drawing/2014/main" id="{90BE7C7B-33D2-4806-96A5-EAAF44FD4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" y="2478"/>
                <a:ext cx="57" cy="60"/>
              </a:xfrm>
              <a:custGeom>
                <a:avLst/>
                <a:gdLst>
                  <a:gd name="T0" fmla="*/ 0 w 57"/>
                  <a:gd name="T1" fmla="*/ 7 h 60"/>
                  <a:gd name="T2" fmla="*/ 36 w 57"/>
                  <a:gd name="T3" fmla="*/ 60 h 60"/>
                  <a:gd name="T4" fmla="*/ 57 w 57"/>
                  <a:gd name="T5" fmla="*/ 0 h 60"/>
                  <a:gd name="T6" fmla="*/ 0 w 57"/>
                  <a:gd name="T7" fmla="*/ 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60">
                    <a:moveTo>
                      <a:pt x="0" y="7"/>
                    </a:moveTo>
                    <a:lnTo>
                      <a:pt x="36" y="60"/>
                    </a:lnTo>
                    <a:lnTo>
                      <a:pt x="5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176157" name="Rectangle 29">
            <a:extLst>
              <a:ext uri="{FF2B5EF4-FFF2-40B4-BE49-F238E27FC236}">
                <a16:creationId xmlns:a16="http://schemas.microsoft.com/office/drawing/2014/main" id="{9E0A0E33-2C33-4CCB-85DE-F4B848858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4394200"/>
            <a:ext cx="4597400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6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682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cs-CZ" dirty="0">
                <a:solidFill>
                  <a:schemeClr val="tx1"/>
                </a:solidFill>
                <a:sym typeface="Wingdings" panose="05000000000000000000" pitchFamily="2" charset="2"/>
              </a:rPr>
              <a:t> </a:t>
            </a:r>
            <a:r>
              <a:rPr lang="cs-CZ" altLang="cs-CZ" dirty="0">
                <a:solidFill>
                  <a:schemeClr val="tx1"/>
                </a:solidFill>
                <a:sym typeface="Wingdings" panose="05000000000000000000" pitchFamily="2" charset="2"/>
              </a:rPr>
              <a:t>Následným </a:t>
            </a:r>
            <a:r>
              <a:rPr lang="cs-CZ" altLang="cs-CZ" dirty="0" err="1">
                <a:solidFill>
                  <a:schemeClr val="tx1"/>
                </a:solidFill>
                <a:sym typeface="Wingdings" panose="05000000000000000000" pitchFamily="2" charset="2"/>
              </a:rPr>
              <a:t>postprocesingem</a:t>
            </a:r>
            <a:r>
              <a:rPr lang="cs-CZ" altLang="cs-CZ" dirty="0">
                <a:solidFill>
                  <a:schemeClr val="tx1"/>
                </a:solidFill>
                <a:sym typeface="Wingdings" panose="05000000000000000000" pitchFamily="2" charset="2"/>
              </a:rPr>
              <a:t> dat lze</a:t>
            </a:r>
            <a:r>
              <a:rPr lang="cs-CZ" altLang="cs-CZ" dirty="0">
                <a:solidFill>
                  <a:schemeClr val="tx1"/>
                </a:solidFill>
              </a:rPr>
              <a:t> redukovat šum  a vyhlazovat </a:t>
            </a:r>
            <a:r>
              <a:rPr lang="en-US" altLang="cs-CZ" dirty="0">
                <a:solidFill>
                  <a:schemeClr val="tx1"/>
                </a:solidFill>
              </a:rPr>
              <a:t>surface</a:t>
            </a:r>
            <a:r>
              <a:rPr lang="cs-CZ" altLang="cs-CZ" dirty="0">
                <a:solidFill>
                  <a:schemeClr val="tx1"/>
                </a:solidFill>
              </a:rPr>
              <a:t> - na základě tolerance</a:t>
            </a:r>
            <a:r>
              <a:rPr lang="en-US" altLang="cs-CZ" dirty="0">
                <a:solidFill>
                  <a:schemeClr val="tx1"/>
                </a:solidFill>
              </a:rPr>
              <a:t> 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altLang="cs-CZ" dirty="0"/>
          </a:p>
          <a:p>
            <a:endParaRPr lang="en-US" altLang="cs-CZ" b="0" dirty="0"/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1F97EBA8-D4E6-411C-9B82-6164534675F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65126"/>
            <a:ext cx="9144000" cy="8508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600" dirty="0"/>
              <a:t>Šum při skenování</a:t>
            </a:r>
            <a:endParaRPr lang="cs-CZ" sz="36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18FDD77A-5BC7-4FB6-8971-5FCC148A6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3568" y="414142"/>
            <a:ext cx="8097837" cy="647700"/>
          </a:xfr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3600" u="sng" dirty="0"/>
              <a:t>Lokální</a:t>
            </a:r>
            <a:r>
              <a:rPr lang="en-US" altLang="cs-CZ" sz="3600" dirty="0"/>
              <a:t> </a:t>
            </a:r>
            <a:r>
              <a:rPr lang="cs-CZ" altLang="cs-CZ" sz="3600" dirty="0"/>
              <a:t>přesnost</a:t>
            </a:r>
            <a:r>
              <a:rPr lang="en-US" altLang="cs-CZ" sz="3600" dirty="0"/>
              <a:t> – </a:t>
            </a:r>
            <a:r>
              <a:rPr lang="cs-CZ" altLang="cs-CZ" sz="3600" dirty="0"/>
              <a:t>suchý povrch bez prášku</a:t>
            </a:r>
            <a:endParaRPr lang="en-US" altLang="cs-CZ" sz="3600" dirty="0"/>
          </a:p>
        </p:txBody>
      </p:sp>
      <p:pic>
        <p:nvPicPr>
          <p:cNvPr id="177155" name="Picture 3" descr="1">
            <a:extLst>
              <a:ext uri="{FF2B5EF4-FFF2-40B4-BE49-F238E27FC236}">
                <a16:creationId xmlns:a16="http://schemas.microsoft.com/office/drawing/2014/main" id="{F77E39AB-C499-4CA5-A2CA-95B459805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781300"/>
            <a:ext cx="3600450" cy="27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156" name="Picture 4" descr="3">
            <a:extLst>
              <a:ext uri="{FF2B5EF4-FFF2-40B4-BE49-F238E27FC236}">
                <a16:creationId xmlns:a16="http://schemas.microsoft.com/office/drawing/2014/main" id="{9936DF68-23C7-4D85-B4E0-BD0CA2A34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8" r="18776"/>
          <a:stretch>
            <a:fillRect/>
          </a:stretch>
        </p:blipFill>
        <p:spPr bwMode="auto">
          <a:xfrm>
            <a:off x="2843213" y="2708275"/>
            <a:ext cx="2828925" cy="28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157" name="Picture 5" descr="1">
            <a:extLst>
              <a:ext uri="{FF2B5EF4-FFF2-40B4-BE49-F238E27FC236}">
                <a16:creationId xmlns:a16="http://schemas.microsoft.com/office/drawing/2014/main" id="{9974FB93-0C30-479A-9710-838F5D50E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2" r="14767"/>
          <a:stretch>
            <a:fillRect/>
          </a:stretch>
        </p:blipFill>
        <p:spPr bwMode="auto">
          <a:xfrm>
            <a:off x="0" y="2636838"/>
            <a:ext cx="3086100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7158" name="Rectangle 6">
            <a:extLst>
              <a:ext uri="{FF2B5EF4-FFF2-40B4-BE49-F238E27FC236}">
                <a16:creationId xmlns:a16="http://schemas.microsoft.com/office/drawing/2014/main" id="{4C33AA3E-9A00-422D-A664-0F5FCCE29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95400"/>
            <a:ext cx="5257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6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682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kumimoji="1" lang="en-US" altLang="ja-JP" sz="1800" b="0" dirty="0">
              <a:solidFill>
                <a:srgbClr val="FC0128"/>
              </a:solidFill>
              <a:ea typeface="MS PGothic" panose="020B0600070205080204" pitchFamily="34" charset="-128"/>
            </a:endParaRPr>
          </a:p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Krok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0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5mm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Hladké </a:t>
            </a:r>
            <a:r>
              <a:rPr kumimoji="1" lang="cs-CZ" altLang="ja-JP" sz="1800" b="0" dirty="0" err="1">
                <a:solidFill>
                  <a:schemeClr val="tx1"/>
                </a:solidFill>
                <a:ea typeface="MS PGothic" panose="020B0600070205080204" pitchFamily="34" charset="-128"/>
              </a:rPr>
              <a:t>radiusy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1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5mm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 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t</a:t>
            </a:r>
            <a:r>
              <a:rPr kumimoji="1" lang="en-US" altLang="ja-JP" sz="1800" b="0" dirty="0" err="1">
                <a:solidFill>
                  <a:schemeClr val="tx1"/>
                </a:solidFill>
                <a:ea typeface="MS PGothic" panose="020B0600070205080204" pitchFamily="34" charset="-128"/>
              </a:rPr>
              <a:t>ol</a:t>
            </a:r>
            <a:r>
              <a:rPr kumimoji="1" lang="cs-CZ" altLang="ja-JP" sz="1800" b="0" dirty="0" err="1">
                <a:solidFill>
                  <a:schemeClr val="tx1"/>
                </a:solidFill>
                <a:ea typeface="MS PGothic" panose="020B0600070205080204" pitchFamily="34" charset="-128"/>
              </a:rPr>
              <a:t>erance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0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1mm,  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Redukce v </a:t>
            </a:r>
            <a:r>
              <a:rPr kumimoji="1" lang="cs-CZ" altLang="ja-JP" sz="1800" b="0" dirty="0" err="1">
                <a:solidFill>
                  <a:schemeClr val="tx1"/>
                </a:solidFill>
                <a:ea typeface="MS PGothic" panose="020B0600070205080204" pitchFamily="34" charset="-128"/>
              </a:rPr>
              <a:t>toleravci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0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01mm</a:t>
            </a:r>
            <a:endParaRPr kumimoji="1" lang="en-US" altLang="cs-CZ" sz="1800" b="0" dirty="0">
              <a:solidFill>
                <a:schemeClr val="tx1"/>
              </a:solidFill>
              <a:ea typeface="MS PGothic" panose="020B0600070205080204" pitchFamily="34" charset="-128"/>
            </a:endParaRPr>
          </a:p>
        </p:txBody>
      </p:sp>
      <p:sp>
        <p:nvSpPr>
          <p:cNvPr id="177159" name="Rectangle 7">
            <a:extLst>
              <a:ext uri="{FF2B5EF4-FFF2-40B4-BE49-F238E27FC236}">
                <a16:creationId xmlns:a16="http://schemas.microsoft.com/office/drawing/2014/main" id="{E27D05CA-B66B-409C-8908-3943774FF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104" y="1447800"/>
            <a:ext cx="3102496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6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682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dirty="0">
                <a:solidFill>
                  <a:schemeClr val="tx1"/>
                </a:solidFill>
              </a:rPr>
              <a:t>Vzdálenost bodů </a:t>
            </a:r>
            <a:r>
              <a:rPr lang="en-US" altLang="cs-CZ" dirty="0">
                <a:solidFill>
                  <a:schemeClr val="tx1"/>
                </a:solidFill>
              </a:rPr>
              <a:t>0</a:t>
            </a:r>
            <a:r>
              <a:rPr lang="cs-CZ" altLang="cs-CZ" dirty="0">
                <a:solidFill>
                  <a:schemeClr val="tx1"/>
                </a:solidFill>
              </a:rPr>
              <a:t>,</a:t>
            </a:r>
            <a:r>
              <a:rPr lang="en-US" altLang="cs-CZ" dirty="0">
                <a:solidFill>
                  <a:schemeClr val="tx1"/>
                </a:solidFill>
              </a:rPr>
              <a:t>5 mm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rgbClr val="FC0128"/>
                </a:solidFill>
                <a:ea typeface="MS PGothic" panose="020B0600070205080204" pitchFamily="34" charset="-128"/>
              </a:rPr>
              <a:t>Výsledek</a:t>
            </a:r>
            <a:r>
              <a:rPr kumimoji="1" lang="en-US" altLang="ja-JP" sz="1800" b="0" dirty="0">
                <a:solidFill>
                  <a:srgbClr val="FC0128"/>
                </a:solidFill>
                <a:ea typeface="MS PGothic" panose="020B0600070205080204" pitchFamily="34" charset="-128"/>
              </a:rPr>
              <a:t>:</a:t>
            </a: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>
                <a:solidFill>
                  <a:schemeClr val="tx1"/>
                </a:solidFill>
              </a:rPr>
              <a:t>Standartní úchylka </a:t>
            </a:r>
            <a:r>
              <a:rPr lang="en-US" altLang="cs-CZ" dirty="0">
                <a:solidFill>
                  <a:schemeClr val="tx1"/>
                </a:solidFill>
              </a:rPr>
              <a:t>= 0</a:t>
            </a:r>
            <a:r>
              <a:rPr lang="cs-CZ" altLang="cs-CZ" dirty="0">
                <a:solidFill>
                  <a:schemeClr val="tx1"/>
                </a:solidFill>
              </a:rPr>
              <a:t>,</a:t>
            </a:r>
            <a:r>
              <a:rPr lang="en-US" altLang="cs-CZ" dirty="0">
                <a:solidFill>
                  <a:schemeClr val="tx1"/>
                </a:solidFill>
              </a:rPr>
              <a:t>005 mm</a:t>
            </a:r>
          </a:p>
          <a:p>
            <a:pPr>
              <a:buFont typeface="Wingdings" panose="05000000000000000000" pitchFamily="2" charset="2"/>
              <a:buNone/>
            </a:pPr>
            <a:endParaRPr lang="en-US" altLang="cs-CZ" b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0F2C4A43-617C-468D-AE86-52F0B560B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04813"/>
            <a:ext cx="8208962" cy="647700"/>
          </a:xfr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3600" u="sng" dirty="0"/>
              <a:t>Lokální</a:t>
            </a:r>
            <a:r>
              <a:rPr lang="en-US" altLang="cs-CZ" sz="3600" dirty="0"/>
              <a:t> </a:t>
            </a:r>
            <a:r>
              <a:rPr lang="cs-CZ" altLang="cs-CZ" sz="3600" dirty="0"/>
              <a:t>přesnost</a:t>
            </a:r>
            <a:r>
              <a:rPr lang="en-US" altLang="cs-CZ" sz="3600" dirty="0"/>
              <a:t> – </a:t>
            </a:r>
            <a:r>
              <a:rPr lang="cs-CZ" altLang="cs-CZ" sz="3600" dirty="0"/>
              <a:t>Ocelový blok bez prášku</a:t>
            </a:r>
            <a:endParaRPr lang="en-US" altLang="cs-CZ" sz="3600" dirty="0"/>
          </a:p>
        </p:txBody>
      </p:sp>
      <p:pic>
        <p:nvPicPr>
          <p:cNvPr id="178184" name="Picture 8" descr="1">
            <a:extLst>
              <a:ext uri="{FF2B5EF4-FFF2-40B4-BE49-F238E27FC236}">
                <a16:creationId xmlns:a16="http://schemas.microsoft.com/office/drawing/2014/main" id="{6ABB2C71-1191-426B-8DF2-CDD507D15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8" r="22527"/>
          <a:stretch>
            <a:fillRect/>
          </a:stretch>
        </p:blipFill>
        <p:spPr bwMode="auto">
          <a:xfrm>
            <a:off x="609600" y="2667000"/>
            <a:ext cx="295116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185" name="Picture 9" descr="1">
            <a:extLst>
              <a:ext uri="{FF2B5EF4-FFF2-40B4-BE49-F238E27FC236}">
                <a16:creationId xmlns:a16="http://schemas.microsoft.com/office/drawing/2014/main" id="{4EF67F74-577D-4261-B020-BDEF4B5EB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/>
          <a:stretch>
            <a:fillRect/>
          </a:stretch>
        </p:blipFill>
        <p:spPr bwMode="auto">
          <a:xfrm>
            <a:off x="3581400" y="2438400"/>
            <a:ext cx="4176713" cy="376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6C3D88-BBC8-42AE-9494-C53E97998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" y="1123649"/>
            <a:ext cx="5257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6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682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kumimoji="1" lang="en-US" altLang="ja-JP" sz="1800" b="0" dirty="0">
              <a:solidFill>
                <a:srgbClr val="FC0128"/>
              </a:solidFill>
              <a:ea typeface="MS PGothic" panose="020B0600070205080204" pitchFamily="34" charset="-128"/>
            </a:endParaRPr>
          </a:p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Krok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0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5mm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Hladké </a:t>
            </a:r>
            <a:r>
              <a:rPr kumimoji="1" lang="cs-CZ" altLang="ja-JP" sz="1800" b="0" dirty="0" err="1">
                <a:solidFill>
                  <a:schemeClr val="tx1"/>
                </a:solidFill>
                <a:ea typeface="MS PGothic" panose="020B0600070205080204" pitchFamily="34" charset="-128"/>
              </a:rPr>
              <a:t>radiusy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1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5mm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 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t</a:t>
            </a:r>
            <a:r>
              <a:rPr kumimoji="1" lang="en-US" altLang="ja-JP" sz="1800" b="0" dirty="0" err="1">
                <a:solidFill>
                  <a:schemeClr val="tx1"/>
                </a:solidFill>
                <a:ea typeface="MS PGothic" panose="020B0600070205080204" pitchFamily="34" charset="-128"/>
              </a:rPr>
              <a:t>ol</a:t>
            </a:r>
            <a:r>
              <a:rPr kumimoji="1" lang="cs-CZ" altLang="ja-JP" sz="1800" b="0" dirty="0" err="1">
                <a:solidFill>
                  <a:schemeClr val="tx1"/>
                </a:solidFill>
                <a:ea typeface="MS PGothic" panose="020B0600070205080204" pitchFamily="34" charset="-128"/>
              </a:rPr>
              <a:t>erance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0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1mm,  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Redukce v </a:t>
            </a:r>
            <a:r>
              <a:rPr kumimoji="1" lang="cs-CZ" altLang="ja-JP" sz="1800" b="0" dirty="0" err="1">
                <a:solidFill>
                  <a:schemeClr val="tx1"/>
                </a:solidFill>
                <a:ea typeface="MS PGothic" panose="020B0600070205080204" pitchFamily="34" charset="-128"/>
              </a:rPr>
              <a:t>toleravci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0</a:t>
            </a:r>
            <a:r>
              <a:rPr kumimoji="1" lang="cs-CZ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,</a:t>
            </a:r>
            <a:r>
              <a:rPr kumimoji="1" lang="en-US" altLang="ja-JP" sz="1800" b="0" dirty="0">
                <a:solidFill>
                  <a:schemeClr val="tx1"/>
                </a:solidFill>
                <a:ea typeface="MS PGothic" panose="020B0600070205080204" pitchFamily="34" charset="-128"/>
              </a:rPr>
              <a:t>01mm</a:t>
            </a:r>
            <a:endParaRPr kumimoji="1" lang="en-US" altLang="cs-CZ" sz="1800" b="0" dirty="0">
              <a:solidFill>
                <a:schemeClr val="tx1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9BD574-81F2-4738-8CAE-9EE343264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088" y="1369861"/>
            <a:ext cx="3102496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6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682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altLang="cs-CZ" dirty="0">
                <a:solidFill>
                  <a:schemeClr val="tx1"/>
                </a:solidFill>
              </a:rPr>
              <a:t>Vzdálenost bodů </a:t>
            </a:r>
            <a:r>
              <a:rPr lang="en-US" altLang="cs-CZ" dirty="0">
                <a:solidFill>
                  <a:schemeClr val="tx1"/>
                </a:solidFill>
              </a:rPr>
              <a:t>0</a:t>
            </a:r>
            <a:r>
              <a:rPr lang="cs-CZ" altLang="cs-CZ" dirty="0">
                <a:solidFill>
                  <a:schemeClr val="tx1"/>
                </a:solidFill>
              </a:rPr>
              <a:t>,</a:t>
            </a:r>
            <a:r>
              <a:rPr lang="en-US" altLang="cs-CZ" dirty="0">
                <a:solidFill>
                  <a:schemeClr val="tx1"/>
                </a:solidFill>
              </a:rPr>
              <a:t>5 mm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rgbClr val="FC0128"/>
                </a:solidFill>
                <a:ea typeface="MS PGothic" panose="020B0600070205080204" pitchFamily="34" charset="-128"/>
              </a:rPr>
              <a:t>Výsledek:</a:t>
            </a: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cs-CZ" altLang="cs-CZ" dirty="0">
                <a:solidFill>
                  <a:schemeClr val="tx1"/>
                </a:solidFill>
              </a:rPr>
              <a:t>Standartní úchylka </a:t>
            </a:r>
            <a:r>
              <a:rPr lang="en-US" altLang="cs-CZ" dirty="0">
                <a:solidFill>
                  <a:schemeClr val="tx1"/>
                </a:solidFill>
              </a:rPr>
              <a:t>= 0</a:t>
            </a:r>
            <a:r>
              <a:rPr lang="cs-CZ" altLang="cs-CZ" dirty="0">
                <a:solidFill>
                  <a:schemeClr val="tx1"/>
                </a:solidFill>
              </a:rPr>
              <a:t>,</a:t>
            </a:r>
            <a:r>
              <a:rPr lang="en-US" altLang="cs-CZ" dirty="0">
                <a:solidFill>
                  <a:schemeClr val="tx1"/>
                </a:solidFill>
              </a:rPr>
              <a:t>005 mm</a:t>
            </a:r>
          </a:p>
          <a:p>
            <a:pPr>
              <a:buFont typeface="Wingdings" panose="05000000000000000000" pitchFamily="2" charset="2"/>
              <a:buNone/>
            </a:pPr>
            <a:endParaRPr lang="en-US" altLang="cs-CZ" b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9" name="Picture 9" descr="1">
            <a:extLst>
              <a:ext uri="{FF2B5EF4-FFF2-40B4-BE49-F238E27FC236}">
                <a16:creationId xmlns:a16="http://schemas.microsoft.com/office/drawing/2014/main" id="{89FA577F-CEC6-4E84-A6A6-3B83D7136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6"/>
          <a:stretch>
            <a:fillRect/>
          </a:stretch>
        </p:blipFill>
        <p:spPr bwMode="auto">
          <a:xfrm>
            <a:off x="4267200" y="1295400"/>
            <a:ext cx="469265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208" name="Picture 8" descr="1">
            <a:extLst>
              <a:ext uri="{FF2B5EF4-FFF2-40B4-BE49-F238E27FC236}">
                <a16:creationId xmlns:a16="http://schemas.microsoft.com/office/drawing/2014/main" id="{EB8E4850-311B-4CFD-A9D3-EABB4CD96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9" r="19342"/>
          <a:stretch>
            <a:fillRect/>
          </a:stretch>
        </p:blipFill>
        <p:spPr bwMode="auto">
          <a:xfrm>
            <a:off x="304800" y="1676400"/>
            <a:ext cx="3868738" cy="427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202" name="Rectangle 2">
            <a:extLst>
              <a:ext uri="{FF2B5EF4-FFF2-40B4-BE49-F238E27FC236}">
                <a16:creationId xmlns:a16="http://schemas.microsoft.com/office/drawing/2014/main" id="{D2A5ECA9-30A5-4039-926E-121D5DD452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404813"/>
            <a:ext cx="8097837" cy="647700"/>
          </a:xfr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sz="3600" u="sng" dirty="0"/>
              <a:t>Lokální </a:t>
            </a:r>
            <a:r>
              <a:rPr lang="cs-CZ" altLang="cs-CZ" sz="3600" dirty="0"/>
              <a:t>přesnost</a:t>
            </a:r>
            <a:r>
              <a:rPr lang="en-US" altLang="cs-CZ" sz="3600" dirty="0"/>
              <a:t>– </a:t>
            </a:r>
            <a:r>
              <a:rPr lang="cs-CZ" altLang="cs-CZ" sz="3600" dirty="0"/>
              <a:t>Finální síť s</a:t>
            </a:r>
            <a:r>
              <a:rPr lang="en-US" altLang="cs-CZ" sz="3600" dirty="0"/>
              <a:t> </a:t>
            </a:r>
            <a:r>
              <a:rPr lang="cs-CZ" altLang="cs-CZ" sz="3600" dirty="0"/>
              <a:t>„</a:t>
            </a:r>
            <a:r>
              <a:rPr lang="en-US" altLang="cs-CZ" sz="3600" dirty="0"/>
              <a:t>Best Fit</a:t>
            </a:r>
            <a:r>
              <a:rPr lang="cs-CZ" altLang="cs-CZ" dirty="0">
                <a:solidFill>
                  <a:srgbClr val="000066"/>
                </a:solidFill>
              </a:rPr>
              <a:t>“</a:t>
            </a:r>
            <a:endParaRPr lang="en-US" altLang="cs-CZ" dirty="0">
              <a:solidFill>
                <a:srgbClr val="000066"/>
              </a:solidFill>
            </a:endParaRPr>
          </a:p>
        </p:txBody>
      </p:sp>
      <p:sp>
        <p:nvSpPr>
          <p:cNvPr id="179207" name="Rectangle 7">
            <a:extLst>
              <a:ext uri="{FF2B5EF4-FFF2-40B4-BE49-F238E27FC236}">
                <a16:creationId xmlns:a16="http://schemas.microsoft.com/office/drawing/2014/main" id="{6139EA94-01C1-44B5-91FA-EE3A8B91A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3318" y="1192259"/>
            <a:ext cx="396044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marL="304800" indent="-304800" algn="l" eaLnBrk="0" hangingPunct="0">
              <a:spcBef>
                <a:spcPct val="20000"/>
              </a:spcBef>
              <a:defRPr sz="16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2682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5603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8397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1131888" indent="-266700" algn="l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5890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0462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5034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960688" indent="-2667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kumimoji="1" lang="cs-CZ" altLang="ja-JP" sz="1800" b="0" dirty="0">
                <a:solidFill>
                  <a:srgbClr val="FC0128"/>
                </a:solidFill>
                <a:ea typeface="MS PGothic" panose="020B0600070205080204" pitchFamily="34" charset="-128"/>
              </a:rPr>
              <a:t>Výsledek:</a:t>
            </a:r>
            <a:endParaRPr lang="en-US" altLang="cs-CZ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1800" dirty="0">
                <a:solidFill>
                  <a:schemeClr val="tx1"/>
                </a:solidFill>
              </a:rPr>
              <a:t>Standartní úchylka </a:t>
            </a:r>
            <a:r>
              <a:rPr lang="en-US" altLang="cs-CZ" sz="1800" dirty="0">
                <a:solidFill>
                  <a:schemeClr val="tx1"/>
                </a:solidFill>
              </a:rPr>
              <a:t>= 0</a:t>
            </a:r>
            <a:r>
              <a:rPr lang="cs-CZ" altLang="cs-CZ" sz="1800" dirty="0">
                <a:solidFill>
                  <a:schemeClr val="tx1"/>
                </a:solidFill>
              </a:rPr>
              <a:t>,</a:t>
            </a:r>
            <a:r>
              <a:rPr lang="en-US" altLang="cs-CZ" sz="1800" dirty="0">
                <a:solidFill>
                  <a:schemeClr val="tx1"/>
                </a:solidFill>
              </a:rPr>
              <a:t>00</a:t>
            </a:r>
            <a:r>
              <a:rPr lang="cs-CZ" altLang="cs-CZ" sz="1800" dirty="0">
                <a:solidFill>
                  <a:schemeClr val="tx1"/>
                </a:solidFill>
              </a:rPr>
              <a:t>8</a:t>
            </a:r>
            <a:r>
              <a:rPr lang="en-US" altLang="cs-CZ" sz="1800" dirty="0">
                <a:solidFill>
                  <a:schemeClr val="tx1"/>
                </a:solidFill>
              </a:rPr>
              <a:t> mm</a:t>
            </a:r>
          </a:p>
          <a:p>
            <a:pPr>
              <a:buFont typeface="Wingdings" panose="05000000000000000000" pitchFamily="2" charset="2"/>
              <a:buNone/>
            </a:pPr>
            <a:endParaRPr lang="en-US" altLang="cs-CZ" b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63" name="Group 15">
            <a:extLst>
              <a:ext uri="{FF2B5EF4-FFF2-40B4-BE49-F238E27FC236}">
                <a16:creationId xmlns:a16="http://schemas.microsoft.com/office/drawing/2014/main" id="{14CE6670-C35C-47DA-A319-EAF4E8A2EFED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1052513"/>
            <a:ext cx="6826250" cy="5240337"/>
            <a:chOff x="1389" y="719"/>
            <a:chExt cx="4300" cy="3301"/>
          </a:xfrm>
        </p:grpSpPr>
        <p:sp>
          <p:nvSpPr>
            <p:cNvPr id="155652" name="Text Box 4">
              <a:extLst>
                <a:ext uri="{FF2B5EF4-FFF2-40B4-BE49-F238E27FC236}">
                  <a16:creationId xmlns:a16="http://schemas.microsoft.com/office/drawing/2014/main" id="{35C7F4F5-5EBE-40BA-925E-A56EF34240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415" y="826"/>
              <a:ext cx="38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cs-CZ" altLang="cs-CZ" sz="1200"/>
                <a:t>lesklé</a:t>
              </a:r>
              <a:r>
                <a:rPr lang="en-US" altLang="cs-CZ" sz="1200"/>
                <a:t> </a:t>
              </a:r>
            </a:p>
          </p:txBody>
        </p:sp>
        <p:sp>
          <p:nvSpPr>
            <p:cNvPr id="155653" name="Text Box 5">
              <a:extLst>
                <a:ext uri="{FF2B5EF4-FFF2-40B4-BE49-F238E27FC236}">
                  <a16:creationId xmlns:a16="http://schemas.microsoft.com/office/drawing/2014/main" id="{92EB52F7-4985-446A-8BCF-02849FD55C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418" y="3535"/>
              <a:ext cx="3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cs-CZ" altLang="cs-CZ" sz="1200"/>
                <a:t>matné</a:t>
              </a:r>
              <a:endParaRPr lang="en-US" altLang="cs-CZ" sz="1200"/>
            </a:p>
          </p:txBody>
        </p:sp>
        <p:sp>
          <p:nvSpPr>
            <p:cNvPr id="155654" name="Text Box 6">
              <a:extLst>
                <a:ext uri="{FF2B5EF4-FFF2-40B4-BE49-F238E27FC236}">
                  <a16:creationId xmlns:a16="http://schemas.microsoft.com/office/drawing/2014/main" id="{459D7880-C680-4DF4-9EB0-A48FA23D5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6" y="3732"/>
              <a:ext cx="36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cs-CZ" altLang="cs-CZ" sz="1200"/>
                <a:t>světlé</a:t>
              </a:r>
              <a:endParaRPr lang="en-US" altLang="cs-CZ" sz="1200"/>
            </a:p>
          </p:txBody>
        </p:sp>
        <p:sp>
          <p:nvSpPr>
            <p:cNvPr id="155655" name="Text Box 7">
              <a:extLst>
                <a:ext uri="{FF2B5EF4-FFF2-40B4-BE49-F238E27FC236}">
                  <a16:creationId xmlns:a16="http://schemas.microsoft.com/office/drawing/2014/main" id="{9152FE8D-24B8-418D-A5C3-671CF96684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1600000">
              <a:off x="4500" y="3732"/>
              <a:ext cx="37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cs-CZ" altLang="cs-CZ" sz="1200"/>
                <a:t>tmavé</a:t>
              </a:r>
              <a:endParaRPr lang="en-US" altLang="cs-CZ" sz="1200"/>
            </a:p>
          </p:txBody>
        </p:sp>
        <p:grpSp>
          <p:nvGrpSpPr>
            <p:cNvPr id="155656" name="Group 8">
              <a:extLst>
                <a:ext uri="{FF2B5EF4-FFF2-40B4-BE49-F238E27FC236}">
                  <a16:creationId xmlns:a16="http://schemas.microsoft.com/office/drawing/2014/main" id="{7A2EB1DE-9A8B-455D-A923-0461D70E89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6" y="773"/>
              <a:ext cx="2997" cy="2996"/>
              <a:chOff x="576" y="808"/>
              <a:chExt cx="2496" cy="2496"/>
            </a:xfrm>
          </p:grpSpPr>
          <p:sp>
            <p:nvSpPr>
              <p:cNvPr id="155657" name="Rectangle 9">
                <a:extLst>
                  <a:ext uri="{FF2B5EF4-FFF2-40B4-BE49-F238E27FC236}">
                    <a16:creationId xmlns:a16="http://schemas.microsoft.com/office/drawing/2014/main" id="{BC08292B-D84B-47F1-95B8-C81240604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808"/>
                <a:ext cx="1248" cy="124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5658" name="Rectangle 10">
                <a:extLst>
                  <a:ext uri="{FF2B5EF4-FFF2-40B4-BE49-F238E27FC236}">
                    <a16:creationId xmlns:a16="http://schemas.microsoft.com/office/drawing/2014/main" id="{EE27B894-CF20-44EE-AF42-683AD995FD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808"/>
                <a:ext cx="1248" cy="124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5659" name="Rectangle 11">
                <a:extLst>
                  <a:ext uri="{FF2B5EF4-FFF2-40B4-BE49-F238E27FC236}">
                    <a16:creationId xmlns:a16="http://schemas.microsoft.com/office/drawing/2014/main" id="{0622FF04-01EB-4D63-A568-429853C62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2056"/>
                <a:ext cx="1248" cy="124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5660" name="Rectangle 12">
                <a:extLst>
                  <a:ext uri="{FF2B5EF4-FFF2-40B4-BE49-F238E27FC236}">
                    <a16:creationId xmlns:a16="http://schemas.microsoft.com/office/drawing/2014/main" id="{D4460B54-5AA0-4078-BBEA-B6CBAB095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2056"/>
                <a:ext cx="1248" cy="124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155661" name="Oval 13">
              <a:extLst>
                <a:ext uri="{FF2B5EF4-FFF2-40B4-BE49-F238E27FC236}">
                  <a16:creationId xmlns:a16="http://schemas.microsoft.com/office/drawing/2014/main" id="{C5E42EA3-34C6-41D4-A36E-84C09A733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0" y="2943"/>
              <a:ext cx="2640" cy="67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textílie</a:t>
              </a:r>
              <a:endParaRPr lang="en-US" altLang="cs-CZ" sz="900"/>
            </a:p>
          </p:txBody>
        </p:sp>
        <p:sp>
          <p:nvSpPr>
            <p:cNvPr id="155662" name="Text Box 14">
              <a:extLst>
                <a:ext uri="{FF2B5EF4-FFF2-40B4-BE49-F238E27FC236}">
                  <a16:creationId xmlns:a16="http://schemas.microsoft.com/office/drawing/2014/main" id="{E8A07A6B-6654-4EA7-8DFB-A7E23A09DC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215" y="2148"/>
              <a:ext cx="674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cs-CZ" altLang="cs-CZ" sz="1400" b="1"/>
                <a:t>odrazivost</a:t>
              </a:r>
              <a:br>
                <a:rPr lang="en-US" altLang="cs-CZ" sz="1400" b="1"/>
              </a:br>
              <a:r>
                <a:rPr lang="cs-CZ" altLang="cs-CZ" sz="1400" b="1"/>
                <a:t>povrchu</a:t>
              </a:r>
              <a:r>
                <a:rPr lang="en-US" altLang="cs-CZ" sz="1400" b="1"/>
                <a:t> </a:t>
              </a:r>
            </a:p>
          </p:txBody>
        </p:sp>
        <p:sp>
          <p:nvSpPr>
            <p:cNvPr id="2" name="Text Box 15">
              <a:extLst>
                <a:ext uri="{FF2B5EF4-FFF2-40B4-BE49-F238E27FC236}">
                  <a16:creationId xmlns:a16="http://schemas.microsoft.com/office/drawing/2014/main" id="{76AC71DD-11BA-475C-88E2-FFEEB8AA82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7" y="3732"/>
              <a:ext cx="4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cs-CZ" altLang="cs-CZ" sz="1200" b="1"/>
                <a:t>barva</a:t>
              </a:r>
            </a:p>
            <a:p>
              <a:r>
                <a:rPr lang="cs-CZ" altLang="cs-CZ" sz="1200" b="1"/>
                <a:t>povrchu</a:t>
              </a:r>
              <a:endParaRPr lang="en-US" altLang="cs-CZ" sz="1200" b="1"/>
            </a:p>
          </p:txBody>
        </p:sp>
        <p:sp>
          <p:nvSpPr>
            <p:cNvPr id="155664" name="Oval 16">
              <a:extLst>
                <a:ext uri="{FF2B5EF4-FFF2-40B4-BE49-F238E27FC236}">
                  <a16:creationId xmlns:a16="http://schemas.microsoft.com/office/drawing/2014/main" id="{A0C8FC28-374A-4313-AC6C-4F000B149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0" y="3423"/>
              <a:ext cx="1584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pěna</a:t>
              </a:r>
              <a:endParaRPr lang="en-US" altLang="cs-CZ" sz="900"/>
            </a:p>
          </p:txBody>
        </p:sp>
        <p:sp>
          <p:nvSpPr>
            <p:cNvPr id="155665" name="Oval 17">
              <a:extLst>
                <a:ext uri="{FF2B5EF4-FFF2-40B4-BE49-F238E27FC236}">
                  <a16:creationId xmlns:a16="http://schemas.microsoft.com/office/drawing/2014/main" id="{81E4E7E9-D4B6-415C-A48A-E0C16AFA7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423"/>
              <a:ext cx="816" cy="245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pneumatika</a:t>
              </a:r>
              <a:endParaRPr lang="en-US" altLang="cs-CZ" sz="900"/>
            </a:p>
          </p:txBody>
        </p:sp>
        <p:sp>
          <p:nvSpPr>
            <p:cNvPr id="155666" name="Oval 18">
              <a:extLst>
                <a:ext uri="{FF2B5EF4-FFF2-40B4-BE49-F238E27FC236}">
                  <a16:creationId xmlns:a16="http://schemas.microsoft.com/office/drawing/2014/main" id="{20540DA9-B188-4401-A75D-A6F607DDB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3534"/>
              <a:ext cx="575" cy="18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bílý papír</a:t>
              </a:r>
              <a:endParaRPr lang="en-US" altLang="cs-CZ" sz="900"/>
            </a:p>
          </p:txBody>
        </p:sp>
        <p:sp>
          <p:nvSpPr>
            <p:cNvPr id="155667" name="Oval 19">
              <a:extLst>
                <a:ext uri="{FF2B5EF4-FFF2-40B4-BE49-F238E27FC236}">
                  <a16:creationId xmlns:a16="http://schemas.microsoft.com/office/drawing/2014/main" id="{9CE60947-D7F6-4856-95D6-A720464EA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2" y="3375"/>
              <a:ext cx="575" cy="18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hlína</a:t>
              </a:r>
              <a:endParaRPr lang="en-US" altLang="cs-CZ" sz="900"/>
            </a:p>
          </p:txBody>
        </p:sp>
        <p:sp>
          <p:nvSpPr>
            <p:cNvPr id="155668" name="Oval 20">
              <a:extLst>
                <a:ext uri="{FF2B5EF4-FFF2-40B4-BE49-F238E27FC236}">
                  <a16:creationId xmlns:a16="http://schemas.microsoft.com/office/drawing/2014/main" id="{D8E6C343-5F2C-4790-BB62-B5C4FE25E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2" y="1026"/>
              <a:ext cx="1392" cy="2064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cs-CZ" sz="900"/>
            </a:p>
            <a:p>
              <a:r>
                <a:rPr lang="cs-CZ" altLang="cs-CZ" sz="900"/>
                <a:t>ocel</a:t>
              </a:r>
              <a:r>
                <a:rPr lang="cs-CZ" altLang="ii-CN" sz="900"/>
                <a:t>o</a:t>
              </a:r>
              <a:r>
                <a:rPr lang="cs-CZ" altLang="cs-CZ" sz="900"/>
                <a:t>vý plech</a:t>
              </a:r>
              <a:br>
                <a:rPr lang="en-US" altLang="cs-CZ" sz="900"/>
              </a:br>
              <a:r>
                <a:rPr lang="en-US" altLang="cs-CZ" sz="900"/>
                <a:t>- </a:t>
              </a:r>
              <a:r>
                <a:rPr lang="cs-CZ" altLang="cs-CZ" sz="900"/>
                <a:t>leštěný</a:t>
              </a:r>
              <a:endParaRPr lang="en-US" altLang="cs-CZ" sz="900"/>
            </a:p>
            <a:p>
              <a:pPr>
                <a:buFontTx/>
                <a:buChar char="-"/>
              </a:pPr>
              <a:r>
                <a:rPr lang="cs-CZ" altLang="cs-CZ" sz="900"/>
                <a:t>značně zakřiven</a:t>
              </a:r>
              <a:endParaRPr lang="en-US" altLang="cs-CZ" sz="900"/>
            </a:p>
            <a:p>
              <a:pPr>
                <a:buFontTx/>
                <a:buChar char="-"/>
              </a:pPr>
              <a:endParaRPr lang="en-US" altLang="cs-CZ" sz="900"/>
            </a:p>
            <a:p>
              <a:pPr>
                <a:buFontTx/>
                <a:buChar char="-"/>
              </a:pPr>
              <a:endParaRPr lang="en-US" altLang="cs-CZ" sz="900"/>
            </a:p>
            <a:p>
              <a:pPr>
                <a:buFontTx/>
                <a:buChar char="-"/>
              </a:pPr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r>
                <a:rPr lang="cs-CZ" altLang="cs-CZ" sz="900"/>
                <a:t>ocelový plech</a:t>
              </a:r>
              <a:br>
                <a:rPr lang="en-US" altLang="cs-CZ" sz="900"/>
              </a:br>
              <a:r>
                <a:rPr lang="en-US" altLang="cs-CZ" sz="900"/>
                <a:t>- </a:t>
              </a:r>
              <a:r>
                <a:rPr lang="cs-CZ" altLang="cs-CZ" sz="900"/>
                <a:t>lisovaný</a:t>
              </a:r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  <a:p>
              <a:endParaRPr lang="en-US" altLang="cs-CZ" sz="900"/>
            </a:p>
          </p:txBody>
        </p:sp>
        <p:sp>
          <p:nvSpPr>
            <p:cNvPr id="155669" name="Oval 21">
              <a:extLst>
                <a:ext uri="{FF2B5EF4-FFF2-40B4-BE49-F238E27FC236}">
                  <a16:creationId xmlns:a16="http://schemas.microsoft.com/office/drawing/2014/main" id="{64776E21-FFD3-4035-89E0-75C2B1909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1407"/>
              <a:ext cx="2876" cy="719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lesklý lak</a:t>
              </a:r>
              <a:r>
                <a:rPr lang="en-US" altLang="cs-CZ" sz="900"/>
                <a:t> (</a:t>
              </a:r>
              <a:r>
                <a:rPr lang="cs-CZ" altLang="cs-CZ" sz="900"/>
                <a:t>automobilový</a:t>
              </a:r>
              <a:r>
                <a:rPr lang="en-US" altLang="cs-CZ" sz="900"/>
                <a:t>)</a:t>
              </a:r>
            </a:p>
          </p:txBody>
        </p:sp>
        <p:sp>
          <p:nvSpPr>
            <p:cNvPr id="155670" name="Oval 22">
              <a:extLst>
                <a:ext uri="{FF2B5EF4-FFF2-40B4-BE49-F238E27FC236}">
                  <a16:creationId xmlns:a16="http://schemas.microsoft.com/office/drawing/2014/main" id="{EC29566C-E4EC-4CC0-9FAE-65AD9E379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079"/>
              <a:ext cx="2876" cy="624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většina plastů</a:t>
              </a:r>
              <a:endParaRPr lang="en-US" altLang="cs-CZ" sz="900"/>
            </a:p>
          </p:txBody>
        </p:sp>
        <p:sp>
          <p:nvSpPr>
            <p:cNvPr id="155683" name="Line 35">
              <a:extLst>
                <a:ext uri="{FF2B5EF4-FFF2-40B4-BE49-F238E27FC236}">
                  <a16:creationId xmlns:a16="http://schemas.microsoft.com/office/drawing/2014/main" id="{C2D110D9-9CEE-4541-B56D-3C50948830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30" y="1253"/>
              <a:ext cx="457" cy="2038"/>
            </a:xfrm>
            <a:prstGeom prst="line">
              <a:avLst/>
            </a:prstGeom>
            <a:noFill/>
            <a:ln w="9525">
              <a:solidFill>
                <a:srgbClr val="FC012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5684" name="Line 36">
              <a:extLst>
                <a:ext uri="{FF2B5EF4-FFF2-40B4-BE49-F238E27FC236}">
                  <a16:creationId xmlns:a16="http://schemas.microsoft.com/office/drawing/2014/main" id="{AFE3C3C5-5D32-4AB1-8B0F-98672C3468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8" y="987"/>
              <a:ext cx="46" cy="177"/>
            </a:xfrm>
            <a:prstGeom prst="line">
              <a:avLst/>
            </a:prstGeom>
            <a:noFill/>
            <a:ln w="9525">
              <a:solidFill>
                <a:srgbClr val="FC0128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5685" name="Text Box 37">
              <a:extLst>
                <a:ext uri="{FF2B5EF4-FFF2-40B4-BE49-F238E27FC236}">
                  <a16:creationId xmlns:a16="http://schemas.microsoft.com/office/drawing/2014/main" id="{49BCAE3E-7EE2-40EF-8F06-B0C3343B24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1253"/>
              <a:ext cx="768" cy="35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C012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cs-CZ" altLang="cs-CZ" sz="1000"/>
                <a:t>oblast, kde je nutno použit jemného prášku</a:t>
              </a:r>
              <a:endParaRPr lang="en-US" altLang="cs-CZ" sz="1000"/>
            </a:p>
          </p:txBody>
        </p:sp>
        <p:sp>
          <p:nvSpPr>
            <p:cNvPr id="155689" name="Line 41">
              <a:extLst>
                <a:ext uri="{FF2B5EF4-FFF2-40B4-BE49-F238E27FC236}">
                  <a16:creationId xmlns:a16="http://schemas.microsoft.com/office/drawing/2014/main" id="{74DAA471-8AE9-48FB-92B0-7F4F4C3E0E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6" y="2825"/>
              <a:ext cx="1541" cy="4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5690" name="Line 42">
              <a:extLst>
                <a:ext uri="{FF2B5EF4-FFF2-40B4-BE49-F238E27FC236}">
                  <a16:creationId xmlns:a16="http://schemas.microsoft.com/office/drawing/2014/main" id="{6A62C047-6CA7-41F4-A54C-AFD7ED3F78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2" y="1738"/>
              <a:ext cx="1205" cy="5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5691" name="Line 43">
              <a:extLst>
                <a:ext uri="{FF2B5EF4-FFF2-40B4-BE49-F238E27FC236}">
                  <a16:creationId xmlns:a16="http://schemas.microsoft.com/office/drawing/2014/main" id="{E405AE3A-60C5-4E0E-A188-4F8E10BAE9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10" y="1323"/>
              <a:ext cx="1111" cy="5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5692" name="Line 44">
              <a:extLst>
                <a:ext uri="{FF2B5EF4-FFF2-40B4-BE49-F238E27FC236}">
                  <a16:creationId xmlns:a16="http://schemas.microsoft.com/office/drawing/2014/main" id="{734D2594-8BCD-4B5B-A69E-C939F360EC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06" y="1037"/>
              <a:ext cx="1015" cy="4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5693" name="Oval 45">
              <a:extLst>
                <a:ext uri="{FF2B5EF4-FFF2-40B4-BE49-F238E27FC236}">
                  <a16:creationId xmlns:a16="http://schemas.microsoft.com/office/drawing/2014/main" id="{9760B6D9-BAED-4387-A935-3D73EAD84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6" y="783"/>
              <a:ext cx="672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sklo</a:t>
              </a:r>
              <a:endParaRPr lang="en-US" altLang="cs-CZ" sz="900"/>
            </a:p>
          </p:txBody>
        </p:sp>
        <p:sp>
          <p:nvSpPr>
            <p:cNvPr id="155694" name="Oval 46">
              <a:extLst>
                <a:ext uri="{FF2B5EF4-FFF2-40B4-BE49-F238E27FC236}">
                  <a16:creationId xmlns:a16="http://schemas.microsoft.com/office/drawing/2014/main" id="{38FC1F8C-4096-467D-9862-78D3DD535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799"/>
              <a:ext cx="680" cy="18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absolutní </a:t>
              </a:r>
              <a:r>
                <a:rPr lang="en-US" altLang="cs-CZ" sz="900"/>
                <a:t> </a:t>
              </a:r>
              <a:r>
                <a:rPr lang="cs-CZ" altLang="cs-CZ" sz="900"/>
                <a:t>zrcadlo</a:t>
              </a:r>
              <a:endParaRPr lang="en-US" altLang="cs-CZ" sz="900"/>
            </a:p>
          </p:txBody>
        </p:sp>
        <p:sp>
          <p:nvSpPr>
            <p:cNvPr id="155695" name="Oval 47">
              <a:extLst>
                <a:ext uri="{FF2B5EF4-FFF2-40B4-BE49-F238E27FC236}">
                  <a16:creationId xmlns:a16="http://schemas.microsoft.com/office/drawing/2014/main" id="{AA337AD2-6A54-42C9-8E90-B5B3962F7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927"/>
              <a:ext cx="575" cy="182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cs-CZ" altLang="cs-CZ" sz="900"/>
                <a:t>chrom</a:t>
              </a:r>
              <a:endParaRPr lang="en-US" altLang="cs-CZ" sz="900"/>
            </a:p>
          </p:txBody>
        </p:sp>
        <p:sp>
          <p:nvSpPr>
            <p:cNvPr id="155696" name="Freeform 48">
              <a:extLst>
                <a:ext uri="{FF2B5EF4-FFF2-40B4-BE49-F238E27FC236}">
                  <a16:creationId xmlns:a16="http://schemas.microsoft.com/office/drawing/2014/main" id="{F0DD8BE5-C8DF-44AD-9157-64C1420AE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935"/>
              <a:ext cx="2997" cy="762"/>
            </a:xfrm>
            <a:custGeom>
              <a:avLst/>
              <a:gdLst>
                <a:gd name="T0" fmla="*/ 0 w 3168"/>
                <a:gd name="T1" fmla="*/ 24 h 392"/>
                <a:gd name="T2" fmla="*/ 1752 w 3168"/>
                <a:gd name="T3" fmla="*/ 24 h 392"/>
                <a:gd name="T4" fmla="*/ 2256 w 3168"/>
                <a:gd name="T5" fmla="*/ 168 h 392"/>
                <a:gd name="T6" fmla="*/ 2680 w 3168"/>
                <a:gd name="T7" fmla="*/ 344 h 392"/>
                <a:gd name="T8" fmla="*/ 3168 w 3168"/>
                <a:gd name="T9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68" h="392">
                  <a:moveTo>
                    <a:pt x="0" y="24"/>
                  </a:moveTo>
                  <a:cubicBezTo>
                    <a:pt x="688" y="12"/>
                    <a:pt x="1376" y="0"/>
                    <a:pt x="1752" y="24"/>
                  </a:cubicBezTo>
                  <a:cubicBezTo>
                    <a:pt x="2128" y="48"/>
                    <a:pt x="2101" y="115"/>
                    <a:pt x="2256" y="168"/>
                  </a:cubicBezTo>
                  <a:cubicBezTo>
                    <a:pt x="2411" y="221"/>
                    <a:pt x="2528" y="307"/>
                    <a:pt x="2680" y="344"/>
                  </a:cubicBezTo>
                  <a:cubicBezTo>
                    <a:pt x="2832" y="381"/>
                    <a:pt x="3000" y="386"/>
                    <a:pt x="3168" y="392"/>
                  </a:cubicBezTo>
                </a:path>
              </a:pathLst>
            </a:custGeom>
            <a:noFill/>
            <a:ln w="38100" cap="rnd" cmpd="sng">
              <a:solidFill>
                <a:srgbClr val="FF33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55688" name="Text Box 40">
              <a:extLst>
                <a:ext uri="{FF2B5EF4-FFF2-40B4-BE49-F238E27FC236}">
                  <a16:creationId xmlns:a16="http://schemas.microsoft.com/office/drawing/2014/main" id="{6866CF03-B14D-43E6-BCD2-7A2B2EEF76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2614"/>
              <a:ext cx="768" cy="35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C012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cs-CZ" altLang="cs-CZ" sz="1000"/>
                <a:t>oblast získávání dat s nejnišším šumem</a:t>
              </a:r>
              <a:endParaRPr lang="en-US" altLang="cs-CZ" sz="1000"/>
            </a:p>
          </p:txBody>
        </p:sp>
        <p:sp>
          <p:nvSpPr>
            <p:cNvPr id="155648" name="Text Box 0">
              <a:extLst>
                <a:ext uri="{FF2B5EF4-FFF2-40B4-BE49-F238E27FC236}">
                  <a16:creationId xmlns:a16="http://schemas.microsoft.com/office/drawing/2014/main" id="{F748EF01-0CAF-4ED6-A941-0414798364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2205"/>
              <a:ext cx="768" cy="35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C012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cs-CZ" altLang="cs-CZ" sz="1000"/>
                <a:t>oblast získávání dat s nízkým šumem</a:t>
              </a:r>
              <a:endParaRPr lang="en-US" altLang="cs-CZ" sz="1000"/>
            </a:p>
          </p:txBody>
        </p:sp>
        <p:sp>
          <p:nvSpPr>
            <p:cNvPr id="155649" name="Text Box 1">
              <a:extLst>
                <a:ext uri="{FF2B5EF4-FFF2-40B4-BE49-F238E27FC236}">
                  <a16:creationId xmlns:a16="http://schemas.microsoft.com/office/drawing/2014/main" id="{2BA32ADB-98D2-40D5-87BD-7955573504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" y="1752"/>
              <a:ext cx="768" cy="35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C012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cs-CZ" altLang="cs-CZ" sz="1000"/>
                <a:t>oblast získávání dat s vyšším šumem</a:t>
              </a:r>
              <a:endParaRPr lang="en-US" altLang="cs-CZ" sz="1000"/>
            </a:p>
          </p:txBody>
        </p:sp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E0A70C6A-2D0A-4200-8E57-B481D7E84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" y="2568"/>
              <a:ext cx="2359" cy="1180"/>
            </a:xfrm>
            <a:custGeom>
              <a:avLst/>
              <a:gdLst>
                <a:gd name="T0" fmla="*/ 0 w 2391"/>
                <a:gd name="T1" fmla="*/ 0 h 984"/>
                <a:gd name="T2" fmla="*/ 848 w 2391"/>
                <a:gd name="T3" fmla="*/ 96 h 984"/>
                <a:gd name="T4" fmla="*/ 1536 w 2391"/>
                <a:gd name="T5" fmla="*/ 288 h 984"/>
                <a:gd name="T6" fmla="*/ 2048 w 2391"/>
                <a:gd name="T7" fmla="*/ 560 h 984"/>
                <a:gd name="T8" fmla="*/ 2336 w 2391"/>
                <a:gd name="T9" fmla="*/ 880 h 984"/>
                <a:gd name="T10" fmla="*/ 2376 w 2391"/>
                <a:gd name="T11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91" h="984">
                  <a:moveTo>
                    <a:pt x="0" y="0"/>
                  </a:moveTo>
                  <a:cubicBezTo>
                    <a:pt x="296" y="24"/>
                    <a:pt x="592" y="48"/>
                    <a:pt x="848" y="96"/>
                  </a:cubicBezTo>
                  <a:cubicBezTo>
                    <a:pt x="1104" y="144"/>
                    <a:pt x="1336" y="211"/>
                    <a:pt x="1536" y="288"/>
                  </a:cubicBezTo>
                  <a:cubicBezTo>
                    <a:pt x="1736" y="365"/>
                    <a:pt x="1915" y="461"/>
                    <a:pt x="2048" y="560"/>
                  </a:cubicBezTo>
                  <a:cubicBezTo>
                    <a:pt x="2181" y="659"/>
                    <a:pt x="2281" y="809"/>
                    <a:pt x="2336" y="880"/>
                  </a:cubicBezTo>
                  <a:cubicBezTo>
                    <a:pt x="2391" y="951"/>
                    <a:pt x="2383" y="967"/>
                    <a:pt x="2376" y="984"/>
                  </a:cubicBezTo>
                </a:path>
              </a:pathLst>
            </a:custGeom>
            <a:noFill/>
            <a:ln w="38100" cap="rnd" cmpd="sng">
              <a:solidFill>
                <a:srgbClr val="FF33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7" name="Rectangle 2">
            <a:extLst>
              <a:ext uri="{FF2B5EF4-FFF2-40B4-BE49-F238E27FC236}">
                <a16:creationId xmlns:a16="http://schemas.microsoft.com/office/drawing/2014/main" id="{03073CD1-3CD5-4F93-991C-0A0D0B31D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56" y="214313"/>
            <a:ext cx="8097837" cy="647700"/>
          </a:xfrm>
          <a:prstGeom prst="rect">
            <a:avLst/>
          </a:prstGeom>
          <a:solidFill>
            <a:srgbClr val="FFFFFF"/>
          </a:solidFill>
          <a:ln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altLang="cs-CZ" sz="3600" dirty="0"/>
              <a:t>Matice odrazivosti povrchu</a:t>
            </a:r>
            <a:endParaRPr lang="en-US" altLang="cs-CZ" dirty="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>
            <a:extLst>
              <a:ext uri="{FF2B5EF4-FFF2-40B4-BE49-F238E27FC236}">
                <a16:creationId xmlns:a16="http://schemas.microsoft.com/office/drawing/2014/main" id="{24E377EE-EC65-4C02-A849-4CBA2DDF5D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7301" y="223541"/>
            <a:ext cx="8369397" cy="609600"/>
          </a:xfrm>
        </p:spPr>
        <p:txBody>
          <a:bodyPr>
            <a:normAutofit fontScale="90000"/>
          </a:bodyPr>
          <a:lstStyle/>
          <a:p>
            <a:r>
              <a:rPr lang="cs-CZ" altLang="cs-CZ" dirty="0">
                <a:solidFill>
                  <a:srgbClr val="000066"/>
                </a:solidFill>
              </a:rPr>
              <a:t>Snížení odrazivosti -  práškování</a:t>
            </a:r>
            <a:endParaRPr lang="en-GB" altLang="cs-CZ" dirty="0">
              <a:solidFill>
                <a:srgbClr val="000066"/>
              </a:solidFill>
            </a:endParaRPr>
          </a:p>
        </p:txBody>
      </p:sp>
      <p:sp>
        <p:nvSpPr>
          <p:cNvPr id="157700" name="Rectangle 4">
            <a:extLst>
              <a:ext uri="{FF2B5EF4-FFF2-40B4-BE49-F238E27FC236}">
                <a16:creationId xmlns:a16="http://schemas.microsoft.com/office/drawing/2014/main" id="{876ECCB7-66D2-4A84-8B23-7F72DA4EF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3789363"/>
            <a:ext cx="3241675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algn="l" eaLnBrk="0" hangingPunct="0">
              <a:spcBef>
                <a:spcPct val="20000"/>
              </a:spcBef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1588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293688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573088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865188" eaLnBrk="0" hangingPunct="0">
              <a:spcBef>
                <a:spcPct val="50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1322388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1779588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2236788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693988" algn="ctr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defRPr sz="14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è"/>
            </a:pPr>
            <a:r>
              <a:rPr lang="cs-CZ" altLang="cs-CZ" dirty="0">
                <a:solidFill>
                  <a:schemeClr val="tx1"/>
                </a:solidFill>
              </a:rPr>
              <a:t>Prášková vrstva je v porovnání s tradičními metodami velmi tenká</a:t>
            </a: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è"/>
            </a:pP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cs-CZ" altLang="cs-CZ" dirty="0">
                <a:solidFill>
                  <a:schemeClr val="tx1"/>
                </a:solidFill>
              </a:rPr>
              <a:t>Práškování zvyšuje pracnost a náklady (nanášení a odstraňování prášku)</a:t>
            </a:r>
            <a:endParaRPr lang="en-US" altLang="cs-CZ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cs-CZ" dirty="0">
              <a:solidFill>
                <a:schemeClr val="tx1"/>
              </a:solidFill>
            </a:endParaRPr>
          </a:p>
          <a:p>
            <a:pPr lvl="1"/>
            <a:endParaRPr lang="en-US" altLang="cs-CZ" sz="1200" i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/>
            <a:endParaRPr lang="en-US" altLang="cs-CZ" sz="1200" i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/>
            <a:endParaRPr lang="en-US" altLang="cs-CZ" sz="1200" i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/>
            <a:endParaRPr lang="en-US" altLang="cs-CZ" sz="1200" dirty="0"/>
          </a:p>
        </p:txBody>
      </p:sp>
      <p:pic>
        <p:nvPicPr>
          <p:cNvPr id="157702" name="Picture 6" descr="Kiss no powder">
            <a:extLst>
              <a:ext uri="{FF2B5EF4-FFF2-40B4-BE49-F238E27FC236}">
                <a16:creationId xmlns:a16="http://schemas.microsoft.com/office/drawing/2014/main" id="{96B51C84-0DF1-4622-83FD-92F94CE48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1158875"/>
            <a:ext cx="3286125" cy="243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03" name="Picture 7" descr="L1010013">
            <a:extLst>
              <a:ext uri="{FF2B5EF4-FFF2-40B4-BE49-F238E27FC236}">
                <a16:creationId xmlns:a16="http://schemas.microsoft.com/office/drawing/2014/main" id="{7FAD1C95-585F-47AF-86F0-B7CF59C73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158875"/>
            <a:ext cx="3287713" cy="243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04" name="Picture 8" descr="Kiss light powder">
            <a:extLst>
              <a:ext uri="{FF2B5EF4-FFF2-40B4-BE49-F238E27FC236}">
                <a16:creationId xmlns:a16="http://schemas.microsoft.com/office/drawing/2014/main" id="{FEA7B784-3B79-440D-8B37-E9C9D8F78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3741738"/>
            <a:ext cx="3276600" cy="243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705" name="Text Box 9">
            <a:extLst>
              <a:ext uri="{FF2B5EF4-FFF2-40B4-BE49-F238E27FC236}">
                <a16:creationId xmlns:a16="http://schemas.microsoft.com/office/drawing/2014/main" id="{AC57DC58-2641-4F1F-9DE5-3A761AEB6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4208" y="1523968"/>
            <a:ext cx="107409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cs-CZ" altLang="cs-CZ" sz="1800" dirty="0">
                <a:solidFill>
                  <a:srgbClr val="FF0000"/>
                </a:solidFill>
              </a:rPr>
              <a:t>Běžný prášek</a:t>
            </a:r>
            <a:endParaRPr lang="en-US" altLang="cs-CZ" sz="1800" dirty="0">
              <a:solidFill>
                <a:srgbClr val="FF0000"/>
              </a:solidFill>
            </a:endParaRPr>
          </a:p>
        </p:txBody>
      </p:sp>
      <p:sp>
        <p:nvSpPr>
          <p:cNvPr id="157706" name="Text Box 10">
            <a:extLst>
              <a:ext uri="{FF2B5EF4-FFF2-40B4-BE49-F238E27FC236}">
                <a16:creationId xmlns:a16="http://schemas.microsoft.com/office/drawing/2014/main" id="{03A88AAD-BEC6-4650-8233-17BE1D016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376" y="1484784"/>
            <a:ext cx="88056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cs-CZ" altLang="cs-CZ" sz="1800" dirty="0">
                <a:solidFill>
                  <a:srgbClr val="FF0000"/>
                </a:solidFill>
              </a:rPr>
              <a:t>Bez prášku</a:t>
            </a:r>
            <a:endParaRPr lang="en-US" altLang="cs-CZ" sz="1800" dirty="0">
              <a:solidFill>
                <a:srgbClr val="FF0000"/>
              </a:solidFill>
            </a:endParaRPr>
          </a:p>
        </p:txBody>
      </p:sp>
      <p:sp>
        <p:nvSpPr>
          <p:cNvPr id="157707" name="Text Box 11">
            <a:extLst>
              <a:ext uri="{FF2B5EF4-FFF2-40B4-BE49-F238E27FC236}">
                <a16:creationId xmlns:a16="http://schemas.microsoft.com/office/drawing/2014/main" id="{DC1888E7-EE03-40BE-81EA-C74EC68CF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4266214"/>
            <a:ext cx="10839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cs-CZ" altLang="cs-CZ" sz="1800" dirty="0">
                <a:solidFill>
                  <a:srgbClr val="FF0000"/>
                </a:solidFill>
              </a:rPr>
              <a:t>Jemný prášek</a:t>
            </a:r>
            <a:endParaRPr lang="en-US" altLang="cs-CZ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Aplikace moderních měřících zařízení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2703513"/>
            <a:ext cx="6264275" cy="533400"/>
          </a:xfrm>
        </p:spPr>
        <p:txBody>
          <a:bodyPr/>
          <a:lstStyle/>
          <a:p>
            <a:pPr marL="182563" indent="-182563">
              <a:buFontTx/>
              <a:buChar char="-"/>
              <a:tabLst>
                <a:tab pos="357188" algn="l"/>
              </a:tabLst>
            </a:pPr>
            <a:r>
              <a:rPr lang="cs-CZ" sz="2400" b="1"/>
              <a:t>aplikace RI v oblasti designu:</a:t>
            </a:r>
          </a:p>
          <a:p>
            <a:pPr marL="182563" indent="-182563">
              <a:buFontTx/>
              <a:buNone/>
              <a:tabLst>
                <a:tab pos="357188" algn="l"/>
              </a:tabLst>
            </a:pPr>
            <a:endParaRPr lang="cs-CZ" sz="2400"/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275" y="3135313"/>
            <a:ext cx="18002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3135313"/>
            <a:ext cx="23749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525" y="3206750"/>
            <a:ext cx="12954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950" y="3135313"/>
            <a:ext cx="18002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1771" name="Group 27"/>
          <p:cNvGrpSpPr>
            <a:grpSpLocks/>
          </p:cNvGrpSpPr>
          <p:nvPr/>
        </p:nvGrpSpPr>
        <p:grpSpPr bwMode="auto">
          <a:xfrm>
            <a:off x="1763713" y="4979988"/>
            <a:ext cx="1152525" cy="1112837"/>
            <a:chOff x="1111" y="3137"/>
            <a:chExt cx="726" cy="701"/>
          </a:xfrm>
        </p:grpSpPr>
        <p:sp>
          <p:nvSpPr>
            <p:cNvPr id="31755" name="Line 11"/>
            <p:cNvSpPr>
              <a:spLocks noChangeAspect="1" noChangeShapeType="1"/>
            </p:cNvSpPr>
            <p:nvPr/>
          </p:nvSpPr>
          <p:spPr bwMode="auto">
            <a:xfrm flipV="1">
              <a:off x="1119" y="3831"/>
              <a:ext cx="70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756" name="Line 12"/>
            <p:cNvSpPr>
              <a:spLocks noChangeAspect="1" noChangeShapeType="1"/>
            </p:cNvSpPr>
            <p:nvPr/>
          </p:nvSpPr>
          <p:spPr bwMode="auto">
            <a:xfrm flipV="1">
              <a:off x="1120" y="3215"/>
              <a:ext cx="1" cy="61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757" name="Arc 13"/>
            <p:cNvSpPr>
              <a:spLocks noChangeAspect="1"/>
            </p:cNvSpPr>
            <p:nvPr/>
          </p:nvSpPr>
          <p:spPr bwMode="auto">
            <a:xfrm>
              <a:off x="1121" y="3218"/>
              <a:ext cx="707" cy="6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758" name="Oval 14"/>
            <p:cNvSpPr>
              <a:spLocks noChangeAspect="1" noChangeArrowheads="1"/>
            </p:cNvSpPr>
            <p:nvPr/>
          </p:nvSpPr>
          <p:spPr bwMode="auto">
            <a:xfrm>
              <a:off x="1111" y="3209"/>
              <a:ext cx="21" cy="2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759" name="Oval 15"/>
            <p:cNvSpPr>
              <a:spLocks noChangeAspect="1" noChangeArrowheads="1"/>
            </p:cNvSpPr>
            <p:nvPr/>
          </p:nvSpPr>
          <p:spPr bwMode="auto">
            <a:xfrm>
              <a:off x="1443" y="3280"/>
              <a:ext cx="22" cy="2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760" name="Oval 16"/>
            <p:cNvSpPr>
              <a:spLocks noChangeAspect="1" noChangeArrowheads="1"/>
            </p:cNvSpPr>
            <p:nvPr/>
          </p:nvSpPr>
          <p:spPr bwMode="auto">
            <a:xfrm>
              <a:off x="1710" y="3500"/>
              <a:ext cx="21" cy="2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761" name="Oval 17"/>
            <p:cNvSpPr>
              <a:spLocks noChangeAspect="1" noChangeArrowheads="1"/>
            </p:cNvSpPr>
            <p:nvPr/>
          </p:nvSpPr>
          <p:spPr bwMode="auto">
            <a:xfrm>
              <a:off x="1816" y="3817"/>
              <a:ext cx="21" cy="2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762" name="Text Box 18"/>
            <p:cNvSpPr txBox="1">
              <a:spLocks noChangeAspect="1" noChangeArrowheads="1"/>
            </p:cNvSpPr>
            <p:nvPr/>
          </p:nvSpPr>
          <p:spPr bwMode="auto">
            <a:xfrm>
              <a:off x="1338" y="3566"/>
              <a:ext cx="145" cy="14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2600">
                  <a:latin typeface="Calibri" pitchFamily="34" charset="0"/>
                </a:rPr>
                <a:t>R</a:t>
              </a:r>
              <a:endParaRPr lang="cs-CZ"/>
            </a:p>
          </p:txBody>
        </p:sp>
        <p:sp>
          <p:nvSpPr>
            <p:cNvPr id="31763" name="Text Box 19"/>
            <p:cNvSpPr txBox="1">
              <a:spLocks noChangeAspect="1" noChangeArrowheads="1"/>
            </p:cNvSpPr>
            <p:nvPr/>
          </p:nvSpPr>
          <p:spPr bwMode="auto">
            <a:xfrm>
              <a:off x="1156" y="3137"/>
              <a:ext cx="150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2600">
                  <a:latin typeface="Calibri" pitchFamily="34" charset="0"/>
                </a:rPr>
                <a:t>n</a:t>
              </a:r>
              <a:endParaRPr lang="cs-CZ"/>
            </a:p>
          </p:txBody>
        </p:sp>
        <p:sp>
          <p:nvSpPr>
            <p:cNvPr id="31764" name="Text Box 20"/>
            <p:cNvSpPr txBox="1">
              <a:spLocks noChangeAspect="1" noChangeArrowheads="1"/>
            </p:cNvSpPr>
            <p:nvPr/>
          </p:nvSpPr>
          <p:spPr bwMode="auto">
            <a:xfrm>
              <a:off x="1448" y="3294"/>
              <a:ext cx="16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2600">
                  <a:latin typeface="Calibri" pitchFamily="34" charset="0"/>
                </a:rPr>
                <a:t>n</a:t>
              </a:r>
              <a:endParaRPr lang="cs-CZ"/>
            </a:p>
          </p:txBody>
        </p:sp>
        <p:sp>
          <p:nvSpPr>
            <p:cNvPr id="31765" name="Text Box 21"/>
            <p:cNvSpPr txBox="1">
              <a:spLocks noChangeAspect="1" noChangeArrowheads="1"/>
            </p:cNvSpPr>
            <p:nvPr/>
          </p:nvSpPr>
          <p:spPr bwMode="auto">
            <a:xfrm>
              <a:off x="1610" y="3521"/>
              <a:ext cx="147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cs-CZ" sz="2600">
                  <a:latin typeface="Calibri" pitchFamily="34" charset="0"/>
                </a:rPr>
                <a:t>n</a:t>
              </a:r>
              <a:endParaRPr lang="cs-CZ"/>
            </a:p>
          </p:txBody>
        </p:sp>
      </p:grp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0" y="2824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cs-CZ"/>
          </a:p>
        </p:txBody>
      </p:sp>
      <p:graphicFrame>
        <p:nvGraphicFramePr>
          <p:cNvPr id="31766" name="Object 22"/>
          <p:cNvGraphicFramePr>
            <a:graphicFrameLocks noChangeAspect="1"/>
          </p:cNvGraphicFramePr>
          <p:nvPr/>
        </p:nvGraphicFramePr>
        <p:xfrm>
          <a:off x="3203575" y="5013325"/>
          <a:ext cx="904875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0" name="Rovnice" r:id="rId7" imgW="901309" imgH="1218671" progId="Equation.3">
                  <p:embed/>
                </p:oleObj>
              </mc:Choice>
              <mc:Fallback>
                <p:oleObj name="Rovnice" r:id="rId7" imgW="901309" imgH="1218671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013325"/>
                        <a:ext cx="904875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1743075" y="1268413"/>
            <a:ext cx="43089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sz="1600" dirty="0"/>
              <a:t>Rozdělení aplikací progresivních měřících zařízení:</a:t>
            </a:r>
          </a:p>
          <a:p>
            <a:r>
              <a:rPr lang="cs-CZ" sz="1600" dirty="0"/>
              <a:t> </a:t>
            </a:r>
          </a:p>
          <a:p>
            <a:pPr>
              <a:buFontTx/>
              <a:buChar char="•"/>
            </a:pPr>
            <a:r>
              <a:rPr lang="cs-CZ" sz="1600" dirty="0"/>
              <a:t> Aplikace reverzního inženýrství (RI)</a:t>
            </a:r>
          </a:p>
          <a:p>
            <a:pPr>
              <a:buFontTx/>
              <a:buChar char="•"/>
            </a:pPr>
            <a:r>
              <a:rPr lang="cs-CZ" sz="1600" dirty="0"/>
              <a:t> Inspekční aplikace</a:t>
            </a:r>
          </a:p>
          <a:p>
            <a:pPr>
              <a:buFontTx/>
              <a:buChar char="•"/>
            </a:pPr>
            <a:r>
              <a:rPr lang="cs-CZ" sz="1600" dirty="0"/>
              <a:t> Speciální aplikace</a:t>
            </a:r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1600200" y="4408488"/>
            <a:ext cx="25166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sz="1600" dirty="0"/>
              <a:t>Specifikace hustoty bodů</a:t>
            </a:r>
          </a:p>
          <a:p>
            <a:r>
              <a:rPr lang="cs-CZ" sz="1600" dirty="0"/>
              <a:t>na digitalizovaném povrchu</a:t>
            </a:r>
            <a:r>
              <a:rPr lang="cs-CZ" sz="1600" dirty="0">
                <a:solidFill>
                  <a:srgbClr val="5E82AB"/>
                </a:solidFill>
              </a:rPr>
              <a:t>:</a:t>
            </a:r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4984750" y="4408488"/>
            <a:ext cx="355629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sz="1600" dirty="0"/>
              <a:t>Rozdělení možností tvorby</a:t>
            </a:r>
          </a:p>
          <a:p>
            <a:r>
              <a:rPr lang="cs-CZ" sz="1600" dirty="0"/>
              <a:t>výsledných NURBS ploch:</a:t>
            </a:r>
          </a:p>
          <a:p>
            <a:endParaRPr lang="cs-CZ" sz="1600" dirty="0"/>
          </a:p>
          <a:p>
            <a:pPr>
              <a:buFontTx/>
              <a:buChar char="•"/>
            </a:pPr>
            <a:r>
              <a:rPr lang="cs-CZ" sz="1600" dirty="0"/>
              <a:t> přímým proložením mraku bodů</a:t>
            </a:r>
            <a:br>
              <a:rPr lang="cs-CZ" sz="1600" dirty="0"/>
            </a:br>
            <a:r>
              <a:rPr lang="cs-CZ" sz="1600" dirty="0"/>
              <a:t>  nebo STL sítě</a:t>
            </a:r>
          </a:p>
          <a:p>
            <a:pPr>
              <a:buFontTx/>
              <a:buChar char="•"/>
            </a:pPr>
            <a:r>
              <a:rPr lang="cs-CZ" sz="1600" dirty="0"/>
              <a:t> tvorbou zcela nových ploch, ve kterých</a:t>
            </a:r>
            <a:br>
              <a:rPr lang="cs-CZ" sz="1600" dirty="0"/>
            </a:br>
            <a:r>
              <a:rPr lang="cs-CZ" sz="1600" dirty="0"/>
              <a:t>  mrak bodů nebo STL síť slouží jako</a:t>
            </a:r>
            <a:br>
              <a:rPr lang="cs-CZ" sz="1600" dirty="0"/>
            </a:br>
            <a:r>
              <a:rPr lang="cs-CZ" sz="1600" dirty="0"/>
              <a:t>  nosná kostra prostorové reprezentace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Aplikace RI v oblasti designu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268413"/>
            <a:ext cx="7416800" cy="533400"/>
          </a:xfrm>
        </p:spPr>
        <p:txBody>
          <a:bodyPr/>
          <a:lstStyle/>
          <a:p>
            <a:pPr marL="182563" indent="-182563">
              <a:buFontTx/>
              <a:buChar char="-"/>
              <a:tabLst>
                <a:tab pos="357188" algn="l"/>
              </a:tabLst>
            </a:pPr>
            <a:r>
              <a:rPr lang="cs-CZ" sz="2400" b="1"/>
              <a:t>přímé proložení mraku bodů nebo STL sítě :</a:t>
            </a:r>
          </a:p>
          <a:p>
            <a:pPr marL="182563" indent="-182563">
              <a:buFontTx/>
              <a:buNone/>
              <a:tabLst>
                <a:tab pos="357188" algn="l"/>
              </a:tabLst>
            </a:pPr>
            <a:endParaRPr lang="cs-CZ" sz="2400"/>
          </a:p>
        </p:txBody>
      </p:sp>
      <p:pic>
        <p:nvPicPr>
          <p:cNvPr id="32793" name="Picture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700213"/>
            <a:ext cx="23749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4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275" y="1700213"/>
            <a:ext cx="2592388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5" name="Picture 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9563" y="1700213"/>
            <a:ext cx="2232025" cy="16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96" name="Picture 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3716338"/>
            <a:ext cx="42481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1476375" y="3831382"/>
            <a:ext cx="295116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r>
              <a:rPr lang="cs-CZ" sz="1600" b="1" dirty="0"/>
              <a:t>Přímé proložení </a:t>
            </a:r>
            <a:r>
              <a:rPr lang="cs-CZ" sz="1600" dirty="0"/>
              <a:t>se využívá v momentu, kdy složitost skenované plochy neumožňuje reálně rychlou rekonstrukci povrchu pomocí přesně definovaných ploch. Výslednou kvalitu ploch nejvíce ovlivňuje kvalita nasnímaného mraku bodů nebo STL sítě.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Strojírenské aplikace RI</a:t>
            </a:r>
          </a:p>
        </p:txBody>
      </p:sp>
      <p:pic>
        <p:nvPicPr>
          <p:cNvPr id="33817" name="Picture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196975"/>
            <a:ext cx="3168650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19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1196975"/>
            <a:ext cx="12065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20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3284538"/>
            <a:ext cx="187166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21" name="Picture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613" y="5229225"/>
            <a:ext cx="18732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22" name="Picture 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0" y="3284538"/>
            <a:ext cx="201612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23" name="Picture 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5600" y="3284538"/>
            <a:ext cx="165576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24" name="Picture 3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1863" y="1196975"/>
            <a:ext cx="2882900" cy="21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25" name="Picture 3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5825" y="3284538"/>
            <a:ext cx="1670050" cy="123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826" name="Picture 3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40200" y="4592638"/>
            <a:ext cx="4248150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Strojírenské aplikace RI</a:t>
            </a: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3789363"/>
            <a:ext cx="7345363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1125538"/>
            <a:ext cx="1944688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125538"/>
            <a:ext cx="2022475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6238" y="2276475"/>
            <a:ext cx="1944687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588" y="1628775"/>
            <a:ext cx="1936750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Inspekční aplikace měřících zařízení:</a:t>
            </a:r>
          </a:p>
        </p:txBody>
      </p:sp>
      <p:sp>
        <p:nvSpPr>
          <p:cNvPr id="65546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268413"/>
            <a:ext cx="7200900" cy="533400"/>
          </a:xfrm>
          <a:noFill/>
          <a:ln/>
        </p:spPr>
        <p:txBody>
          <a:bodyPr/>
          <a:lstStyle/>
          <a:p>
            <a:pPr marL="182563" indent="-182563">
              <a:buFontTx/>
              <a:buChar char="-"/>
              <a:tabLst>
                <a:tab pos="357188" algn="l"/>
              </a:tabLst>
            </a:pPr>
            <a:r>
              <a:rPr lang="cs-CZ" sz="2400" b="1"/>
              <a:t>inspekce dílů:</a:t>
            </a:r>
            <a:r>
              <a:rPr lang="cs-CZ" sz="2400"/>
              <a:t> </a:t>
            </a:r>
            <a:endParaRPr lang="cs-CZ" sz="2400" b="1"/>
          </a:p>
          <a:p>
            <a:pPr marL="182563" indent="-182563">
              <a:buFontTx/>
              <a:buNone/>
              <a:tabLst>
                <a:tab pos="357188" algn="l"/>
              </a:tabLst>
            </a:pPr>
            <a:endParaRPr lang="cs-CZ" sz="2400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2824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cs-CZ"/>
          </a:p>
        </p:txBody>
      </p:sp>
      <p:pic>
        <p:nvPicPr>
          <p:cNvPr id="6554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919288"/>
            <a:ext cx="1582738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0" y="1944688"/>
            <a:ext cx="1728788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3462338"/>
            <a:ext cx="3384550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50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1628775"/>
            <a:ext cx="30956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51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3800" y="3357563"/>
            <a:ext cx="2160588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52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5825" y="3357563"/>
            <a:ext cx="1785938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53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363" y="4652963"/>
            <a:ext cx="3959225" cy="161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Inspekční aplikace měřících zařízení:</a:t>
            </a:r>
          </a:p>
        </p:txBody>
      </p:sp>
      <p:sp>
        <p:nvSpPr>
          <p:cNvPr id="64522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268413"/>
            <a:ext cx="7200900" cy="533400"/>
          </a:xfrm>
          <a:noFill/>
          <a:ln/>
        </p:spPr>
        <p:txBody>
          <a:bodyPr/>
          <a:lstStyle/>
          <a:p>
            <a:pPr marL="182563" indent="-182563">
              <a:buFontTx/>
              <a:buChar char="-"/>
              <a:tabLst>
                <a:tab pos="357188" algn="l"/>
              </a:tabLst>
            </a:pPr>
            <a:r>
              <a:rPr lang="cs-CZ" sz="2400" b="1"/>
              <a:t>inspekce nářadí:</a:t>
            </a:r>
            <a:r>
              <a:rPr lang="cs-CZ" sz="2400"/>
              <a:t> </a:t>
            </a:r>
            <a:endParaRPr lang="cs-CZ" sz="2400" b="1"/>
          </a:p>
          <a:p>
            <a:pPr marL="182563" indent="-182563">
              <a:buFontTx/>
              <a:buNone/>
              <a:tabLst>
                <a:tab pos="357188" algn="l"/>
              </a:tabLst>
            </a:pPr>
            <a:endParaRPr lang="cs-CZ" sz="240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824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cs-CZ"/>
          </a:p>
        </p:txBody>
      </p:sp>
      <p:pic>
        <p:nvPicPr>
          <p:cNvPr id="6452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700213"/>
            <a:ext cx="3382963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24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1844675"/>
            <a:ext cx="3865563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2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150" y="4508500"/>
            <a:ext cx="2303463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4427538" y="4903033"/>
            <a:ext cx="43561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/>
            <a:r>
              <a:rPr lang="cs-CZ" sz="1600" dirty="0"/>
              <a:t>Pro detailnější představu o průběhu a velikostech odchylek, je zapotřebí přistoupit k podrobnějším formám vyhodnocení. Jednu z možností představuje použití řezů konkrétní partií</a:t>
            </a:r>
            <a:r>
              <a:rPr lang="cs-CZ" dirty="0">
                <a:solidFill>
                  <a:srgbClr val="5E82AB"/>
                </a:solidFill>
              </a:rPr>
              <a:t>.</a:t>
            </a:r>
            <a:r>
              <a:rPr lang="cs-CZ" dirty="0"/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Inspekční aplikace měřících zařízení: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268413"/>
            <a:ext cx="7200900" cy="533400"/>
          </a:xfrm>
          <a:noFill/>
          <a:ln/>
        </p:spPr>
        <p:txBody>
          <a:bodyPr/>
          <a:lstStyle/>
          <a:p>
            <a:pPr marL="182563" indent="-182563">
              <a:buFontTx/>
              <a:buChar char="-"/>
              <a:tabLst>
                <a:tab pos="357188" algn="l"/>
              </a:tabLst>
            </a:pPr>
            <a:r>
              <a:rPr lang="cs-CZ" sz="2400" b="1"/>
              <a:t>inspekce sestav:</a:t>
            </a:r>
            <a:r>
              <a:rPr lang="cs-CZ" sz="2400"/>
              <a:t> </a:t>
            </a:r>
            <a:endParaRPr lang="cs-CZ" sz="2400" b="1"/>
          </a:p>
          <a:p>
            <a:pPr marL="182563" indent="-182563">
              <a:buFontTx/>
              <a:buNone/>
              <a:tabLst>
                <a:tab pos="357188" algn="l"/>
              </a:tabLst>
            </a:pPr>
            <a:endParaRPr lang="cs-CZ" sz="2400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2824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cs-CZ"/>
          </a:p>
        </p:txBody>
      </p:sp>
      <p:pic>
        <p:nvPicPr>
          <p:cNvPr id="6656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700213"/>
            <a:ext cx="3240088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7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700213"/>
            <a:ext cx="3960813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7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5157788"/>
            <a:ext cx="1655763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72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5194300"/>
            <a:ext cx="15113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73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463" y="5229225"/>
            <a:ext cx="165735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74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3663" y="5192713"/>
            <a:ext cx="1800225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Speciální aplikace měřících zařízení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268413"/>
            <a:ext cx="7200900" cy="533400"/>
          </a:xfrm>
          <a:noFill/>
          <a:ln/>
        </p:spPr>
        <p:txBody>
          <a:bodyPr/>
          <a:lstStyle/>
          <a:p>
            <a:pPr marL="182563" indent="-182563">
              <a:buFontTx/>
              <a:buChar char="-"/>
              <a:tabLst>
                <a:tab pos="357188" algn="l"/>
              </a:tabLst>
            </a:pPr>
            <a:r>
              <a:rPr lang="cs-CZ" sz="2000" b="1"/>
              <a:t>oblast tvorby polygonálních sítí pro CFD a FEM analýzy:</a:t>
            </a:r>
            <a:r>
              <a:rPr lang="cs-CZ" sz="2000"/>
              <a:t> </a:t>
            </a:r>
            <a:endParaRPr lang="cs-CZ" sz="2000" b="1"/>
          </a:p>
          <a:p>
            <a:pPr marL="182563" indent="-182563">
              <a:buFontTx/>
              <a:buNone/>
              <a:tabLst>
                <a:tab pos="357188" algn="l"/>
              </a:tabLst>
            </a:pPr>
            <a:endParaRPr lang="cs-CZ" sz="200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2824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cs-CZ"/>
          </a:p>
        </p:txBody>
      </p:sp>
      <p:pic>
        <p:nvPicPr>
          <p:cNvPr id="4506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773238"/>
            <a:ext cx="2262188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773238"/>
            <a:ext cx="3371850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4149725"/>
            <a:ext cx="289560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70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3" y="4076700"/>
            <a:ext cx="2798762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71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24750" y="1700213"/>
            <a:ext cx="1333500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72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96188" y="2852738"/>
            <a:ext cx="1323975" cy="120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73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96188" y="4005263"/>
            <a:ext cx="1296987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74" name="Picture 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6188" y="5084763"/>
            <a:ext cx="1295400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Speciální aplikace měřících zařízení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268413"/>
            <a:ext cx="6697663" cy="533400"/>
          </a:xfrm>
          <a:noFill/>
          <a:ln/>
        </p:spPr>
        <p:txBody>
          <a:bodyPr/>
          <a:lstStyle/>
          <a:p>
            <a:pPr marL="182563" indent="-182563">
              <a:buFontTx/>
              <a:buChar char="-"/>
              <a:tabLst>
                <a:tab pos="357188" algn="l"/>
              </a:tabLst>
            </a:pPr>
            <a:r>
              <a:rPr lang="cs-CZ" sz="2400" b="1"/>
              <a:t>oblast přímého obrábění polygonálních sítí</a:t>
            </a:r>
            <a:r>
              <a:rPr lang="cs-CZ" sz="2400"/>
              <a:t>:</a:t>
            </a:r>
            <a:endParaRPr lang="cs-CZ" sz="2400" b="1"/>
          </a:p>
          <a:p>
            <a:pPr marL="182563" indent="-182563">
              <a:buFontTx/>
              <a:buNone/>
              <a:tabLst>
                <a:tab pos="357188" algn="l"/>
              </a:tabLst>
            </a:pPr>
            <a:endParaRPr lang="cs-CZ" sz="2400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2824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cs-CZ"/>
          </a:p>
        </p:txBody>
      </p:sp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4365625"/>
            <a:ext cx="3798888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1989138"/>
            <a:ext cx="3575050" cy="217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150" y="2708275"/>
            <a:ext cx="2700338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150" y="1773238"/>
            <a:ext cx="273685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350" y="5084763"/>
            <a:ext cx="1727200" cy="128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9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2138" y="5084763"/>
            <a:ext cx="17272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593" y="-2547664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1903"/>
            <a:endParaRPr sz="1539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4597729"/>
      </p:ext>
    </p:extLst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2105</TotalTime>
  <Words>1181</Words>
  <Application>Microsoft Office PowerPoint</Application>
  <PresentationFormat>Předvádění na obrazovce (4:3)</PresentationFormat>
  <Paragraphs>229</Paragraphs>
  <Slides>31</Slides>
  <Notes>0</Notes>
  <HiddenSlides>4</HiddenSlides>
  <MMClips>0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42" baseType="lpstr">
      <vt:lpstr>MS PGothic</vt:lpstr>
      <vt:lpstr>Arial</vt:lpstr>
      <vt:lpstr>Calibri</vt:lpstr>
      <vt:lpstr>Calibri Light</vt:lpstr>
      <vt:lpstr>CambriaMath</vt:lpstr>
      <vt:lpstr>Microsoft Yi Baiti</vt:lpstr>
      <vt:lpstr>Symbol</vt:lpstr>
      <vt:lpstr>Wingdings</vt:lpstr>
      <vt:lpstr>Motiv Office</vt:lpstr>
      <vt:lpstr>Office Theme</vt:lpstr>
      <vt:lpstr>Rovnice</vt:lpstr>
      <vt:lpstr>Prezentace aplikace PowerPoint</vt:lpstr>
      <vt:lpstr>Prezentace aplikace PowerPoint</vt:lpstr>
      <vt:lpstr>HW vybavení - Leica  Absolute Tracker </vt:lpstr>
      <vt:lpstr>HW vybavení - Leica T-Probe </vt:lpstr>
      <vt:lpstr>HW vybavení - Leica  Absolute Tracker </vt:lpstr>
      <vt:lpstr>Prezentace aplikace PowerPoint</vt:lpstr>
      <vt:lpstr>Prezentace aplikace PowerPoint</vt:lpstr>
      <vt:lpstr>Prezentace aplikace PowerPoint</vt:lpstr>
      <vt:lpstr>Prezentace aplikace PowerPoint</vt:lpstr>
      <vt:lpstr>HW vybavení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Lokální přesnost – suchý povrch bez prášku</vt:lpstr>
      <vt:lpstr>Lokální přesnost – Ocelový blok bez prášku</vt:lpstr>
      <vt:lpstr>Lokální přesnost– Finální síť s „Best Fit“</vt:lpstr>
      <vt:lpstr>Prezentace aplikace PowerPoint</vt:lpstr>
      <vt:lpstr>Snížení odrazivosti -  práškování</vt:lpstr>
      <vt:lpstr>Aplikace moderních měřících zařízení</vt:lpstr>
      <vt:lpstr>Aplikace RI v oblasti designu</vt:lpstr>
      <vt:lpstr>Strojírenské aplikace RI</vt:lpstr>
      <vt:lpstr>Strojírenské aplikace RI</vt:lpstr>
      <vt:lpstr>Inspekční aplikace měřících zařízení:</vt:lpstr>
      <vt:lpstr>Inspekční aplikace měřících zařízení:</vt:lpstr>
      <vt:lpstr>Inspekční aplikace měřících zařízení:</vt:lpstr>
      <vt:lpstr>Speciální aplikace měřících zařízení</vt:lpstr>
      <vt:lpstr>Speciální aplikace měřících zařízení</vt:lpstr>
      <vt:lpstr>Prezentace aplikace PowerPoint</vt:lpstr>
    </vt:vector>
  </TitlesOfParts>
  <Company>ZČU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</dc:title>
  <dc:creator>acad</dc:creator>
  <cp:lastModifiedBy>Petr Votápek</cp:lastModifiedBy>
  <cp:revision>110</cp:revision>
  <dcterms:created xsi:type="dcterms:W3CDTF">2008-08-16T08:52:52Z</dcterms:created>
  <dcterms:modified xsi:type="dcterms:W3CDTF">2021-12-13T08:09:42Z</dcterms:modified>
</cp:coreProperties>
</file>