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92" r:id="rId4"/>
    <p:sldId id="258" r:id="rId5"/>
    <p:sldId id="259" r:id="rId6"/>
    <p:sldId id="260" r:id="rId7"/>
    <p:sldId id="261" r:id="rId8"/>
    <p:sldId id="263" r:id="rId9"/>
    <p:sldId id="266" r:id="rId10"/>
    <p:sldId id="319" r:id="rId11"/>
    <p:sldId id="267" r:id="rId12"/>
    <p:sldId id="262" r:id="rId13"/>
    <p:sldId id="264" r:id="rId14"/>
    <p:sldId id="269" r:id="rId15"/>
    <p:sldId id="318" r:id="rId16"/>
    <p:sldId id="270" r:id="rId17"/>
    <p:sldId id="272" r:id="rId18"/>
    <p:sldId id="273" r:id="rId19"/>
    <p:sldId id="274" r:id="rId20"/>
    <p:sldId id="278" r:id="rId21"/>
    <p:sldId id="271" r:id="rId22"/>
    <p:sldId id="27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9977" autoAdjust="0"/>
  </p:normalViewPr>
  <p:slideViewPr>
    <p:cSldViewPr snapToGrid="0">
      <p:cViewPr varScale="1">
        <p:scale>
          <a:sx n="70" d="100"/>
          <a:sy n="70" d="100"/>
        </p:scale>
        <p:origin x="112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AEFB4-7DC0-40BE-88CD-24AAC1047D1E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2EA78-7700-440D-A278-D0609995CAB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1105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91346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25300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03068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49269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13603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2860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9716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21368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3530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775086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369044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564325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270791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120372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88409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58290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.pn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.pn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13.m4a"/><Relationship Id="rId7" Type="http://schemas.openxmlformats.org/officeDocument/2006/relationships/image" Target="../media/image16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m4a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Retrospektivní antropologie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cs-CZ" sz="2400" b="1" dirty="0" smtClean="0">
                <a:solidFill>
                  <a:srgbClr val="FF0000"/>
                </a:solidFill>
              </a:rPr>
              <a:t>Mikrostruktura kosti a zubu: rekonstrukce života minulých populací</a:t>
            </a:r>
          </a:p>
          <a:p>
            <a:endParaRPr lang="cs-CZ" sz="2400" dirty="0"/>
          </a:p>
          <a:p>
            <a:r>
              <a:rPr lang="cs-CZ" sz="2400" b="1" dirty="0" smtClean="0"/>
              <a:t>Anna Pankowská</a:t>
            </a:r>
          </a:p>
          <a:p>
            <a:r>
              <a:rPr lang="cs-CZ" sz="2400" dirty="0" smtClean="0"/>
              <a:t>LS 2021 (zvuk)</a:t>
            </a:r>
            <a:endParaRPr lang="cs-CZ" sz="2400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021568" y="243840"/>
            <a:ext cx="609600" cy="6096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4581833" y="329615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cs-CZ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ESF II projekt Západočeské univerzity v Plzni</a:t>
            </a:r>
            <a:endParaRPr lang="cs-CZ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2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</a:t>
            </a:r>
            <a:r>
              <a:rPr lang="cs-CZ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č. CZ.02.2.69/0.0/0.0/18_056/0013239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ázek 5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28665"/>
            <a:ext cx="4643755" cy="1029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171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Obsah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171700"/>
            <a:ext cx="9601200" cy="3581400"/>
          </a:xfrm>
        </p:spPr>
        <p:txBody>
          <a:bodyPr/>
          <a:lstStyle/>
          <a:p>
            <a:r>
              <a:rPr lang="cs-CZ" dirty="0" smtClean="0"/>
              <a:t>Histologie kostní tkáně</a:t>
            </a:r>
          </a:p>
          <a:p>
            <a:r>
              <a:rPr lang="cs-CZ" dirty="0" smtClean="0"/>
              <a:t>Využití v antropologii</a:t>
            </a:r>
          </a:p>
          <a:p>
            <a:endParaRPr lang="cs-CZ" dirty="0"/>
          </a:p>
          <a:p>
            <a:r>
              <a:rPr lang="cs-CZ" dirty="0" smtClean="0"/>
              <a:t>Histologie zubních tkání</a:t>
            </a:r>
          </a:p>
          <a:p>
            <a:r>
              <a:rPr lang="cs-CZ" dirty="0" smtClean="0"/>
              <a:t>Využití v antropologii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6172200" y="2851540"/>
            <a:ext cx="524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 smtClean="0"/>
              <a:t>HISTOMORFOMETRIE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81438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Histologie kostní tkáně</a:t>
            </a:r>
          </a:p>
        </p:txBody>
      </p:sp>
    </p:spTree>
    <p:extLst>
      <p:ext uri="{BB962C8B-B14F-4D97-AF65-F5344CB8AC3E}">
        <p14:creationId xmlns:p14="http://schemas.microsoft.com/office/powerpoint/2010/main" val="297914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49829" y="1148443"/>
            <a:ext cx="9964882" cy="4436918"/>
          </a:xfrm>
        </p:spPr>
        <p:txBody>
          <a:bodyPr>
            <a:normAutofit/>
          </a:bodyPr>
          <a:lstStyle/>
          <a:p>
            <a:r>
              <a:rPr lang="cs-CZ" dirty="0" smtClean="0"/>
              <a:t>Buňky </a:t>
            </a:r>
          </a:p>
          <a:p>
            <a:endParaRPr lang="cs-CZ" dirty="0"/>
          </a:p>
          <a:p>
            <a:endParaRPr lang="cs-CZ" dirty="0" smtClean="0"/>
          </a:p>
          <a:p>
            <a:r>
              <a:rPr lang="cs-CZ" dirty="0" smtClean="0"/>
              <a:t>Mezibuněčná hmota</a:t>
            </a:r>
          </a:p>
          <a:p>
            <a:endParaRPr lang="cs-CZ" dirty="0"/>
          </a:p>
          <a:p>
            <a:endParaRPr lang="cs-CZ" dirty="0" smtClean="0"/>
          </a:p>
          <a:p>
            <a:r>
              <a:rPr lang="cs-CZ" dirty="0" smtClean="0"/>
              <a:t>Organizace kostní tkáně</a:t>
            </a:r>
          </a:p>
          <a:p>
            <a:endParaRPr lang="cs-CZ" dirty="0"/>
          </a:p>
          <a:p>
            <a:endParaRPr lang="cs-CZ" dirty="0" smtClean="0"/>
          </a:p>
          <a:p>
            <a:r>
              <a:rPr lang="cs-CZ" dirty="0" smtClean="0"/>
              <a:t>Modelace a remodelace kostní tkáně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4853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Buňky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Osteoblasty</a:t>
            </a:r>
          </a:p>
          <a:p>
            <a:r>
              <a:rPr lang="cs-CZ" dirty="0" smtClean="0"/>
              <a:t>Osteocyty</a:t>
            </a:r>
          </a:p>
          <a:p>
            <a:r>
              <a:rPr lang="cs-CZ" dirty="0" smtClean="0"/>
              <a:t>Osteoklasty</a:t>
            </a:r>
          </a:p>
        </p:txBody>
      </p:sp>
      <p:pic>
        <p:nvPicPr>
          <p:cNvPr id="1026" name="Picture 2" descr="VÃ½sledek obrÃ¡zku pro osteoblasty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9300" y="461555"/>
            <a:ext cx="4904860" cy="275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ouvisejÃ­cÃ­ obrÃ¡zek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9559" y="3444784"/>
            <a:ext cx="4094196" cy="306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5817326" y="6504848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1000" dirty="0"/>
              <a:t>https://www.nasa.gov/mission_pages/station/research/news/osteocytes</a:t>
            </a:r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03726" y="15675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65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Mezibuněčná hmota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Organická složka: kolagen typu I, nekolagenní bílkoviny.</a:t>
            </a:r>
          </a:p>
          <a:p>
            <a:r>
              <a:rPr lang="cs-CZ" dirty="0" smtClean="0"/>
              <a:t>Anorganická složka: fosforečnan vápenatý ve formě hydroxyapatitu.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96650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8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Organizace kostní tkáně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Primární (vláknitá, fibrální) kost</a:t>
            </a:r>
          </a:p>
          <a:p>
            <a:r>
              <a:rPr lang="cs-CZ" dirty="0" smtClean="0"/>
              <a:t>Sekundární (lamelární) kost</a:t>
            </a:r>
          </a:p>
        </p:txBody>
      </p:sp>
      <p:pic>
        <p:nvPicPr>
          <p:cNvPr id="3074" name="Picture 2" descr="VÃ½sledek obrÃ¡zku pro woven bo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493" y="3002973"/>
            <a:ext cx="6124575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50468" y="219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8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26367" y="492190"/>
            <a:ext cx="9601200" cy="1485900"/>
          </a:xfrm>
        </p:spPr>
        <p:txBody>
          <a:bodyPr/>
          <a:lstStyle/>
          <a:p>
            <a:r>
              <a:rPr lang="cs-CZ" dirty="0" smtClean="0"/>
              <a:t>Primární kost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26367" y="1978090"/>
            <a:ext cx="5281127" cy="3813691"/>
          </a:xfrm>
        </p:spPr>
        <p:txBody>
          <a:bodyPr/>
          <a:lstStyle/>
          <a:p>
            <a:pPr algn="just"/>
            <a:r>
              <a:rPr lang="cs-CZ" dirty="0" smtClean="0"/>
              <a:t>Nepravidelné, náhodné uspořádání.</a:t>
            </a:r>
          </a:p>
          <a:p>
            <a:pPr algn="just"/>
            <a:r>
              <a:rPr lang="cs-CZ" dirty="0" smtClean="0"/>
              <a:t>Během vývoje, při hojení atd.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Primární vaskulární kanál = non-Haversův kanál.</a:t>
            </a:r>
          </a:p>
          <a:p>
            <a:pPr algn="just"/>
            <a:r>
              <a:rPr lang="cs-CZ" dirty="0" smtClean="0"/>
              <a:t>Primární </a:t>
            </a:r>
            <a:r>
              <a:rPr lang="cs-CZ" dirty="0" err="1" smtClean="0"/>
              <a:t>osteony</a:t>
            </a:r>
            <a:r>
              <a:rPr lang="cs-CZ" dirty="0" smtClean="0"/>
              <a:t>.</a:t>
            </a:r>
          </a:p>
          <a:p>
            <a:pPr algn="just"/>
            <a:r>
              <a:rPr lang="cs-CZ" dirty="0" smtClean="0"/>
              <a:t>Obvodové lamely.</a:t>
            </a:r>
            <a:endParaRPr lang="cs-CZ" dirty="0"/>
          </a:p>
        </p:txBody>
      </p:sp>
      <p:pic>
        <p:nvPicPr>
          <p:cNvPr id="4098" name="Picture 2" descr="VÃ½sledek obrÃ¡zku pro primary oste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090" y="1511516"/>
            <a:ext cx="5308808" cy="474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090" y="1873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05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82869" y="543909"/>
            <a:ext cx="11051628" cy="1676553"/>
          </a:xfrm>
        </p:spPr>
        <p:txBody>
          <a:bodyPr>
            <a:normAutofit/>
          </a:bodyPr>
          <a:lstStyle/>
          <a:p>
            <a:r>
              <a:rPr lang="cs-CZ" sz="4000" dirty="0" smtClean="0"/>
              <a:t>non-Haversovy kanálky</a:t>
            </a:r>
            <a:endParaRPr lang="cs-CZ" sz="40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881" y="1382185"/>
            <a:ext cx="6676868" cy="5032417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8365514" y="6414602"/>
            <a:ext cx="1560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 smtClean="0"/>
              <a:t>Absolonová (2012)</a:t>
            </a:r>
            <a:endParaRPr lang="cs-CZ" sz="1200" dirty="0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4916" y="2391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26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8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Primární osteon</a:t>
            </a:r>
            <a:endParaRPr lang="cs-CZ" dirty="0"/>
          </a:p>
        </p:txBody>
      </p:sp>
      <p:pic>
        <p:nvPicPr>
          <p:cNvPr id="1026" name="Picture 2" descr="https://www.researchgate.net/publication/273179736/figure/fig5/AS:294820896624646@1447302187704/B-Inset-of-Fig-6-Primary-osteon-was-shown-Villanueva-bone-stain-Original_W640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077" y="2296196"/>
            <a:ext cx="4175860" cy="288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Ã½sledek obrÃ¡zku pro primary oste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801" y="2171700"/>
            <a:ext cx="3695066" cy="313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27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4376" y="1622612"/>
            <a:ext cx="4722882" cy="35814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1153" y="1622612"/>
            <a:ext cx="5080467" cy="358140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10007600" y="5297002"/>
            <a:ext cx="1560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 smtClean="0"/>
              <a:t>Absolonová (2012)</a:t>
            </a:r>
            <a:endParaRPr lang="cs-CZ" sz="1200" dirty="0"/>
          </a:p>
        </p:txBody>
      </p:sp>
      <p:sp>
        <p:nvSpPr>
          <p:cNvPr id="2" name="TextovéPole 1"/>
          <p:cNvSpPr txBox="1"/>
          <p:nvPr/>
        </p:nvSpPr>
        <p:spPr>
          <a:xfrm>
            <a:off x="5318974" y="193183"/>
            <a:ext cx="237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/>
              <a:t>Obvodové lamely</a:t>
            </a:r>
            <a:endParaRPr lang="en-GB" sz="2400" dirty="0"/>
          </a:p>
        </p:txBody>
      </p:sp>
      <p:sp>
        <p:nvSpPr>
          <p:cNvPr id="3" name="Šipka dolů 2"/>
          <p:cNvSpPr/>
          <p:nvPr/>
        </p:nvSpPr>
        <p:spPr>
          <a:xfrm rot="1935292">
            <a:off x="5373429" y="601825"/>
            <a:ext cx="296587" cy="171289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63035" y="2243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19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20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93205" y="483586"/>
            <a:ext cx="10872525" cy="1485900"/>
          </a:xfrm>
        </p:spPr>
        <p:txBody>
          <a:bodyPr/>
          <a:lstStyle/>
          <a:p>
            <a:r>
              <a:rPr lang="cs-CZ" dirty="0" smtClean="0"/>
              <a:t>Sekundární kost</a:t>
            </a:r>
            <a:endParaRPr lang="cs-CZ" dirty="0"/>
          </a:p>
        </p:txBody>
      </p:sp>
      <p:pic>
        <p:nvPicPr>
          <p:cNvPr id="2050" name="Picture 2" descr="VÃ½sledek obrÃ¡zku pro lamellar bone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382" y="1768009"/>
            <a:ext cx="7515826" cy="4524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1194683" y="2242826"/>
            <a:ext cx="334437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 smtClean="0"/>
              <a:t>Uspořádání do lamel</a:t>
            </a:r>
          </a:p>
          <a:p>
            <a:pPr lvl="1"/>
            <a:r>
              <a:rPr lang="cs-CZ" sz="2000" dirty="0" smtClean="0"/>
              <a:t>Obvodové lamely (zbytky)</a:t>
            </a:r>
          </a:p>
          <a:p>
            <a:pPr lvl="1"/>
            <a:r>
              <a:rPr lang="cs-CZ" sz="2000" b="1" dirty="0" smtClean="0"/>
              <a:t>Osteonální lamely</a:t>
            </a:r>
          </a:p>
          <a:p>
            <a:r>
              <a:rPr lang="cs-CZ" sz="2000" dirty="0" smtClean="0">
                <a:solidFill>
                  <a:srgbClr val="FF0000"/>
                </a:solidFill>
              </a:rPr>
              <a:t>Haversův systém, </a:t>
            </a:r>
            <a:r>
              <a:rPr lang="cs-CZ" sz="2000" dirty="0" err="1" smtClean="0">
                <a:solidFill>
                  <a:srgbClr val="FF0000"/>
                </a:solidFill>
              </a:rPr>
              <a:t>osteon</a:t>
            </a:r>
            <a:r>
              <a:rPr lang="cs-CZ" sz="2000" dirty="0" smtClean="0">
                <a:solidFill>
                  <a:srgbClr val="FF0000"/>
                </a:solidFill>
              </a:rPr>
              <a:t> I.,II.</a:t>
            </a:r>
          </a:p>
          <a:p>
            <a:pPr lvl="1"/>
            <a:r>
              <a:rPr lang="cs-CZ" sz="2000" dirty="0" smtClean="0"/>
              <a:t>4 až 20 lamel</a:t>
            </a: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56869" y="6169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3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5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ouvisejÃ­cÃ­ obrÃ¡zek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694" y="592282"/>
            <a:ext cx="7885524" cy="573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5417127" y="6397608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1000" dirty="0"/>
              <a:t>http://www.lfp.cuni.cz/histologie</a:t>
            </a:r>
            <a:r>
              <a:rPr lang="cs-CZ" sz="1000" dirty="0" smtClean="0"/>
              <a:t>/</a:t>
            </a:r>
            <a:endParaRPr lang="cs-CZ" sz="1000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08327" y="2874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16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9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5032" y="685801"/>
            <a:ext cx="9601200" cy="1485900"/>
          </a:xfrm>
        </p:spPr>
        <p:txBody>
          <a:bodyPr/>
          <a:lstStyle/>
          <a:p>
            <a:r>
              <a:rPr lang="cs-CZ" dirty="0" smtClean="0"/>
              <a:t>Vmezeřené (intersticiální) lamely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55032" y="2171701"/>
            <a:ext cx="10732168" cy="3699710"/>
          </a:xfrm>
        </p:spPr>
        <p:txBody>
          <a:bodyPr/>
          <a:lstStyle/>
          <a:p>
            <a:pPr algn="just"/>
            <a:r>
              <a:rPr lang="cs-CZ" dirty="0">
                <a:solidFill>
                  <a:schemeClr val="tx1"/>
                </a:solidFill>
              </a:rPr>
              <a:t>Fragmenty osteonů vytvářejí tzv. intersticiální (vmezeřené) lamely, které v kosti přetrvávají po celý </a:t>
            </a:r>
            <a:r>
              <a:rPr lang="cs-CZ" dirty="0" smtClean="0">
                <a:solidFill>
                  <a:schemeClr val="tx1"/>
                </a:solidFill>
              </a:rPr>
              <a:t>život.</a:t>
            </a:r>
          </a:p>
          <a:p>
            <a:pPr algn="just"/>
            <a:endParaRPr lang="cs-CZ" dirty="0" smtClean="0">
              <a:solidFill>
                <a:schemeClr val="tx1"/>
              </a:solidFill>
            </a:endParaRPr>
          </a:p>
          <a:p>
            <a:pPr algn="just"/>
            <a:r>
              <a:rPr lang="cs-CZ" dirty="0" smtClean="0">
                <a:solidFill>
                  <a:schemeClr val="tx1"/>
                </a:solidFill>
              </a:rPr>
              <a:t>Komplikovaná </a:t>
            </a:r>
            <a:r>
              <a:rPr lang="cs-CZ" dirty="0">
                <a:solidFill>
                  <a:schemeClr val="tx1"/>
                </a:solidFill>
              </a:rPr>
              <a:t>kostní struktura, ve které vedle sebe existují osteony různé velikosti a stáří, formující se osteony, kompletní osteony, osteony ve stádiu odbourávání i jejich fragmenty. </a:t>
            </a:r>
            <a:endParaRPr lang="cs-CZ" dirty="0" smtClean="0">
              <a:solidFill>
                <a:schemeClr val="tx1"/>
              </a:solidFill>
            </a:endParaRPr>
          </a:p>
          <a:p>
            <a:pPr algn="just"/>
            <a:endParaRPr lang="cs-CZ" dirty="0" smtClean="0">
              <a:solidFill>
                <a:schemeClr val="tx1"/>
              </a:solidFill>
            </a:endParaRPr>
          </a:p>
          <a:p>
            <a:pPr algn="just"/>
            <a:r>
              <a:rPr lang="cs-CZ" dirty="0" smtClean="0">
                <a:solidFill>
                  <a:schemeClr val="tx1"/>
                </a:solidFill>
              </a:rPr>
              <a:t>V </a:t>
            </a:r>
            <a:r>
              <a:rPr lang="cs-CZ" dirty="0">
                <a:solidFill>
                  <a:schemeClr val="tx1"/>
                </a:solidFill>
              </a:rPr>
              <a:t>jakémkoli věku můžeme v kosti nalézt mladé i staré osteony </a:t>
            </a:r>
            <a:r>
              <a:rPr lang="cs-CZ" dirty="0" smtClean="0">
                <a:solidFill>
                  <a:schemeClr val="tx1"/>
                </a:solidFill>
              </a:rPr>
              <a:t>zároveň.</a:t>
            </a:r>
            <a:endParaRPr lang="cs-CZ" dirty="0"/>
          </a:p>
          <a:p>
            <a:endParaRPr lang="cs-CZ" dirty="0" smtClean="0">
              <a:solidFill>
                <a:schemeClr val="tx1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1841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Modelace a remodelace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3593969" y="1802368"/>
            <a:ext cx="5154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https://www.youtube.com/watch?v=0dV1Bwe2v6c</a:t>
            </a:r>
          </a:p>
        </p:txBody>
      </p:sp>
    </p:spTree>
    <p:extLst>
      <p:ext uri="{BB962C8B-B14F-4D97-AF65-F5344CB8AC3E}">
        <p14:creationId xmlns:p14="http://schemas.microsoft.com/office/powerpoint/2010/main" val="426547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75656" y="336883"/>
            <a:ext cx="10651385" cy="1684421"/>
          </a:xfrm>
        </p:spPr>
        <p:txBody>
          <a:bodyPr/>
          <a:lstStyle/>
          <a:p>
            <a:r>
              <a:rPr lang="cs-CZ" dirty="0" smtClean="0"/>
              <a:t>Modelace a remodelace kostní tkáně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75656" y="1792704"/>
            <a:ext cx="10338565" cy="4288971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tx1"/>
                </a:solidFill>
              </a:rPr>
              <a:t>Modelace = růst kosti během vývoje</a:t>
            </a:r>
            <a:r>
              <a:rPr lang="cs-CZ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cs-CZ" b="1" dirty="0">
                <a:solidFill>
                  <a:schemeClr val="tx1"/>
                </a:solidFill>
              </a:rPr>
              <a:t>Remodelace = neustálá obměna během celého života.</a:t>
            </a:r>
            <a:endParaRPr lang="cs-CZ" b="1" dirty="0"/>
          </a:p>
          <a:p>
            <a:endParaRPr lang="cs-CZ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cs-CZ" b="1" dirty="0">
              <a:solidFill>
                <a:schemeClr val="tx1"/>
              </a:solidFill>
            </a:endParaRPr>
          </a:p>
          <a:p>
            <a:r>
              <a:rPr lang="cs-CZ" dirty="0" smtClean="0"/>
              <a:t>Osteocyty zalité v matrix se nedělí, nezvětšují a neprodukují novou hmotu.</a:t>
            </a:r>
          </a:p>
          <a:p>
            <a:r>
              <a:rPr lang="cs-CZ" dirty="0">
                <a:solidFill>
                  <a:schemeClr val="tx1"/>
                </a:solidFill>
              </a:rPr>
              <a:t>Kost </a:t>
            </a:r>
            <a:r>
              <a:rPr lang="cs-CZ" dirty="0" smtClean="0">
                <a:solidFill>
                  <a:schemeClr val="tx1"/>
                </a:solidFill>
              </a:rPr>
              <a:t>roste a mění se </a:t>
            </a:r>
            <a:r>
              <a:rPr lang="cs-CZ" dirty="0">
                <a:solidFill>
                  <a:schemeClr val="tx1"/>
                </a:solidFill>
              </a:rPr>
              <a:t>pouze </a:t>
            </a:r>
            <a:r>
              <a:rPr lang="cs-CZ" dirty="0" smtClean="0">
                <a:solidFill>
                  <a:schemeClr val="tx1"/>
                </a:solidFill>
              </a:rPr>
              <a:t>apozicí.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Růst do délky a do šířky.</a:t>
            </a:r>
          </a:p>
          <a:p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16929" y="33688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6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0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Modelace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286000"/>
            <a:ext cx="6281057" cy="3581400"/>
          </a:xfrm>
        </p:spPr>
        <p:txBody>
          <a:bodyPr/>
          <a:lstStyle/>
          <a:p>
            <a:r>
              <a:rPr lang="cs-CZ" dirty="0" smtClean="0"/>
              <a:t>Kortikální drift.</a:t>
            </a:r>
          </a:p>
          <a:p>
            <a:r>
              <a:rPr lang="cs-CZ" dirty="0" smtClean="0"/>
              <a:t>Více obvodových lamel.</a:t>
            </a:r>
          </a:p>
          <a:p>
            <a:r>
              <a:rPr lang="cs-CZ" dirty="0" smtClean="0"/>
              <a:t>Více non-Haversových kanálků.</a:t>
            </a:r>
          </a:p>
          <a:p>
            <a:r>
              <a:rPr lang="cs-CZ" dirty="0" smtClean="0"/>
              <a:t>Absence sekundárních osteonů a jejich fragmentů.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5250" y="264297"/>
            <a:ext cx="3479828" cy="298892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5250" y="3530220"/>
            <a:ext cx="3479828" cy="3002049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9674843" y="3253221"/>
            <a:ext cx="1560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 smtClean="0"/>
              <a:t>Absolonová (2012)</a:t>
            </a:r>
            <a:endParaRPr lang="cs-CZ" sz="1200" dirty="0"/>
          </a:p>
        </p:txBody>
      </p:sp>
      <p:sp>
        <p:nvSpPr>
          <p:cNvPr id="7" name="Obdélník 6"/>
          <p:cNvSpPr/>
          <p:nvPr/>
        </p:nvSpPr>
        <p:spPr>
          <a:xfrm>
            <a:off x="8405906" y="6532269"/>
            <a:ext cx="25378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 smtClean="0">
                <a:solidFill>
                  <a:srgbClr val="333333"/>
                </a:solidFill>
                <a:latin typeface="Helvetica Neue"/>
              </a:rPr>
              <a:t>Katzenberg and Saunders (2018)</a:t>
            </a:r>
            <a:endParaRPr lang="cs-CZ" sz="1200" dirty="0"/>
          </a:p>
        </p:txBody>
      </p:sp>
      <p:pic>
        <p:nvPicPr>
          <p:cNvPr id="8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44748" y="26429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47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19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Remodelace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Celý život.</a:t>
            </a:r>
          </a:p>
          <a:p>
            <a:r>
              <a:rPr lang="cs-CZ" dirty="0" smtClean="0"/>
              <a:t>Sekundární osteony.</a:t>
            </a:r>
          </a:p>
          <a:p>
            <a:r>
              <a:rPr lang="cs-CZ" dirty="0" smtClean="0"/>
              <a:t>Odbourávání obvodových lamel a vyšší počet fragmentů.</a:t>
            </a:r>
          </a:p>
          <a:p>
            <a:r>
              <a:rPr lang="cs-CZ" dirty="0" smtClean="0"/>
              <a:t>Oprava mikrofraktur.</a:t>
            </a:r>
          </a:p>
          <a:p>
            <a:endParaRPr lang="cs-CZ" dirty="0"/>
          </a:p>
          <a:p>
            <a:r>
              <a:rPr lang="cs-CZ" dirty="0" smtClean="0"/>
              <a:t>1. resorpce (osteoklast), 2. klidová fáze (vznik cementové linie = </a:t>
            </a:r>
            <a:r>
              <a:rPr lang="cs-CZ" i="1" dirty="0" smtClean="0"/>
              <a:t>reversal line</a:t>
            </a:r>
            <a:r>
              <a:rPr lang="cs-CZ" dirty="0" smtClean="0"/>
              <a:t>), 3. apozice (osteoblast).</a:t>
            </a:r>
          </a:p>
          <a:p>
            <a:r>
              <a:rPr lang="cs-CZ" dirty="0" smtClean="0"/>
              <a:t>Osteon typu II.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0290" y="266700"/>
            <a:ext cx="3078501" cy="2715986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678174" y="4428832"/>
            <a:ext cx="1571520" cy="4537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29191" y="4350891"/>
            <a:ext cx="609600" cy="609600"/>
          </a:xfrm>
          <a:prstGeom prst="rect">
            <a:avLst/>
          </a:prstGeom>
        </p:spPr>
      </p:pic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29191" y="5562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29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43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6081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51114" y="478971"/>
            <a:ext cx="10929257" cy="2966357"/>
          </a:xfrm>
        </p:spPr>
        <p:txBody>
          <a:bodyPr/>
          <a:lstStyle/>
          <a:p>
            <a:pPr algn="just"/>
            <a:r>
              <a:rPr lang="cs-CZ" dirty="0"/>
              <a:t>Cementová linie označuje oblast, kde se zastavila osteoklastická resorpce a </a:t>
            </a:r>
            <a:r>
              <a:rPr lang="cs-CZ" dirty="0" smtClean="0"/>
              <a:t>byla následována </a:t>
            </a:r>
            <a:r>
              <a:rPr lang="cs-CZ" dirty="0"/>
              <a:t>tvorbou nové </a:t>
            </a:r>
            <a:r>
              <a:rPr lang="cs-CZ" dirty="0" smtClean="0"/>
              <a:t>kosti.</a:t>
            </a:r>
          </a:p>
          <a:p>
            <a:pPr algn="just"/>
            <a:endParaRPr lang="cs-CZ" dirty="0"/>
          </a:p>
          <a:p>
            <a:pPr algn="just"/>
            <a:r>
              <a:rPr lang="cs-CZ" dirty="0">
                <a:solidFill>
                  <a:schemeClr val="tx1"/>
                </a:solidFill>
              </a:rPr>
              <a:t>Každý osteon reprezentuje vytvoření jedné kostní remodelační jednotky </a:t>
            </a:r>
            <a:r>
              <a:rPr lang="cs-CZ" dirty="0" smtClean="0">
                <a:solidFill>
                  <a:schemeClr val="tx1"/>
                </a:solidFill>
              </a:rPr>
              <a:t>v </a:t>
            </a:r>
            <a:r>
              <a:rPr lang="cs-CZ" dirty="0">
                <a:solidFill>
                  <a:schemeClr val="tx1"/>
                </a:solidFill>
              </a:rPr>
              <a:t>minulosti. Počet osteonů na mm² plochy příčného řezu kostí tedy představuje viditelný důkaz minulé remodelační aktivity v této oblasti kosti u konkrétního </a:t>
            </a:r>
            <a:r>
              <a:rPr lang="cs-CZ" dirty="0" smtClean="0">
                <a:solidFill>
                  <a:schemeClr val="tx1"/>
                </a:solidFill>
              </a:rPr>
              <a:t>jedince.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742" y="3126760"/>
            <a:ext cx="3352800" cy="298965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7610" y="3096985"/>
            <a:ext cx="3332610" cy="3019425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4965352" y="6263316"/>
            <a:ext cx="16097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 smtClean="0">
                <a:solidFill>
                  <a:srgbClr val="333333"/>
                </a:solidFill>
                <a:latin typeface="Helvetica Neue"/>
              </a:rPr>
              <a:t>Skedros et al. (2005)</a:t>
            </a:r>
            <a:endParaRPr lang="cs-CZ" sz="1200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70771" y="33208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5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3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990792" y="195943"/>
            <a:ext cx="8611893" cy="621687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059456" y="6412813"/>
            <a:ext cx="24513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 smtClean="0">
                <a:solidFill>
                  <a:srgbClr val="333333"/>
                </a:solidFill>
                <a:latin typeface="Helvetica Neue"/>
              </a:rPr>
              <a:t>Katzenberg and Saunders (2018)</a:t>
            </a:r>
            <a:endParaRPr lang="cs-CZ" sz="1200" dirty="0"/>
          </a:p>
        </p:txBody>
      </p:sp>
      <p:sp>
        <p:nvSpPr>
          <p:cNvPr id="2" name="TextovéPole 1"/>
          <p:cNvSpPr txBox="1"/>
          <p:nvPr/>
        </p:nvSpPr>
        <p:spPr>
          <a:xfrm>
            <a:off x="7640051" y="601579"/>
            <a:ext cx="2310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Non-haversový kanálek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4547321" y="601578"/>
            <a:ext cx="2310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Primární osteon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8128721" y="3507196"/>
            <a:ext cx="2310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Osteon (sekundární) typu I.</a:t>
            </a:r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5059456" y="2023301"/>
            <a:ext cx="2580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Osteon (sekundární) typu II.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3904424" y="1376545"/>
            <a:ext cx="2310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Fragment osteonu</a:t>
            </a:r>
            <a:endParaRPr lang="cs-CZ" dirty="0"/>
          </a:p>
        </p:txBody>
      </p:sp>
      <p:sp>
        <p:nvSpPr>
          <p:cNvPr id="10" name="TextovéPole 9"/>
          <p:cNvSpPr txBox="1"/>
          <p:nvPr/>
        </p:nvSpPr>
        <p:spPr>
          <a:xfrm>
            <a:off x="1990792" y="372704"/>
            <a:ext cx="2310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Primární lamelární kost</a:t>
            </a:r>
            <a:endParaRPr lang="cs-CZ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2328287" y="4515617"/>
            <a:ext cx="2310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Driftující osteon</a:t>
            </a:r>
            <a:endParaRPr lang="cs-CZ" dirty="0"/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57883" y="3421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93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3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9410" y="368536"/>
            <a:ext cx="9601200" cy="1485900"/>
          </a:xfrm>
        </p:spPr>
        <p:txBody>
          <a:bodyPr/>
          <a:lstStyle/>
          <a:p>
            <a:r>
              <a:rPr lang="cs-CZ" dirty="0" smtClean="0"/>
              <a:t>Plasticita kosti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5203" y="2321903"/>
            <a:ext cx="3600450" cy="2447925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7105969" y="4815363"/>
            <a:ext cx="1898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>
                <a:solidFill>
                  <a:srgbClr val="333333"/>
                </a:solidFill>
                <a:latin typeface="Helvetica Neue"/>
              </a:rPr>
              <a:t>Ruff et al. (2015)</a:t>
            </a:r>
            <a:endParaRPr lang="cs-CZ" dirty="0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378" y="1315245"/>
            <a:ext cx="1678822" cy="4687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183" y="1308878"/>
            <a:ext cx="1087748" cy="467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08774" y="1450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3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4794" y="625642"/>
            <a:ext cx="10888579" cy="1660358"/>
          </a:xfrm>
        </p:spPr>
        <p:txBody>
          <a:bodyPr/>
          <a:lstStyle/>
          <a:p>
            <a:r>
              <a:rPr lang="cs-CZ" dirty="0" smtClean="0"/>
              <a:t>Dynamika re/modelace během života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12775" y="2121568"/>
            <a:ext cx="9641305" cy="4054642"/>
          </a:xfrm>
        </p:spPr>
        <p:txBody>
          <a:bodyPr/>
          <a:lstStyle/>
          <a:p>
            <a:pPr algn="just"/>
            <a:r>
              <a:rPr lang="cs-CZ" dirty="0">
                <a:solidFill>
                  <a:schemeClr val="tx1"/>
                </a:solidFill>
              </a:rPr>
              <a:t>Během prvního a druhého roku života je obměněno téměř </a:t>
            </a:r>
            <a:r>
              <a:rPr lang="cs-CZ" dirty="0" smtClean="0">
                <a:solidFill>
                  <a:schemeClr val="tx1"/>
                </a:solidFill>
              </a:rPr>
              <a:t>50 % </a:t>
            </a:r>
            <a:r>
              <a:rPr lang="cs-CZ" dirty="0">
                <a:solidFill>
                  <a:schemeClr val="tx1"/>
                </a:solidFill>
              </a:rPr>
              <a:t>kostní </a:t>
            </a:r>
            <a:r>
              <a:rPr lang="cs-CZ" dirty="0" smtClean="0">
                <a:solidFill>
                  <a:schemeClr val="tx1"/>
                </a:solidFill>
              </a:rPr>
              <a:t>hmoty.</a:t>
            </a:r>
          </a:p>
          <a:p>
            <a:pPr algn="just"/>
            <a:endParaRPr lang="cs-CZ" dirty="0" smtClean="0">
              <a:solidFill>
                <a:schemeClr val="tx1"/>
              </a:solidFill>
            </a:endParaRPr>
          </a:p>
          <a:p>
            <a:pPr algn="just"/>
            <a:r>
              <a:rPr lang="cs-CZ" dirty="0" smtClean="0">
                <a:solidFill>
                  <a:schemeClr val="tx1"/>
                </a:solidFill>
              </a:rPr>
              <a:t>Mezi </a:t>
            </a:r>
            <a:r>
              <a:rPr lang="cs-CZ" dirty="0">
                <a:solidFill>
                  <a:schemeClr val="tx1"/>
                </a:solidFill>
              </a:rPr>
              <a:t>třicátým a čtyřicátým rokem dosahuje minima a pak opět mírně stoupá </a:t>
            </a:r>
            <a:r>
              <a:rPr lang="cs-CZ" dirty="0" smtClean="0">
                <a:solidFill>
                  <a:schemeClr val="tx1"/>
                </a:solidFill>
              </a:rPr>
              <a:t>(3 až 10 %).</a:t>
            </a:r>
          </a:p>
          <a:p>
            <a:pPr algn="just"/>
            <a:endParaRPr lang="cs-CZ" dirty="0" smtClean="0">
              <a:solidFill>
                <a:schemeClr val="tx1"/>
              </a:solidFill>
            </a:endParaRPr>
          </a:p>
          <a:p>
            <a:pPr algn="just"/>
            <a:r>
              <a:rPr lang="cs-CZ" dirty="0" smtClean="0">
                <a:solidFill>
                  <a:schemeClr val="tx1"/>
                </a:solidFill>
              </a:rPr>
              <a:t>Celkový úbytek = kosti </a:t>
            </a:r>
            <a:r>
              <a:rPr lang="cs-CZ" dirty="0">
                <a:solidFill>
                  <a:schemeClr val="tx1"/>
                </a:solidFill>
              </a:rPr>
              <a:t>ztrácejí nejprve spongiózu a potom i kompaktu. </a:t>
            </a:r>
            <a:endParaRPr lang="cs-CZ" dirty="0" smtClean="0">
              <a:solidFill>
                <a:schemeClr val="tx1"/>
              </a:solidFill>
            </a:endParaRPr>
          </a:p>
          <a:p>
            <a:pPr algn="just"/>
            <a:endParaRPr lang="cs-CZ" dirty="0" smtClean="0">
              <a:solidFill>
                <a:schemeClr val="tx1"/>
              </a:solidFill>
            </a:endParaRPr>
          </a:p>
          <a:p>
            <a:pPr algn="just"/>
            <a:r>
              <a:rPr lang="cs-CZ" dirty="0" smtClean="0">
                <a:solidFill>
                  <a:schemeClr val="tx1"/>
                </a:solidFill>
              </a:rPr>
              <a:t>Kompaktní </a:t>
            </a:r>
            <a:r>
              <a:rPr lang="cs-CZ" dirty="0">
                <a:solidFill>
                  <a:schemeClr val="tx1"/>
                </a:solidFill>
              </a:rPr>
              <a:t>kost se ztenčuje a zejména v jejích vnitřních vrstvách se objevují resorpční </a:t>
            </a:r>
            <a:r>
              <a:rPr lang="cs-CZ" dirty="0" smtClean="0">
                <a:solidFill>
                  <a:schemeClr val="tx1"/>
                </a:solidFill>
              </a:rPr>
              <a:t>dutiny.</a:t>
            </a:r>
            <a:endParaRPr lang="cs-CZ" dirty="0"/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7279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TM10001105[[fn=Oříznutí]]</Template>
  <TotalTime>27129</TotalTime>
  <Words>536</Words>
  <Application>Microsoft Office PowerPoint</Application>
  <PresentationFormat>Širokoúhlá obrazovka</PresentationFormat>
  <Paragraphs>124</Paragraphs>
  <Slides>22</Slides>
  <Notes>16</Notes>
  <HiddenSlides>0</HiddenSlides>
  <MMClips>16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7" baseType="lpstr">
      <vt:lpstr>Arial</vt:lpstr>
      <vt:lpstr>Calibri</vt:lpstr>
      <vt:lpstr>Franklin Gothic Book</vt:lpstr>
      <vt:lpstr>Helvetica Neue</vt:lpstr>
      <vt:lpstr>Crop</vt:lpstr>
      <vt:lpstr>Retrospektivní antropologie</vt:lpstr>
      <vt:lpstr>Obsah</vt:lpstr>
      <vt:lpstr>Histologie kostní tkáně</vt:lpstr>
      <vt:lpstr>Prezentace aplikace PowerPoint</vt:lpstr>
      <vt:lpstr>Buňky</vt:lpstr>
      <vt:lpstr>Mezibuněčná hmota</vt:lpstr>
      <vt:lpstr>Organizace kostní tkáně</vt:lpstr>
      <vt:lpstr>Primární kost</vt:lpstr>
      <vt:lpstr>non-Haversovy kanálky</vt:lpstr>
      <vt:lpstr>Primární osteon</vt:lpstr>
      <vt:lpstr>Prezentace aplikace PowerPoint</vt:lpstr>
      <vt:lpstr>Sekundární kost</vt:lpstr>
      <vt:lpstr>Prezentace aplikace PowerPoint</vt:lpstr>
      <vt:lpstr>Vmezeřené (intersticiální) lamely</vt:lpstr>
      <vt:lpstr>Modelace a remodelace</vt:lpstr>
      <vt:lpstr>Modelace a remodelace kostní tkáně</vt:lpstr>
      <vt:lpstr>Modelace</vt:lpstr>
      <vt:lpstr>Remodelace</vt:lpstr>
      <vt:lpstr>Prezentace aplikace PowerPoint</vt:lpstr>
      <vt:lpstr>Prezentace aplikace PowerPoint</vt:lpstr>
      <vt:lpstr>Plasticita kosti</vt:lpstr>
      <vt:lpstr>Dynamika re/modelace během života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Retrospektivní antropologie</dc:title>
  <dc:creator>Anna Pankowska</dc:creator>
  <cp:lastModifiedBy>martin.buk@tiscali.cz</cp:lastModifiedBy>
  <cp:revision>185</cp:revision>
  <dcterms:created xsi:type="dcterms:W3CDTF">2018-09-25T07:47:17Z</dcterms:created>
  <dcterms:modified xsi:type="dcterms:W3CDTF">2023-02-16T14:04:03Z</dcterms:modified>
</cp:coreProperties>
</file>