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92" r:id="rId3"/>
    <p:sldId id="293" r:id="rId4"/>
    <p:sldId id="294" r:id="rId5"/>
    <p:sldId id="295" r:id="rId6"/>
    <p:sldId id="274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5" autoAdjust="0"/>
    <p:restoredTop sz="94660"/>
  </p:normalViewPr>
  <p:slideViewPr>
    <p:cSldViewPr>
      <p:cViewPr varScale="1">
        <p:scale>
          <a:sx n="83" d="100"/>
          <a:sy n="83" d="100"/>
        </p:scale>
        <p:origin x="14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ený obdélní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Obdélní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ený obdélní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Obdélní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bdélní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bdélní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ený obdélní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Obdélní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bdélní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ený obdélní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8EA41F9-63A4-4FD8-A660-6F089E21DB4B}" type="datetimeFigureOut">
              <a:rPr lang="cs-CZ" smtClean="0"/>
              <a:pPr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8DB0162-19CB-4DAC-B3DC-E982B9A8112F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43608" y="3284984"/>
            <a:ext cx="6652592" cy="1515616"/>
          </a:xfrm>
        </p:spPr>
        <p:txBody>
          <a:bodyPr/>
          <a:lstStyle/>
          <a:p>
            <a:r>
              <a:rPr lang="cs-CZ" b="1" dirty="0"/>
              <a:t>ESF II projekt Západočeské univerzity v Plzni</a:t>
            </a:r>
            <a:endParaRPr lang="cs-CZ" dirty="0"/>
          </a:p>
          <a:p>
            <a:r>
              <a:rPr lang="cs-CZ" dirty="0" err="1"/>
              <a:t>reg</a:t>
            </a:r>
            <a:r>
              <a:rPr lang="cs-CZ" dirty="0"/>
              <a:t>. č. CZ.02.2.69/0.0/0.0/18_056/0013239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Základní </a:t>
            </a:r>
            <a:r>
              <a:rPr lang="cs-CZ" smtClean="0"/>
              <a:t>psychometrické pojmy </a:t>
            </a:r>
            <a:endParaRPr lang="cs-CZ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922" y="5157192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Skóre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b="1" u="sng" dirty="0" smtClean="0"/>
              <a:t>Hrubé skóre </a:t>
            </a:r>
            <a:r>
              <a:rPr lang="cs-CZ" dirty="0" smtClean="0"/>
              <a:t>- původně naměřené či jinak zjištěné hodnoty </a:t>
            </a:r>
          </a:p>
          <a:p>
            <a:endParaRPr lang="cs-CZ" dirty="0" smtClean="0"/>
          </a:p>
          <a:p>
            <a:r>
              <a:rPr lang="cs-CZ" b="1" u="sng" dirty="0" smtClean="0"/>
              <a:t>Standardizované skóre </a:t>
            </a:r>
            <a:r>
              <a:rPr lang="cs-CZ" dirty="0" smtClean="0"/>
              <a:t>(též standardní skóre) – transformace hrubého skóre tak, aby výsledné rozložení mělo předem dané vlastnosti.  </a:t>
            </a:r>
          </a:p>
          <a:p>
            <a:r>
              <a:rPr lang="cs-CZ" dirty="0" smtClean="0"/>
              <a:t>Předpokladem pro použití standardizovaných skóre je normální rozdělení původních hodnot.</a:t>
            </a:r>
          </a:p>
          <a:p>
            <a:endParaRPr lang="cs-CZ" dirty="0"/>
          </a:p>
        </p:txBody>
      </p:sp>
      <p:pic>
        <p:nvPicPr>
          <p:cNvPr id="4" name="Obrázek 3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922" y="5157192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Gaussovo</a:t>
            </a:r>
            <a:r>
              <a:rPr lang="cs-CZ" dirty="0" smtClean="0"/>
              <a:t> rozdělení pravděpodobnosti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827584" y="1412776"/>
            <a:ext cx="7772400" cy="4968552"/>
          </a:xfrm>
        </p:spPr>
        <p:txBody>
          <a:bodyPr>
            <a:normAutofit fontScale="92500" lnSpcReduction="20000"/>
          </a:bodyPr>
          <a:lstStyle/>
          <a:p>
            <a:r>
              <a:rPr lang="cs-CZ" sz="2800" dirty="0" smtClean="0"/>
              <a:t>jedno z nejdůležitějších rozdělení pravděpodobnosti spojité náhodné veličiny</a:t>
            </a:r>
            <a:r>
              <a:rPr lang="cs-CZ" dirty="0" smtClean="0"/>
              <a:t>. 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nejčastější z-skóre, průměr 0, směrodatná odchylka 1.  </a:t>
            </a:r>
          </a:p>
          <a:p>
            <a:endParaRPr lang="cs-CZ" dirty="0"/>
          </a:p>
        </p:txBody>
      </p:sp>
      <p:pic>
        <p:nvPicPr>
          <p:cNvPr id="4" name="Obrázek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20888"/>
            <a:ext cx="57606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Standardizované skóry</a:t>
            </a:r>
            <a:endParaRPr lang="cs-CZ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</p:nvPr>
        </p:nvGraphicFramePr>
        <p:xfrm>
          <a:off x="914400" y="1971040"/>
          <a:ext cx="77724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554480"/>
                <a:gridCol w="1554480"/>
                <a:gridCol w="1554480"/>
                <a:gridCol w="1554480"/>
              </a:tblGrid>
              <a:tr h="0"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standardní skóre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používané označení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průměr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směrodatná odchylka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cs-CZ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poznámka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z-skóre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Z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nejčastější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T-skóre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steny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5,5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min1, </a:t>
                      </a:r>
                      <a:r>
                        <a:rPr lang="cs-CZ" dirty="0" err="1" smtClean="0"/>
                        <a:t>max</a:t>
                      </a:r>
                      <a:r>
                        <a:rPr lang="cs-CZ" dirty="0" smtClean="0"/>
                        <a:t> 10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staniny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min 1, </a:t>
                      </a:r>
                      <a:r>
                        <a:rPr lang="cs-CZ" dirty="0" err="1" smtClean="0"/>
                        <a:t>max</a:t>
                      </a:r>
                      <a:r>
                        <a:rPr lang="cs-CZ" dirty="0" smtClean="0"/>
                        <a:t> 9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IQ skóre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IQ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15/16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v test. </a:t>
                      </a:r>
                      <a:r>
                        <a:rPr lang="cs-CZ" dirty="0" err="1" smtClean="0"/>
                        <a:t>intel</a:t>
                      </a:r>
                      <a:r>
                        <a:rPr lang="cs-CZ" dirty="0" smtClean="0"/>
                        <a:t>.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b="1" u="sng" dirty="0" smtClean="0"/>
              <a:t>Percentil</a:t>
            </a:r>
            <a:r>
              <a:rPr lang="cs-CZ" dirty="0" smtClean="0"/>
              <a:t> - jak se jednotlivý účastník umístil v rámci všech ostatních účastníků, popř. kolik procent ostatních účastníků dosáhlo horšího výsledku než on.  </a:t>
            </a:r>
          </a:p>
          <a:p>
            <a:r>
              <a:rPr lang="cs-CZ" b="1" u="sng" dirty="0" smtClean="0"/>
              <a:t>Deviační skóre </a:t>
            </a:r>
            <a:r>
              <a:rPr lang="cs-CZ" dirty="0" smtClean="0"/>
              <a:t>(častěji než IQ skóre) - průměr 100, směrodatná odchylka 15.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Deviační skór  - </a:t>
            </a:r>
            <a:r>
              <a:rPr lang="cs-CZ" u="sng" dirty="0" smtClean="0"/>
              <a:t>RPM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+ 3 (stupeň I) – </a:t>
            </a:r>
            <a:r>
              <a:rPr lang="cs-CZ" dirty="0" err="1" smtClean="0"/>
              <a:t>superiozní</a:t>
            </a:r>
            <a:r>
              <a:rPr lang="cs-CZ" dirty="0" smtClean="0"/>
              <a:t> inteligence – vyšší než 95 percentil</a:t>
            </a:r>
          </a:p>
          <a:p>
            <a:r>
              <a:rPr lang="cs-CZ" dirty="0" smtClean="0"/>
              <a:t>+ 2 (stupeň II) – nadprůměrná inteligence – 75 – 95 percentil</a:t>
            </a:r>
          </a:p>
          <a:p>
            <a:r>
              <a:rPr lang="cs-CZ" dirty="0" smtClean="0"/>
              <a:t>+ 1 (stupeň III) – průměrná inteligence – 50 – 75 percentil</a:t>
            </a:r>
          </a:p>
          <a:p>
            <a:r>
              <a:rPr lang="cs-CZ" dirty="0" smtClean="0"/>
              <a:t>0  (stupeň IV) – průměrná inteligence – 50 percentil</a:t>
            </a:r>
          </a:p>
          <a:p>
            <a:r>
              <a:rPr lang="cs-CZ" dirty="0" smtClean="0"/>
              <a:t>- 1 (</a:t>
            </a:r>
            <a:r>
              <a:rPr lang="cs-CZ" dirty="0" err="1" smtClean="0"/>
              <a:t>srupeň</a:t>
            </a:r>
            <a:r>
              <a:rPr lang="cs-CZ" dirty="0" smtClean="0"/>
              <a:t> V) - průměrná inteligence 25 – 50 percentil</a:t>
            </a:r>
          </a:p>
          <a:p>
            <a:r>
              <a:rPr lang="cs-CZ" dirty="0" smtClean="0"/>
              <a:t>- 2 (stupeň VI) – podprůměrná inteligence – 5 – 25 percentil</a:t>
            </a:r>
          </a:p>
          <a:p>
            <a:r>
              <a:rPr lang="cs-CZ" dirty="0" smtClean="0"/>
              <a:t>- 3 (stupeň VII) – intelektuálně defektní – nižší než 5 percentil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mění">
  <a:themeElements>
    <a:clrScheme name="Jmění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Jmění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Jmění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603</TotalTime>
  <Words>252</Words>
  <Application>Microsoft Office PowerPoint</Application>
  <PresentationFormat>Předvádění na obrazovce (4:3)</PresentationFormat>
  <Paragraphs>59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Franklin Gothic Book</vt:lpstr>
      <vt:lpstr>Perpetua</vt:lpstr>
      <vt:lpstr>Wingdings 2</vt:lpstr>
      <vt:lpstr>Jmění</vt:lpstr>
      <vt:lpstr>Základní psychometrické pojmy </vt:lpstr>
      <vt:lpstr>Skóre</vt:lpstr>
      <vt:lpstr>Gaussovo rozdělení pravděpodobnosti</vt:lpstr>
      <vt:lpstr>Standardizované skóry</vt:lpstr>
      <vt:lpstr>Prezentace aplikace PowerPoint</vt:lpstr>
      <vt:lpstr>  Deviační skór  - RPM </vt:lpstr>
    </vt:vector>
  </TitlesOfParts>
  <Company>ZCU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Psychodiagnostika</dc:title>
  <dc:creator>lovasov</dc:creator>
  <cp:lastModifiedBy>martin.buk@tiscali.cz</cp:lastModifiedBy>
  <cp:revision>58</cp:revision>
  <dcterms:created xsi:type="dcterms:W3CDTF">2015-02-25T07:51:27Z</dcterms:created>
  <dcterms:modified xsi:type="dcterms:W3CDTF">2023-02-16T10:48:56Z</dcterms:modified>
</cp:coreProperties>
</file>