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7" r:id="rId3"/>
    <p:sldId id="298" r:id="rId4"/>
    <p:sldId id="299" r:id="rId5"/>
    <p:sldId id="300" r:id="rId6"/>
    <p:sldId id="301" r:id="rId7"/>
    <p:sldId id="302" r:id="rId8"/>
    <p:sldId id="303" r:id="rId9"/>
    <p:sldId id="304" r:id="rId10"/>
    <p:sldId id="305" r:id="rId11"/>
    <p:sldId id="306" r:id="rId12"/>
    <p:sldId id="307" r:id="rId13"/>
    <p:sldId id="308" r:id="rId14"/>
    <p:sldId id="309" r:id="rId15"/>
    <p:sldId id="310" r:id="rId16"/>
    <p:sldId id="311" r:id="rId17"/>
    <p:sldId id="312" r:id="rId18"/>
    <p:sldId id="313" r:id="rId19"/>
    <p:sldId id="314" r:id="rId20"/>
    <p:sldId id="315" r:id="rId21"/>
    <p:sldId id="316" r:id="rId22"/>
    <p:sldId id="317" r:id="rId23"/>
    <p:sldId id="318" r:id="rId24"/>
    <p:sldId id="319" r:id="rId25"/>
    <p:sldId id="320" r:id="rId26"/>
    <p:sldId id="321" r:id="rId27"/>
    <p:sldId id="322" r:id="rId28"/>
    <p:sldId id="323" r:id="rId29"/>
    <p:sldId id="324" r:id="rId30"/>
    <p:sldId id="325" r:id="rId31"/>
    <p:sldId id="326" r:id="rId32"/>
    <p:sldId id="327" r:id="rId33"/>
    <p:sldId id="328" r:id="rId34"/>
    <p:sldId id="329" r:id="rId35"/>
    <p:sldId id="330" r:id="rId36"/>
    <p:sldId id="331" r:id="rId37"/>
    <p:sldId id="332" r:id="rId38"/>
    <p:sldId id="333" r:id="rId39"/>
    <p:sldId id="334" r:id="rId40"/>
    <p:sldId id="335" r:id="rId41"/>
    <p:sldId id="336" r:id="rId42"/>
    <p:sldId id="337" r:id="rId43"/>
    <p:sldId id="338" r:id="rId44"/>
    <p:sldId id="339" r:id="rId45"/>
    <p:sldId id="340" r:id="rId46"/>
    <p:sldId id="341" r:id="rId47"/>
    <p:sldId id="342" r:id="rId48"/>
    <p:sldId id="343" r:id="rId49"/>
  </p:sldIdLst>
  <p:sldSz cx="10693400" cy="7562850"/>
  <p:notesSz cx="10693400" cy="75628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358" y="8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11/29/2022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2" cy="6479997"/>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6684092" y="6750009"/>
            <a:ext cx="1117395" cy="539997"/>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3786055" y="6828576"/>
            <a:ext cx="2078671" cy="385982"/>
          </a:xfrm>
          <a:prstGeom prst="rect">
            <a:avLst/>
          </a:prstGeom>
          <a:blipFill>
            <a:blip r:embed="rId9" cstate="print"/>
            <a:stretch>
              <a:fillRect/>
            </a:stretch>
          </a:blipFill>
        </p:spPr>
        <p:txBody>
          <a:bodyPr wrap="square" lIns="0" tIns="0" rIns="0" bIns="0" rtlCol="0"/>
          <a:lstStyle/>
          <a:p>
            <a:endParaRPr/>
          </a:p>
        </p:txBody>
      </p:sp>
      <p:sp>
        <p:nvSpPr>
          <p:cNvPr id="19" name="bk object 19"/>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20" name="bk object 20"/>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1" name="bk object 21"/>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2" name="bk object 22"/>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3" name="bk object 23"/>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4" name="bk object 24"/>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5" name="bk object 25"/>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6" name="bk object 26"/>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7" name="bk object 27"/>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8" name="bk object 28"/>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9" name="bk object 29"/>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0" name="bk object 30"/>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1" name="bk object 31"/>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 name="Holder 2"/>
          <p:cNvSpPr>
            <a:spLocks noGrp="1"/>
          </p:cNvSpPr>
          <p:nvPr>
            <p:ph type="title"/>
          </p:nvPr>
        </p:nvSpPr>
        <p:spPr>
          <a:xfrm>
            <a:off x="707301" y="1328879"/>
            <a:ext cx="9278797" cy="533400"/>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707301" y="2069865"/>
            <a:ext cx="9278797" cy="1854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11/29/2022</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692002" cy="6479997"/>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95543" y="2319254"/>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850900" y="2333625"/>
            <a:ext cx="9278797" cy="2616101"/>
          </a:xfrm>
        </p:spPr>
        <p:txBody>
          <a:bodyPr/>
          <a:lstStyle/>
          <a:p>
            <a:pPr algn="ctr"/>
            <a:r>
              <a:rPr lang="cs-CZ" sz="4500" dirty="0"/>
              <a:t>Politika soudržnosti a strategie EU 2020+</a:t>
            </a:r>
            <a:br>
              <a:rPr lang="cs-CZ" sz="4500" dirty="0"/>
            </a:br>
            <a:r>
              <a:rPr lang="cs-CZ" sz="4500" dirty="0"/>
              <a:t>(2014-2020)</a:t>
            </a:r>
            <a:r>
              <a:rPr lang="cs-CZ" sz="2800" dirty="0"/>
              <a:t/>
            </a:r>
            <a:br>
              <a:rPr lang="cs-CZ" sz="2800" dirty="0"/>
            </a:br>
            <a:endParaRPr lang="cs-CZ" dirty="0"/>
          </a:p>
        </p:txBody>
      </p:sp>
    </p:spTree>
  </p:cSld>
  <p:clrMapOvr>
    <a:masterClrMapping/>
  </p:clrMapOvr>
  <p:transition>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601" t="16178" r="15977" b="12653"/>
          <a:stretch/>
        </p:blipFill>
        <p:spPr bwMode="auto">
          <a:xfrm>
            <a:off x="241300" y="0"/>
            <a:ext cx="8012105" cy="6705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ovéPole 4"/>
          <p:cNvSpPr txBox="1"/>
          <p:nvPr/>
        </p:nvSpPr>
        <p:spPr>
          <a:xfrm>
            <a:off x="4432300" y="6439878"/>
            <a:ext cx="5439887" cy="369332"/>
          </a:xfrm>
          <a:prstGeom prst="rect">
            <a:avLst/>
          </a:prstGeom>
          <a:noFill/>
        </p:spPr>
        <p:txBody>
          <a:bodyPr wrap="none" rtlCol="0">
            <a:spAutoFit/>
          </a:bodyPr>
          <a:lstStyle/>
          <a:p>
            <a:r>
              <a:rPr lang="cs-CZ" dirty="0"/>
              <a:t>http://ec.europa.eu/regional_policy/what/index_cs.cfm</a:t>
            </a:r>
          </a:p>
        </p:txBody>
      </p:sp>
    </p:spTree>
    <p:extLst>
      <p:ext uri="{BB962C8B-B14F-4D97-AF65-F5344CB8AC3E}">
        <p14:creationId xmlns:p14="http://schemas.microsoft.com/office/powerpoint/2010/main" val="2936238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492443"/>
          </a:xfrm>
        </p:spPr>
        <p:txBody>
          <a:bodyPr/>
          <a:lstStyle/>
          <a:p>
            <a:r>
              <a:rPr lang="cs-CZ" sz="3200" dirty="0"/>
              <a:t>Priority regionální politiky</a:t>
            </a:r>
            <a:endParaRPr lang="cs-CZ" dirty="0"/>
          </a:p>
        </p:txBody>
      </p:sp>
      <p:sp>
        <p:nvSpPr>
          <p:cNvPr id="3" name="Zástupný symbol pro text 2"/>
          <p:cNvSpPr>
            <a:spLocks noGrp="1"/>
          </p:cNvSpPr>
          <p:nvPr>
            <p:ph type="body" idx="1"/>
          </p:nvPr>
        </p:nvSpPr>
        <p:spPr>
          <a:xfrm>
            <a:off x="707301" y="2069865"/>
            <a:ext cx="9278797" cy="2123658"/>
          </a:xfrm>
        </p:spPr>
        <p:txBody>
          <a:bodyPr/>
          <a:lstStyle/>
          <a:p>
            <a:r>
              <a:rPr lang="cs-CZ" sz="2400" dirty="0"/>
              <a:t>Regionální politika EU se soustředí na 4 priority:</a:t>
            </a:r>
          </a:p>
          <a:p>
            <a:pPr marL="342900" indent="-342900">
              <a:buFont typeface="Arial" panose="020B0604020202020204" pitchFamily="34" charset="0"/>
              <a:buChar char="•"/>
            </a:pPr>
            <a:r>
              <a:rPr lang="cs-CZ" sz="2400" dirty="0"/>
              <a:t>výzkum a inovace,</a:t>
            </a:r>
          </a:p>
          <a:p>
            <a:pPr marL="342900" indent="-342900">
              <a:buFont typeface="Arial" panose="020B0604020202020204" pitchFamily="34" charset="0"/>
              <a:buChar char="•"/>
            </a:pPr>
            <a:r>
              <a:rPr lang="cs-CZ" sz="2400" dirty="0"/>
              <a:t>informační a komunikační technologie,</a:t>
            </a:r>
          </a:p>
          <a:p>
            <a:pPr marL="342900" indent="-342900">
              <a:buFont typeface="Arial" panose="020B0604020202020204" pitchFamily="34" charset="0"/>
              <a:buChar char="•"/>
            </a:pPr>
            <a:r>
              <a:rPr lang="cs-CZ" sz="2400" dirty="0"/>
              <a:t>konkurenceschopnost malých a středních podniků,</a:t>
            </a:r>
          </a:p>
          <a:p>
            <a:pPr marL="342900" indent="-342900">
              <a:buFont typeface="Arial" panose="020B0604020202020204" pitchFamily="34" charset="0"/>
              <a:buChar char="•"/>
            </a:pPr>
            <a:r>
              <a:rPr lang="cs-CZ" sz="2400" dirty="0"/>
              <a:t>přechod na nízkouhlíkové hospodářství.</a:t>
            </a:r>
          </a:p>
          <a:p>
            <a:endParaRPr lang="cs-CZ" dirty="0"/>
          </a:p>
        </p:txBody>
      </p:sp>
    </p:spTree>
    <p:extLst>
      <p:ext uri="{BB962C8B-B14F-4D97-AF65-F5344CB8AC3E}">
        <p14:creationId xmlns:p14="http://schemas.microsoft.com/office/powerpoint/2010/main" val="2471882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Hospodářský růst </a:t>
            </a:r>
          </a:p>
        </p:txBody>
      </p:sp>
      <p:sp>
        <p:nvSpPr>
          <p:cNvPr id="3" name="Zástupný symbol pro text 2"/>
          <p:cNvSpPr>
            <a:spLocks noGrp="1"/>
          </p:cNvSpPr>
          <p:nvPr>
            <p:ph type="body" idx="1"/>
          </p:nvPr>
        </p:nvSpPr>
        <p:spPr>
          <a:xfrm>
            <a:off x="707301" y="2069865"/>
            <a:ext cx="9278797" cy="3231654"/>
          </a:xfrm>
        </p:spPr>
        <p:txBody>
          <a:bodyPr/>
          <a:lstStyle/>
          <a:p>
            <a:r>
              <a:rPr lang="cs-CZ" sz="2400" dirty="0"/>
              <a:t>Cílem strategie Evropa 2020 bylo dosáhnout hospodářského růstu, který by byl </a:t>
            </a:r>
          </a:p>
          <a:p>
            <a:pPr>
              <a:buFontTx/>
              <a:buChar char="-"/>
            </a:pPr>
            <a:r>
              <a:rPr lang="cs-CZ" sz="2400" u="sng" dirty="0"/>
              <a:t>inteligentní </a:t>
            </a:r>
            <a:r>
              <a:rPr lang="cs-CZ" sz="2400" dirty="0"/>
              <a:t>(prostřednictvím efektivnějšího investování do vzdělávání, </a:t>
            </a:r>
            <a:r>
              <a:rPr lang="cs-CZ" sz="2400" dirty="0" smtClean="0"/>
              <a:t> 	výzkumu </a:t>
            </a:r>
            <a:r>
              <a:rPr lang="cs-CZ" sz="2400" dirty="0"/>
              <a:t>a inovací), </a:t>
            </a:r>
          </a:p>
          <a:p>
            <a:pPr>
              <a:buFontTx/>
              <a:buChar char="-"/>
            </a:pPr>
            <a:r>
              <a:rPr lang="cs-CZ" sz="2400" u="sng" dirty="0"/>
              <a:t>udržitelný</a:t>
            </a:r>
            <a:r>
              <a:rPr lang="cs-CZ" sz="2400" dirty="0"/>
              <a:t> (díky odhodlání pokročit na cestě směrem k nízkouhlíkové </a:t>
            </a:r>
            <a:r>
              <a:rPr lang="cs-CZ" sz="2400" dirty="0" smtClean="0"/>
              <a:t>	ekonomice</a:t>
            </a:r>
            <a:r>
              <a:rPr lang="cs-CZ" sz="2400" dirty="0"/>
              <a:t>) a </a:t>
            </a:r>
          </a:p>
          <a:p>
            <a:pPr>
              <a:buFontTx/>
              <a:buChar char="-"/>
            </a:pPr>
            <a:r>
              <a:rPr lang="cs-CZ" sz="2400" u="sng" dirty="0"/>
              <a:t>inkluzivní</a:t>
            </a:r>
            <a:r>
              <a:rPr lang="cs-CZ" sz="2400" dirty="0"/>
              <a:t> (se silným důrazem na tvorbu pracovních míst a snižování </a:t>
            </a:r>
            <a:r>
              <a:rPr lang="cs-CZ" sz="2400" dirty="0" smtClean="0"/>
              <a:t>	chudoby</a:t>
            </a:r>
            <a:r>
              <a:rPr lang="cs-CZ" sz="2400" dirty="0"/>
              <a:t>).  </a:t>
            </a:r>
          </a:p>
          <a:p>
            <a:endParaRPr lang="cs-CZ" dirty="0"/>
          </a:p>
        </p:txBody>
      </p:sp>
    </p:spTree>
    <p:extLst>
      <p:ext uri="{BB962C8B-B14F-4D97-AF65-F5344CB8AC3E}">
        <p14:creationId xmlns:p14="http://schemas.microsoft.com/office/powerpoint/2010/main" val="3243368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Inteligentní růst</a:t>
            </a:r>
          </a:p>
        </p:txBody>
      </p:sp>
      <p:sp>
        <p:nvSpPr>
          <p:cNvPr id="3" name="Zástupný symbol pro text 2"/>
          <p:cNvSpPr>
            <a:spLocks noGrp="1"/>
          </p:cNvSpPr>
          <p:nvPr>
            <p:ph type="body" idx="1"/>
          </p:nvPr>
        </p:nvSpPr>
        <p:spPr>
          <a:xfrm>
            <a:off x="707301" y="2069865"/>
            <a:ext cx="9278797" cy="2862322"/>
          </a:xfrm>
        </p:spPr>
        <p:txBody>
          <a:bodyPr/>
          <a:lstStyle/>
          <a:p>
            <a:pPr>
              <a:buFontTx/>
              <a:buChar char="-"/>
            </a:pPr>
            <a:r>
              <a:rPr lang="cs-CZ" sz="2400" dirty="0"/>
              <a:t>znamená, že Evropská unie zlepší své výsledky </a:t>
            </a:r>
          </a:p>
          <a:p>
            <a:r>
              <a:rPr lang="cs-CZ" sz="2400" dirty="0"/>
              <a:t>v těchto oblastech:</a:t>
            </a:r>
          </a:p>
          <a:p>
            <a:pPr marL="342900" indent="-342900">
              <a:buFont typeface="Arial" panose="020B0604020202020204" pitchFamily="34" charset="0"/>
              <a:buChar char="•"/>
            </a:pPr>
            <a:r>
              <a:rPr lang="cs-CZ" sz="2400" b="1" dirty="0"/>
              <a:t>vzdělávání</a:t>
            </a:r>
            <a:r>
              <a:rPr lang="cs-CZ" sz="2400" dirty="0"/>
              <a:t> (motivovat občany, aby zvyšovali svou kvalifikaci a pravidelně ji doplňovali o nové poznatky),</a:t>
            </a:r>
          </a:p>
          <a:p>
            <a:pPr marL="342900" indent="-342900">
              <a:buFont typeface="Arial" panose="020B0604020202020204" pitchFamily="34" charset="0"/>
              <a:buChar char="•"/>
            </a:pPr>
            <a:r>
              <a:rPr lang="cs-CZ" sz="2400" b="1" dirty="0"/>
              <a:t>výzkum a inovace</a:t>
            </a:r>
            <a:r>
              <a:rPr lang="cs-CZ" sz="2400" dirty="0"/>
              <a:t> (vytvářet nové produkty a služby, které generují růst a pracovní místa a pomáhají řešit sociální otázky),</a:t>
            </a:r>
          </a:p>
          <a:p>
            <a:pPr marL="342900" indent="-342900">
              <a:buFont typeface="Arial" panose="020B0604020202020204" pitchFamily="34" charset="0"/>
              <a:buChar char="•"/>
            </a:pPr>
            <a:r>
              <a:rPr lang="cs-CZ" sz="2400" b="1" dirty="0"/>
              <a:t>digitální společnost</a:t>
            </a:r>
            <a:r>
              <a:rPr lang="cs-CZ" sz="2400" dirty="0"/>
              <a:t> (využívat informační a komunikační technologie).</a:t>
            </a:r>
          </a:p>
          <a:p>
            <a:endParaRPr lang="cs-CZ" dirty="0"/>
          </a:p>
        </p:txBody>
      </p:sp>
    </p:spTree>
    <p:extLst>
      <p:ext uri="{BB962C8B-B14F-4D97-AF65-F5344CB8AC3E}">
        <p14:creationId xmlns:p14="http://schemas.microsoft.com/office/powerpoint/2010/main" val="1094154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Udržitelný růst</a:t>
            </a:r>
          </a:p>
        </p:txBody>
      </p:sp>
      <p:sp>
        <p:nvSpPr>
          <p:cNvPr id="3" name="Zástupný symbol pro text 2"/>
          <p:cNvSpPr>
            <a:spLocks noGrp="1"/>
          </p:cNvSpPr>
          <p:nvPr>
            <p:ph type="body" idx="1"/>
          </p:nvPr>
        </p:nvSpPr>
        <p:spPr>
          <a:xfrm>
            <a:off x="707301" y="2069865"/>
            <a:ext cx="9278797" cy="5078313"/>
          </a:xfrm>
        </p:spPr>
        <p:txBody>
          <a:bodyPr/>
          <a:lstStyle/>
          <a:p>
            <a:pPr marL="342900" indent="-342900">
              <a:buFont typeface="Arial" panose="020B0604020202020204" pitchFamily="34" charset="0"/>
              <a:buChar char="•"/>
            </a:pPr>
            <a:r>
              <a:rPr lang="cs-CZ" sz="2400" dirty="0" smtClean="0"/>
              <a:t>Vytvořit </a:t>
            </a:r>
            <a:r>
              <a:rPr lang="cs-CZ" sz="2400" b="1" dirty="0"/>
              <a:t>konkurenceschopnější nízkouhlíkovou ekonomiku</a:t>
            </a:r>
            <a:r>
              <a:rPr lang="cs-CZ" sz="2400" dirty="0"/>
              <a:t>, která rozumným a udržitelným způsobem využívá všechny zdroje.</a:t>
            </a:r>
          </a:p>
          <a:p>
            <a:pPr marL="342900" indent="-342900">
              <a:buFont typeface="Arial" panose="020B0604020202020204" pitchFamily="34" charset="0"/>
              <a:buChar char="•"/>
            </a:pPr>
            <a:r>
              <a:rPr lang="cs-CZ" sz="2400" b="1" dirty="0"/>
              <a:t>Chránit životní prostředí</a:t>
            </a:r>
            <a:r>
              <a:rPr lang="cs-CZ" sz="2400" dirty="0"/>
              <a:t>, snížit objem emisí a zabránit úbytku biologické rozmanitosti.</a:t>
            </a:r>
          </a:p>
          <a:p>
            <a:pPr marL="342900" indent="-342900">
              <a:buFont typeface="Arial" panose="020B0604020202020204" pitchFamily="34" charset="0"/>
              <a:buChar char="•"/>
            </a:pPr>
            <a:r>
              <a:rPr lang="cs-CZ" sz="2400" dirty="0"/>
              <a:t>Využít náskoku, který Evropa má ve vývoji </a:t>
            </a:r>
            <a:r>
              <a:rPr lang="cs-CZ" sz="2400" b="1" dirty="0"/>
              <a:t>nových ekologických technologií</a:t>
            </a:r>
            <a:r>
              <a:rPr lang="cs-CZ" sz="2400" dirty="0"/>
              <a:t> a výrobních postupů.</a:t>
            </a:r>
          </a:p>
          <a:p>
            <a:pPr marL="342900" indent="-342900">
              <a:buFont typeface="Arial" panose="020B0604020202020204" pitchFamily="34" charset="0"/>
              <a:buChar char="•"/>
            </a:pPr>
            <a:r>
              <a:rPr lang="cs-CZ" sz="2400" dirty="0"/>
              <a:t>Zavést </a:t>
            </a:r>
            <a:r>
              <a:rPr lang="cs-CZ" sz="2400" b="1" dirty="0"/>
              <a:t>výkonné a inteligentní rozvodné sítě elektrické energie</a:t>
            </a:r>
            <a:r>
              <a:rPr lang="cs-CZ" sz="2400" dirty="0"/>
              <a:t>. </a:t>
            </a:r>
          </a:p>
          <a:p>
            <a:pPr marL="342900" indent="-342900">
              <a:buFont typeface="Arial" panose="020B0604020202020204" pitchFamily="34" charset="0"/>
              <a:buChar char="•"/>
            </a:pPr>
            <a:r>
              <a:rPr lang="cs-CZ" sz="2400" b="1" dirty="0"/>
              <a:t>Využívat celoevropské sítě</a:t>
            </a:r>
            <a:r>
              <a:rPr lang="cs-CZ" sz="2400" dirty="0"/>
              <a:t>, a dodat tak podnikům v EU (především pak malým výrobním firmám) další konkurenční výhodu.</a:t>
            </a:r>
          </a:p>
          <a:p>
            <a:pPr marL="342900" indent="-342900">
              <a:buFont typeface="Arial" panose="020B0604020202020204" pitchFamily="34" charset="0"/>
              <a:buChar char="•"/>
            </a:pPr>
            <a:r>
              <a:rPr lang="cs-CZ" sz="2400" b="1" dirty="0"/>
              <a:t>Zlepšovat podnikatelské prostředí,</a:t>
            </a:r>
            <a:r>
              <a:rPr lang="cs-CZ" sz="2400" dirty="0"/>
              <a:t> zejména v případě malých a středních podniků.</a:t>
            </a:r>
          </a:p>
          <a:p>
            <a:pPr marL="342900" indent="-342900">
              <a:buFont typeface="Arial" panose="020B0604020202020204" pitchFamily="34" charset="0"/>
              <a:buChar char="•"/>
            </a:pPr>
            <a:r>
              <a:rPr lang="cs-CZ" sz="2400" b="1" dirty="0"/>
              <a:t>Umožnit spotřebitelům</a:t>
            </a:r>
            <a:r>
              <a:rPr lang="cs-CZ" sz="2400" dirty="0"/>
              <a:t>, aby se na základě dostatečných informací mohli co nejlépe rozhodnout.</a:t>
            </a:r>
          </a:p>
          <a:p>
            <a:endParaRPr lang="cs-CZ" dirty="0"/>
          </a:p>
        </p:txBody>
      </p:sp>
    </p:spTree>
    <p:extLst>
      <p:ext uri="{BB962C8B-B14F-4D97-AF65-F5344CB8AC3E}">
        <p14:creationId xmlns:p14="http://schemas.microsoft.com/office/powerpoint/2010/main" val="2634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Inkluzivní růst</a:t>
            </a:r>
          </a:p>
        </p:txBody>
      </p:sp>
      <p:sp>
        <p:nvSpPr>
          <p:cNvPr id="3" name="Zástupný symbol pro text 2"/>
          <p:cNvSpPr>
            <a:spLocks noGrp="1"/>
          </p:cNvSpPr>
          <p:nvPr>
            <p:ph type="body" idx="1"/>
          </p:nvPr>
        </p:nvSpPr>
        <p:spPr>
          <a:xfrm>
            <a:off x="707301" y="2069865"/>
            <a:ext cx="9278797" cy="3231654"/>
          </a:xfrm>
        </p:spPr>
        <p:txBody>
          <a:bodyPr/>
          <a:lstStyle/>
          <a:p>
            <a:r>
              <a:rPr lang="cs-CZ" sz="2400" dirty="0"/>
              <a:t>Růst podporující začlenění znamená:</a:t>
            </a:r>
          </a:p>
          <a:p>
            <a:pPr marL="342900" indent="-342900">
              <a:buFont typeface="Arial" panose="020B0604020202020204" pitchFamily="34" charset="0"/>
              <a:buChar char="•"/>
            </a:pPr>
            <a:r>
              <a:rPr lang="cs-CZ" sz="2400" dirty="0"/>
              <a:t>Zvýšit míru zaměstnanosti v Evropě: vytvářet </a:t>
            </a:r>
            <a:r>
              <a:rPr lang="cs-CZ" sz="2400" b="1" dirty="0"/>
              <a:t>větší počet kvalitních pracovních míst</a:t>
            </a:r>
            <a:r>
              <a:rPr lang="cs-CZ" sz="2400" dirty="0"/>
              <a:t>, zejména pro ženy, mladé lidi a starší lidi.</a:t>
            </a:r>
          </a:p>
          <a:p>
            <a:pPr marL="342900" indent="-342900">
              <a:buFont typeface="Arial" panose="020B0604020202020204" pitchFamily="34" charset="0"/>
              <a:buChar char="•"/>
            </a:pPr>
            <a:r>
              <a:rPr lang="cs-CZ" sz="2400" dirty="0"/>
              <a:t>Pomoci lidem všech věkových kategorií, aby počítali se změnami, které v budoucnosti nastanou, a připravili se na ně tím, že budou </a:t>
            </a:r>
            <a:r>
              <a:rPr lang="cs-CZ" sz="2400" b="1" dirty="0"/>
              <a:t>investovat do vzdělání a získání odborné kvalifikace</a:t>
            </a:r>
            <a:r>
              <a:rPr lang="cs-CZ" sz="2400" dirty="0"/>
              <a:t>. </a:t>
            </a:r>
          </a:p>
          <a:p>
            <a:pPr marL="342900" indent="-342900">
              <a:buFont typeface="Arial" panose="020B0604020202020204" pitchFamily="34" charset="0"/>
              <a:buChar char="•"/>
            </a:pPr>
            <a:r>
              <a:rPr lang="cs-CZ" sz="2400" b="1" dirty="0"/>
              <a:t>Modernizovat</a:t>
            </a:r>
            <a:r>
              <a:rPr lang="cs-CZ" sz="2400" dirty="0"/>
              <a:t> pracovní trhy a systémy sociálního zabezpečení.</a:t>
            </a:r>
          </a:p>
          <a:p>
            <a:pPr marL="342900" indent="-342900">
              <a:buFont typeface="Arial" panose="020B0604020202020204" pitchFamily="34" charset="0"/>
              <a:buChar char="•"/>
            </a:pPr>
            <a:r>
              <a:rPr lang="cs-CZ" sz="2400" dirty="0"/>
              <a:t>Dbát na to, aby </a:t>
            </a:r>
            <a:r>
              <a:rPr lang="cs-CZ" sz="2400" b="1" dirty="0"/>
              <a:t>z hospodářského růstu měli prospěch všichni</a:t>
            </a:r>
            <a:r>
              <a:rPr lang="cs-CZ" sz="2400" dirty="0"/>
              <a:t>.</a:t>
            </a:r>
          </a:p>
          <a:p>
            <a:endParaRPr lang="cs-CZ" dirty="0"/>
          </a:p>
        </p:txBody>
      </p:sp>
    </p:spTree>
    <p:extLst>
      <p:ext uri="{BB962C8B-B14F-4D97-AF65-F5344CB8AC3E}">
        <p14:creationId xmlns:p14="http://schemas.microsoft.com/office/powerpoint/2010/main" val="248695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Strategie EU 2020</a:t>
            </a:r>
          </a:p>
        </p:txBody>
      </p:sp>
      <p:sp>
        <p:nvSpPr>
          <p:cNvPr id="3" name="Zástupný symbol pro text 2"/>
          <p:cNvSpPr>
            <a:spLocks noGrp="1"/>
          </p:cNvSpPr>
          <p:nvPr>
            <p:ph type="body" idx="1"/>
          </p:nvPr>
        </p:nvSpPr>
        <p:spPr>
          <a:xfrm>
            <a:off x="707301" y="2069865"/>
            <a:ext cx="9278797" cy="4708981"/>
          </a:xfrm>
        </p:spPr>
        <p:txBody>
          <a:bodyPr/>
          <a:lstStyle/>
          <a:p>
            <a:r>
              <a:rPr lang="cs-CZ" sz="2400" dirty="0"/>
              <a:t>Evropská unie si stanovila cíle, kterých mělo být dosaženo do roku 2020, a to </a:t>
            </a:r>
            <a:r>
              <a:rPr lang="cs-CZ" sz="2400" dirty="0" smtClean="0"/>
              <a:t> v </a:t>
            </a:r>
            <a:r>
              <a:rPr lang="cs-CZ" sz="2400" dirty="0"/>
              <a:t>pěti hlavních oblastech:</a:t>
            </a:r>
          </a:p>
          <a:p>
            <a:endParaRPr lang="cs-CZ" sz="2400" dirty="0"/>
          </a:p>
          <a:p>
            <a:pPr marL="342900" indent="-342900">
              <a:buFont typeface="Arial" panose="020B0604020202020204" pitchFamily="34" charset="0"/>
              <a:buChar char="•"/>
            </a:pPr>
            <a:r>
              <a:rPr lang="cs-CZ" sz="2400" b="1" dirty="0"/>
              <a:t>Zaměstnanost</a:t>
            </a:r>
            <a:r>
              <a:rPr lang="cs-CZ" sz="2400" dirty="0"/>
              <a:t> – zaměstnání pro 75 % populace ve věku 20 až 64,</a:t>
            </a:r>
          </a:p>
          <a:p>
            <a:pPr marL="342900" indent="-342900">
              <a:buFont typeface="Arial" panose="020B0604020202020204" pitchFamily="34" charset="0"/>
              <a:buChar char="•"/>
            </a:pPr>
            <a:r>
              <a:rPr lang="cs-CZ" sz="2400" b="1" dirty="0"/>
              <a:t>Inovace</a:t>
            </a:r>
            <a:r>
              <a:rPr lang="cs-CZ" sz="2400" dirty="0"/>
              <a:t> - 3% HDP EU investovat do výzkumu a vývoje.</a:t>
            </a:r>
          </a:p>
          <a:p>
            <a:pPr marL="342900" indent="-342900">
              <a:buFont typeface="Arial" panose="020B0604020202020204" pitchFamily="34" charset="0"/>
              <a:buChar char="•"/>
            </a:pPr>
            <a:r>
              <a:rPr lang="cs-CZ" sz="2400" b="1" dirty="0"/>
              <a:t>Klimatické změny</a:t>
            </a:r>
            <a:r>
              <a:rPr lang="cs-CZ" sz="2400" dirty="0"/>
              <a:t> - mělo by být dosaženo cílů dle zásady klima / energie „20/20/20“ (za dobrých podmínek včetně snížení emisí o dalších 30%).</a:t>
            </a:r>
          </a:p>
          <a:p>
            <a:pPr marL="342900" indent="-342900">
              <a:buFont typeface="Arial" panose="020B0604020202020204" pitchFamily="34" charset="0"/>
              <a:buChar char="•"/>
            </a:pPr>
            <a:r>
              <a:rPr lang="cs-CZ" sz="2400" b="1" dirty="0"/>
              <a:t>Vzdělání</a:t>
            </a:r>
            <a:r>
              <a:rPr lang="cs-CZ" sz="2400" dirty="0"/>
              <a:t> - podíl osob s nedokončeným vzděláním pod 10% a nejméně 40% populace ve věku 30 až 34 let by mělo mít dokončené vysokoškolské vzdělání nebo vzdělání srovnatelné.</a:t>
            </a:r>
          </a:p>
          <a:p>
            <a:pPr marL="342900" indent="-342900">
              <a:buFont typeface="Arial" panose="020B0604020202020204" pitchFamily="34" charset="0"/>
              <a:buChar char="•"/>
            </a:pPr>
            <a:r>
              <a:rPr lang="cs-CZ" sz="2400" b="1" dirty="0"/>
              <a:t>Chudoba</a:t>
            </a:r>
            <a:r>
              <a:rPr lang="cs-CZ" sz="2400" dirty="0"/>
              <a:t> - zmírnit chudobu s cílem zbavit nejméně 20 milionů obyvatel rizika chudoby či odloučení</a:t>
            </a:r>
            <a:r>
              <a:rPr lang="cs-CZ" dirty="0"/>
              <a:t>.</a:t>
            </a:r>
          </a:p>
          <a:p>
            <a:endParaRPr lang="cs-CZ" dirty="0"/>
          </a:p>
        </p:txBody>
      </p:sp>
    </p:spTree>
    <p:extLst>
      <p:ext uri="{BB962C8B-B14F-4D97-AF65-F5344CB8AC3E}">
        <p14:creationId xmlns:p14="http://schemas.microsoft.com/office/powerpoint/2010/main" val="963919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86613" y="520519"/>
            <a:ext cx="9278797" cy="553998"/>
          </a:xfrm>
        </p:spPr>
        <p:txBody>
          <a:bodyPr/>
          <a:lstStyle/>
          <a:p>
            <a:r>
              <a:rPr lang="cs-CZ" sz="3600" dirty="0"/>
              <a:t>Zaměstnanost</a:t>
            </a:r>
            <a:endParaRPr lang="cs-CZ" dirty="0"/>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2604" t="32451" r="22606" b="21865"/>
          <a:stretch/>
        </p:blipFill>
        <p:spPr>
          <a:xfrm>
            <a:off x="3213100" y="652615"/>
            <a:ext cx="7131024" cy="2609056"/>
          </a:xfrm>
          <a:prstGeom prst="rect">
            <a:avLst/>
          </a:prstGeom>
        </p:spPr>
      </p:pic>
      <p:pic>
        <p:nvPicPr>
          <p:cNvPr id="5" name="Obrázek 4"/>
          <p:cNvPicPr>
            <a:picLocks noChangeAspect="1"/>
          </p:cNvPicPr>
          <p:nvPr/>
        </p:nvPicPr>
        <p:blipFill rotWithShape="1">
          <a:blip r:embed="rId3"/>
          <a:srcRect l="24603" t="35080" r="24947" b="18992"/>
          <a:stretch/>
        </p:blipFill>
        <p:spPr>
          <a:xfrm>
            <a:off x="1079500" y="3365192"/>
            <a:ext cx="6624736" cy="3273524"/>
          </a:xfrm>
          <a:prstGeom prst="rect">
            <a:avLst/>
          </a:prstGeom>
        </p:spPr>
      </p:pic>
    </p:spTree>
    <p:extLst>
      <p:ext uri="{BB962C8B-B14F-4D97-AF65-F5344CB8AC3E}">
        <p14:creationId xmlns:p14="http://schemas.microsoft.com/office/powerpoint/2010/main" val="834227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Investice do </a:t>
            </a:r>
            <a:r>
              <a:rPr lang="cs-CZ" dirty="0" err="1"/>
              <a:t>VaV</a:t>
            </a:r>
            <a:endParaRPr lang="cs-CZ" dirty="0"/>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4625" t="35262" r="22875" b="24950"/>
          <a:stretch/>
        </p:blipFill>
        <p:spPr>
          <a:xfrm>
            <a:off x="241300" y="2069865"/>
            <a:ext cx="9730132" cy="4378560"/>
          </a:xfrm>
          <a:prstGeom prst="rect">
            <a:avLst/>
          </a:prstGeom>
        </p:spPr>
      </p:pic>
    </p:spTree>
    <p:extLst>
      <p:ext uri="{BB962C8B-B14F-4D97-AF65-F5344CB8AC3E}">
        <p14:creationId xmlns:p14="http://schemas.microsoft.com/office/powerpoint/2010/main" val="637275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Investice do </a:t>
            </a:r>
            <a:r>
              <a:rPr lang="cs-CZ" dirty="0" err="1"/>
              <a:t>VaV</a:t>
            </a:r>
            <a:endParaRPr lang="cs-CZ" dirty="0"/>
          </a:p>
        </p:txBody>
      </p:sp>
      <p:sp>
        <p:nvSpPr>
          <p:cNvPr id="3" name="Zástupný symbol pro text 2"/>
          <p:cNvSpPr>
            <a:spLocks noGrp="1"/>
          </p:cNvSpPr>
          <p:nvPr>
            <p:ph type="body" idx="1"/>
          </p:nvPr>
        </p:nvSpPr>
        <p:spPr/>
        <p:txBody>
          <a:bodyPr/>
          <a:lstStyle/>
          <a:p>
            <a:endParaRPr lang="cs-CZ"/>
          </a:p>
        </p:txBody>
      </p:sp>
      <p:pic>
        <p:nvPicPr>
          <p:cNvPr id="4" name="Obrázek 3"/>
          <p:cNvPicPr>
            <a:picLocks noChangeAspect="1"/>
          </p:cNvPicPr>
          <p:nvPr/>
        </p:nvPicPr>
        <p:blipFill rotWithShape="1">
          <a:blip r:embed="rId2"/>
          <a:srcRect l="24603" t="38064" r="24603" b="16103"/>
          <a:stretch/>
        </p:blipFill>
        <p:spPr>
          <a:xfrm>
            <a:off x="393700" y="1862279"/>
            <a:ext cx="9907406" cy="4871030"/>
          </a:xfrm>
          <a:prstGeom prst="rect">
            <a:avLst/>
          </a:prstGeom>
        </p:spPr>
      </p:pic>
    </p:spTree>
    <p:extLst>
      <p:ext uri="{BB962C8B-B14F-4D97-AF65-F5344CB8AC3E}">
        <p14:creationId xmlns:p14="http://schemas.microsoft.com/office/powerpoint/2010/main" val="70233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492443"/>
          </a:xfrm>
        </p:spPr>
        <p:txBody>
          <a:bodyPr/>
          <a:lstStyle/>
          <a:p>
            <a:r>
              <a:rPr lang="cs-CZ" sz="3200"/>
              <a:t>Podíl energie z obnovitelných zdrojů</a:t>
            </a:r>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4494" t="26088" r="24494" b="26102"/>
          <a:stretch/>
        </p:blipFill>
        <p:spPr>
          <a:xfrm>
            <a:off x="744246" y="2133365"/>
            <a:ext cx="9463006" cy="3934060"/>
          </a:xfrm>
          <a:prstGeom prst="rect">
            <a:avLst/>
          </a:prstGeom>
        </p:spPr>
      </p:pic>
    </p:spTree>
    <p:extLst>
      <p:ext uri="{BB962C8B-B14F-4D97-AF65-F5344CB8AC3E}">
        <p14:creationId xmlns:p14="http://schemas.microsoft.com/office/powerpoint/2010/main" val="3363479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492443"/>
          </a:xfrm>
        </p:spPr>
        <p:txBody>
          <a:bodyPr/>
          <a:lstStyle/>
          <a:p>
            <a:r>
              <a:rPr lang="cs-CZ" sz="3200"/>
              <a:t>Podíl energie z obnovitelných zdrojů</a:t>
            </a:r>
            <a:endParaRPr lang="cs-CZ"/>
          </a:p>
        </p:txBody>
      </p:sp>
      <p:sp>
        <p:nvSpPr>
          <p:cNvPr id="3" name="Zástupný symbol pro text 2"/>
          <p:cNvSpPr>
            <a:spLocks noGrp="1"/>
          </p:cNvSpPr>
          <p:nvPr>
            <p:ph type="body" idx="1"/>
          </p:nvPr>
        </p:nvSpPr>
        <p:spPr/>
        <p:txBody>
          <a:bodyPr/>
          <a:lstStyle/>
          <a:p>
            <a:endParaRPr lang="cs-CZ"/>
          </a:p>
        </p:txBody>
      </p:sp>
      <p:pic>
        <p:nvPicPr>
          <p:cNvPr id="5" name="Obrázek 4"/>
          <p:cNvPicPr>
            <a:picLocks noChangeAspect="1"/>
          </p:cNvPicPr>
          <p:nvPr/>
        </p:nvPicPr>
        <p:blipFill rotWithShape="1">
          <a:blip r:embed="rId2"/>
          <a:srcRect l="25194" t="25132" r="24013" b="28399"/>
          <a:stretch/>
        </p:blipFill>
        <p:spPr>
          <a:xfrm>
            <a:off x="554893" y="1952625"/>
            <a:ext cx="9431205" cy="4560143"/>
          </a:xfrm>
          <a:prstGeom prst="rect">
            <a:avLst/>
          </a:prstGeom>
        </p:spPr>
      </p:pic>
    </p:spTree>
    <p:extLst>
      <p:ext uri="{BB962C8B-B14F-4D97-AF65-F5344CB8AC3E}">
        <p14:creationId xmlns:p14="http://schemas.microsoft.com/office/powerpoint/2010/main" val="894392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96" t="8449" r="7609" b="462"/>
          <a:stretch/>
        </p:blipFill>
        <p:spPr bwMode="auto">
          <a:xfrm>
            <a:off x="774700" y="200025"/>
            <a:ext cx="8843273" cy="6453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0644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96" t="12582" r="7934" b="1380"/>
          <a:stretch/>
        </p:blipFill>
        <p:spPr bwMode="auto">
          <a:xfrm>
            <a:off x="671510" y="0"/>
            <a:ext cx="8885041"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306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Politika soudržnosti</a:t>
            </a:r>
          </a:p>
        </p:txBody>
      </p:sp>
      <p:sp>
        <p:nvSpPr>
          <p:cNvPr id="3" name="Zástupný symbol pro text 2"/>
          <p:cNvSpPr>
            <a:spLocks noGrp="1"/>
          </p:cNvSpPr>
          <p:nvPr>
            <p:ph type="body" idx="1"/>
          </p:nvPr>
        </p:nvSpPr>
        <p:spPr>
          <a:xfrm>
            <a:off x="707301" y="2069865"/>
            <a:ext cx="9278797" cy="3231654"/>
          </a:xfrm>
        </p:spPr>
        <p:txBody>
          <a:bodyPr/>
          <a:lstStyle/>
          <a:p>
            <a:r>
              <a:rPr lang="cs-CZ" sz="2400" dirty="0"/>
              <a:t>Na roky 2014–2020 se v rámci politiky soudržnosti investovalo </a:t>
            </a:r>
            <a:r>
              <a:rPr lang="cs-CZ" sz="2400" dirty="0">
                <a:solidFill>
                  <a:srgbClr val="00B0F0"/>
                </a:solidFill>
              </a:rPr>
              <a:t>325 miliard EUR </a:t>
            </a:r>
            <a:r>
              <a:rPr lang="cs-CZ" sz="2400" dirty="0"/>
              <a:t>do evropských členských států, jejich regionů a měst, aby se dosáhlo celoevropských cílů. </a:t>
            </a:r>
          </a:p>
          <a:p>
            <a:endParaRPr lang="cs-CZ" sz="2400" dirty="0"/>
          </a:p>
          <a:p>
            <a:r>
              <a:rPr lang="cs-CZ" sz="2400" dirty="0"/>
              <a:t>Když se připočítají příspěvky členských států a pákový efekt finančních nástrojů, byla celková částka vyšší než 500 miliard EUR. Reforma politiky soudržnosti zajišťuje, aby tyto investice, přizpůsobené potřebám jednotlivých regionů a měst, měly maximální účinek. </a:t>
            </a:r>
          </a:p>
          <a:p>
            <a:endParaRPr lang="cs-CZ" dirty="0"/>
          </a:p>
        </p:txBody>
      </p:sp>
    </p:spTree>
    <p:extLst>
      <p:ext uri="{BB962C8B-B14F-4D97-AF65-F5344CB8AC3E}">
        <p14:creationId xmlns:p14="http://schemas.microsoft.com/office/powerpoint/2010/main" val="2999836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909" t="31098" r="35217" b="4618"/>
          <a:stretch/>
        </p:blipFill>
        <p:spPr bwMode="auto">
          <a:xfrm>
            <a:off x="241300" y="123825"/>
            <a:ext cx="5233901" cy="658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ovéPole 4"/>
          <p:cNvSpPr txBox="1"/>
          <p:nvPr/>
        </p:nvSpPr>
        <p:spPr>
          <a:xfrm>
            <a:off x="6022192" y="867214"/>
            <a:ext cx="3963906" cy="461665"/>
          </a:xfrm>
          <a:prstGeom prst="rect">
            <a:avLst/>
          </a:prstGeom>
          <a:noFill/>
        </p:spPr>
        <p:txBody>
          <a:bodyPr wrap="none" rtlCol="0">
            <a:spAutoFit/>
          </a:bodyPr>
          <a:lstStyle/>
          <a:p>
            <a:r>
              <a:rPr lang="cs-CZ" sz="2400" b="1" dirty="0" smtClean="0">
                <a:solidFill>
                  <a:srgbClr val="FF0000"/>
                </a:solidFill>
              </a:rPr>
              <a:t>Investice do všech regionů EU</a:t>
            </a:r>
            <a:endParaRPr lang="cs-CZ" sz="2400" b="1" dirty="0">
              <a:solidFill>
                <a:srgbClr val="FF0000"/>
              </a:solidFill>
            </a:endParaRPr>
          </a:p>
        </p:txBody>
      </p:sp>
      <p:sp>
        <p:nvSpPr>
          <p:cNvPr id="6" name="TextovéPole 5"/>
          <p:cNvSpPr txBox="1"/>
          <p:nvPr/>
        </p:nvSpPr>
        <p:spPr>
          <a:xfrm>
            <a:off x="5803900" y="3552825"/>
            <a:ext cx="4104456" cy="2215991"/>
          </a:xfrm>
          <a:prstGeom prst="rect">
            <a:avLst/>
          </a:prstGeom>
          <a:noFill/>
        </p:spPr>
        <p:txBody>
          <a:bodyPr wrap="square" rtlCol="0">
            <a:spAutoFit/>
          </a:bodyPr>
          <a:lstStyle/>
          <a:p>
            <a:pPr marL="285750" indent="-285750">
              <a:buFontTx/>
              <a:buChar char="-"/>
            </a:pPr>
            <a:r>
              <a:rPr lang="cs-CZ" sz="2000" b="1" dirty="0" smtClean="0">
                <a:solidFill>
                  <a:srgbClr val="FF0000"/>
                </a:solidFill>
                <a:effectLst/>
              </a:rPr>
              <a:t>méně rozvinuté regiony </a:t>
            </a:r>
          </a:p>
          <a:p>
            <a:r>
              <a:rPr lang="cs-CZ" sz="2000" b="1" dirty="0">
                <a:solidFill>
                  <a:srgbClr val="FF0000"/>
                </a:solidFill>
              </a:rPr>
              <a:t> </a:t>
            </a:r>
            <a:r>
              <a:rPr lang="cs-CZ" sz="2000" b="1" dirty="0" smtClean="0">
                <a:solidFill>
                  <a:srgbClr val="FF0000"/>
                </a:solidFill>
              </a:rPr>
              <a:t>    </a:t>
            </a:r>
            <a:r>
              <a:rPr lang="cs-CZ" sz="2000" b="1" dirty="0" smtClean="0">
                <a:solidFill>
                  <a:srgbClr val="FF0000"/>
                </a:solidFill>
                <a:effectLst/>
              </a:rPr>
              <a:t>(HDP nižší než 75 % </a:t>
            </a:r>
            <a:r>
              <a:rPr lang="cs-CZ" sz="2000" b="1" dirty="0" err="1" smtClean="0">
                <a:solidFill>
                  <a:srgbClr val="FF0000"/>
                </a:solidFill>
                <a:effectLst/>
              </a:rPr>
              <a:t>prům</a:t>
            </a:r>
            <a:r>
              <a:rPr lang="cs-CZ" sz="2000" b="1" dirty="0" smtClean="0">
                <a:solidFill>
                  <a:srgbClr val="FF0000"/>
                </a:solidFill>
                <a:effectLst/>
              </a:rPr>
              <a:t>. EU-27)</a:t>
            </a:r>
          </a:p>
          <a:p>
            <a:pPr marL="285750" indent="-285750">
              <a:buFontTx/>
              <a:buChar char="-"/>
            </a:pPr>
            <a:r>
              <a:rPr lang="cs-CZ" sz="2000" b="1" dirty="0" smtClean="0">
                <a:solidFill>
                  <a:srgbClr val="FF0000"/>
                </a:solidFill>
                <a:effectLst/>
              </a:rPr>
              <a:t>přechodové regiony </a:t>
            </a:r>
          </a:p>
          <a:p>
            <a:r>
              <a:rPr lang="cs-CZ" sz="2000" b="1" dirty="0">
                <a:solidFill>
                  <a:srgbClr val="FF0000"/>
                </a:solidFill>
              </a:rPr>
              <a:t> </a:t>
            </a:r>
            <a:r>
              <a:rPr lang="cs-CZ" sz="2000" b="1" dirty="0" smtClean="0">
                <a:solidFill>
                  <a:srgbClr val="FF0000"/>
                </a:solidFill>
              </a:rPr>
              <a:t>    </a:t>
            </a:r>
            <a:r>
              <a:rPr lang="cs-CZ" sz="2000" b="1" dirty="0" smtClean="0">
                <a:solidFill>
                  <a:srgbClr val="FF0000"/>
                </a:solidFill>
                <a:effectLst/>
              </a:rPr>
              <a:t>(HDP v rozmezí 75–90 % </a:t>
            </a:r>
            <a:r>
              <a:rPr lang="cs-CZ" sz="2000" b="1" dirty="0" err="1" smtClean="0">
                <a:solidFill>
                  <a:srgbClr val="FF0000"/>
                </a:solidFill>
                <a:effectLst/>
              </a:rPr>
              <a:t>pr</a:t>
            </a:r>
            <a:r>
              <a:rPr lang="cs-CZ" sz="2000" b="1" dirty="0" smtClean="0">
                <a:solidFill>
                  <a:srgbClr val="FF0000"/>
                </a:solidFill>
                <a:effectLst/>
              </a:rPr>
              <a:t>. EU-27) </a:t>
            </a:r>
          </a:p>
          <a:p>
            <a:pPr marL="285750" indent="-285750">
              <a:buFontTx/>
              <a:buChar char="-"/>
            </a:pPr>
            <a:r>
              <a:rPr lang="cs-CZ" sz="2000" b="1" dirty="0" smtClean="0">
                <a:solidFill>
                  <a:srgbClr val="FF0000"/>
                </a:solidFill>
                <a:effectLst/>
              </a:rPr>
              <a:t>více rozvinuté regiony </a:t>
            </a:r>
          </a:p>
          <a:p>
            <a:r>
              <a:rPr lang="cs-CZ" sz="2000" b="1" dirty="0">
                <a:solidFill>
                  <a:srgbClr val="FF0000"/>
                </a:solidFill>
              </a:rPr>
              <a:t> </a:t>
            </a:r>
            <a:r>
              <a:rPr lang="cs-CZ" sz="2000" b="1" dirty="0" smtClean="0">
                <a:solidFill>
                  <a:srgbClr val="FF0000"/>
                </a:solidFill>
              </a:rPr>
              <a:t>    </a:t>
            </a:r>
            <a:r>
              <a:rPr lang="cs-CZ" sz="2000" b="1" dirty="0" smtClean="0">
                <a:solidFill>
                  <a:srgbClr val="FF0000"/>
                </a:solidFill>
                <a:effectLst/>
              </a:rPr>
              <a:t>(HDP vyšší než 90 % </a:t>
            </a:r>
            <a:r>
              <a:rPr lang="cs-CZ" sz="2000" b="1" dirty="0" err="1" smtClean="0">
                <a:solidFill>
                  <a:srgbClr val="FF0000"/>
                </a:solidFill>
                <a:effectLst/>
              </a:rPr>
              <a:t>prům</a:t>
            </a:r>
            <a:r>
              <a:rPr lang="cs-CZ" sz="2000" b="1" dirty="0" smtClean="0">
                <a:solidFill>
                  <a:srgbClr val="FF0000"/>
                </a:solidFill>
                <a:effectLst/>
              </a:rPr>
              <a:t>. EU-27)</a:t>
            </a:r>
          </a:p>
          <a:p>
            <a:endParaRPr lang="cs-CZ" dirty="0"/>
          </a:p>
        </p:txBody>
      </p:sp>
    </p:spTree>
    <p:extLst>
      <p:ext uri="{BB962C8B-B14F-4D97-AF65-F5344CB8AC3E}">
        <p14:creationId xmlns:p14="http://schemas.microsoft.com/office/powerpoint/2010/main" val="365839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492443"/>
          </a:xfrm>
        </p:spPr>
        <p:txBody>
          <a:bodyPr/>
          <a:lstStyle/>
          <a:p>
            <a:r>
              <a:rPr lang="cs-CZ" sz="3200"/>
              <a:t>Zaměření zdrojů na zásadní růstová odvětví</a:t>
            </a:r>
            <a:endParaRPr lang="cs-CZ"/>
          </a:p>
        </p:txBody>
      </p:sp>
      <p:sp>
        <p:nvSpPr>
          <p:cNvPr id="3" name="Zástupný symbol pro text 2"/>
          <p:cNvSpPr>
            <a:spLocks noGrp="1"/>
          </p:cNvSpPr>
          <p:nvPr>
            <p:ph type="body" idx="1"/>
          </p:nvPr>
        </p:nvSpPr>
        <p:spPr>
          <a:xfrm>
            <a:off x="707301" y="2069865"/>
            <a:ext cx="9278797" cy="3231654"/>
          </a:xfrm>
        </p:spPr>
        <p:txBody>
          <a:bodyPr/>
          <a:lstStyle/>
          <a:p>
            <a:r>
              <a:rPr lang="cs-CZ" sz="2400" dirty="0"/>
              <a:t>Investice z </a:t>
            </a:r>
            <a:r>
              <a:rPr lang="cs-CZ" sz="2400" dirty="0">
                <a:solidFill>
                  <a:srgbClr val="00B0F0"/>
                </a:solidFill>
              </a:rPr>
              <a:t>Evropského fondu pro regionální rozvoj (EFRR) </a:t>
            </a:r>
            <a:r>
              <a:rPr lang="cs-CZ" sz="2400" dirty="0"/>
              <a:t>se soustředily na čtyři priority podle jednotlivých kategorií regionů. </a:t>
            </a:r>
          </a:p>
          <a:p>
            <a:endParaRPr lang="cs-CZ" sz="2400" dirty="0"/>
          </a:p>
          <a:p>
            <a:r>
              <a:rPr lang="cs-CZ" sz="2400" dirty="0"/>
              <a:t>Na tato odvětví bylo vyčleněno  100 miliard EUR, z nichž nejméně 23 miliard EUR bylo určeno na podporu přechodu na nízkouhlíkové hospodářství (energetickou účinnost a obnovitelné energie). S tím souvisí oddělené povinnosti pro vyčlenění </a:t>
            </a:r>
            <a:r>
              <a:rPr lang="cs-CZ" sz="2400" dirty="0" smtClean="0"/>
              <a:t>zdrojů </a:t>
            </a:r>
            <a:r>
              <a:rPr lang="cs-CZ" sz="2400" dirty="0"/>
              <a:t>z EFRR (pro méně rozvinuté regiony: 12 %, přechodové: 15 % a více rozvinuté: 20 %). </a:t>
            </a:r>
          </a:p>
          <a:p>
            <a:endParaRPr lang="cs-CZ" dirty="0"/>
          </a:p>
        </p:txBody>
      </p:sp>
    </p:spTree>
    <p:extLst>
      <p:ext uri="{BB962C8B-B14F-4D97-AF65-F5344CB8AC3E}">
        <p14:creationId xmlns:p14="http://schemas.microsoft.com/office/powerpoint/2010/main" val="2423387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98500" y="809625"/>
            <a:ext cx="9278797" cy="492443"/>
          </a:xfrm>
        </p:spPr>
        <p:txBody>
          <a:bodyPr/>
          <a:lstStyle/>
          <a:p>
            <a:r>
              <a:rPr lang="cs-CZ" sz="3200" dirty="0"/>
              <a:t>Zaměření zdrojů na zásadní růstová odvětví</a:t>
            </a:r>
            <a:endParaRPr lang="cs-CZ" dirty="0"/>
          </a:p>
        </p:txBody>
      </p:sp>
      <p:sp>
        <p:nvSpPr>
          <p:cNvPr id="3" name="Zástupný symbol pro text 2"/>
          <p:cNvSpPr>
            <a:spLocks noGrp="1"/>
          </p:cNvSpPr>
          <p:nvPr>
            <p:ph type="body" idx="1"/>
          </p:nvPr>
        </p:nvSpPr>
        <p:spPr>
          <a:xfrm>
            <a:off x="469900" y="1419225"/>
            <a:ext cx="9278797" cy="5816977"/>
          </a:xfrm>
        </p:spPr>
        <p:txBody>
          <a:bodyPr/>
          <a:lstStyle/>
          <a:p>
            <a:pPr marL="342900" indent="-342900">
              <a:buFont typeface="Arial" panose="020B0604020202020204" pitchFamily="34" charset="0"/>
              <a:buChar char="•"/>
            </a:pPr>
            <a:r>
              <a:rPr lang="cs-CZ" sz="2400" dirty="0"/>
              <a:t>Přibližně 66 miliard EUR bylo prostřednictvím Fondu soudržnosti určeno na prioritních </a:t>
            </a:r>
            <a:r>
              <a:rPr lang="cs-CZ" sz="2400" dirty="0">
                <a:solidFill>
                  <a:srgbClr val="00B0F0"/>
                </a:solidFill>
              </a:rPr>
              <a:t>transevropská dopravní spojení </a:t>
            </a:r>
            <a:r>
              <a:rPr lang="cs-CZ" sz="2400" dirty="0"/>
              <a:t>a důležité </a:t>
            </a:r>
            <a:r>
              <a:rPr lang="cs-CZ" sz="2400" dirty="0">
                <a:solidFill>
                  <a:srgbClr val="00B0F0"/>
                </a:solidFill>
              </a:rPr>
              <a:t>environmentální projekty </a:t>
            </a:r>
            <a:r>
              <a:rPr lang="cs-CZ" sz="2400" dirty="0"/>
              <a:t>v oblasti infrastruktury.</a:t>
            </a:r>
          </a:p>
          <a:p>
            <a:pPr marL="342900" indent="-342900">
              <a:buFont typeface="Arial" panose="020B0604020202020204" pitchFamily="34" charset="0"/>
              <a:buChar char="•"/>
            </a:pPr>
            <a:endParaRPr lang="cs-CZ" sz="2400" dirty="0"/>
          </a:p>
          <a:p>
            <a:pPr marL="342900" indent="-342900">
              <a:buFont typeface="Arial" panose="020B0604020202020204" pitchFamily="34" charset="0"/>
              <a:buChar char="•"/>
            </a:pPr>
            <a:r>
              <a:rPr lang="cs-CZ" sz="2400" dirty="0"/>
              <a:t>Díky Evropskému sociálnímu fondu (ESF) politika soudržnosti významně přispívala k plnění priorit EU </a:t>
            </a:r>
            <a:r>
              <a:rPr lang="cs-CZ" sz="2400" dirty="0">
                <a:solidFill>
                  <a:srgbClr val="00B0F0"/>
                </a:solidFill>
              </a:rPr>
              <a:t>v oblasti zaměstnanosti </a:t>
            </a:r>
            <a:r>
              <a:rPr lang="cs-CZ" sz="2400" dirty="0"/>
              <a:t>(nejméně 20 % z ESF  bylo v každém členském státě použito na podporu tohoto cíle). </a:t>
            </a:r>
          </a:p>
          <a:p>
            <a:pPr marL="342900" indent="-342900">
              <a:buFont typeface="Arial" panose="020B0604020202020204" pitchFamily="34" charset="0"/>
              <a:buChar char="•"/>
            </a:pPr>
            <a:endParaRPr lang="cs-CZ" sz="2400" dirty="0"/>
          </a:p>
          <a:p>
            <a:pPr marL="342900" indent="-342900">
              <a:buFont typeface="Arial" panose="020B0604020202020204" pitchFamily="34" charset="0"/>
              <a:buChar char="•"/>
            </a:pPr>
            <a:r>
              <a:rPr lang="cs-CZ" sz="2400" dirty="0"/>
              <a:t>Příděl z ESF, který podléhá předem určené minimální částce, se určil podle potřeb každého členského státu a celkem činil nejméně 70 miliard EUR. </a:t>
            </a:r>
          </a:p>
          <a:p>
            <a:pPr marL="342900" indent="-342900">
              <a:buFont typeface="Arial" panose="020B0604020202020204" pitchFamily="34" charset="0"/>
              <a:buChar char="•"/>
            </a:pPr>
            <a:endParaRPr lang="cs-CZ" sz="2400" dirty="0"/>
          </a:p>
          <a:p>
            <a:pPr marL="342900" indent="-342900">
              <a:buFont typeface="Arial" panose="020B0604020202020204" pitchFamily="34" charset="0"/>
              <a:buChar char="•"/>
            </a:pPr>
            <a:r>
              <a:rPr lang="cs-CZ" sz="2400" dirty="0"/>
              <a:t>Nová Iniciativa na podporu </a:t>
            </a:r>
            <a:r>
              <a:rPr lang="cs-CZ" sz="2400" dirty="0">
                <a:solidFill>
                  <a:srgbClr val="00B0F0"/>
                </a:solidFill>
              </a:rPr>
              <a:t>zaměstnanosti mladých lidí </a:t>
            </a:r>
            <a:r>
              <a:rPr lang="cs-CZ" sz="2400" dirty="0"/>
              <a:t>propojená s ESF a dotovaná nejméně 6 miliardami EUR podpořila zavádění záruky pro mladé lidi. </a:t>
            </a:r>
          </a:p>
          <a:p>
            <a:endParaRPr lang="cs-CZ" dirty="0"/>
          </a:p>
        </p:txBody>
      </p:sp>
    </p:spTree>
    <p:extLst>
      <p:ext uri="{BB962C8B-B14F-4D97-AF65-F5344CB8AC3E}">
        <p14:creationId xmlns:p14="http://schemas.microsoft.com/office/powerpoint/2010/main" val="344759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107996"/>
          </a:xfrm>
        </p:spPr>
        <p:txBody>
          <a:bodyPr/>
          <a:lstStyle/>
          <a:p>
            <a:r>
              <a:rPr lang="cs-CZ" sz="3600" dirty="0"/>
              <a:t>Stanovení jasných, transparentních, měřitelných a odpovědných cílů orientovaných na výsledky</a:t>
            </a:r>
            <a:endParaRPr lang="cs-CZ" dirty="0"/>
          </a:p>
        </p:txBody>
      </p:sp>
      <p:sp>
        <p:nvSpPr>
          <p:cNvPr id="3" name="Zástupný symbol pro text 2"/>
          <p:cNvSpPr>
            <a:spLocks noGrp="1"/>
          </p:cNvSpPr>
          <p:nvPr>
            <p:ph type="body" idx="1"/>
          </p:nvPr>
        </p:nvSpPr>
        <p:spPr>
          <a:xfrm>
            <a:off x="699219" y="3019425"/>
            <a:ext cx="9278797" cy="2492990"/>
          </a:xfrm>
        </p:spPr>
        <p:txBody>
          <a:bodyPr/>
          <a:lstStyle/>
          <a:p>
            <a:r>
              <a:rPr lang="cs-CZ" sz="2400" dirty="0"/>
              <a:t>Jednotlivé země a regiony musely předem oznámit, </a:t>
            </a:r>
            <a:r>
              <a:rPr lang="cs-CZ" sz="2400" dirty="0">
                <a:solidFill>
                  <a:srgbClr val="00B0F0"/>
                </a:solidFill>
              </a:rPr>
              <a:t>jakých cílů </a:t>
            </a:r>
            <a:r>
              <a:rPr lang="cs-CZ" sz="2400" dirty="0"/>
              <a:t>chtějí s dostupnými zdroji dosáhnout, a přesně určit, </a:t>
            </a:r>
            <a:r>
              <a:rPr lang="cs-CZ" sz="2400" dirty="0">
                <a:solidFill>
                  <a:srgbClr val="00B0F0"/>
                </a:solidFill>
              </a:rPr>
              <a:t>jak budou měřit </a:t>
            </a:r>
            <a:r>
              <a:rPr lang="cs-CZ" sz="2400" dirty="0"/>
              <a:t>pokrok při jejich naplňování. Tak je možné pravidelně sledovat, jak jsou finanční prostředky používány, a vést o tom diskuse. Ke konci období pak bylo možné uvolnit dodatečné prostředky pro programy s lepšími výsledky (prostřednictvím tzv. „výkonnostní rezervy“).</a:t>
            </a:r>
          </a:p>
          <a:p>
            <a:endParaRPr lang="cs-CZ" dirty="0"/>
          </a:p>
        </p:txBody>
      </p:sp>
    </p:spTree>
    <p:extLst>
      <p:ext uri="{BB962C8B-B14F-4D97-AF65-F5344CB8AC3E}">
        <p14:creationId xmlns:p14="http://schemas.microsoft.com/office/powerpoint/2010/main" val="1950494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107996"/>
          </a:xfrm>
        </p:spPr>
        <p:txBody>
          <a:bodyPr/>
          <a:lstStyle/>
          <a:p>
            <a:r>
              <a:rPr lang="cs-CZ" sz="3600" dirty="0"/>
              <a:t>Zavedení určitých podmínek před uvolněním prostředků</a:t>
            </a:r>
            <a:endParaRPr lang="cs-CZ" dirty="0"/>
          </a:p>
        </p:txBody>
      </p:sp>
      <p:sp>
        <p:nvSpPr>
          <p:cNvPr id="3" name="Zástupný symbol pro text 2"/>
          <p:cNvSpPr>
            <a:spLocks noGrp="1"/>
          </p:cNvSpPr>
          <p:nvPr>
            <p:ph type="body" idx="1"/>
          </p:nvPr>
        </p:nvSpPr>
        <p:spPr>
          <a:xfrm>
            <a:off x="707300" y="2638425"/>
            <a:ext cx="9278797" cy="2862322"/>
          </a:xfrm>
        </p:spPr>
        <p:txBody>
          <a:bodyPr/>
          <a:lstStyle/>
          <a:p>
            <a:r>
              <a:rPr lang="cs-CZ" sz="2400" dirty="0"/>
              <a:t>Nezbytné předpoklady jsou například strategie </a:t>
            </a:r>
            <a:r>
              <a:rPr lang="cs-CZ" sz="2400" dirty="0">
                <a:solidFill>
                  <a:srgbClr val="00B0F0"/>
                </a:solidFill>
              </a:rPr>
              <a:t>„inteligentní specializace“ </a:t>
            </a:r>
            <a:r>
              <a:rPr lang="cs-CZ" sz="2400" dirty="0"/>
              <a:t>pro rozpoznání specifických předností a potenciálu, reformy příznivé pro podnikání, dopravní strategie, opatření ke zlepšení systémů zadávání veřejných zakázek, dodržování zákonů v oblasti životního prostředí, strategie pro boj s nezaměstnaností mladých lidí, předčasné ukončování školní docházky nebo na podporu rovnosti žen a mužů a pro boj proti diskriminaci.</a:t>
            </a:r>
          </a:p>
          <a:p>
            <a:endParaRPr lang="cs-CZ" dirty="0"/>
          </a:p>
        </p:txBody>
      </p:sp>
    </p:spTree>
    <p:extLst>
      <p:ext uri="{BB962C8B-B14F-4D97-AF65-F5344CB8AC3E}">
        <p14:creationId xmlns:p14="http://schemas.microsoft.com/office/powerpoint/2010/main" val="2484160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55700" y="237406"/>
            <a:ext cx="9278797" cy="533400"/>
          </a:xfrm>
        </p:spPr>
        <p:txBody>
          <a:bodyPr/>
          <a:lstStyle/>
          <a:p>
            <a:r>
              <a:rPr lang="cs-CZ" dirty="0"/>
              <a:t>Regionální inovace 2012, 2014</a:t>
            </a:r>
          </a:p>
        </p:txBody>
      </p:sp>
      <p:sp>
        <p:nvSpPr>
          <p:cNvPr id="3" name="Zástupný symbol pro text 2"/>
          <p:cNvSpPr>
            <a:spLocks noGrp="1"/>
          </p:cNvSpPr>
          <p:nvPr>
            <p:ph type="body" idx="1"/>
          </p:nvPr>
        </p:nvSpPr>
        <p:spPr/>
        <p:txBody>
          <a:bodyPr/>
          <a:lstStyle/>
          <a:p>
            <a:endParaRPr lang="cs-CZ"/>
          </a:p>
        </p:txBody>
      </p:sp>
      <p:pic>
        <p:nvPicPr>
          <p:cNvPr id="4" name="Obrázek 3"/>
          <p:cNvPicPr>
            <a:picLocks noChangeAspect="1"/>
          </p:cNvPicPr>
          <p:nvPr/>
        </p:nvPicPr>
        <p:blipFill rotWithShape="1">
          <a:blip r:embed="rId2"/>
          <a:srcRect l="22241" t="15185" r="51181" b="21153"/>
          <a:stretch/>
        </p:blipFill>
        <p:spPr>
          <a:xfrm>
            <a:off x="179512" y="770806"/>
            <a:ext cx="4075708" cy="5796562"/>
          </a:xfrm>
          <a:prstGeom prst="rect">
            <a:avLst/>
          </a:prstGeom>
        </p:spPr>
      </p:pic>
      <p:pic>
        <p:nvPicPr>
          <p:cNvPr id="5" name="Zástupný symbol pro obsah 3"/>
          <p:cNvPicPr>
            <a:picLocks noChangeAspect="1"/>
          </p:cNvPicPr>
          <p:nvPr/>
        </p:nvPicPr>
        <p:blipFill rotWithShape="1">
          <a:blip r:embed="rId3"/>
          <a:srcRect l="28273" t="32052" r="36207" b="16635"/>
          <a:stretch/>
        </p:blipFill>
        <p:spPr>
          <a:xfrm>
            <a:off x="4967085" y="1952625"/>
            <a:ext cx="4753237" cy="4077072"/>
          </a:xfrm>
          <a:prstGeom prst="rect">
            <a:avLst/>
          </a:prstGeom>
        </p:spPr>
      </p:pic>
    </p:spTree>
    <p:extLst>
      <p:ext uri="{BB962C8B-B14F-4D97-AF65-F5344CB8AC3E}">
        <p14:creationId xmlns:p14="http://schemas.microsoft.com/office/powerpoint/2010/main" val="746186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spTree>
    <p:extLst>
      <p:ext uri="{BB962C8B-B14F-4D97-AF65-F5344CB8AC3E}">
        <p14:creationId xmlns:p14="http://schemas.microsoft.com/office/powerpoint/2010/main" val="1864433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49167" t="27252" r="29170" b="13748"/>
          <a:stretch/>
        </p:blipFill>
        <p:spPr>
          <a:xfrm>
            <a:off x="165100" y="-35502"/>
            <a:ext cx="4680520" cy="6772081"/>
          </a:xfrm>
          <a:prstGeom prst="rect">
            <a:avLst/>
          </a:prstGeom>
        </p:spPr>
      </p:pic>
    </p:spTree>
    <p:extLst>
      <p:ext uri="{BB962C8B-B14F-4D97-AF65-F5344CB8AC3E}">
        <p14:creationId xmlns:p14="http://schemas.microsoft.com/office/powerpoint/2010/main" val="2964670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107996"/>
          </a:xfrm>
        </p:spPr>
        <p:txBody>
          <a:bodyPr/>
          <a:lstStyle/>
          <a:p>
            <a:r>
              <a:rPr lang="cs-CZ" sz="3600" dirty="0"/>
              <a:t>Zavedení společné strategie pro větší koordinaci a omezení přesahů</a:t>
            </a:r>
            <a:endParaRPr lang="cs-CZ" dirty="0"/>
          </a:p>
        </p:txBody>
      </p:sp>
      <p:sp>
        <p:nvSpPr>
          <p:cNvPr id="3" name="Zástupný symbol pro text 2"/>
          <p:cNvSpPr>
            <a:spLocks noGrp="1"/>
          </p:cNvSpPr>
          <p:nvPr>
            <p:ph type="body" idx="1"/>
          </p:nvPr>
        </p:nvSpPr>
        <p:spPr>
          <a:xfrm>
            <a:off x="622300" y="2790825"/>
            <a:ext cx="9278797" cy="2585323"/>
          </a:xfrm>
        </p:spPr>
        <p:txBody>
          <a:bodyPr/>
          <a:lstStyle/>
          <a:p>
            <a:r>
              <a:rPr lang="cs-CZ" sz="2400" dirty="0"/>
              <a:t>Společný strategický rámec poskytuje základ pro lepší </a:t>
            </a:r>
            <a:r>
              <a:rPr lang="cs-CZ" sz="2400" dirty="0">
                <a:solidFill>
                  <a:srgbClr val="00B0F0"/>
                </a:solidFill>
              </a:rPr>
              <a:t>koordinaci mezi evropskými strukturálními a investičními fondy </a:t>
            </a:r>
            <a:r>
              <a:rPr lang="cs-CZ" sz="2400" dirty="0"/>
              <a:t>(tři fondy v rámci politiky soudržnosti: EFRR, Fond soudržnosti a ESF a dále Evropský zemědělský fond pro rozvoj venkova a Evropský rybářský fond). </a:t>
            </a:r>
          </a:p>
          <a:p>
            <a:r>
              <a:rPr lang="cs-CZ" sz="2400" dirty="0"/>
              <a:t>Tím se rovněž zajistila lepší vazba na další nástroje EU, jako je program Horizont 2020, nástroj pro propojení Evropy nebo program pro zaměstnanost a sociální inovace.</a:t>
            </a:r>
            <a:endParaRPr lang="cs-CZ" sz="2400" dirty="0"/>
          </a:p>
        </p:txBody>
      </p:sp>
    </p:spTree>
    <p:extLst>
      <p:ext uri="{BB962C8B-B14F-4D97-AF65-F5344CB8AC3E}">
        <p14:creationId xmlns:p14="http://schemas.microsoft.com/office/powerpoint/2010/main" val="31898572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9021" t="16537" r="18261" b="33671"/>
          <a:stretch/>
        </p:blipFill>
        <p:spPr bwMode="auto">
          <a:xfrm>
            <a:off x="1536700" y="-7793"/>
            <a:ext cx="7272808" cy="6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5343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492443"/>
          </a:xfrm>
        </p:spPr>
        <p:txBody>
          <a:bodyPr/>
          <a:lstStyle/>
          <a:p>
            <a:r>
              <a:rPr lang="cs-CZ" sz="3200" dirty="0">
                <a:solidFill>
                  <a:srgbClr val="00B0F0"/>
                </a:solidFill>
              </a:rPr>
              <a:t>Omezení byrokracie </a:t>
            </a:r>
            <a:r>
              <a:rPr lang="cs-CZ" sz="3200" dirty="0"/>
              <a:t>a jednodušší využívání investic EU</a:t>
            </a:r>
            <a:endParaRPr lang="cs-CZ" dirty="0"/>
          </a:p>
        </p:txBody>
      </p:sp>
      <p:sp>
        <p:nvSpPr>
          <p:cNvPr id="3" name="Zástupný symbol pro text 2"/>
          <p:cNvSpPr>
            <a:spLocks noGrp="1"/>
          </p:cNvSpPr>
          <p:nvPr>
            <p:ph type="body" idx="1"/>
          </p:nvPr>
        </p:nvSpPr>
        <p:spPr>
          <a:xfrm>
            <a:off x="707301" y="2069865"/>
            <a:ext cx="9278797" cy="1754326"/>
          </a:xfrm>
        </p:spPr>
        <p:txBody>
          <a:bodyPr/>
          <a:lstStyle/>
          <a:p>
            <a:r>
              <a:rPr lang="cs-CZ" sz="2400" dirty="0"/>
              <a:t>- prostřednictvím společného souboru pravidel    pro všechny evropské strukturální a investiční fondy, jednodušších účetních pravidel, cílenějších požadavků na podávání zpráv a širšího využití digitálních technologií („e-soudržnost“).</a:t>
            </a:r>
          </a:p>
          <a:p>
            <a:endParaRPr lang="cs-CZ" dirty="0"/>
          </a:p>
        </p:txBody>
      </p:sp>
    </p:spTree>
    <p:extLst>
      <p:ext uri="{BB962C8B-B14F-4D97-AF65-F5344CB8AC3E}">
        <p14:creationId xmlns:p14="http://schemas.microsoft.com/office/powerpoint/2010/main" val="1087353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553998"/>
          </a:xfrm>
        </p:spPr>
        <p:txBody>
          <a:bodyPr/>
          <a:lstStyle/>
          <a:p>
            <a:r>
              <a:rPr lang="cs-CZ" sz="3600" dirty="0"/>
              <a:t>Posílení městského rozměru této politiky</a:t>
            </a:r>
            <a:endParaRPr lang="cs-CZ" dirty="0"/>
          </a:p>
        </p:txBody>
      </p:sp>
      <p:sp>
        <p:nvSpPr>
          <p:cNvPr id="3" name="Zástupný symbol pro text 2"/>
          <p:cNvSpPr>
            <a:spLocks noGrp="1"/>
          </p:cNvSpPr>
          <p:nvPr>
            <p:ph type="body" idx="1"/>
          </p:nvPr>
        </p:nvSpPr>
        <p:spPr>
          <a:xfrm>
            <a:off x="707301" y="2069865"/>
            <a:ext cx="9278797" cy="1384995"/>
          </a:xfrm>
        </p:spPr>
        <p:txBody>
          <a:bodyPr/>
          <a:lstStyle/>
          <a:p>
            <a:r>
              <a:rPr lang="cs-CZ" sz="2400" dirty="0"/>
              <a:t>- vyčleněním minimální částky z EFRR, která byla vynaložena na integrované projekty ve městech nad rámec dalších výdajů v městských oblastech. </a:t>
            </a:r>
          </a:p>
          <a:p>
            <a:endParaRPr lang="cs-CZ" dirty="0"/>
          </a:p>
        </p:txBody>
      </p:sp>
    </p:spTree>
    <p:extLst>
      <p:ext uri="{BB962C8B-B14F-4D97-AF65-F5344CB8AC3E}">
        <p14:creationId xmlns:p14="http://schemas.microsoft.com/office/powerpoint/2010/main" val="2998622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492443"/>
          </a:xfrm>
        </p:spPr>
        <p:txBody>
          <a:bodyPr/>
          <a:lstStyle/>
          <a:p>
            <a:r>
              <a:rPr lang="cs-CZ" sz="3200" dirty="0"/>
              <a:t>Posílení přeshraniční spolupráce</a:t>
            </a:r>
            <a:endParaRPr lang="cs-CZ" dirty="0"/>
          </a:p>
        </p:txBody>
      </p:sp>
      <p:sp>
        <p:nvSpPr>
          <p:cNvPr id="3" name="Zástupný symbol pro text 2"/>
          <p:cNvSpPr>
            <a:spLocks noGrp="1"/>
          </p:cNvSpPr>
          <p:nvPr>
            <p:ph type="body" idx="1"/>
          </p:nvPr>
        </p:nvSpPr>
        <p:spPr>
          <a:xfrm>
            <a:off x="707301" y="2069865"/>
            <a:ext cx="9278797" cy="1384995"/>
          </a:xfrm>
        </p:spPr>
        <p:txBody>
          <a:bodyPr/>
          <a:lstStyle/>
          <a:p>
            <a:r>
              <a:rPr lang="cs-CZ" sz="2400" dirty="0"/>
              <a:t>Usnadnění tvorby přeshraničních projektů. Rovněž zajištění podpory strategie pro </a:t>
            </a:r>
            <a:r>
              <a:rPr lang="cs-CZ" sz="2400" dirty="0">
                <a:solidFill>
                  <a:srgbClr val="0099FF"/>
                </a:solidFill>
              </a:rPr>
              <a:t>makroregiony</a:t>
            </a:r>
            <a:r>
              <a:rPr lang="cs-CZ" sz="2400" dirty="0"/>
              <a:t>, jako je Dunaj a Baltské moře,  v rámci celostátních a regionálních programů.</a:t>
            </a:r>
          </a:p>
          <a:p>
            <a:endParaRPr lang="cs-CZ" dirty="0"/>
          </a:p>
        </p:txBody>
      </p:sp>
    </p:spTree>
    <p:extLst>
      <p:ext uri="{BB962C8B-B14F-4D97-AF65-F5344CB8AC3E}">
        <p14:creationId xmlns:p14="http://schemas.microsoft.com/office/powerpoint/2010/main" val="1192606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107996"/>
          </a:xfrm>
        </p:spPr>
        <p:txBody>
          <a:bodyPr/>
          <a:lstStyle/>
          <a:p>
            <a:r>
              <a:rPr lang="cs-CZ" sz="3600" dirty="0"/>
              <a:t>Lepší propojení politiky soudržnosti se širší správou ekonomických záležitostí v EU</a:t>
            </a:r>
            <a:endParaRPr lang="cs-CZ" dirty="0"/>
          </a:p>
        </p:txBody>
      </p:sp>
      <p:sp>
        <p:nvSpPr>
          <p:cNvPr id="3" name="Zástupný symbol pro text 2"/>
          <p:cNvSpPr>
            <a:spLocks noGrp="1"/>
          </p:cNvSpPr>
          <p:nvPr>
            <p:ph type="body" idx="1"/>
          </p:nvPr>
        </p:nvSpPr>
        <p:spPr>
          <a:xfrm>
            <a:off x="546100" y="2867025"/>
            <a:ext cx="9278797" cy="3600986"/>
          </a:xfrm>
        </p:spPr>
        <p:txBody>
          <a:bodyPr/>
          <a:lstStyle/>
          <a:p>
            <a:r>
              <a:rPr lang="cs-CZ" sz="2400" dirty="0"/>
              <a:t>Programy byly v souladu s národními programy reforem a měly by se zabývat důležitými reformami označenými v doporučeních pro jednotlivé země v evropském semestru. </a:t>
            </a:r>
          </a:p>
          <a:p>
            <a:r>
              <a:rPr lang="cs-CZ" sz="2400" dirty="0"/>
              <a:t>V případě potřeby může Komise požádat členské státy – podle tzv. zásady „makroekonomické podmíněnosti“ –, aby </a:t>
            </a:r>
            <a:r>
              <a:rPr lang="cs-CZ" sz="2400" dirty="0">
                <a:solidFill>
                  <a:srgbClr val="0099FF"/>
                </a:solidFill>
              </a:rPr>
              <a:t>změnily </a:t>
            </a:r>
            <a:r>
              <a:rPr lang="cs-CZ" sz="2400" dirty="0"/>
              <a:t>své programy za účelem podpory zásadních strukturálních reforem. </a:t>
            </a:r>
          </a:p>
          <a:p>
            <a:r>
              <a:rPr lang="cs-CZ" sz="2400" dirty="0"/>
              <a:t>V případě, že ekonomická doporučení budou opakovaně a závažným způsobem porušována, může </a:t>
            </a:r>
            <a:r>
              <a:rPr lang="cs-CZ" sz="2400" dirty="0" smtClean="0"/>
              <a:t>Komise </a:t>
            </a:r>
            <a:r>
              <a:rPr lang="cs-CZ" sz="2400" dirty="0"/>
              <a:t>v krajním případě </a:t>
            </a:r>
            <a:r>
              <a:rPr lang="cs-CZ" sz="2400" dirty="0">
                <a:solidFill>
                  <a:srgbClr val="0099FF"/>
                </a:solidFill>
              </a:rPr>
              <a:t>pozastavit poskytování prostředků</a:t>
            </a:r>
            <a:r>
              <a:rPr lang="cs-CZ" sz="2400" dirty="0"/>
              <a:t>.</a:t>
            </a:r>
          </a:p>
          <a:p>
            <a:endParaRPr lang="cs-CZ" dirty="0"/>
          </a:p>
        </p:txBody>
      </p:sp>
    </p:spTree>
    <p:extLst>
      <p:ext uri="{BB962C8B-B14F-4D97-AF65-F5344CB8AC3E}">
        <p14:creationId xmlns:p14="http://schemas.microsoft.com/office/powerpoint/2010/main" val="3060040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661993"/>
          </a:xfrm>
        </p:spPr>
        <p:txBody>
          <a:bodyPr/>
          <a:lstStyle/>
          <a:p>
            <a:r>
              <a:rPr lang="cs-CZ" sz="3600" dirty="0"/>
              <a:t>Podpora zvýšeného využívání finančních nástrojů, aby malé a střední podniky získaly více podpory a lepší přístup k úvěrům</a:t>
            </a:r>
            <a:endParaRPr lang="cs-CZ" dirty="0"/>
          </a:p>
        </p:txBody>
      </p:sp>
      <p:sp>
        <p:nvSpPr>
          <p:cNvPr id="3" name="Zástupný symbol pro text 2"/>
          <p:cNvSpPr>
            <a:spLocks noGrp="1"/>
          </p:cNvSpPr>
          <p:nvPr>
            <p:ph type="body" idx="1"/>
          </p:nvPr>
        </p:nvSpPr>
        <p:spPr>
          <a:xfrm>
            <a:off x="800819" y="3088174"/>
            <a:ext cx="9278797" cy="3970318"/>
          </a:xfrm>
        </p:spPr>
        <p:txBody>
          <a:bodyPr/>
          <a:lstStyle/>
          <a:p>
            <a:r>
              <a:rPr lang="cs-CZ" sz="2400" dirty="0"/>
              <a:t>Půjčky, záruky a vlastní kapitál / rizikový kapitál jsou podporovány z prostředků EU pomocí společných pravidel, rozšířením možností jejich použití a poskytováním pobídek (např. vyšší míry spolufinancování). Pokud se klade větší důraz na úvěry než na granty, měla by se zlepšit kvalita projektů a </a:t>
            </a:r>
            <a:r>
              <a:rPr lang="cs-CZ" sz="2400" dirty="0">
                <a:solidFill>
                  <a:srgbClr val="0099FF"/>
                </a:solidFill>
              </a:rPr>
              <a:t>snížit motivace pro závislost na dotacích.</a:t>
            </a:r>
          </a:p>
          <a:p>
            <a:pPr fontAlgn="base"/>
            <a:endParaRPr lang="cs-CZ" sz="2400" dirty="0"/>
          </a:p>
          <a:p>
            <a:pPr fontAlgn="base"/>
            <a:r>
              <a:rPr lang="cs-CZ" sz="2400" dirty="0"/>
              <a:t>Zdroje:</a:t>
            </a:r>
          </a:p>
          <a:p>
            <a:pPr fontAlgn="base"/>
            <a:r>
              <a:rPr lang="cs-CZ" sz="2400" dirty="0"/>
              <a:t>-Regionální politika (Vyšší konkurenceschopnost evropských regionů a měst, podpora růstu a vytváření pracovních míst)</a:t>
            </a:r>
          </a:p>
          <a:p>
            <a:pPr fontAlgn="base"/>
            <a:r>
              <a:rPr lang="cs-CZ" sz="2400" dirty="0"/>
              <a:t>-Úvod do politiky soudržnosti EU pro období 2014-2020</a:t>
            </a:r>
          </a:p>
          <a:p>
            <a:endParaRPr lang="cs-CZ" dirty="0"/>
          </a:p>
        </p:txBody>
      </p:sp>
    </p:spTree>
    <p:extLst>
      <p:ext uri="{BB962C8B-B14F-4D97-AF65-F5344CB8AC3E}">
        <p14:creationId xmlns:p14="http://schemas.microsoft.com/office/powerpoint/2010/main" val="2076159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19667" t="28399" r="22138" b="5257"/>
          <a:stretch/>
        </p:blipFill>
        <p:spPr>
          <a:xfrm>
            <a:off x="707300" y="581025"/>
            <a:ext cx="9310575" cy="5638800"/>
          </a:xfrm>
          <a:prstGeom prst="rect">
            <a:avLst/>
          </a:prstGeom>
        </p:spPr>
      </p:pic>
    </p:spTree>
    <p:extLst>
      <p:ext uri="{BB962C8B-B14F-4D97-AF65-F5344CB8AC3E}">
        <p14:creationId xmlns:p14="http://schemas.microsoft.com/office/powerpoint/2010/main" val="533911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18188" t="23557" r="22313" b="11112"/>
          <a:stretch/>
        </p:blipFill>
        <p:spPr>
          <a:xfrm>
            <a:off x="436707" y="581025"/>
            <a:ext cx="9551700" cy="5571825"/>
          </a:xfrm>
          <a:prstGeom prst="rect">
            <a:avLst/>
          </a:prstGeom>
        </p:spPr>
      </p:pic>
    </p:spTree>
    <p:extLst>
      <p:ext uri="{BB962C8B-B14F-4D97-AF65-F5344CB8AC3E}">
        <p14:creationId xmlns:p14="http://schemas.microsoft.com/office/powerpoint/2010/main" val="614133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Nová politika soudržnosti 2021-27</a:t>
            </a:r>
          </a:p>
        </p:txBody>
      </p:sp>
      <p:sp>
        <p:nvSpPr>
          <p:cNvPr id="3" name="Zástupný symbol pro text 2"/>
          <p:cNvSpPr>
            <a:spLocks noGrp="1"/>
          </p:cNvSpPr>
          <p:nvPr>
            <p:ph type="body" idx="1"/>
          </p:nvPr>
        </p:nvSpPr>
        <p:spPr>
          <a:xfrm>
            <a:off x="707301" y="2069865"/>
            <a:ext cx="9278797" cy="2954655"/>
          </a:xfrm>
        </p:spPr>
        <p:txBody>
          <a:bodyPr/>
          <a:lstStyle/>
          <a:p>
            <a:r>
              <a:rPr lang="cs-CZ" sz="2400" dirty="0"/>
              <a:t>Pro dlouhodobý rozpočet EU na období </a:t>
            </a:r>
            <a:r>
              <a:rPr lang="cs-CZ" sz="2400" dirty="0" smtClean="0"/>
              <a:t>2021–2027 </a:t>
            </a:r>
            <a:r>
              <a:rPr lang="cs-CZ" sz="2400" dirty="0"/>
              <a:t>Evropská komise </a:t>
            </a:r>
            <a:r>
              <a:rPr lang="cs-CZ" sz="2400" dirty="0" err="1"/>
              <a:t>navrh</a:t>
            </a:r>
            <a:r>
              <a:rPr lang="en-US" sz="2400" dirty="0"/>
              <a:t>la</a:t>
            </a:r>
            <a:r>
              <a:rPr lang="cs-CZ" sz="2400" dirty="0"/>
              <a:t> </a:t>
            </a:r>
            <a:r>
              <a:rPr lang="cs-CZ" sz="2400" dirty="0">
                <a:solidFill>
                  <a:srgbClr val="0099FF"/>
                </a:solidFill>
              </a:rPr>
              <a:t>modernizovat</a:t>
            </a:r>
            <a:r>
              <a:rPr lang="cs-CZ" sz="2400" dirty="0"/>
              <a:t> politiku soudržnosti, což je hlavní investiční politika EU a jeden   z jejích nejkonkrétnějších projevů solidarity.</a:t>
            </a:r>
          </a:p>
          <a:p>
            <a:endParaRPr lang="cs-CZ" sz="2400" b="1" dirty="0"/>
          </a:p>
          <a:p>
            <a:r>
              <a:rPr lang="cs-CZ" sz="2400" dirty="0"/>
              <a:t>Rozpočet EU ve výši 392 miliard EUR určený na politiku soudržnosti pro příštích sedm let představuje investici do národních a regionálních programů, včetně programů na podporu růstu, zaměstnanosti, sociální integrace a lepší spolupráce.</a:t>
            </a:r>
          </a:p>
        </p:txBody>
      </p:sp>
    </p:spTree>
    <p:extLst>
      <p:ext uri="{BB962C8B-B14F-4D97-AF65-F5344CB8AC3E}">
        <p14:creationId xmlns:p14="http://schemas.microsoft.com/office/powerpoint/2010/main" val="2248402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ChangeAspect="1"/>
          </p:cNvPicPr>
          <p:nvPr/>
        </p:nvPicPr>
        <p:blipFill rotWithShape="1">
          <a:blip r:embed="rId2"/>
          <a:srcRect l="26376" t="58186" r="50000" b="2285"/>
          <a:stretch/>
        </p:blipFill>
        <p:spPr>
          <a:xfrm>
            <a:off x="1974493" y="1595579"/>
            <a:ext cx="5445604" cy="4840536"/>
          </a:xfrm>
          <a:prstGeom prst="rect">
            <a:avLst/>
          </a:prstGeom>
        </p:spPr>
      </p:pic>
      <p:sp>
        <p:nvSpPr>
          <p:cNvPr id="6" name="Nadpis 1"/>
          <p:cNvSpPr>
            <a:spLocks noGrp="1"/>
          </p:cNvSpPr>
          <p:nvPr>
            <p:ph type="body" idx="1"/>
          </p:nvPr>
        </p:nvSpPr>
        <p:spPr>
          <a:xfrm>
            <a:off x="393700" y="809625"/>
            <a:ext cx="9278797" cy="1854200"/>
          </a:xfrm>
        </p:spPr>
        <p:txBody>
          <a:bodyPr>
            <a:normAutofit/>
          </a:bodyPr>
          <a:lstStyle/>
          <a:p>
            <a:pPr algn="l"/>
            <a:r>
              <a:rPr lang="cs-CZ" sz="1800" b="1" dirty="0"/>
              <a:t>SMĚŘUJE ZDROJE TAM, KDE JSOU NEJVÍCE POTŘEBA </a:t>
            </a:r>
            <a:r>
              <a:rPr lang="cs-CZ" sz="1800" dirty="0" smtClean="0"/>
              <a:t/>
            </a:r>
            <a:br>
              <a:rPr lang="cs-CZ" sz="1800" dirty="0" smtClean="0"/>
            </a:br>
            <a:r>
              <a:rPr lang="cs-CZ" sz="1800" dirty="0" smtClean="0"/>
              <a:t>Nová </a:t>
            </a:r>
            <a:r>
              <a:rPr lang="cs-CZ" sz="1800" dirty="0"/>
              <a:t>politika soudržnosti je zmodernizovaná, více se soustředí na výsledky a zdroje zaměří hlavně na regiony, které musí dohnat zbytek EU, aby se zajistila </a:t>
            </a:r>
            <a:r>
              <a:rPr lang="cs-CZ" sz="1800" dirty="0" smtClean="0"/>
              <a:t>konvergence </a:t>
            </a:r>
            <a:r>
              <a:rPr lang="cs-CZ" sz="1800" dirty="0"/>
              <a:t>a spravedlivé zacházení pro všechny. </a:t>
            </a:r>
          </a:p>
        </p:txBody>
      </p:sp>
    </p:spTree>
    <p:extLst>
      <p:ext uri="{BB962C8B-B14F-4D97-AF65-F5344CB8AC3E}">
        <p14:creationId xmlns:p14="http://schemas.microsoft.com/office/powerpoint/2010/main" val="1956417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2875" t="23599" r="25500" b="2285"/>
          <a:stretch/>
        </p:blipFill>
        <p:spPr>
          <a:xfrm>
            <a:off x="1384300" y="200025"/>
            <a:ext cx="8266516" cy="6304970"/>
          </a:xfrm>
          <a:prstGeom prst="rect">
            <a:avLst/>
          </a:prstGeom>
        </p:spPr>
      </p:pic>
    </p:spTree>
    <p:extLst>
      <p:ext uri="{BB962C8B-B14F-4D97-AF65-F5344CB8AC3E}">
        <p14:creationId xmlns:p14="http://schemas.microsoft.com/office/powerpoint/2010/main" val="3856396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615827"/>
          </a:xfrm>
        </p:spPr>
        <p:txBody>
          <a:bodyPr/>
          <a:lstStyle/>
          <a:p>
            <a:r>
              <a:rPr lang="cs-CZ" dirty="0"/>
              <a:t>„GOING LOCAL“: PODPORA STRATEGIÍ ROZVOJE VEDENÝCH NA MÍSTNÍ ÚROVNI </a:t>
            </a:r>
            <a:br>
              <a:rPr lang="cs-CZ" dirty="0"/>
            </a:br>
            <a:endParaRPr lang="cs-CZ" dirty="0"/>
          </a:p>
        </p:txBody>
      </p:sp>
      <p:sp>
        <p:nvSpPr>
          <p:cNvPr id="3" name="Zástupný symbol pro text 2"/>
          <p:cNvSpPr>
            <a:spLocks noGrp="1"/>
          </p:cNvSpPr>
          <p:nvPr>
            <p:ph type="body" idx="1"/>
          </p:nvPr>
        </p:nvSpPr>
        <p:spPr>
          <a:xfrm>
            <a:off x="726928" y="2562225"/>
            <a:ext cx="9278797" cy="3231654"/>
          </a:xfrm>
        </p:spPr>
        <p:txBody>
          <a:bodyPr/>
          <a:lstStyle/>
          <a:p>
            <a:r>
              <a:rPr lang="cs-CZ" sz="2400" dirty="0"/>
              <a:t>Rámec politiky soudržnosti na období 2021–2027 se více zaměří na místní okolnosti. Podpoří </a:t>
            </a:r>
            <a:r>
              <a:rPr lang="cs-CZ" sz="2400" dirty="0">
                <a:solidFill>
                  <a:srgbClr val="0099FF"/>
                </a:solidFill>
              </a:rPr>
              <a:t>rozvoj místních strategií růstu</a:t>
            </a:r>
            <a:r>
              <a:rPr lang="cs-CZ" sz="2400" dirty="0"/>
              <a:t> prostřednictvím městských, místních či jiných územních orgánů, které by nyní měly být odpovědné za projekty financované EU nebo by měly být zapojeny do jejich výběru. Nový rámec rovněž podporuje pokračování „komunitně vedeného místního rozvoje“, tj. koncepce místních strategií růstu prostřednictvím </a:t>
            </a:r>
            <a:r>
              <a:rPr lang="cs-CZ" sz="2400" dirty="0">
                <a:solidFill>
                  <a:srgbClr val="0099FF"/>
                </a:solidFill>
              </a:rPr>
              <a:t>akčních skupin</a:t>
            </a:r>
            <a:r>
              <a:rPr lang="cs-CZ" sz="2400" dirty="0"/>
              <a:t>, do nichž jsou zapojeny místní orgány, občanská společnost a obchodní partneři.</a:t>
            </a:r>
          </a:p>
          <a:p>
            <a:endParaRPr lang="cs-CZ" dirty="0"/>
          </a:p>
        </p:txBody>
      </p:sp>
    </p:spTree>
    <p:extLst>
      <p:ext uri="{BB962C8B-B14F-4D97-AF65-F5344CB8AC3E}">
        <p14:creationId xmlns:p14="http://schemas.microsoft.com/office/powerpoint/2010/main" val="3282603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2875" t="25246" r="24625"/>
          <a:stretch/>
        </p:blipFill>
        <p:spPr>
          <a:xfrm>
            <a:off x="1142831" y="200025"/>
            <a:ext cx="8407736" cy="6360058"/>
          </a:xfrm>
          <a:prstGeom prst="rect">
            <a:avLst/>
          </a:prstGeom>
        </p:spPr>
      </p:pic>
    </p:spTree>
    <p:extLst>
      <p:ext uri="{BB962C8B-B14F-4D97-AF65-F5344CB8AC3E}">
        <p14:creationId xmlns:p14="http://schemas.microsoft.com/office/powerpoint/2010/main" val="1434055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1000" t="29492" r="23001" b="9413"/>
          <a:stretch/>
        </p:blipFill>
        <p:spPr>
          <a:xfrm>
            <a:off x="707301" y="809625"/>
            <a:ext cx="9071540" cy="5257800"/>
          </a:xfrm>
          <a:prstGeom prst="rect">
            <a:avLst/>
          </a:prstGeom>
        </p:spPr>
      </p:pic>
    </p:spTree>
    <p:extLst>
      <p:ext uri="{BB962C8B-B14F-4D97-AF65-F5344CB8AC3E}">
        <p14:creationId xmlns:p14="http://schemas.microsoft.com/office/powerpoint/2010/main" val="25191201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077218"/>
          </a:xfrm>
        </p:spPr>
        <p:txBody>
          <a:bodyPr/>
          <a:lstStyle/>
          <a:p>
            <a:r>
              <a:rPr lang="cs-CZ" dirty="0"/>
              <a:t>VĚTŠÍ DŮRAZ NA UDRŽITELNÝ ROZVOJ MĚST </a:t>
            </a:r>
            <a:br>
              <a:rPr lang="cs-CZ" dirty="0"/>
            </a:br>
            <a:endParaRPr lang="cs-CZ" dirty="0"/>
          </a:p>
        </p:txBody>
      </p:sp>
      <p:sp>
        <p:nvSpPr>
          <p:cNvPr id="3" name="Zástupný symbol pro text 2"/>
          <p:cNvSpPr>
            <a:spLocks noGrp="1"/>
          </p:cNvSpPr>
          <p:nvPr>
            <p:ph type="body" idx="1"/>
          </p:nvPr>
        </p:nvSpPr>
        <p:spPr>
          <a:xfrm>
            <a:off x="707301" y="2069865"/>
            <a:ext cx="9278797" cy="3970318"/>
          </a:xfrm>
        </p:spPr>
        <p:txBody>
          <a:bodyPr/>
          <a:lstStyle/>
          <a:p>
            <a:endParaRPr lang="cs-CZ" sz="2400" dirty="0"/>
          </a:p>
          <a:p>
            <a:r>
              <a:rPr lang="cs-CZ" sz="2400" dirty="0"/>
              <a:t>Města jsou motorem růstu a inovací, ale také se potýkají s naléhavými problémy, jako je mimo jiné znečištění ovzduší, nezaměstnanost a sociální vyloučení. Celkem 6 % rozpočtu EFRR bude vyčleněno na investice do udržitelného rozvoje měst. Kromě toho vytváří rámec na období </a:t>
            </a:r>
            <a:r>
              <a:rPr lang="cs-CZ" sz="2400" dirty="0">
                <a:solidFill>
                  <a:srgbClr val="0099FF"/>
                </a:solidFill>
              </a:rPr>
              <a:t>2021–2027 Evropskou městskou iniciativu</a:t>
            </a:r>
            <a:r>
              <a:rPr lang="en-US" sz="2400" dirty="0">
                <a:solidFill>
                  <a:srgbClr val="0099FF"/>
                </a:solidFill>
              </a:rPr>
              <a:t> </a:t>
            </a:r>
            <a:r>
              <a:rPr lang="cs-CZ" sz="2400" dirty="0">
                <a:solidFill>
                  <a:srgbClr val="0099FF"/>
                </a:solidFill>
              </a:rPr>
              <a:t>(Městská agenda EU)</a:t>
            </a:r>
            <a:r>
              <a:rPr lang="cs-CZ" sz="2400" dirty="0"/>
              <a:t>, což je nový nástroj pro spolupráci mezi městy, inovace a budování kapacit napříč všemi prioritami městské agendy EU (začleňování migrantů, bydlení, kvalita ovzduší, chudoba ve městech nebo přechod na jiné zdroje energie atd.).</a:t>
            </a:r>
          </a:p>
          <a:p>
            <a:endParaRPr lang="cs-CZ" dirty="0"/>
          </a:p>
        </p:txBody>
      </p:sp>
    </p:spTree>
    <p:extLst>
      <p:ext uri="{BB962C8B-B14F-4D97-AF65-F5344CB8AC3E}">
        <p14:creationId xmlns:p14="http://schemas.microsoft.com/office/powerpoint/2010/main" val="1652970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299" y="853732"/>
            <a:ext cx="9278797" cy="2154436"/>
          </a:xfrm>
        </p:spPr>
        <p:txBody>
          <a:bodyPr/>
          <a:lstStyle/>
          <a:p>
            <a:r>
              <a:rPr lang="cs-CZ" dirty="0"/>
              <a:t>INTERREG: ODSTRANĚNÍ PŘESHRANIČNÍCH PŘEKÁŽEK A PODPORA MEZIREGIONÁLNÍCH INOVAČNÍCH PROJEKTŮ </a:t>
            </a:r>
            <a:br>
              <a:rPr lang="cs-CZ" dirty="0"/>
            </a:br>
            <a:endParaRPr lang="cs-CZ" dirty="0"/>
          </a:p>
        </p:txBody>
      </p:sp>
      <p:sp>
        <p:nvSpPr>
          <p:cNvPr id="3" name="Zástupný symbol pro text 2"/>
          <p:cNvSpPr>
            <a:spLocks noGrp="1"/>
          </p:cNvSpPr>
          <p:nvPr>
            <p:ph type="body" idx="1"/>
          </p:nvPr>
        </p:nvSpPr>
        <p:spPr>
          <a:xfrm>
            <a:off x="546100" y="2486025"/>
            <a:ext cx="9278797" cy="4339650"/>
          </a:xfrm>
        </p:spPr>
        <p:txBody>
          <a:bodyPr/>
          <a:lstStyle/>
          <a:p>
            <a:r>
              <a:rPr lang="cs-CZ" sz="2400" dirty="0"/>
              <a:t>Meziregionální a přeshraniční spolupráci usnadní nová možnost, aby region využil části svých vlastních přídělů na financování projektů kdekoli v Evropě společně s jinými regiony. Programy „</a:t>
            </a:r>
            <a:r>
              <a:rPr lang="cs-CZ" sz="2400" dirty="0" err="1"/>
              <a:t>Interreg</a:t>
            </a:r>
            <a:r>
              <a:rPr lang="cs-CZ" sz="2400" dirty="0"/>
              <a:t>“ budou zároveň i nadále pomáhat členským státům a regionům spolupracovat přes hranice, aby mohly řešit společné problémy, na což bude z EFRR poskytnuto 9,5 miliardy EUR. Komise navrhuje nový nástroj, </a:t>
            </a:r>
            <a:r>
              <a:rPr lang="cs-CZ" sz="2400" dirty="0">
                <a:solidFill>
                  <a:srgbClr val="0099FF"/>
                </a:solidFill>
              </a:rPr>
              <a:t>evropský přeshraniční mechanismus</a:t>
            </a:r>
            <a:r>
              <a:rPr lang="cs-CZ" sz="2400" dirty="0"/>
              <a:t>, který pomůže odstranit zbývající přeshraniční překážky, jelikož umožní, aby se u konkrétního časově omezeného projektu či opatření dobrovolně uplatňovala pravidla jednoho členského státu i v sousedních členských státech. To by mohlo pomoci nárůstu přeshraniční dopravní infrastruktury nebo zdravotnických zařízení. </a:t>
            </a:r>
          </a:p>
          <a:p>
            <a:endParaRPr lang="cs-CZ" dirty="0"/>
          </a:p>
        </p:txBody>
      </p:sp>
    </p:spTree>
    <p:extLst>
      <p:ext uri="{BB962C8B-B14F-4D97-AF65-F5344CB8AC3E}">
        <p14:creationId xmlns:p14="http://schemas.microsoft.com/office/powerpoint/2010/main" val="2756552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2154436"/>
          </a:xfrm>
        </p:spPr>
        <p:txBody>
          <a:bodyPr/>
          <a:lstStyle/>
          <a:p>
            <a:r>
              <a:rPr lang="cs-CZ" dirty="0"/>
              <a:t>INTERREG: ODSTRANĚNÍ PŘESHRANIČNÍCH PŘEKÁŽEK A PODPORA MEZIREGIONÁLNÍCH INOVAČNÍCH PROJEKTŮ </a:t>
            </a:r>
            <a:br>
              <a:rPr lang="cs-CZ" dirty="0"/>
            </a:br>
            <a:endParaRPr lang="cs-CZ" dirty="0"/>
          </a:p>
        </p:txBody>
      </p:sp>
      <p:sp>
        <p:nvSpPr>
          <p:cNvPr id="3" name="Zástupný symbol pro text 2"/>
          <p:cNvSpPr>
            <a:spLocks noGrp="1"/>
          </p:cNvSpPr>
          <p:nvPr>
            <p:ph type="body" idx="1"/>
          </p:nvPr>
        </p:nvSpPr>
        <p:spPr>
          <a:xfrm>
            <a:off x="927100" y="3095625"/>
            <a:ext cx="9278797" cy="2862322"/>
          </a:xfrm>
        </p:spPr>
        <p:txBody>
          <a:bodyPr/>
          <a:lstStyle/>
          <a:p>
            <a:endParaRPr lang="cs-CZ" sz="2400" dirty="0"/>
          </a:p>
          <a:p>
            <a:r>
              <a:rPr lang="cs-CZ" sz="2400" dirty="0"/>
              <a:t>Nová pravidla politiky soudržnosti rovněž vytvářejí </a:t>
            </a:r>
            <a:r>
              <a:rPr lang="cs-CZ" sz="2400" dirty="0">
                <a:solidFill>
                  <a:srgbClr val="0099FF"/>
                </a:solidFill>
              </a:rPr>
              <a:t>meziregionální inovační investice</a:t>
            </a:r>
            <a:r>
              <a:rPr lang="cs-CZ" sz="2400" dirty="0"/>
              <a:t>. </a:t>
            </a:r>
            <a:r>
              <a:rPr lang="cs-CZ" sz="2400" dirty="0" smtClean="0"/>
              <a:t>Regiony </a:t>
            </a:r>
            <a:r>
              <a:rPr lang="cs-CZ" sz="2400" dirty="0"/>
              <a:t>s odpovídající „inteligentní specializací“ získají větší podporu pro vzájemnou spolupráci. Cílem je rozšířit „financovatelné“ meziregionální projekty, které mohou vytvářet evropské hodnotové řetězce </a:t>
            </a:r>
            <a:r>
              <a:rPr lang="cs-CZ" sz="2400" dirty="0" smtClean="0"/>
              <a:t>v </a:t>
            </a:r>
            <a:r>
              <a:rPr lang="cs-CZ" sz="2400" dirty="0"/>
              <a:t>prioritních odvětvích, jako jsou data velkého objemu, </a:t>
            </a:r>
            <a:r>
              <a:rPr lang="cs-CZ" sz="2400" dirty="0" err="1"/>
              <a:t>bioekonomika</a:t>
            </a:r>
            <a:r>
              <a:rPr lang="cs-CZ" sz="2400" dirty="0"/>
              <a:t>, účinné využívání zdrojů nebo propojená mobilita.</a:t>
            </a:r>
          </a:p>
          <a:p>
            <a:endParaRPr lang="cs-CZ" dirty="0"/>
          </a:p>
        </p:txBody>
      </p:sp>
    </p:spTree>
    <p:extLst>
      <p:ext uri="{BB962C8B-B14F-4D97-AF65-F5344CB8AC3E}">
        <p14:creationId xmlns:p14="http://schemas.microsoft.com/office/powerpoint/2010/main" val="2107127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7301" y="1328879"/>
            <a:ext cx="9278797" cy="1615827"/>
          </a:xfrm>
        </p:spPr>
        <p:txBody>
          <a:bodyPr/>
          <a:lstStyle/>
          <a:p>
            <a:r>
              <a:rPr lang="cs-CZ" dirty="0" smtClean="0"/>
              <a:t>NEJVZDÁLENĚJŠÍ REGIONY EU MAJÍ NADÁLE                   K DISPOZICI ZVLÁŠTNÍ PODPORU </a:t>
            </a:r>
            <a:br>
              <a:rPr lang="cs-CZ" dirty="0" smtClean="0"/>
            </a:br>
            <a:endParaRPr lang="cs-CZ" dirty="0"/>
          </a:p>
        </p:txBody>
      </p:sp>
      <p:sp>
        <p:nvSpPr>
          <p:cNvPr id="3" name="Zástupný symbol pro text 2"/>
          <p:cNvSpPr>
            <a:spLocks noGrp="1"/>
          </p:cNvSpPr>
          <p:nvPr>
            <p:ph type="body" idx="1"/>
          </p:nvPr>
        </p:nvSpPr>
        <p:spPr>
          <a:xfrm>
            <a:off x="707301" y="2714625"/>
            <a:ext cx="9278797" cy="2862322"/>
          </a:xfrm>
        </p:spPr>
        <p:txBody>
          <a:bodyPr/>
          <a:lstStyle/>
          <a:p>
            <a:r>
              <a:rPr lang="cs-CZ" sz="2400" dirty="0"/>
              <a:t>V souladu s novou strategii pro nejvzdálenější regiony získají tyto regiony prostředky k tomu, aby rozvíjely svá aktiva, jako je </a:t>
            </a:r>
            <a:r>
              <a:rPr lang="cs-CZ" sz="2400" dirty="0">
                <a:solidFill>
                  <a:srgbClr val="0099FF"/>
                </a:solidFill>
              </a:rPr>
              <a:t>modrý růst, věda o vesmíru a obnovitelné zdroje energie</a:t>
            </a:r>
            <a:r>
              <a:rPr lang="cs-CZ" sz="2400" dirty="0"/>
              <a:t>. Budou nadále dostávat dodatečné příděly finančních prostředků </a:t>
            </a:r>
            <a:r>
              <a:rPr lang="cs-CZ" sz="2400" dirty="0" smtClean="0"/>
              <a:t>EU  </a:t>
            </a:r>
            <a:r>
              <a:rPr lang="cs-CZ" sz="2400" dirty="0"/>
              <a:t>z Evropského fondu pro regionální rozvoj a získají zvláštní podporu z nových programů </a:t>
            </a:r>
            <a:r>
              <a:rPr lang="cs-CZ" sz="2400" dirty="0" err="1"/>
              <a:t>Interreg</a:t>
            </a:r>
            <a:r>
              <a:rPr lang="cs-CZ" sz="2400" dirty="0"/>
              <a:t> pro účely prohloubení jejich integrace do regionálního prostoru a posílení jejich vzájemné spolupráce nebo spolupráce se sousedními zeměmi.</a:t>
            </a:r>
          </a:p>
          <a:p>
            <a:endParaRPr lang="cs-CZ" dirty="0"/>
          </a:p>
        </p:txBody>
      </p:sp>
    </p:spTree>
    <p:extLst>
      <p:ext uri="{BB962C8B-B14F-4D97-AF65-F5344CB8AC3E}">
        <p14:creationId xmlns:p14="http://schemas.microsoft.com/office/powerpoint/2010/main" val="40896915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7243" t="32793" r="28669" b="1428"/>
          <a:stretch/>
        </p:blipFill>
        <p:spPr>
          <a:xfrm>
            <a:off x="707301" y="0"/>
            <a:ext cx="8754199" cy="6939063"/>
          </a:xfrm>
          <a:prstGeom prst="rect">
            <a:avLst/>
          </a:prstGeom>
        </p:spPr>
      </p:pic>
    </p:spTree>
    <p:extLst>
      <p:ext uri="{BB962C8B-B14F-4D97-AF65-F5344CB8AC3E}">
        <p14:creationId xmlns:p14="http://schemas.microsoft.com/office/powerpoint/2010/main" val="29635336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6375" t="45010" r="27250" b="13814"/>
          <a:stretch/>
        </p:blipFill>
        <p:spPr>
          <a:xfrm>
            <a:off x="690662" y="1314159"/>
            <a:ext cx="9312074" cy="4392488"/>
          </a:xfrm>
          <a:prstGeom prst="rect">
            <a:avLst/>
          </a:prstGeom>
        </p:spPr>
      </p:pic>
    </p:spTree>
    <p:extLst>
      <p:ext uri="{BB962C8B-B14F-4D97-AF65-F5344CB8AC3E}">
        <p14:creationId xmlns:p14="http://schemas.microsoft.com/office/powerpoint/2010/main" val="27433459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6375" t="31834" r="27250" b="20403"/>
          <a:stretch/>
        </p:blipFill>
        <p:spPr>
          <a:xfrm>
            <a:off x="707301" y="530351"/>
            <a:ext cx="9015899" cy="4933227"/>
          </a:xfrm>
          <a:prstGeom prst="rect">
            <a:avLst/>
          </a:prstGeom>
        </p:spPr>
      </p:pic>
      <p:sp>
        <p:nvSpPr>
          <p:cNvPr id="5" name="TextovéPole 4"/>
          <p:cNvSpPr txBox="1"/>
          <p:nvPr/>
        </p:nvSpPr>
        <p:spPr>
          <a:xfrm>
            <a:off x="3059832" y="6093296"/>
            <a:ext cx="5918162" cy="307777"/>
          </a:xfrm>
          <a:prstGeom prst="rect">
            <a:avLst/>
          </a:prstGeom>
          <a:noFill/>
        </p:spPr>
        <p:txBody>
          <a:bodyPr wrap="square" rtlCol="0">
            <a:spAutoFit/>
          </a:bodyPr>
          <a:lstStyle/>
          <a:p>
            <a:r>
              <a:rPr lang="cs-CZ" sz="1400" dirty="0" smtClean="0"/>
              <a:t>ETS - </a:t>
            </a:r>
            <a:r>
              <a:rPr lang="cs-CZ" sz="1400" dirty="0" err="1" smtClean="0"/>
              <a:t>Emissions</a:t>
            </a:r>
            <a:r>
              <a:rPr lang="cs-CZ" sz="1400" dirty="0" smtClean="0"/>
              <a:t> </a:t>
            </a:r>
            <a:r>
              <a:rPr lang="cs-CZ" sz="1400" dirty="0" err="1" smtClean="0"/>
              <a:t>Trading</a:t>
            </a:r>
            <a:r>
              <a:rPr lang="cs-CZ" sz="1400" dirty="0" smtClean="0"/>
              <a:t> </a:t>
            </a:r>
            <a:r>
              <a:rPr lang="cs-CZ" sz="1400" dirty="0" err="1" smtClean="0"/>
              <a:t>Scheme</a:t>
            </a:r>
            <a:r>
              <a:rPr lang="cs-CZ" sz="1400" dirty="0" smtClean="0"/>
              <a:t> (evropský systém emisního obchodování)</a:t>
            </a:r>
            <a:endParaRPr lang="cs-CZ" sz="1400" dirty="0"/>
          </a:p>
        </p:txBody>
      </p:sp>
    </p:spTree>
    <p:extLst>
      <p:ext uri="{BB962C8B-B14F-4D97-AF65-F5344CB8AC3E}">
        <p14:creationId xmlns:p14="http://schemas.microsoft.com/office/powerpoint/2010/main" val="1892103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endParaRPr lang="cs-CZ"/>
          </a:p>
        </p:txBody>
      </p:sp>
      <p:pic>
        <p:nvPicPr>
          <p:cNvPr id="4" name="Zástupný symbol pro obsah 3"/>
          <p:cNvPicPr>
            <a:picLocks noChangeAspect="1"/>
          </p:cNvPicPr>
          <p:nvPr/>
        </p:nvPicPr>
        <p:blipFill rotWithShape="1">
          <a:blip r:embed="rId2"/>
          <a:srcRect l="25836" t="24901" r="27497" b="6078"/>
          <a:stretch/>
        </p:blipFill>
        <p:spPr>
          <a:xfrm>
            <a:off x="1003300" y="123825"/>
            <a:ext cx="8288055" cy="6512044"/>
          </a:xfrm>
          <a:prstGeom prst="rect">
            <a:avLst/>
          </a:prstGeom>
        </p:spPr>
      </p:pic>
    </p:spTree>
    <p:extLst>
      <p:ext uri="{BB962C8B-B14F-4D97-AF65-F5344CB8AC3E}">
        <p14:creationId xmlns:p14="http://schemas.microsoft.com/office/powerpoint/2010/main" val="1836507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TotalTime>
  <Words>1181</Words>
  <Application>Microsoft Office PowerPoint</Application>
  <PresentationFormat>Vlastní</PresentationFormat>
  <Paragraphs>113</Paragraphs>
  <Slides>48</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48</vt:i4>
      </vt:variant>
    </vt:vector>
  </HeadingPairs>
  <TitlesOfParts>
    <vt:vector size="51" baseType="lpstr">
      <vt:lpstr>Arial</vt:lpstr>
      <vt:lpstr>Calibri</vt:lpstr>
      <vt:lpstr>Office Theme</vt:lpstr>
      <vt:lpstr>Prezentace aplikace PowerPoint</vt:lpstr>
      <vt:lpstr>Politika soudržnosti a strategie EU 2020+ (2014-2020) </vt:lpstr>
      <vt:lpstr>Prezentace aplikace PowerPoint</vt:lpstr>
      <vt:lpstr>Priority regionální politiky</vt:lpstr>
      <vt:lpstr>Hospodářský růst </vt:lpstr>
      <vt:lpstr>Inteligentní růst</vt:lpstr>
      <vt:lpstr>Udržitelný růst</vt:lpstr>
      <vt:lpstr>Inkluzivní růst</vt:lpstr>
      <vt:lpstr>Strategie EU 2020</vt:lpstr>
      <vt:lpstr>Zaměstnanost</vt:lpstr>
      <vt:lpstr>Investice do VaV</vt:lpstr>
      <vt:lpstr>Investice do VaV</vt:lpstr>
      <vt:lpstr>Podíl energie z obnovitelných zdrojů</vt:lpstr>
      <vt:lpstr>Podíl energie z obnovitelných zdrojů</vt:lpstr>
      <vt:lpstr>Prezentace aplikace PowerPoint</vt:lpstr>
      <vt:lpstr>Prezentace aplikace PowerPoint</vt:lpstr>
      <vt:lpstr>Politika soudržnosti</vt:lpstr>
      <vt:lpstr>Prezentace aplikace PowerPoint</vt:lpstr>
      <vt:lpstr>Zaměření zdrojů na zásadní růstová odvětví</vt:lpstr>
      <vt:lpstr>Zaměření zdrojů na zásadní růstová odvětví</vt:lpstr>
      <vt:lpstr>Stanovení jasných, transparentních, měřitelných a odpovědných cílů orientovaných na výsledky</vt:lpstr>
      <vt:lpstr>Zavedení určitých podmínek před uvolněním prostředků</vt:lpstr>
      <vt:lpstr>Regionální inovace 2012, 2014</vt:lpstr>
      <vt:lpstr>Prezentace aplikace PowerPoint</vt:lpstr>
      <vt:lpstr>Prezentace aplikace PowerPoint</vt:lpstr>
      <vt:lpstr>Zavedení společné strategie pro větší koordinaci a omezení přesahů</vt:lpstr>
      <vt:lpstr>Prezentace aplikace PowerPoint</vt:lpstr>
      <vt:lpstr>Omezení byrokracie a jednodušší využívání investic EU</vt:lpstr>
      <vt:lpstr>Posílení městského rozměru této politiky</vt:lpstr>
      <vt:lpstr>Posílení přeshraniční spolupráce</vt:lpstr>
      <vt:lpstr>Lepší propojení politiky soudržnosti se širší správou ekonomických záležitostí v EU</vt:lpstr>
      <vt:lpstr>Podpora zvýšeného využívání finančních nástrojů, aby malé a střední podniky získaly více podpory a lepší přístup k úvěrům</vt:lpstr>
      <vt:lpstr>Prezentace aplikace PowerPoint</vt:lpstr>
      <vt:lpstr>Prezentace aplikace PowerPoint</vt:lpstr>
      <vt:lpstr>Nová politika soudržnosti 2021-27</vt:lpstr>
      <vt:lpstr>Prezentace aplikace PowerPoint</vt:lpstr>
      <vt:lpstr>Prezentace aplikace PowerPoint</vt:lpstr>
      <vt:lpstr>„GOING LOCAL“: PODPORA STRATEGIÍ ROZVOJE VEDENÝCH NA MÍSTNÍ ÚROVNI  </vt:lpstr>
      <vt:lpstr>Prezentace aplikace PowerPoint</vt:lpstr>
      <vt:lpstr>Prezentace aplikace PowerPoint</vt:lpstr>
      <vt:lpstr>VĚTŠÍ DŮRAZ NA UDRŽITELNÝ ROZVOJ MĚST  </vt:lpstr>
      <vt:lpstr>INTERREG: ODSTRANĚNÍ PŘESHRANIČNÍCH PŘEKÁŽEK A PODPORA MEZIREGIONÁLNÍCH INOVAČNÍCH PROJEKTŮ  </vt:lpstr>
      <vt:lpstr>INTERREG: ODSTRANĚNÍ PŘESHRANIČNÍCH PŘEKÁŽEK A PODPORA MEZIREGIONÁLNÍCH INOVAČNÍCH PROJEKTŮ  </vt:lpstr>
      <vt:lpstr>NEJVZDÁLENĚJŠÍ REGIONY EU MAJÍ NADÁLE                   K DISPOZICI ZVLÁŠTNÍ PODPORU  </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astankov</cp:lastModifiedBy>
  <cp:revision>12</cp:revision>
  <dcterms:created xsi:type="dcterms:W3CDTF">2017-03-15T11:07:40Z</dcterms:created>
  <dcterms:modified xsi:type="dcterms:W3CDTF">2022-11-29T08:54:20Z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