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06" r:id="rId36"/>
  </p:sldIdLst>
  <p:sldSz cx="9144000" cy="6858000" type="screen4x3"/>
  <p:notesSz cx="9144000" cy="6858000"/>
  <p:embeddedFontLst>
    <p:embeddedFont>
      <p:font typeface="BWQGGS+Arial" panose="020B060402020202020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DCEJOE+Arial" panose="020B0604020202020204" charset="0"/>
      <p:regular r:id="rId42"/>
    </p:embeddedFont>
    <p:embeddedFont>
      <p:font typeface="FKJUUH+Arial Bold" panose="020B0604020202020204" charset="0"/>
      <p:regular r:id="rId43"/>
    </p:embeddedFont>
    <p:embeddedFont>
      <p:font typeface="GCBHGG+Calibri" panose="020B0604020202020204"/>
      <p:regular r:id="rId44"/>
    </p:embeddedFont>
    <p:embeddedFont>
      <p:font typeface="GLWHBN+Arial Italic" panose="020B0604020202020204" charset="0"/>
      <p:regular r:id="rId45"/>
    </p:embeddedFont>
    <p:embeddedFont>
      <p:font typeface="HUWKPS+Arial Bold" panose="020B0604020202020204" charset="0"/>
      <p:regular r:id="rId46"/>
    </p:embeddedFont>
    <p:embeddedFont>
      <p:font typeface="LFPTOL+Arial Bold Italic" panose="020B0604020202020204" charset="0"/>
      <p:regular r:id="rId47"/>
    </p:embeddedFont>
    <p:embeddedFont>
      <p:font typeface="OKSPLL+Symbol" panose="020B0604020202020204" charset="2"/>
      <p:regular r:id="rId48"/>
    </p:embeddedFont>
    <p:embeddedFont>
      <p:font typeface="Times New Roman" panose="02020603050405020304" pitchFamily="18" charset="0"/>
      <p:regular r:id="rId49"/>
    </p:embeddedFont>
    <p:embeddedFont>
      <p:font typeface="TMOCJD+Times New Roman Italic" panose="020B0604020202020204" charset="0"/>
      <p:regular r:id="rId50"/>
    </p:embeddedFont>
    <p:embeddedFont>
      <p:font typeface="UFSKAP+Arial" panose="020B0604020202020204" charset="0"/>
      <p:regular r:id="rId51"/>
    </p:embeddedFont>
    <p:embeddedFont>
      <p:font typeface="WNMFFR+Times New Roman" panose="020B0604020202020204" charset="0"/>
      <p:regular r:id="rId52"/>
    </p:embeddedFont>
    <p:embeddedFont>
      <p:font typeface="WRPVKR+Arial Bold Italic" panose="020B0604020202020204" charset="0"/>
      <p:regular r:id="rId5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16" y="6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finance.cz/ucty-a-sporeni/bezne-ucty/prehled-beznych-uctu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inance.cz/uvery-a-pujcky/kontokorentni-uvery-a-debety/" TargetMode="External"/><Relationship Id="rId4" Type="http://schemas.openxmlformats.org/officeDocument/2006/relationships/hyperlink" Target="http://www.mesec.cz/bankovni-ucty/osobni-ucty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mesec.cz/produkty/sporici-ucty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sec.cz/produkty/terminovane-vklady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%C3%9Arok&amp;oldid=21062498" TargetMode="External"/><Relationship Id="rId7" Type="http://schemas.openxmlformats.org/officeDocument/2006/relationships/hyperlink" Target="https://www.penize.cz/slovnik/pokladnicni-poukazk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s.wikipedia.org/w/index.php?title=Bankovn%C3%AD_%C3%BA%C4%8Det&amp;oldid=21793746" TargetMode="External"/><Relationship Id="rId5" Type="http://schemas.openxmlformats.org/officeDocument/2006/relationships/hyperlink" Target="https://finex.cz/co-je-to-urok-a-urokova-mira-prectete-si-jake-existuji-druhy-uroku/" TargetMode="External"/><Relationship Id="rId4" Type="http://schemas.openxmlformats.org/officeDocument/2006/relationships/hyperlink" Target="https://www.finmat.cz/urocen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2D4C717B-B259-4E27-9F93-CE667EB4D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0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07053" y="2568194"/>
            <a:ext cx="2080910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3.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73401" y="3958886"/>
            <a:ext cx="4149098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  <a:r>
              <a:rPr sz="3200" spc="-4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pokračování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 / 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2033567"/>
            <a:ext cx="7084135" cy="1256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333399"/>
                </a:solidFill>
                <a:latin typeface="DCEJOE+Arial"/>
                <a:cs typeface="DCEJOE+Arial"/>
              </a:rPr>
              <a:t>Kdo </a:t>
            </a:r>
            <a:r>
              <a:rPr sz="2400" spc="12" dirty="0">
                <a:solidFill>
                  <a:srgbClr val="333399"/>
                </a:solidFill>
                <a:latin typeface="DCEJOE+Arial"/>
                <a:cs typeface="DCEJOE+Arial"/>
              </a:rPr>
              <a:t>je</a:t>
            </a:r>
            <a:r>
              <a:rPr sz="2400" dirty="0">
                <a:solidFill>
                  <a:srgbClr val="333399"/>
                </a:solidFill>
                <a:latin typeface="DCEJOE+Arial"/>
                <a:cs typeface="DCEJOE+Arial"/>
              </a:rPr>
              <a:t> moudrý?</a:t>
            </a:r>
            <a:r>
              <a:rPr sz="2400" spc="-13" dirty="0">
                <a:solidFill>
                  <a:srgbClr val="333399"/>
                </a:solidFill>
                <a:latin typeface="DCEJOE+Arial"/>
                <a:cs typeface="DCEJOE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UFSKAP+Arial"/>
                <a:cs typeface="UFSKAP+Arial"/>
              </a:rPr>
              <a:t>–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Kdo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se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u každého něčemu</a:t>
            </a:r>
            <a:r>
              <a:rPr sz="24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přiučí.</a:t>
            </a:r>
          </a:p>
          <a:p>
            <a:pPr marL="23164" marR="0">
              <a:lnSpc>
                <a:spcPts val="2681"/>
              </a:lnSpc>
              <a:spcBef>
                <a:spcPts val="4232"/>
              </a:spcBef>
              <a:spcAft>
                <a:spcPts val="0"/>
              </a:spcAft>
            </a:pPr>
            <a:r>
              <a:rPr sz="2400" dirty="0">
                <a:solidFill>
                  <a:srgbClr val="333399"/>
                </a:solidFill>
                <a:latin typeface="DCEJOE+Arial"/>
                <a:cs typeface="DCEJOE+Arial"/>
              </a:rPr>
              <a:t>Kdo je silný?</a:t>
            </a:r>
            <a:r>
              <a:rPr sz="2400" spc="31" dirty="0">
                <a:solidFill>
                  <a:srgbClr val="333399"/>
                </a:solidFill>
                <a:latin typeface="DCEJOE+Arial"/>
                <a:cs typeface="DCEJOE+Arial"/>
              </a:rPr>
              <a:t> </a:t>
            </a:r>
            <a:r>
              <a:rPr lang="cs-CZ" sz="2400" dirty="0">
                <a:solidFill>
                  <a:srgbClr val="000000"/>
                </a:solidFill>
                <a:latin typeface="UFSKAP+Arial"/>
                <a:cs typeface="UFSKAP+Arial"/>
              </a:rPr>
              <a:t>–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Kdo se umí</a:t>
            </a:r>
            <a:r>
              <a:rPr sz="24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ovládat.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4704" y="3911114"/>
            <a:ext cx="7082353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333399"/>
                </a:solidFill>
                <a:latin typeface="DCEJOE+Arial"/>
                <a:cs typeface="DCEJOE+Arial"/>
              </a:rPr>
              <a:t>Kdo je bohatý?</a:t>
            </a:r>
            <a:r>
              <a:rPr sz="2400" spc="23" dirty="0">
                <a:solidFill>
                  <a:srgbClr val="333399"/>
                </a:solidFill>
                <a:latin typeface="DCEJOE+Arial"/>
                <a:cs typeface="DCEJOE+Arial"/>
              </a:rPr>
              <a:t> </a:t>
            </a:r>
            <a:r>
              <a:rPr lang="cs-CZ" sz="2400" spc="23" dirty="0">
                <a:solidFill>
                  <a:srgbClr val="000000"/>
                </a:solidFill>
                <a:latin typeface="UFSKAP+Arial"/>
                <a:cs typeface="UFSKAP+Arial"/>
              </a:rPr>
              <a:t>–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Kdo je spokojen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se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svým osudem.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21173" y="4794694"/>
            <a:ext cx="1509223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Talmud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 / 35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7266" y="548916"/>
            <a:ext cx="32622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Obsah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5823815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Aplikace</a:t>
            </a:r>
            <a:r>
              <a:rPr sz="32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jednoduchého</a:t>
            </a:r>
            <a:r>
              <a:rPr sz="32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745528"/>
            <a:ext cx="7550768" cy="980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Účet</a:t>
            </a:r>
            <a:r>
              <a:rPr sz="3200" spc="-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– běžný,</a:t>
            </a:r>
            <a:r>
              <a:rPr sz="3200" spc="-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kontokorentní.</a:t>
            </a:r>
            <a:r>
              <a:rPr sz="3200" spc="-2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Podmínky</a:t>
            </a:r>
            <a:r>
              <a:rPr sz="32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ČR, ve světě.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307015"/>
            <a:ext cx="5935714" cy="1077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32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diskont</a:t>
            </a:r>
            <a:r>
              <a:rPr sz="32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a jeho užití.</a:t>
            </a:r>
          </a:p>
          <a:p>
            <a:pPr marL="0" marR="0">
              <a:lnSpc>
                <a:spcPts val="3579"/>
              </a:lnSpc>
              <a:spcBef>
                <a:spcPts val="102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  <a:r>
              <a:rPr sz="32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4 / 35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5966" y="620375"/>
            <a:ext cx="6528567" cy="549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4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Aplikace</a:t>
            </a:r>
            <a:r>
              <a:rPr sz="36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jednoduchého</a:t>
            </a:r>
            <a:r>
              <a:rPr sz="3600" spc="-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4192" y="1672908"/>
            <a:ext cx="7977948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cs typeface="DCEJOE+Arial"/>
              </a:rPr>
              <a:t>Jednoduché úročení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se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používá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především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v kombinaci s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úročením složeným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a to</a:t>
            </a:r>
            <a:r>
              <a:rPr lang="cs-CZ" sz="3200" kern="0" dirty="0">
                <a:solidFill>
                  <a:srgbClr val="000000"/>
                </a:solidFill>
                <a:cs typeface="UFSKAP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UFSKAP+Arial"/>
              </a:rPr>
              <a:t>tehdy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,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když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se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období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úročení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skládá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z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částí, které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jsou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necelé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.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Například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úročení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účtu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je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prováděno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úrokovo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u </a:t>
            </a:r>
            <a:r>
              <a:rPr sz="3200" kern="0" dirty="0" err="1">
                <a:solidFill>
                  <a:srgbClr val="000000"/>
                </a:solidFill>
                <a:cs typeface="UFSKAP+Arial"/>
              </a:rPr>
              <a:t>sazbou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 1,6% p.a. Na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účet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cs typeface="DCEJOE+Arial"/>
              </a:rPr>
              <a:t>vložíme</a:t>
            </a:r>
            <a:r>
              <a:rPr lang="cs-CZ" sz="3200" kern="0" dirty="0">
                <a:solidFill>
                  <a:srgbClr val="000000"/>
                </a:solidFill>
                <a:cs typeface="DCEJOE+Arial"/>
              </a:rPr>
              <a:t>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1.6. 2014 150 000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Kč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a </a:t>
            </a:r>
            <a:r>
              <a:rPr sz="3200" kern="0" dirty="0">
                <a:solidFill>
                  <a:srgbClr val="000000"/>
                </a:solidFill>
                <a:cs typeface="DCEJOE+Arial"/>
              </a:rPr>
              <a:t>vybíráme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je 4.3.</a:t>
            </a:r>
            <a:r>
              <a:rPr lang="cs-CZ" sz="3200" kern="0" dirty="0">
                <a:solidFill>
                  <a:srgbClr val="000000"/>
                </a:solidFill>
                <a:cs typeface="UFSKAP+Arial"/>
              </a:rPr>
              <a:t> </a:t>
            </a:r>
            <a:r>
              <a:rPr sz="3200" kern="0" dirty="0">
                <a:solidFill>
                  <a:srgbClr val="000000"/>
                </a:solidFill>
                <a:cs typeface="UFSKAP+Arial"/>
              </a:rPr>
              <a:t>2019.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5 / 35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4046" y="603251"/>
            <a:ext cx="6527520" cy="548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Aplikace</a:t>
            </a:r>
            <a:r>
              <a:rPr sz="36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jednoduchého</a:t>
            </a:r>
            <a:r>
              <a:rPr sz="3600" spc="-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67807"/>
            <a:ext cx="8044683" cy="744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404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Podstatou je zjistit nejen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počet dnů,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ale i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počet celých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období úročení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Celkový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čas rozdělíme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na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tři období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911645"/>
            <a:ext cx="8045293" cy="1110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Nejdříve zjistíme počet dní prvního období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: </a:t>
            </a:r>
            <a:r>
              <a:rPr sz="2400" kern="0" dirty="0" err="1">
                <a:solidFill>
                  <a:srgbClr val="000000"/>
                </a:solidFill>
                <a:latin typeface="UFSKAP+Arial"/>
                <a:cs typeface="UFSKAP+Arial"/>
              </a:rPr>
              <a:t>Celkem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UFSKAP+Arial"/>
                <a:cs typeface="UFSKAP+Arial"/>
              </a:rPr>
              <a:t>jde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endParaRPr lang="cs-CZ" sz="2400" kern="0" dirty="0">
              <a:solidFill>
                <a:srgbClr val="000000"/>
              </a:solidFill>
              <a:latin typeface="UFSKAP+Arial"/>
              <a:cs typeface="UFSKAP+Arial"/>
            </a:endParaRP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o 214 </a:t>
            </a:r>
            <a:r>
              <a:rPr lang="cs-CZ" sz="2400" kern="0" dirty="0">
                <a:solidFill>
                  <a:srgbClr val="000000"/>
                </a:solidFill>
                <a:latin typeface="DCEJOE+Arial"/>
                <a:cs typeface="DCEJOE+Arial"/>
              </a:rPr>
              <a:t>dní</a:t>
            </a: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. </a:t>
            </a:r>
            <a:r>
              <a:rPr lang="cs-CZ" sz="2400" kern="0" dirty="0">
                <a:solidFill>
                  <a:srgbClr val="000000"/>
                </a:solidFill>
                <a:latin typeface="DCEJOE+Arial"/>
                <a:cs typeface="DCEJOE+Arial"/>
              </a:rPr>
              <a:t>Druhé období </a:t>
            </a: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jsou </a:t>
            </a:r>
            <a:r>
              <a:rPr lang="cs-CZ" sz="2400" kern="0" dirty="0">
                <a:solidFill>
                  <a:srgbClr val="000000"/>
                </a:solidFill>
                <a:latin typeface="DCEJOE+Arial"/>
                <a:cs typeface="DCEJOE+Arial"/>
              </a:rPr>
              <a:t>tři celé </a:t>
            </a: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roky. </a:t>
            </a:r>
            <a:r>
              <a:rPr lang="cs-CZ" sz="2400" kern="0" dirty="0">
                <a:solidFill>
                  <a:srgbClr val="000000"/>
                </a:solidFill>
                <a:latin typeface="DCEJOE+Arial"/>
                <a:cs typeface="DCEJOE+Arial"/>
              </a:rPr>
              <a:t>Konečně</a:t>
            </a:r>
          </a:p>
          <a:p>
            <a:pPr marL="0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kern="0" dirty="0" err="1">
                <a:solidFill>
                  <a:srgbClr val="000000"/>
                </a:solidFill>
                <a:latin typeface="DCEJOE+Arial"/>
                <a:cs typeface="DCEJOE+Arial"/>
              </a:rPr>
              <a:t>poslední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 období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je 63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dní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4521370"/>
            <a:ext cx="8044943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Závěr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: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Jednoduše úročíme první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třetí období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 V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druhém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období použijeme složené úročení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6 / 35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4046" y="603251"/>
            <a:ext cx="6527520" cy="548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Aplikace</a:t>
            </a:r>
            <a:r>
              <a:rPr sz="36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jednoduchého</a:t>
            </a:r>
            <a:r>
              <a:rPr sz="3600" spc="-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2106719"/>
            <a:ext cx="8046208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 err="1">
                <a:solidFill>
                  <a:srgbClr val="000000"/>
                </a:solidFill>
                <a:latin typeface="DCEJOE+Arial"/>
                <a:cs typeface="DCEJOE+Arial"/>
              </a:rPr>
              <a:t>Speciálně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v</a:t>
            </a: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DCEJOE+Arial"/>
                <a:cs typeface="DCEJOE+Arial"/>
              </a:rPr>
              <a:t>prvním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 období získáme </a:t>
            </a:r>
            <a:r>
              <a:rPr sz="2400" kern="0" dirty="0" err="1">
                <a:solidFill>
                  <a:srgbClr val="000000"/>
                </a:solidFill>
                <a:latin typeface="UFSKAP+Arial"/>
                <a:cs typeface="UFSKAP+Arial"/>
              </a:rPr>
              <a:t>na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DCEJOE+Arial"/>
                <a:cs typeface="DCEJOE+Arial"/>
              </a:rPr>
              <a:t>úrocích</a:t>
            </a:r>
            <a:r>
              <a:rPr lang="cs-CZ" sz="2400" kern="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1 407,1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3880" y="2911645"/>
            <a:ext cx="5628360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V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druhém období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postupně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7</a:t>
            </a:r>
            <a:r>
              <a:rPr sz="2400" spc="-1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384,44</a:t>
            </a:r>
            <a:r>
              <a:rPr sz="2400" spc="15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63880" y="3350557"/>
            <a:ext cx="6337020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V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třetím</a:t>
            </a:r>
            <a:r>
              <a:rPr sz="2400" spc="-4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24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celkem na</a:t>
            </a:r>
            <a:r>
              <a:rPr sz="2400" spc="17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úrocích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438,53</a:t>
            </a:r>
            <a:r>
              <a:rPr sz="2400" spc="16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4228763"/>
            <a:ext cx="8043159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Celkově získáváme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9 230,09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Kč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úrocích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za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celé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 V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následující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tabulce je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vše přehledně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uvedeno: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7 / 35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84046" y="603251"/>
            <a:ext cx="6527520" cy="548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1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Aplikace</a:t>
            </a:r>
            <a:r>
              <a:rPr sz="36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jednoduchého</a:t>
            </a:r>
            <a:r>
              <a:rPr sz="3600" spc="-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6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69759" y="2338982"/>
            <a:ext cx="1047261" cy="50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HUWKPS+Arial Bold"/>
                <a:cs typeface="HUWKPS+Arial Bold"/>
              </a:rPr>
              <a:t>Celkem</a:t>
            </a:r>
          </a:p>
          <a:p>
            <a:pPr marL="34290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7246" y="2582822"/>
            <a:ext cx="1053128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1.</a:t>
            </a:r>
            <a:r>
              <a:rPr sz="1600" b="1" spc="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78452" y="2582822"/>
            <a:ext cx="1053129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2.</a:t>
            </a:r>
            <a:r>
              <a:rPr sz="1600" b="1" spc="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48807" y="2582822"/>
            <a:ext cx="1053129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3.</a:t>
            </a:r>
            <a:r>
              <a:rPr sz="1600" b="1" spc="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9917" y="2915792"/>
            <a:ext cx="1809416" cy="450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Celkem</a:t>
            </a:r>
            <a:r>
              <a:rPr sz="1400" b="1" spc="-1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s úroky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bez</a:t>
            </a:r>
          </a:p>
          <a:p>
            <a:pPr marL="342899" marR="0">
              <a:lnSpc>
                <a:spcPts val="1568"/>
              </a:lnSpc>
              <a:spcBef>
                <a:spcPts val="61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daně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906014" y="3129152"/>
            <a:ext cx="1318026" cy="578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151</a:t>
            </a:r>
            <a:r>
              <a:rPr sz="1400" b="1" spc="-13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407,12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196850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1 407,12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477512" y="3129152"/>
            <a:ext cx="1313925" cy="578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158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791,57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196596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7 384,44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97575" y="3129152"/>
            <a:ext cx="1315382" cy="578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159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230,09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345947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438,53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59917" y="3470528"/>
            <a:ext cx="210341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Celkem</a:t>
            </a:r>
            <a:r>
              <a:rPr sz="1400" b="1" spc="-1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úroky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v období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518527" y="3470528"/>
            <a:ext cx="1118678" cy="1262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9 230,09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0" marR="0">
              <a:lnSpc>
                <a:spcPts val="1568"/>
              </a:lnSpc>
              <a:spcBef>
                <a:spcPts val="6457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7 818,73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59917" y="4154804"/>
            <a:ext cx="2025673" cy="57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Celkem</a:t>
            </a:r>
            <a:r>
              <a:rPr sz="1400" b="1" spc="-1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s úroky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s daní</a:t>
            </a:r>
          </a:p>
          <a:p>
            <a:pPr marL="0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Celkem</a:t>
            </a:r>
            <a:r>
              <a:rPr sz="1400" b="1" spc="-1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úroky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s daní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906014" y="4154804"/>
            <a:ext cx="1318026" cy="57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151</a:t>
            </a:r>
            <a:r>
              <a:rPr sz="1400" b="1" spc="-13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196,05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196850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1 196,05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477512" y="4154804"/>
            <a:ext cx="1313925" cy="57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157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449,13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196596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6 253,08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997575" y="4154804"/>
            <a:ext cx="1315382" cy="578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157</a:t>
            </a:r>
            <a:r>
              <a:rPr sz="14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818,73</a:t>
            </a:r>
            <a:r>
              <a:rPr sz="1400" b="1" spc="-27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  <a:p>
            <a:pPr marL="345947" marR="0">
              <a:lnSpc>
                <a:spcPts val="1568"/>
              </a:lnSpc>
              <a:spcBef>
                <a:spcPts val="1119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369,60</a:t>
            </a:r>
            <a:r>
              <a:rPr sz="1400" b="1" spc="-3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Kč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8 / 35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0158" y="548916"/>
            <a:ext cx="767653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Účet –</a:t>
            </a:r>
            <a:r>
              <a:rPr sz="4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běžný, kontokorentní…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585703"/>
            <a:ext cx="7820612" cy="776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Klasickou aplikací všech druhů úročení jsou účty</a:t>
            </a:r>
          </a:p>
          <a:p>
            <a:pPr marL="0" marR="0">
              <a:lnSpc>
                <a:spcPts val="268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v bankách . Ty mohou</a:t>
            </a:r>
            <a:r>
              <a:rPr sz="28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být různého typu: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350559"/>
            <a:ext cx="7371003" cy="3671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Běžný účet</a:t>
            </a:r>
            <a:r>
              <a:rPr sz="2400" spc="11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existuje</a:t>
            </a:r>
            <a:r>
              <a:rPr sz="2400" spc="3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ještě několik</a:t>
            </a:r>
            <a:r>
              <a:rPr sz="2400" spc="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variant např.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podnikatelský,</a:t>
            </a:r>
            <a:r>
              <a:rPr sz="2400" spc="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osobní, pro děti , studentský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atd.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Takovýto účet je u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našich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 úročen velmi málo,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například</a:t>
            </a:r>
            <a:r>
              <a:rPr sz="24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DCEJOE+Arial"/>
                <a:cs typeface="DCEJOE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zde přehled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r>
              <a:rPr sz="2400" spc="68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Další možný </a:t>
            </a:r>
            <a:r>
              <a:rPr sz="2400" u="sng" dirty="0">
                <a:solidFill>
                  <a:srgbClr val="009999"/>
                </a:solidFill>
                <a:latin typeface="DCEJOE+Arial"/>
                <a:cs typeface="DCEJOE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Kontokorentní účet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 jde o speciální</a:t>
            </a:r>
            <a:r>
              <a:rPr sz="24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bankovní</a:t>
            </a:r>
            <a:r>
              <a:rPr sz="2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službu,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která je sjednána</a:t>
            </a:r>
            <a:r>
              <a:rPr sz="24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 běžnému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účtu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 která umožňuje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klientovi</a:t>
            </a:r>
            <a:r>
              <a:rPr sz="24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čerpat z účtu peníze, i když nemá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 dané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chvíli dostatečnou hotovost. Jde o krátkodobou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výpomoc, která je samozřejmě dosti vysoko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zpoplatněna.</a:t>
            </a:r>
            <a:r>
              <a:rPr sz="2400" spc="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Parametry tohoto účtu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jsou většinou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úroková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sazba, úvěrový limit, poplatek</a:t>
            </a:r>
            <a:r>
              <a:rPr sz="24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ze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vedení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a</a:t>
            </a:r>
            <a:r>
              <a:rPr lang="cs-CZ" dirty="0"/>
              <a:t> 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doba</a:t>
            </a:r>
            <a:r>
              <a:rPr sz="24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splatnosti. Přehled</a:t>
            </a:r>
            <a:r>
              <a:rPr sz="24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bankovních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DCEJOE+Arial"/>
                <a:cs typeface="DCEJOE+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kontokorentů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9 / 35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0158" y="548916"/>
            <a:ext cx="767653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Účet –</a:t>
            </a:r>
            <a:r>
              <a:rPr sz="4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běžný, kontokorentní…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1594655"/>
            <a:ext cx="7434096" cy="4256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Spořící</a:t>
            </a:r>
            <a:r>
              <a:rPr sz="2400" spc="12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účet.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U tohoto typu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účtu vám</a:t>
            </a:r>
            <a:r>
              <a:rPr sz="24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platí banka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vyšší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úrok. Produkt je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vytvořen proto,</a:t>
            </a:r>
            <a:r>
              <a:rPr sz="2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aby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vám pomohl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naspořit</a:t>
            </a:r>
            <a:r>
              <a:rPr sz="24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větší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hotovost.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Platební</a:t>
            </a:r>
            <a:r>
              <a:rPr sz="2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karta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ani šeková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knížka nebývá</a:t>
            </a:r>
            <a:r>
              <a:rPr sz="24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součástí nabídky</a:t>
            </a:r>
            <a:r>
              <a:rPr sz="2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prostřednictvím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bankovních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služeb</a:t>
            </a:r>
            <a:r>
              <a:rPr sz="24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nemůžete z takového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bankovního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účtu platit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vaše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pohledávky.</a:t>
            </a:r>
            <a:r>
              <a:rPr sz="2400" spc="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Můžete pouze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vybrat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hotovost. V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případě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účtů s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vyšší úrokovou sazbou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mohou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banky vyžadovat, abyste plánovaný</a:t>
            </a:r>
            <a:r>
              <a:rPr sz="24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výběr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větší</a:t>
            </a:r>
            <a:r>
              <a:rPr sz="24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hotovosti předem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sjednali.</a:t>
            </a:r>
            <a:r>
              <a:rPr sz="24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Také počet výběrů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může být limitován.</a:t>
            </a:r>
            <a:r>
              <a:rPr sz="24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DCEJOE+Arial"/>
                <a:cs typeface="DCEJOE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Kombinace</a:t>
            </a:r>
            <a:r>
              <a:rPr sz="2400" spc="18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spořícího</a:t>
            </a:r>
            <a:r>
              <a:rPr sz="2400" spc="-13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účtu a termínovaného</a:t>
            </a:r>
            <a:r>
              <a:rPr sz="2400" spc="13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FF3300"/>
                </a:solidFill>
                <a:latin typeface="DCEJOE+Arial"/>
                <a:cs typeface="DCEJOE+Arial"/>
              </a:rPr>
              <a:t>vkladu</a:t>
            </a:r>
            <a:r>
              <a:rPr sz="2400" spc="34" dirty="0">
                <a:solidFill>
                  <a:srgbClr val="FF33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zde bankovní</a:t>
            </a:r>
            <a:r>
              <a:rPr sz="24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ústav umožňuje</a:t>
            </a:r>
            <a:r>
              <a:rPr sz="24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vyšší zúročení, ale</a:t>
            </a:r>
            <a:r>
              <a:rPr sz="24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za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podmínky uložení</a:t>
            </a:r>
            <a:r>
              <a:rPr sz="24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kapitálu</a:t>
            </a:r>
            <a:r>
              <a:rPr sz="2400" spc="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na sjednané</a:t>
            </a:r>
            <a:r>
              <a:rPr sz="24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období.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Jakékoli</a:t>
            </a:r>
            <a:r>
              <a:rPr sz="24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změny se zpoplatňují.</a:t>
            </a:r>
            <a:r>
              <a:rPr sz="24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DCEJOE+Arial"/>
                <a:cs typeface="DCEJOE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10 / 35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2589" y="271211"/>
            <a:ext cx="8093713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Druhy</a:t>
            </a:r>
            <a:r>
              <a:rPr sz="40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platebních</a:t>
            </a:r>
            <a:r>
              <a:rPr sz="40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karet</a:t>
            </a:r>
            <a:r>
              <a:rPr sz="40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vydávaných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83253" y="880536"/>
            <a:ext cx="1930200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k účtům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45768" y="1635570"/>
            <a:ext cx="2018423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Způsob zúčtování: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46530" y="1908684"/>
            <a:ext cx="707855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Debetní</a:t>
            </a:r>
            <a:r>
              <a:rPr sz="1600" b="1" i="1" spc="22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jedná se o kartu,</a:t>
            </a:r>
            <a:r>
              <a:rPr sz="16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kterou</a:t>
            </a:r>
            <a:r>
              <a:rPr sz="16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lze</a:t>
            </a:r>
            <a:r>
              <a:rPr sz="16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platit u obchodníka </a:t>
            </a:r>
            <a:r>
              <a:rPr sz="1600" dirty="0" err="1">
                <a:solidFill>
                  <a:srgbClr val="000000"/>
                </a:solidFill>
                <a:latin typeface="DCEJOE+Arial"/>
                <a:cs typeface="DCEJOE+Arial"/>
              </a:rPr>
              <a:t>nebo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DCEJOE+Arial"/>
                <a:cs typeface="DCEJOE+Arial"/>
              </a:rPr>
              <a:t>vybírat</a:t>
            </a:r>
            <a:r>
              <a:rPr lang="cs-CZ" sz="1600" spc="3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DCEJOE+Arial"/>
                <a:cs typeface="DCEJOE+Arial"/>
              </a:rPr>
              <a:t>z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 bankomatu,</a:t>
            </a:r>
            <a:r>
              <a:rPr lang="pl-PL" sz="16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pokud je na účtu,</a:t>
            </a:r>
            <a:r>
              <a:rPr lang="pl-PL" sz="16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ke kterému byla</a:t>
            </a:r>
            <a:r>
              <a:rPr lang="pl-PL" sz="1600" spc="2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karta vydána,</a:t>
            </a:r>
            <a:r>
              <a:rPr lang="pl-PL" sz="16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dostatek</a:t>
            </a:r>
            <a:r>
              <a:rPr lang="pl-PL" sz="16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pl-PL" sz="1600" dirty="0">
                <a:solidFill>
                  <a:srgbClr val="000000"/>
                </a:solidFill>
                <a:latin typeface="DCEJOE+Arial"/>
                <a:cs typeface="DCEJOE+Arial"/>
              </a:rPr>
              <a:t>peněz.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46530" y="2348126"/>
            <a:ext cx="7418128" cy="1874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Kreditní</a:t>
            </a:r>
            <a:r>
              <a:rPr sz="1600" b="1" i="1" spc="38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kartou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můžete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nakupovat zboží nebo služby na úvěr.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 zúčtování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dochází až po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určité bankou stanovené době.</a:t>
            </a:r>
            <a:r>
              <a:rPr sz="16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Úvěr se čerpá prostřednictvím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revolvingového</a:t>
            </a:r>
            <a:r>
              <a:rPr sz="1600" spc="-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(opakujícího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se) úvěrového limitu, který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se obnovuje</a:t>
            </a:r>
            <a:r>
              <a:rPr sz="16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automaticky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po splacení dlužné</a:t>
            </a:r>
            <a:r>
              <a:rPr sz="16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částky.</a:t>
            </a:r>
            <a:r>
              <a:rPr sz="16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Banky stanovují minimální</a:t>
            </a:r>
            <a:r>
              <a:rPr sz="16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výši</a:t>
            </a:r>
            <a:r>
              <a:rPr sz="16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splátky</a:t>
            </a:r>
            <a:r>
              <a:rPr sz="16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úvěru (obvykle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5 -</a:t>
            </a:r>
            <a:r>
              <a:rPr sz="1600" spc="19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10 % z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dlužné</a:t>
            </a:r>
            <a:r>
              <a:rPr sz="16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částky)</a:t>
            </a:r>
            <a:r>
              <a:rPr sz="16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a úvěrový limit</a:t>
            </a:r>
            <a:r>
              <a:rPr sz="16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(podle bonity klienta).</a:t>
            </a:r>
          </a:p>
          <a:p>
            <a:pPr marL="0" marR="0">
              <a:lnSpc>
                <a:spcPts val="1783"/>
              </a:lnSpc>
              <a:spcBef>
                <a:spcPts val="139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WRPVKR+Arial Bold Italic"/>
                <a:cs typeface="WRPVKR+Arial Bold Italic"/>
              </a:rPr>
              <a:t>Charge</a:t>
            </a:r>
            <a:r>
              <a:rPr sz="1600" b="1" i="1" spc="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– fungují obdobně jaké</a:t>
            </a:r>
            <a:r>
              <a:rPr sz="16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kreditní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karty.</a:t>
            </a:r>
            <a:r>
              <a:rPr sz="1600" spc="5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Charge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kartou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však nenakupujete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na úvěr.</a:t>
            </a:r>
            <a:r>
              <a:rPr sz="16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Při zúčtování,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které je také stanovené k určitému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datu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(obvykle</a:t>
            </a:r>
            <a:r>
              <a:rPr sz="16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14</a:t>
            </a:r>
            <a:r>
              <a:rPr sz="16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- 30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dní),</a:t>
            </a:r>
            <a:r>
              <a:rPr sz="16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musíte</a:t>
            </a:r>
            <a:r>
              <a:rPr sz="16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splatit</a:t>
            </a:r>
            <a:r>
              <a:rPr sz="16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jednorázově celou</a:t>
            </a:r>
            <a:r>
              <a:rPr sz="16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dlužnou</a:t>
            </a:r>
            <a:r>
              <a:rPr sz="16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sumu.</a:t>
            </a:r>
            <a:r>
              <a:rPr sz="16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Z čerpané částky</a:t>
            </a:r>
            <a:r>
              <a:rPr sz="16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není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účtován žádný úrok.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46530" y="4201691"/>
            <a:ext cx="7120278" cy="4596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Nákupní</a:t>
            </a:r>
            <a:r>
              <a:rPr sz="1600" b="1" i="1" spc="10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úvěrové</a:t>
            </a:r>
            <a:r>
              <a:rPr sz="1600" b="1" i="1" spc="15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jedná</a:t>
            </a:r>
            <a:r>
              <a:rPr sz="16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se o kreditní</a:t>
            </a:r>
            <a:r>
              <a:rPr sz="16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karty,</a:t>
            </a:r>
            <a:r>
              <a:rPr sz="1600" spc="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které však</a:t>
            </a:r>
            <a:r>
              <a:rPr sz="16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vydávají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nebankovní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instituce.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5768" y="4836859"/>
            <a:ext cx="1675294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Region</a:t>
            </a:r>
            <a:r>
              <a:rPr sz="18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použití: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46530" y="5110249"/>
            <a:ext cx="7259604" cy="89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domácí</a:t>
            </a:r>
            <a:r>
              <a:rPr sz="1600" b="1" i="1" spc="23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(tuzemské)</a:t>
            </a:r>
            <a:r>
              <a:rPr sz="1600" b="1" i="1" spc="47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karty</a:t>
            </a:r>
            <a:r>
              <a:rPr sz="1600" b="1" i="1" spc="18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pro výběr v bankomatech a platbu v obchodech na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území</a:t>
            </a:r>
            <a:r>
              <a:rPr sz="16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domácí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země.</a:t>
            </a:r>
          </a:p>
          <a:p>
            <a:pPr marL="0" marR="0">
              <a:lnSpc>
                <a:spcPts val="1783"/>
              </a:lnSpc>
              <a:spcBef>
                <a:spcPts val="137"/>
              </a:spcBef>
              <a:spcAft>
                <a:spcPts val="0"/>
              </a:spcAft>
            </a:pP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mezinárodní</a:t>
            </a:r>
            <a:r>
              <a:rPr sz="1600" b="1" i="1" spc="3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karty</a:t>
            </a:r>
            <a:r>
              <a:rPr sz="1600" b="1" i="1" spc="17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 </a:t>
            </a: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rozšířená</a:t>
            </a:r>
            <a:r>
              <a:rPr sz="16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platnost karty</a:t>
            </a:r>
            <a:r>
              <a:rPr sz="16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nejen pro tuzemsko, ale i pro</a:t>
            </a:r>
          </a:p>
          <a:p>
            <a:pPr marL="0" marR="0">
              <a:lnSpc>
                <a:spcPts val="1536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zahraničí.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Většina</a:t>
            </a:r>
            <a:r>
              <a:rPr sz="16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karet</a:t>
            </a:r>
            <a:r>
              <a:rPr sz="16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je tohoto typu.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11 / 35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2589" y="271211"/>
            <a:ext cx="8093713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Druhy</a:t>
            </a:r>
            <a:r>
              <a:rPr sz="40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platebních</a:t>
            </a:r>
            <a:r>
              <a:rPr sz="40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karet</a:t>
            </a:r>
            <a:r>
              <a:rPr sz="40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vydávaných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83253" y="880536"/>
            <a:ext cx="1930200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k účtům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1601426"/>
            <a:ext cx="1853232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Typ provedení: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1905953"/>
            <a:ext cx="7135217" cy="732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Embosované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jedná</a:t>
            </a:r>
            <a:r>
              <a:rPr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se o platební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karty s tzv. reliéfním (plastickým)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písmem. Karty umožňují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nakupovat</a:t>
            </a:r>
            <a:r>
              <a:rPr sz="18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i v prodejnách,</a:t>
            </a:r>
            <a:r>
              <a:rPr sz="18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které nejsou</a:t>
            </a:r>
          </a:p>
          <a:p>
            <a:pPr marL="0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vybaveny</a:t>
            </a:r>
            <a:r>
              <a:rPr sz="1800" spc="4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elektronickým</a:t>
            </a:r>
            <a:r>
              <a:rPr sz="18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terminálem.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2619185"/>
            <a:ext cx="7390561" cy="732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Elektronické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nejčastěji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používané karty.</a:t>
            </a:r>
            <a:r>
              <a:rPr sz="1800" spc="3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Banky je většinou vydávají</a:t>
            </a:r>
            <a:r>
              <a:rPr sz="1800" spc="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účtu zdarma. Jsou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určeny především</a:t>
            </a:r>
            <a:r>
              <a:rPr sz="18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 výběrům z bankomatu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a pro</a:t>
            </a:r>
          </a:p>
          <a:p>
            <a:pPr marL="0" marR="0">
              <a:lnSpc>
                <a:spcPts val="1729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platby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u obchodníků,</a:t>
            </a:r>
            <a:r>
              <a:rPr sz="18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kteří mají elektronický</a:t>
            </a:r>
            <a:r>
              <a:rPr sz="18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platební</a:t>
            </a:r>
            <a:r>
              <a:rPr sz="18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terminál.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92606" y="3277807"/>
            <a:ext cx="7348917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Nevýhodou</a:t>
            </a:r>
            <a:r>
              <a:rPr sz="18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je jejich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zatím omezená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použitelnost</a:t>
            </a:r>
            <a:r>
              <a:rPr sz="18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u plateb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v prodejnách.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292606" y="3552127"/>
            <a:ext cx="7373455" cy="512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1" dirty="0">
                <a:solidFill>
                  <a:srgbClr val="000000"/>
                </a:solidFill>
                <a:latin typeface="LFPTOL+Arial Bold Italic"/>
                <a:cs typeface="LFPTOL+Arial Bold Italic"/>
              </a:rPr>
              <a:t>Virtuální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majitel získá jen</a:t>
            </a:r>
            <a:r>
              <a:rPr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číslo karty,</a:t>
            </a:r>
            <a:r>
              <a:rPr sz="18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jméno uživatele,</a:t>
            </a:r>
            <a:r>
              <a:rPr sz="18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dobu expirace,</a:t>
            </a:r>
          </a:p>
          <a:p>
            <a:pPr marL="0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CVV2 kód. Je určena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pro nákupy</a:t>
            </a:r>
            <a:r>
              <a:rPr sz="18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na internetu.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91539" y="4486126"/>
            <a:ext cx="1838981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Podle správce: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92606" y="4789997"/>
            <a:ext cx="7238046" cy="13910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UFSKAP+Arial"/>
                <a:cs typeface="UFSKAP+Arial"/>
              </a:rPr>
              <a:t>Visa, Master Card</a:t>
            </a:r>
            <a:r>
              <a:rPr sz="1800" spc="1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FSKAP+Arial"/>
                <a:cs typeface="UFSKAP+Arial"/>
              </a:rPr>
              <a:t>atd.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jde</a:t>
            </a:r>
            <a:r>
              <a:rPr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 společnosti,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které vlastní daný</a:t>
            </a:r>
            <a:r>
              <a:rPr sz="18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spc="-10" dirty="0" err="1">
                <a:solidFill>
                  <a:srgbClr val="000000"/>
                </a:solidFill>
                <a:latin typeface="DCEJOE+Arial"/>
                <a:cs typeface="DCEJOE+Arial"/>
              </a:rPr>
              <a:t>typ</a:t>
            </a:r>
            <a:r>
              <a:rPr sz="1800" spc="3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DCEJOE+Arial"/>
                <a:cs typeface="DCEJOE+Arial"/>
              </a:rPr>
              <a:t>karet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18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Bankovní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speciální</a:t>
            </a:r>
            <a:r>
              <a:rPr sz="18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</a:t>
            </a:r>
            <a:r>
              <a:rPr sz="1800" dirty="0">
                <a:solidFill>
                  <a:srgbClr val="000000"/>
                </a:solidFill>
                <a:latin typeface="UFSKAP+Arial"/>
                <a:cs typeface="UFSKAP+Arial"/>
              </a:rPr>
              <a:t>Citi Bank, Volks</a:t>
            </a:r>
            <a:r>
              <a:rPr sz="1800" spc="13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800" dirty="0">
                <a:solidFill>
                  <a:srgbClr val="000000"/>
                </a:solidFill>
                <a:latin typeface="UFSKAP+Arial"/>
                <a:cs typeface="UFSKAP+Arial"/>
              </a:rPr>
              <a:t>Bank atd.</a:t>
            </a:r>
          </a:p>
          <a:p>
            <a:pPr marL="0" marR="0">
              <a:lnSpc>
                <a:spcPts val="2013"/>
              </a:lnSpc>
              <a:spcBef>
                <a:spcPts val="146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Klubové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–např.</a:t>
            </a:r>
            <a:r>
              <a:rPr sz="18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American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Express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18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010"/>
              </a:lnSpc>
              <a:spcBef>
                <a:spcPts val="1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Zájmové</a:t>
            </a:r>
            <a:r>
              <a:rPr sz="18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– např. u nás benzínové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Shell, CCS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18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Firemní – specifické pro </a:t>
            </a:r>
            <a:r>
              <a:rPr sz="1800" dirty="0" err="1">
                <a:solidFill>
                  <a:srgbClr val="000000"/>
                </a:solidFill>
                <a:latin typeface="DCEJOE+Arial"/>
                <a:cs typeface="DCEJOE+Arial"/>
              </a:rPr>
              <a:t>vlastní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DCEJOE+Arial"/>
                <a:cs typeface="DCEJOE+Arial"/>
              </a:rPr>
              <a:t>pracovníky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1800" dirty="0">
              <a:solidFill>
                <a:srgbClr val="000000"/>
              </a:solidFill>
              <a:latin typeface="DCEJOE+Arial"/>
              <a:cs typeface="DCEJOE+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12 / 35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9437" y="548916"/>
            <a:ext cx="509658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24140"/>
            <a:ext cx="7811284" cy="22485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Jde o jednoduché předlhůtní</a:t>
            </a:r>
            <a:r>
              <a:rPr sz="32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používané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především</a:t>
            </a:r>
            <a:r>
              <a:rPr sz="3200" spc="87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 souvislosti</a:t>
            </a:r>
            <a:r>
              <a:rPr sz="32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s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krátkodobými</a:t>
            </a:r>
            <a:r>
              <a:rPr sz="3200" spc="-4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půjčkami.</a:t>
            </a:r>
            <a:r>
              <a:rPr sz="32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 se</a:t>
            </a:r>
            <a:r>
              <a:rPr sz="32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 tomto</a:t>
            </a:r>
          </a:p>
          <a:p>
            <a:pPr marL="0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případě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splácí</a:t>
            </a:r>
            <a:r>
              <a:rPr sz="32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hned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na začátku</a:t>
            </a:r>
            <a:r>
              <a:rPr sz="3200" spc="-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úrokového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období.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3908258"/>
            <a:ext cx="7038792" cy="2033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Příslušný úrok se nazývá</a:t>
            </a:r>
            <a:r>
              <a:rPr sz="2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HUWKPS+Arial Bold"/>
                <a:cs typeface="HUWKPS+Arial Bold"/>
              </a:rPr>
              <a:t>diskont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2800" spc="3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značíme</a:t>
            </a:r>
          </a:p>
          <a:p>
            <a:pPr marL="0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ho D ). Splácíme ho ihned</a:t>
            </a:r>
            <a:r>
              <a:rPr sz="2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při zapůjčení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kapitálu, takže skutečná půjčka bude o tuto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částku nižší.</a:t>
            </a:r>
            <a:r>
              <a:rPr sz="28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Symbolem</a:t>
            </a:r>
            <a:r>
              <a:rPr sz="2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K značíme půjčený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kapitál, t</a:t>
            </a:r>
            <a:r>
              <a:rPr sz="28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čas výpůjčky</a:t>
            </a:r>
            <a:r>
              <a:rPr sz="28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a </a:t>
            </a:r>
            <a:r>
              <a:rPr sz="2800" spc="46" dirty="0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  <a:r>
              <a:rPr sz="2800" baseline="-24428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  <a:r>
              <a:rPr sz="2800" spc="785" baseline="-2442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diskontní</a:t>
            </a:r>
            <a:r>
              <a:rPr sz="28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úrok.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13 / 35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9437" y="548916"/>
            <a:ext cx="509658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28375"/>
            <a:ext cx="4334613" cy="8188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Tedy hodnota</a:t>
            </a:r>
            <a:r>
              <a:rPr sz="2800" spc="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diskontu je :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D = K . i</a:t>
            </a:r>
            <a:r>
              <a:rPr sz="2800" spc="1959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 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64334" y="2188887"/>
            <a:ext cx="303268" cy="34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86"/>
              </a:lnSpc>
              <a:spcBef>
                <a:spcPts val="0"/>
              </a:spcBef>
              <a:spcAft>
                <a:spcPts val="0"/>
              </a:spcAft>
            </a:pPr>
            <a:r>
              <a:rPr sz="2150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2396471"/>
            <a:ext cx="5224232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Půjčená částka bude tedy</a:t>
            </a:r>
            <a:r>
              <a:rPr sz="2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rovna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2780243"/>
            <a:ext cx="7502096" cy="1288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P=K</a:t>
            </a:r>
            <a:r>
              <a:rPr sz="2800" spc="-11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–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D = K</a:t>
            </a:r>
            <a:r>
              <a:rPr sz="28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 ( 1</a:t>
            </a:r>
            <a:r>
              <a:rPr sz="2800" spc="1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  <a:r>
              <a:rPr sz="2800" spc="774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i</a:t>
            </a:r>
            <a:r>
              <a:rPr sz="3250" baseline="-28357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  <a:r>
              <a:rPr sz="3250" spc="649" baseline="-28357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 t</a:t>
            </a:r>
            <a:r>
              <a:rPr sz="2800" spc="-17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)</a:t>
            </a: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Pokud</a:t>
            </a:r>
            <a:r>
              <a:rPr sz="2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bychom chtěli porovnat diskont s účtem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získáme rovnosti: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1539" y="4017986"/>
            <a:ext cx="5447222" cy="43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UFSKAP+Arial"/>
                <a:cs typeface="UFSKAP+Arial"/>
              </a:rPr>
              <a:t>P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=</a:t>
            </a:r>
            <a:r>
              <a:rPr sz="2800" dirty="0">
                <a:solidFill>
                  <a:srgbClr val="FF0000"/>
                </a:solidFill>
                <a:latin typeface="UFSKAP+Arial"/>
                <a:cs typeface="UFSKAP+Arial"/>
              </a:rPr>
              <a:t>K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 ( 1 - i</a:t>
            </a:r>
            <a:r>
              <a:rPr sz="2800" spc="196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. t</a:t>
            </a:r>
            <a:r>
              <a:rPr sz="28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)……….…diskont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79446" y="4195106"/>
            <a:ext cx="303268" cy="3411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86"/>
              </a:lnSpc>
              <a:spcBef>
                <a:spcPts val="0"/>
              </a:spcBef>
              <a:spcAft>
                <a:spcPts val="0"/>
              </a:spcAft>
            </a:pPr>
            <a:r>
              <a:rPr sz="2150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91539" y="4402690"/>
            <a:ext cx="7808393" cy="15872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B050"/>
                </a:solidFill>
                <a:latin typeface="UFSKAP+Arial"/>
                <a:cs typeface="UFSKAP+Arial"/>
              </a:rPr>
              <a:t>K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=</a:t>
            </a:r>
            <a:r>
              <a:rPr sz="2800" dirty="0">
                <a:solidFill>
                  <a:srgbClr val="00B050"/>
                </a:solidFill>
                <a:latin typeface="UFSKAP+Arial"/>
                <a:cs typeface="UFSKAP+Arial"/>
              </a:rPr>
              <a:t>P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. (1</a:t>
            </a:r>
            <a:r>
              <a:rPr sz="28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+ i .</a:t>
            </a:r>
            <a:r>
              <a:rPr sz="28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t ) ……….…..jednoduché</a:t>
            </a:r>
            <a:r>
              <a:rPr sz="28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</a:p>
          <a:p>
            <a:pPr marL="0" marR="0">
              <a:lnSpc>
                <a:spcPts val="302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Jinak řečeno, musíme</a:t>
            </a:r>
            <a:r>
              <a:rPr sz="28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si půjčit</a:t>
            </a:r>
            <a:r>
              <a:rPr sz="28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FF3300"/>
                </a:solidFill>
                <a:latin typeface="UFSKAP+Arial"/>
                <a:cs typeface="UFSKAP+Arial"/>
              </a:rPr>
              <a:t>P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, abychom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získali</a:t>
            </a:r>
            <a:r>
              <a:rPr sz="28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FF3300"/>
                </a:solidFill>
                <a:latin typeface="UFSKAP+Arial"/>
                <a:cs typeface="UFSKAP+Arial"/>
              </a:rPr>
              <a:t>K</a:t>
            </a:r>
            <a:r>
              <a:rPr sz="2800" spc="-18" dirty="0">
                <a:solidFill>
                  <a:srgbClr val="FF33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a musíme</a:t>
            </a:r>
            <a:r>
              <a:rPr sz="2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na účet uložit</a:t>
            </a:r>
            <a:r>
              <a:rPr sz="2800" spc="2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B050"/>
                </a:solidFill>
                <a:latin typeface="UFSKAP+Arial"/>
                <a:cs typeface="UFSKAP+Arial"/>
              </a:rPr>
              <a:t>P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, abychom</a:t>
            </a:r>
            <a:r>
              <a:rPr sz="2800" spc="15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na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něm měli</a:t>
            </a:r>
            <a:r>
              <a:rPr sz="2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B050"/>
                </a:solidFill>
                <a:latin typeface="UFSKAP+Arial"/>
                <a:cs typeface="UFSKAP+Arial"/>
              </a:rPr>
              <a:t>K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14 / 35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99437" y="548916"/>
            <a:ext cx="5096589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6380961" cy="861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Vypočteme – li z předchozích stavů P</a:t>
            </a:r>
            <a:r>
              <a:rPr sz="28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a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porovnáme, získáme: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524211"/>
            <a:ext cx="4430506" cy="43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( 1 - i</a:t>
            </a:r>
            <a:r>
              <a:rPr sz="2800" spc="196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. t ) . (1 + i .</a:t>
            </a:r>
            <a:r>
              <a:rPr sz="2800" spc="-14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t )</a:t>
            </a:r>
            <a:r>
              <a:rPr sz="2800" spc="777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= 1 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02562" y="2700675"/>
            <a:ext cx="303438" cy="3415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88"/>
              </a:lnSpc>
              <a:spcBef>
                <a:spcPts val="0"/>
              </a:spcBef>
              <a:spcAft>
                <a:spcPts val="0"/>
              </a:spcAft>
            </a:pPr>
            <a:r>
              <a:rPr sz="2150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2951461"/>
            <a:ext cx="3775699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Odtud</a:t>
            </a:r>
            <a:r>
              <a:rPr sz="2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získáme vztahy: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62099" y="3395175"/>
            <a:ext cx="514010" cy="847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66"/>
              </a:lnSpc>
              <a:spcBef>
                <a:spcPts val="0"/>
              </a:spcBef>
              <a:spcAft>
                <a:spcPts val="0"/>
              </a:spcAft>
            </a:pPr>
            <a:r>
              <a:rPr sz="7600" i="1" spc="-23" baseline="42573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29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90380" y="3467166"/>
            <a:ext cx="323526" cy="721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77"/>
              </a:lnSpc>
              <a:spcBef>
                <a:spcPts val="0"/>
              </a:spcBef>
              <a:spcAft>
                <a:spcPts val="0"/>
              </a:spcAft>
            </a:pPr>
            <a:r>
              <a:rPr sz="48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53603" y="3724924"/>
            <a:ext cx="842694" cy="82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157"/>
              </a:lnSpc>
              <a:spcBef>
                <a:spcPts val="0"/>
              </a:spcBef>
              <a:spcAft>
                <a:spcPts val="0"/>
              </a:spcAft>
            </a:pPr>
            <a:r>
              <a:rPr sz="50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5050" i="1" spc="1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5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47397" y="3785517"/>
            <a:ext cx="1088601" cy="890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8"/>
              </a:lnSpc>
              <a:spcBef>
                <a:spcPts val="0"/>
              </a:spcBef>
              <a:spcAft>
                <a:spcPts val="0"/>
              </a:spcAft>
            </a:pPr>
            <a:r>
              <a:rPr sz="7300" i="1" baseline="42622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28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d</a:t>
            </a:r>
            <a:r>
              <a:rPr sz="2850" i="1" spc="12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7300" baseline="42622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47605" y="4224342"/>
            <a:ext cx="502670" cy="82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157"/>
              </a:lnSpc>
              <a:spcBef>
                <a:spcPts val="0"/>
              </a:spcBef>
              <a:spcAft>
                <a:spcPts val="0"/>
              </a:spcAft>
            </a:pPr>
            <a:r>
              <a:rPr sz="5050" dirty="0">
                <a:solidFill>
                  <a:srgbClr val="000000"/>
                </a:solidFill>
                <a:latin typeface="OKSPLL+Symbol"/>
                <a:cs typeface="OKSPLL+Symbol"/>
              </a:rPr>
              <a:t>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116426" y="4267427"/>
            <a:ext cx="1403976" cy="793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8"/>
              </a:lnSpc>
              <a:spcBef>
                <a:spcPts val="0"/>
              </a:spcBef>
              <a:spcAft>
                <a:spcPts val="0"/>
              </a:spcAft>
            </a:pPr>
            <a:r>
              <a:rPr sz="4850" spc="411" dirty="0">
                <a:solidFill>
                  <a:srgbClr val="000000"/>
                </a:solidFill>
                <a:latin typeface="WNMFFR+Times New Roman"/>
                <a:cs typeface="WNMFFR+Times New Roman"/>
              </a:rPr>
              <a:t>1</a:t>
            </a:r>
            <a:r>
              <a:rPr sz="4850" dirty="0">
                <a:solidFill>
                  <a:srgbClr val="000000"/>
                </a:solidFill>
                <a:latin typeface="OKSPLL+Symbol"/>
                <a:cs typeface="OKSPLL+Symbol"/>
              </a:rPr>
              <a:t></a:t>
            </a:r>
            <a:r>
              <a:rPr sz="4850" spc="-42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4850" i="1" spc="-45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4850" spc="-291" dirty="0">
                <a:solidFill>
                  <a:srgbClr val="000000"/>
                </a:solidFill>
                <a:latin typeface="WNMFFR+Times New Roman"/>
                <a:cs typeface="WNMFFR+Times New Roman"/>
              </a:rPr>
              <a:t>.</a:t>
            </a:r>
            <a:r>
              <a:rPr sz="48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77508" y="4297275"/>
            <a:ext cx="1705491" cy="744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66"/>
              </a:lnSpc>
              <a:spcBef>
                <a:spcPts val="0"/>
              </a:spcBef>
              <a:spcAft>
                <a:spcPts val="0"/>
              </a:spcAft>
            </a:pPr>
            <a:r>
              <a:rPr sz="5050" dirty="0">
                <a:solidFill>
                  <a:srgbClr val="000000"/>
                </a:solidFill>
                <a:latin typeface="WNMFFR+Times New Roman"/>
                <a:cs typeface="WNMFFR+Times New Roman"/>
              </a:rPr>
              <a:t>1</a:t>
            </a:r>
            <a:r>
              <a:rPr sz="5050" spc="25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5050" i="1" spc="84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5050" spc="-315" dirty="0">
                <a:solidFill>
                  <a:srgbClr val="000000"/>
                </a:solidFill>
                <a:latin typeface="WNMFFR+Times New Roman"/>
                <a:cs typeface="WNMFFR+Times New Roman"/>
              </a:rPr>
              <a:t>.</a:t>
            </a:r>
            <a:r>
              <a:rPr sz="50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t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962274" y="4693404"/>
            <a:ext cx="338760" cy="4509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5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d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91539" y="5085166"/>
            <a:ext cx="6769949" cy="8620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Tyto</a:t>
            </a:r>
            <a:r>
              <a:rPr sz="2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vztahy</a:t>
            </a:r>
            <a:r>
              <a:rPr sz="28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slouží k porovnání výhodnosti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diskontů a účtů.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15 / 35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2014" y="548916"/>
            <a:ext cx="69307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4129043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Příklad</a:t>
            </a:r>
            <a:r>
              <a:rPr sz="32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na dané téma: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647992"/>
            <a:ext cx="6679269" cy="980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Chceme</a:t>
            </a:r>
            <a:r>
              <a:rPr sz="32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získat</a:t>
            </a:r>
            <a:r>
              <a:rPr sz="3200" spc="-3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úvěr</a:t>
            </a:r>
            <a:r>
              <a:rPr sz="32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na 1 rok.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Máme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možnosti: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91539" y="4111942"/>
            <a:ext cx="7764765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1. Získat</a:t>
            </a:r>
            <a:r>
              <a:rPr sz="3200" spc="-3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diskontní</a:t>
            </a:r>
            <a:r>
              <a:rPr sz="3200" spc="-3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úvěr s mírou 4,8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%</a:t>
            </a:r>
            <a:r>
              <a:rPr sz="32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p.a.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91539" y="5087027"/>
            <a:ext cx="7294565" cy="9809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2. Splatit úvěr</a:t>
            </a:r>
            <a:r>
              <a:rPr sz="32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na konci roku</a:t>
            </a:r>
            <a:r>
              <a:rPr sz="32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 úrokové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míře</a:t>
            </a:r>
            <a:r>
              <a:rPr sz="32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5,3 % p.a.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16 / 35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2014" y="548916"/>
            <a:ext cx="69307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1047"/>
            <a:ext cx="1379538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Řešení: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2097767"/>
            <a:ext cx="7821026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Dosadíme</a:t>
            </a:r>
            <a:r>
              <a:rPr sz="28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do</a:t>
            </a:r>
            <a:r>
              <a:rPr sz="28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vzorců a porovnáme</a:t>
            </a:r>
            <a:r>
              <a:rPr sz="28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obě možnosti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2594123"/>
            <a:ext cx="7555022" cy="744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819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Při dané diskontní</a:t>
            </a:r>
            <a:r>
              <a:rPr sz="24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míře</a:t>
            </a:r>
            <a:r>
              <a:rPr sz="24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4,8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% p.a. ji odpovídá</a:t>
            </a:r>
            <a:r>
              <a:rPr sz="24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polhůtní</a:t>
            </a:r>
          </a:p>
          <a:p>
            <a:pPr marL="0" marR="0">
              <a:lnSpc>
                <a:spcPts val="2681"/>
              </a:lnSpc>
              <a:spcBef>
                <a:spcPts val="2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úroková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míra</a:t>
            </a:r>
            <a:r>
              <a:rPr sz="24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00989" y="3412558"/>
            <a:ext cx="1510925" cy="868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811" marR="0">
              <a:lnSpc>
                <a:spcPts val="3073"/>
              </a:lnSpc>
              <a:spcBef>
                <a:spcPts val="0"/>
              </a:spcBef>
              <a:spcAft>
                <a:spcPts val="0"/>
              </a:spcAft>
            </a:pPr>
            <a:r>
              <a:rPr sz="2800" spc="78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0,048</a:t>
            </a:r>
          </a:p>
          <a:p>
            <a:pPr marL="0" marR="0">
              <a:lnSpc>
                <a:spcPts val="3430"/>
              </a:lnSpc>
              <a:spcBef>
                <a:spcPts val="62"/>
              </a:spcBef>
              <a:spcAft>
                <a:spcPts val="0"/>
              </a:spcAft>
            </a:pPr>
            <a:r>
              <a:rPr sz="2800" spc="380" dirty="0">
                <a:solidFill>
                  <a:srgbClr val="000000"/>
                </a:solidFill>
                <a:latin typeface="WNMFFR+Times New Roman"/>
                <a:cs typeface="WNMFFR+Times New Roman"/>
              </a:rPr>
              <a:t>1</a:t>
            </a:r>
            <a:r>
              <a:rPr sz="2800" strike="sngStrike" dirty="0">
                <a:solidFill>
                  <a:srgbClr val="000000"/>
                </a:solidFill>
                <a:latin typeface="OKSPLL+Symbol"/>
                <a:cs typeface="OKSPLL+Symbol"/>
              </a:rPr>
              <a:t></a:t>
            </a:r>
            <a:r>
              <a:rPr sz="2800" strike="sngStrike" spc="-6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pc="76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0,048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98121" y="3569669"/>
            <a:ext cx="575149" cy="469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280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2800" i="1" spc="1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87027" y="3569669"/>
            <a:ext cx="1489510" cy="4699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0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  <a:r>
              <a:rPr sz="2800" spc="12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pc="65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0,5042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92606" y="4423834"/>
            <a:ext cx="6236561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naopak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při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dané</a:t>
            </a:r>
            <a:r>
              <a:rPr sz="24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polhůtní úrokové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míře</a:t>
            </a:r>
            <a:r>
              <a:rPr sz="24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5,3 %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p.a.odpovídá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diskontní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míra</a:t>
            </a:r>
            <a:r>
              <a:rPr sz="24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  <a:r>
              <a:rPr sz="2400" baseline="-24500" dirty="0">
                <a:solidFill>
                  <a:srgbClr val="000000"/>
                </a:solidFill>
                <a:latin typeface="UFSKAP+Arial"/>
                <a:cs typeface="UFSKAP+Arial"/>
              </a:rPr>
              <a:t>d</a:t>
            </a:r>
            <a:r>
              <a:rPr lang="cs-CZ" sz="2400" baseline="-2450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endParaRPr sz="2400" baseline="-24500" dirty="0">
              <a:solidFill>
                <a:srgbClr val="000000"/>
              </a:solidFill>
              <a:latin typeface="UFSKAP+Arial"/>
              <a:cs typeface="UFSKAP+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0082" y="5401293"/>
            <a:ext cx="1656543" cy="838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8395" marR="0">
              <a:lnSpc>
                <a:spcPts val="3101"/>
              </a:lnSpc>
              <a:spcBef>
                <a:spcPts val="0"/>
              </a:spcBef>
              <a:spcAft>
                <a:spcPts val="0"/>
              </a:spcAft>
            </a:pPr>
            <a:r>
              <a:rPr sz="2800" spc="183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0,053</a:t>
            </a:r>
          </a:p>
          <a:p>
            <a:pPr marL="0" marR="0">
              <a:lnSpc>
                <a:spcPts val="318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WNMFFR+Times New Roman"/>
                <a:cs typeface="WNMFFR+Times New Roman"/>
              </a:rPr>
              <a:t>1</a:t>
            </a:r>
            <a:r>
              <a:rPr sz="2800" spc="-6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trike="sngStrike" dirty="0">
                <a:solidFill>
                  <a:srgbClr val="000000"/>
                </a:solidFill>
                <a:latin typeface="OKSPLL+Symbol"/>
                <a:cs typeface="OKSPLL+Symbol"/>
              </a:rPr>
              <a:t></a:t>
            </a:r>
            <a:r>
              <a:rPr sz="2800" strike="sngStrike" spc="26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pc="183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0,053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958720" y="5541678"/>
            <a:ext cx="623929" cy="47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0"/>
              </a:lnSpc>
              <a:spcBef>
                <a:spcPts val="0"/>
              </a:spcBef>
              <a:spcAft>
                <a:spcPts val="0"/>
              </a:spcAft>
            </a:pPr>
            <a:r>
              <a:rPr sz="280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2800" i="1" spc="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181285" y="5541678"/>
            <a:ext cx="1613559" cy="473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3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  <a:r>
              <a:rPr sz="2800" spc="4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00" spc="176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0,5033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17 / 35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2014" y="548916"/>
            <a:ext cx="69307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Jednoduchý</a:t>
            </a:r>
            <a:r>
              <a:rPr sz="4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diskont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7700" y="1671047"/>
            <a:ext cx="8023665" cy="8615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Z postupu vyplývá,</a:t>
            </a:r>
            <a:r>
              <a:rPr sz="28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že první varianta je výhodnější</a:t>
            </a:r>
          </a:p>
          <a:p>
            <a:pPr marL="243839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pro </a:t>
            </a:r>
            <a:r>
              <a:rPr sz="2800" dirty="0" err="1">
                <a:solidFill>
                  <a:srgbClr val="000000"/>
                </a:solidFill>
                <a:latin typeface="DCEJOE+Arial"/>
                <a:cs typeface="DCEJOE+Arial"/>
              </a:rPr>
              <a:t>dlužníka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, zatímco druhá</a:t>
            </a:r>
            <a:r>
              <a:rPr sz="28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pro věřitele.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18 / 35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946" y="548916"/>
            <a:ext cx="802017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Jednoduché diskontování </a:t>
            </a: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užití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63294" y="1667807"/>
            <a:ext cx="6489619" cy="744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Pokladniční</a:t>
            </a:r>
            <a:r>
              <a:rPr sz="2400" b="1" spc="-15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poukázky</a:t>
            </a:r>
            <a:r>
              <a:rPr sz="2400" b="1" spc="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jsou krátkodobé cenné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papíry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63294" y="2399327"/>
            <a:ext cx="7118345" cy="33053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doba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splatnosti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maximálně</a:t>
            </a:r>
            <a:r>
              <a:rPr sz="2400" spc="3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několik</a:t>
            </a:r>
            <a:r>
              <a:rPr sz="2400" spc="3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měsíců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),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které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emitují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státní</a:t>
            </a:r>
            <a:r>
              <a:rPr sz="24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orgány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(MF,</a:t>
            </a:r>
            <a:r>
              <a:rPr sz="24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ČNB) v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případě deficitu</a:t>
            </a:r>
          </a:p>
          <a:p>
            <a:pPr marL="0" marR="0">
              <a:lnSpc>
                <a:spcPts val="2681"/>
              </a:lnSpc>
              <a:spcBef>
                <a:spcPts val="1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státního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rozpočtu. Jsou velmi</a:t>
            </a:r>
            <a:r>
              <a:rPr sz="2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likvidní,</a:t>
            </a:r>
            <a:r>
              <a:rPr sz="24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 menším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výnosem. Nejnižší</a:t>
            </a:r>
            <a:r>
              <a:rPr sz="24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hodnoty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jsou v řádech</a:t>
            </a:r>
            <a:r>
              <a:rPr sz="24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miliónů.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Obchodují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 nimi</a:t>
            </a:r>
            <a:r>
              <a:rPr sz="24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především komerční banky,</a:t>
            </a:r>
          </a:p>
          <a:p>
            <a:pPr marL="0" marR="0">
              <a:lnSpc>
                <a:spcPts val="2681"/>
              </a:lnSpc>
              <a:spcBef>
                <a:spcPts val="20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obchodníci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 cennými papíry a další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vyjmenované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subjekty finančního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trhu.</a:t>
            </a:r>
            <a:r>
              <a:rPr sz="24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Výnos českých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poukázek</a:t>
            </a:r>
          </a:p>
          <a:p>
            <a:pPr marL="0" marR="0">
              <a:lnSpc>
                <a:spcPts val="2681"/>
              </a:lnSpc>
              <a:spcBef>
                <a:spcPts val="14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je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 současné době</a:t>
            </a:r>
            <a:r>
              <a:rPr sz="24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zhruba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od 0,07 % do 0,17 % za</a:t>
            </a:r>
          </a:p>
          <a:p>
            <a:pPr marL="0" marR="0">
              <a:lnSpc>
                <a:spcPts val="2683"/>
              </a:lnSpc>
              <a:spcBef>
                <a:spcPts val="19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jeden den nebo</a:t>
            </a:r>
            <a:r>
              <a:rPr sz="2400" spc="14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1% p.a.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19 / 35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946" y="548916"/>
            <a:ext cx="802017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Jednoduché diskontování </a:t>
            </a: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užití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1335299"/>
            <a:ext cx="7456774" cy="38910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kern="0" dirty="0">
                <a:solidFill>
                  <a:srgbClr val="000000"/>
                </a:solidFill>
                <a:latin typeface="FKJUUH+Arial Bold"/>
                <a:cs typeface="FKJUUH+Arial Bold"/>
              </a:rPr>
              <a:t>Depozitní certifikáty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jsou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cenné papíry,kterým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jsou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potvrzeny vklady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při dané úrokové míře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na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nejčastěji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jednoho roku.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Vystavují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komerční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banky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nebo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jiné finanční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instituce.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Prodávají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se za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nominální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hodnotu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sníženou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o diskont.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Navíc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se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většinou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provádí losování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šťastný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majitel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může získat</a:t>
            </a:r>
          </a:p>
          <a:p>
            <a:pPr marL="0" marR="0">
              <a:lnSpc>
                <a:spcPts val="2307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speciální prémii, která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splatná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v den splatnosti.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Nejsou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obchodovatelné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na burze, ale mohou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obíhat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jako platidlo mezi subjekty. Banka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získává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neodvolatelný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vklad na dobu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určitou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a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zároveň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oslovuje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široké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spektrum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investorů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 Majitel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certifikátů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ho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může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prodat </a:t>
            </a:r>
            <a:r>
              <a:rPr sz="2400" kern="0" dirty="0" err="1">
                <a:solidFill>
                  <a:srgbClr val="000000"/>
                </a:solidFill>
                <a:latin typeface="DCEJOE+Arial"/>
                <a:cs typeface="DCEJOE+Arial"/>
              </a:rPr>
              <a:t>dalšímu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kern="0" dirty="0" err="1">
                <a:solidFill>
                  <a:srgbClr val="000000"/>
                </a:solidFill>
                <a:latin typeface="UFSKAP+Arial"/>
                <a:cs typeface="UFSKAP+Arial"/>
              </a:rPr>
              <a:t>subjektu</a:t>
            </a:r>
            <a:r>
              <a:rPr lang="cs-CZ" sz="24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(ne </a:t>
            </a:r>
            <a:r>
              <a:rPr sz="2400" kern="0" dirty="0" err="1">
                <a:solidFill>
                  <a:srgbClr val="000000"/>
                </a:solidFill>
                <a:latin typeface="UFSKAP+Arial"/>
                <a:cs typeface="UFSKAP+Arial"/>
              </a:rPr>
              <a:t>bance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),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většinou 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je </a:t>
            </a:r>
            <a:r>
              <a:rPr sz="2400" kern="0" dirty="0">
                <a:solidFill>
                  <a:srgbClr val="000000"/>
                </a:solidFill>
                <a:latin typeface="DCEJOE+Arial"/>
                <a:cs typeface="DCEJOE+Arial"/>
              </a:rPr>
              <a:t>úročený lépe než spořící účty</a:t>
            </a:r>
            <a:r>
              <a:rPr sz="2400" kern="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91894" y="5501669"/>
            <a:ext cx="7057288" cy="810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Nominální</a:t>
            </a:r>
            <a:r>
              <a:rPr sz="2000" spc="27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hodnotou</a:t>
            </a:r>
            <a:r>
              <a:rPr sz="2000" spc="276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se</a:t>
            </a:r>
            <a:r>
              <a:rPr sz="2000" spc="26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míní</a:t>
            </a:r>
            <a:r>
              <a:rPr sz="2000" spc="28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částka,</a:t>
            </a:r>
            <a:r>
              <a:rPr sz="2000" spc="27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která</a:t>
            </a:r>
            <a:r>
              <a:rPr sz="2000" spc="28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je</a:t>
            </a:r>
            <a:r>
              <a:rPr sz="2000" spc="291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na</a:t>
            </a:r>
            <a:r>
              <a:rPr sz="2000" spc="27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depozitním</a:t>
            </a:r>
          </a:p>
          <a:p>
            <a:pPr marL="0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certifikátu</a:t>
            </a:r>
            <a:r>
              <a:rPr sz="2000" spc="84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přímo</a:t>
            </a:r>
            <a:r>
              <a:rPr sz="2000" spc="84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uvedena</a:t>
            </a:r>
            <a:r>
              <a:rPr sz="2000" spc="835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a</a:t>
            </a:r>
            <a:r>
              <a:rPr sz="2000" spc="839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je</a:t>
            </a:r>
            <a:r>
              <a:rPr sz="2000" spc="82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splatná</a:t>
            </a:r>
            <a:r>
              <a:rPr sz="2000" spc="84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v</a:t>
            </a:r>
            <a:r>
              <a:rPr sz="2000" spc="835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den</a:t>
            </a:r>
            <a:r>
              <a:rPr sz="2000" spc="824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splatnosti</a:t>
            </a:r>
          </a:p>
          <a:p>
            <a:pPr marL="0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cenného</a:t>
            </a:r>
            <a:r>
              <a:rPr sz="2000" spc="-3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papíru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20 / 35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946" y="548916"/>
            <a:ext cx="802017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Jednoduché diskontování </a:t>
            </a: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užití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1335299"/>
            <a:ext cx="3050403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Depozitní</a:t>
            </a:r>
            <a:r>
              <a:rPr sz="2400" b="1" spc="-11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certifikáty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21 / 35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983FA29-7F91-45C0-A210-8BFF639A4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873250"/>
            <a:ext cx="6985000" cy="31115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7A33CBA9-6628-4E26-A8BB-9F389087D36A}"/>
              </a:ext>
            </a:extLst>
          </p:cNvPr>
          <p:cNvSpPr txBox="1"/>
          <p:nvPr/>
        </p:nvSpPr>
        <p:spPr>
          <a:xfrm>
            <a:off x="2483768" y="5157192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</a:t>
            </a:r>
            <a:r>
              <a:rPr lang="cs-CZ" dirty="0" err="1"/>
              <a:t>Wikipedia</a:t>
            </a:r>
            <a:r>
              <a:rPr lang="cs-CZ" dirty="0"/>
              <a:t> - Volné dílo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7946" y="548916"/>
            <a:ext cx="802017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Jednoduché diskontování </a:t>
            </a:r>
            <a:r>
              <a:rPr sz="4400" dirty="0">
                <a:solidFill>
                  <a:srgbClr val="000000"/>
                </a:solidFill>
                <a:latin typeface="UFSKAP+Arial"/>
                <a:cs typeface="UFSKAP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užití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1369019"/>
            <a:ext cx="7456064" cy="4283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b="1" kern="0" dirty="0">
                <a:solidFill>
                  <a:srgbClr val="000000"/>
                </a:solidFill>
                <a:latin typeface="FKJUUH+Arial Bold"/>
                <a:cs typeface="FKJUUH+Arial Bold"/>
              </a:rPr>
              <a:t>Směnka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je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písemným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dokladem o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finančním</a:t>
            </a:r>
          </a:p>
          <a:p>
            <a:pPr marL="0" marR="0">
              <a:lnSpc>
                <a:spcPts val="3026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závazku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. Jde o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obchodovatelný cenný papír,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kterým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se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výstavce bezpodmínečně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zavazuje,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že osobě uvedené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ve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směnce zaplatí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ve</a:t>
            </a:r>
          </a:p>
          <a:p>
            <a:pPr marL="0" marR="0">
              <a:lnSpc>
                <a:spcPts val="3027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stanovené době směnečnou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sumu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(směnka</a:t>
            </a:r>
          </a:p>
          <a:p>
            <a:pPr marL="0" marR="0">
              <a:lnSpc>
                <a:spcPts val="3023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vlastní), popř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. v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němž výstavce přikazuje třetí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osobě (směnečníkovi),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aby zaplatila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osobě</a:t>
            </a:r>
          </a:p>
          <a:p>
            <a:pPr marL="0" marR="0">
              <a:lnSpc>
                <a:spcPts val="30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uvedené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ve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směnce směnečnou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sumu za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něj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(cizí směnka)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Používání směnky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upravuje</a:t>
            </a:r>
          </a:p>
          <a:p>
            <a:pPr marL="0" marR="0">
              <a:lnSpc>
                <a:spcPts val="30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speciální směnečný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a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šekový zákon č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</a:p>
          <a:p>
            <a:pPr marL="0" marR="0">
              <a:lnSpc>
                <a:spcPts val="3024"/>
              </a:lnSpc>
              <a:spcBef>
                <a:spcPts val="5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191/1950 Sb., ve </a:t>
            </a:r>
            <a:r>
              <a:rPr sz="2800" kern="0" dirty="0">
                <a:solidFill>
                  <a:srgbClr val="000000"/>
                </a:solidFill>
                <a:latin typeface="DCEJOE+Arial"/>
                <a:cs typeface="DCEJOE+Arial"/>
              </a:rPr>
              <a:t>znění zákona č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. 29/2000</a:t>
            </a:r>
            <a:r>
              <a:rPr lang="cs-CZ" sz="2800" kern="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UFSKAP+Arial"/>
                <a:cs typeface="UFSKAP+Arial"/>
              </a:rPr>
              <a:t>Sb.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22 / 35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2606" y="271211"/>
            <a:ext cx="6526071" cy="20025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563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  <a:r>
              <a:rPr sz="40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diskontování</a:t>
            </a:r>
            <a:r>
              <a:rPr sz="40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  <a:p>
            <a:pPr marL="93637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směnka pokračování</a:t>
            </a:r>
          </a:p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Na</a:t>
            </a:r>
            <a:r>
              <a:rPr sz="2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směnce je nutno ze zákona uvádět</a:t>
            </a:r>
          </a:p>
          <a:p>
            <a:pPr marL="0" marR="0">
              <a:lnSpc>
                <a:spcPts val="3123"/>
              </a:lnSpc>
              <a:spcBef>
                <a:spcPts val="23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následující údaje: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0182" y="2335573"/>
            <a:ext cx="3895116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Slovo</a:t>
            </a:r>
            <a:r>
              <a:rPr sz="2400" spc="15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i="1" dirty="0">
                <a:solidFill>
                  <a:srgbClr val="000000"/>
                </a:solidFill>
                <a:latin typeface="GLWHBN+Arial Italic"/>
                <a:cs typeface="GLWHBN+Arial Italic"/>
              </a:rPr>
              <a:t>směnka</a:t>
            </a:r>
            <a:r>
              <a:rPr sz="2400" i="1" spc="10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v </a:t>
            </a:r>
            <a:r>
              <a:rPr sz="2400" dirty="0" err="1">
                <a:solidFill>
                  <a:srgbClr val="000000"/>
                </a:solidFill>
                <a:latin typeface="UFSKAP+Arial"/>
                <a:cs typeface="UFSKAP+Arial"/>
              </a:rPr>
              <a:t>textu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UFSKAP+Arial"/>
                <a:cs typeface="UFSKAP+Arial"/>
              </a:rPr>
              <a:t>listiny</a:t>
            </a:r>
            <a:r>
              <a:rPr lang="cs-CZ" sz="2400" dirty="0">
                <a:solidFill>
                  <a:srgbClr val="000000"/>
                </a:solidFill>
                <a:latin typeface="UFSKAP+Arial"/>
                <a:cs typeface="UFSKAP+Arial"/>
              </a:rPr>
              <a:t>.</a:t>
            </a:r>
            <a:endParaRPr sz="2400" dirty="0">
              <a:solidFill>
                <a:srgbClr val="000000"/>
              </a:solidFill>
              <a:latin typeface="UFSKAP+Arial"/>
              <a:cs typeface="UFSKAP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0182" y="2774209"/>
            <a:ext cx="6015532" cy="1696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Bezpodmínečný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příkaz k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zaplacení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1"/>
              </a:lnSpc>
              <a:spcBef>
                <a:spcPts val="727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Sjednaná</a:t>
            </a:r>
            <a:r>
              <a:rPr sz="2400" spc="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částka vyjádřená čísly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slovy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1"/>
              </a:lnSpc>
              <a:spcBef>
                <a:spcPts val="77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Jméno směnečného</a:t>
            </a:r>
            <a:r>
              <a:rPr sz="24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dlužníka</a:t>
            </a:r>
            <a:r>
              <a:rPr sz="24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a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jeho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podpis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1"/>
              </a:lnSpc>
              <a:spcBef>
                <a:spcPts val="77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Datum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splatnosti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0182" y="4530768"/>
            <a:ext cx="3404006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Místo</a:t>
            </a:r>
            <a:r>
              <a:rPr sz="24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splatnosti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0182" y="4969681"/>
            <a:ext cx="4639056" cy="78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Datum a místo</a:t>
            </a:r>
            <a:r>
              <a:rPr sz="24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vystavení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1"/>
              </a:lnSpc>
              <a:spcBef>
                <a:spcPts val="727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Podpis</a:t>
            </a:r>
            <a:r>
              <a:rPr sz="2400" spc="3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výstavce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23 / 35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9169" y="271211"/>
            <a:ext cx="63395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  <a:r>
              <a:rPr sz="40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diskontování</a:t>
            </a:r>
            <a:r>
              <a:rPr sz="40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880536"/>
            <a:ext cx="7316262" cy="1638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637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směnka pokračování</a:t>
            </a:r>
          </a:p>
          <a:p>
            <a:pPr marL="83819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Podle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důvodů</a:t>
            </a:r>
            <a:r>
              <a:rPr sz="24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vystavení je dělíme na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obchodní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(</a:t>
            </a:r>
          </a:p>
          <a:p>
            <a:pPr marL="0" marR="0">
              <a:lnSpc>
                <a:spcPts val="2681"/>
              </a:lnSpc>
              <a:spcBef>
                <a:spcPts val="15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vystavené v rámci obchodu</a:t>
            </a:r>
            <a:r>
              <a:rPr sz="24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) a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finanční</a:t>
            </a:r>
            <a:r>
              <a:rPr sz="2400" b="1" spc="-13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24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krátkodobá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půjčka 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579137"/>
            <a:ext cx="3915303" cy="378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Podle</a:t>
            </a:r>
            <a:r>
              <a:rPr sz="24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počtu osob se dělí 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91894" y="3001750"/>
            <a:ext cx="6511723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Vlastní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  <a:r>
              <a:rPr lang="cs-CZ" sz="20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sólosměnka</a:t>
            </a:r>
            <a:r>
              <a:rPr sz="2000" spc="25" dirty="0">
                <a:solidFill>
                  <a:srgbClr val="000000"/>
                </a:solidFill>
                <a:latin typeface="DCEJOE+Arial"/>
                <a:cs typeface="DCEJOE+Arial"/>
              </a:rPr>
              <a:t>)</a:t>
            </a:r>
            <a:r>
              <a:rPr lang="cs-CZ" sz="20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  <a:r>
              <a:rPr sz="2000" spc="-2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směnečním</a:t>
            </a:r>
            <a:r>
              <a:rPr sz="2000" spc="-4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dlužníkem</a:t>
            </a:r>
            <a:r>
              <a:rPr sz="2000" spc="-3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je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přímo</a:t>
            </a:r>
            <a:r>
              <a:rPr sz="20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výstavce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směnky.</a:t>
            </a:r>
            <a:r>
              <a:rPr sz="2000" spc="-5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Uvedeno</a:t>
            </a:r>
            <a:r>
              <a:rPr sz="20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slovo</a:t>
            </a:r>
            <a:r>
              <a:rPr sz="20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zaplatím.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91894" y="3672310"/>
            <a:ext cx="6305912" cy="123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Cizí</a:t>
            </a:r>
            <a:r>
              <a:rPr sz="20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  <a:r>
              <a:rPr lang="cs-CZ" sz="20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trata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) –</a:t>
            </a:r>
            <a:r>
              <a:rPr sz="2000" spc="-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výstavce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sz="2000" spc="-3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dává</a:t>
            </a:r>
            <a:r>
              <a:rPr sz="20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příkaz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směnečnému</a:t>
            </a:r>
            <a:r>
              <a:rPr sz="2000" spc="-4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dlužníkovi</a:t>
            </a:r>
            <a:r>
              <a:rPr sz="2000" spc="-3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k platbě.</a:t>
            </a:r>
            <a:r>
              <a:rPr sz="2000" spc="-3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Na směnce</a:t>
            </a:r>
            <a:r>
              <a:rPr sz="2000" spc="-3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uvedeno</a:t>
            </a: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zaplaťte.</a:t>
            </a:r>
            <a:r>
              <a:rPr sz="2000" spc="-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Například</a:t>
            </a:r>
            <a:r>
              <a:rPr sz="2000" spc="-3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majitel účtu</a:t>
            </a:r>
            <a:r>
              <a:rPr sz="20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pověřuje</a:t>
            </a:r>
            <a:r>
              <a:rPr sz="20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banku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, aby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zaplatila</a:t>
            </a:r>
            <a:r>
              <a:rPr sz="20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určité</a:t>
            </a:r>
            <a:r>
              <a:rPr sz="2000" spc="-2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zboží.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1894" y="4952724"/>
            <a:ext cx="7048762" cy="12371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Cizí</a:t>
            </a:r>
            <a:r>
              <a:rPr sz="20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  <a:r>
              <a:rPr sz="2000" spc="-4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do vlastních</a:t>
            </a:r>
            <a:r>
              <a:rPr sz="20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řad – výstavce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i směnečný</a:t>
            </a:r>
            <a:r>
              <a:rPr sz="2000" spc="-4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věřitel</a:t>
            </a:r>
            <a:r>
              <a:rPr sz="20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je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stejný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a přikazuje</a:t>
            </a:r>
            <a:r>
              <a:rPr sz="2000" spc="-4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dlužníkovi</a:t>
            </a:r>
            <a:r>
              <a:rPr sz="2000" spc="-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zaplatit</a:t>
            </a:r>
            <a:r>
              <a:rPr sz="20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příkazem</a:t>
            </a:r>
            <a:r>
              <a:rPr sz="2000" spc="-5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zaplaťte</a:t>
            </a:r>
            <a:r>
              <a:rPr sz="2000" spc="-3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na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náš vlastní</a:t>
            </a:r>
            <a:r>
              <a:rPr sz="2000" spc="-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řad.</a:t>
            </a:r>
            <a:r>
              <a:rPr sz="2000" spc="-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Směnku</a:t>
            </a:r>
            <a:r>
              <a:rPr sz="20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lze převádět</a:t>
            </a:r>
            <a:r>
              <a:rPr sz="2000" spc="-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HUWKPS+Arial Bold"/>
                <a:cs typeface="HUWKPS+Arial Bold"/>
              </a:rPr>
              <a:t>rubopisem</a:t>
            </a:r>
            <a:r>
              <a:rPr sz="2000" b="1" spc="-13" dirty="0">
                <a:solidFill>
                  <a:srgbClr val="000000"/>
                </a:solidFill>
                <a:latin typeface="HUWKPS+Arial Bold"/>
                <a:cs typeface="HUWKPS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na nového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UFSKAP+Arial"/>
                <a:cs typeface="UFSKAP+Arial"/>
              </a:rPr>
              <a:t>majitele.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24 / 35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92606" y="271211"/>
            <a:ext cx="6526071" cy="1575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563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  <a:r>
              <a:rPr sz="40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diskontování</a:t>
            </a:r>
            <a:r>
              <a:rPr sz="40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  <a:p>
            <a:pPr marL="93637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směnka pokračování</a:t>
            </a:r>
          </a:p>
          <a:p>
            <a:pPr marL="0" marR="0">
              <a:lnSpc>
                <a:spcPts val="309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Podle splatnosti 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10182" y="1908853"/>
            <a:ext cx="5098512" cy="1256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Na viděnou</a:t>
            </a:r>
            <a:r>
              <a:rPr sz="2400" spc="4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splatné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při</a:t>
            </a:r>
            <a:r>
              <a:rPr sz="24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předložení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1"/>
              </a:lnSpc>
              <a:spcBef>
                <a:spcPts val="72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Lhůtní – splatné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určitý čas po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viděné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2683"/>
              </a:lnSpc>
              <a:spcBef>
                <a:spcPts val="772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Denní</a:t>
            </a:r>
            <a:r>
              <a:rPr sz="24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 vystavené </a:t>
            </a:r>
            <a:r>
              <a:rPr sz="2400" dirty="0" err="1">
                <a:solidFill>
                  <a:srgbClr val="000000"/>
                </a:solidFill>
                <a:latin typeface="DCEJOE+Arial"/>
                <a:cs typeface="DCEJOE+Arial"/>
              </a:rPr>
              <a:t>určitý</a:t>
            </a:r>
            <a:r>
              <a:rPr sz="24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den</a:t>
            </a:r>
            <a:r>
              <a:rPr lang="cs-CZ" sz="2400" dirty="0">
                <a:solidFill>
                  <a:srgbClr val="000000"/>
                </a:solidFill>
                <a:latin typeface="DCEJOE+Arial"/>
                <a:cs typeface="DCEJOE+Arial"/>
              </a:rPr>
              <a:t>.</a:t>
            </a:r>
            <a:endParaRPr sz="2400" dirty="0">
              <a:solidFill>
                <a:srgbClr val="000000"/>
              </a:solidFill>
              <a:latin typeface="DCEJOE+Arial"/>
              <a:cs typeface="DCEJOE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0182" y="3225970"/>
            <a:ext cx="6422160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Datasměnky</a:t>
            </a:r>
            <a:r>
              <a:rPr sz="24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splatné</a:t>
            </a:r>
            <a:r>
              <a:rPr sz="24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určitý čas po</a:t>
            </a:r>
            <a:r>
              <a:rPr sz="24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vystavení.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25 / 35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9169" y="271211"/>
            <a:ext cx="6339509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  <a:r>
              <a:rPr sz="40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diskontování</a:t>
            </a:r>
            <a:r>
              <a:rPr sz="40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  <a:p>
            <a:pPr marL="691895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směnka,</a:t>
            </a:r>
            <a:r>
              <a:rPr sz="40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eskontování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01426"/>
            <a:ext cx="7328545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FKJUUH+Arial Bold"/>
                <a:cs typeface="FKJUUH+Arial Bold"/>
              </a:rPr>
              <a:t>Eskont,</a:t>
            </a:r>
            <a:r>
              <a:rPr sz="2000" b="1" spc="-19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FKJUUH+Arial Bold"/>
                <a:cs typeface="FKJUUH+Arial Bold"/>
              </a:rPr>
              <a:t>Eskontní</a:t>
            </a:r>
            <a:r>
              <a:rPr sz="2000" b="1" spc="-19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FKJUUH+Arial Bold"/>
                <a:cs typeface="FKJUUH+Arial Bold"/>
              </a:rPr>
              <a:t>úvěr</a:t>
            </a:r>
            <a:r>
              <a:rPr sz="2000" b="1" spc="-26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je, jednoduše</a:t>
            </a:r>
            <a:r>
              <a:rPr sz="2000" spc="-3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řečeno,</a:t>
            </a:r>
            <a:r>
              <a:rPr sz="2000" spc="-4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krátkodobý</a:t>
            </a:r>
            <a:r>
              <a:rPr sz="2000" spc="-4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úvěr,</a:t>
            </a:r>
          </a:p>
          <a:p>
            <a:pPr marL="0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který</a:t>
            </a:r>
            <a:r>
              <a:rPr sz="2000" spc="-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poskytuje</a:t>
            </a:r>
            <a:r>
              <a:rPr sz="20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banka</a:t>
            </a:r>
            <a:r>
              <a:rPr sz="2000" spc="-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nebo jiná finanční</a:t>
            </a:r>
            <a:r>
              <a:rPr sz="20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instituce</a:t>
            </a:r>
            <a:r>
              <a:rPr sz="20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předložiteli</a:t>
            </a: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sz="2000" spc="-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(klientovi).</a:t>
            </a:r>
            <a:r>
              <a:rPr sz="20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Banka</a:t>
            </a:r>
            <a:r>
              <a:rPr sz="20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odkoupí</a:t>
            </a:r>
            <a:r>
              <a:rPr sz="2000" spc="-4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směnku</a:t>
            </a:r>
            <a:r>
              <a:rPr sz="2000" spc="-3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před</a:t>
            </a:r>
            <a:r>
              <a:rPr sz="20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její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splatností</a:t>
            </a:r>
            <a:endParaRPr lang="cs-CZ" sz="2000" spc="-45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DCEJOE+Arial"/>
                <a:cs typeface="DCEJOE+Arial"/>
              </a:rPr>
              <a:t>a </a:t>
            </a:r>
            <a:r>
              <a:rPr sz="2000" dirty="0" err="1">
                <a:solidFill>
                  <a:srgbClr val="000000"/>
                </a:solidFill>
                <a:latin typeface="DCEJOE+Arial"/>
                <a:cs typeface="DCEJOE+Arial"/>
              </a:rPr>
              <a:t>sama</a:t>
            </a:r>
            <a:r>
              <a:rPr sz="20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pak požaduje</a:t>
            </a:r>
            <a:r>
              <a:rPr sz="20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000" dirty="0">
                <a:solidFill>
                  <a:srgbClr val="000000"/>
                </a:solidFill>
                <a:latin typeface="DCEJOE+Arial"/>
                <a:cs typeface="DCEJOE+Arial"/>
              </a:rPr>
              <a:t>její splacení.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637473"/>
            <a:ext cx="7452016" cy="1829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Podstatou</a:t>
            </a:r>
            <a:r>
              <a:rPr sz="1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úvěrového obchodu</a:t>
            </a:r>
            <a:r>
              <a:rPr sz="18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je tedy odkoupení</a:t>
            </a:r>
            <a:r>
              <a:rPr sz="1800" spc="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obchodní</a:t>
            </a:r>
            <a:r>
              <a:rPr sz="18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bankou</a:t>
            </a:r>
            <a:r>
              <a:rPr sz="18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od</a:t>
            </a:r>
            <a:r>
              <a:rPr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klienta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(věřitele ze směnky)</a:t>
            </a:r>
            <a:r>
              <a:rPr sz="1800" spc="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za cenu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rovnající se směnečné</a:t>
            </a:r>
          </a:p>
          <a:p>
            <a:pPr marL="0" marR="0">
              <a:lnSpc>
                <a:spcPts val="1729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sumě snížené</a:t>
            </a:r>
            <a:r>
              <a:rPr sz="1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 </a:t>
            </a:r>
            <a:r>
              <a:rPr sz="1800" b="1" dirty="0">
                <a:solidFill>
                  <a:srgbClr val="000000"/>
                </a:solidFill>
                <a:latin typeface="HUWKPS+Arial Bold"/>
                <a:cs typeface="HUWKPS+Arial Bold"/>
              </a:rPr>
              <a:t>diskont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(tj. úrok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za dobu</a:t>
            </a:r>
            <a:r>
              <a:rPr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od eskontu</a:t>
            </a:r>
            <a:r>
              <a:rPr sz="1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směnky do její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splatnosti).</a:t>
            </a:r>
            <a:r>
              <a:rPr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V době splatnosti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směnky</a:t>
            </a:r>
            <a:r>
              <a:rPr sz="18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je směnka</a:t>
            </a:r>
            <a:r>
              <a:rPr sz="1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předložena</a:t>
            </a:r>
            <a:r>
              <a:rPr sz="18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k úhradě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směnečnému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dlužníkovi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nebo dalším osobám</a:t>
            </a:r>
            <a:r>
              <a:rPr sz="1800" spc="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ze směnky</a:t>
            </a:r>
            <a:r>
              <a:rPr sz="18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zavázaným. V</a:t>
            </a:r>
            <a:endParaRPr lang="cs-CZ" sz="18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1728"/>
              </a:lnSpc>
              <a:spcBef>
                <a:spcPts val="50"/>
              </a:spcBef>
              <a:spcAft>
                <a:spcPts val="0"/>
              </a:spcAft>
            </a:pP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případě,</a:t>
            </a:r>
            <a:r>
              <a:rPr lang="cs-CZ"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že směnka není</a:t>
            </a:r>
            <a:r>
              <a:rPr lang="cs-CZ" sz="18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ve stanovené době uhrazena</a:t>
            </a:r>
            <a:r>
              <a:rPr lang="cs-CZ" sz="1800" spc="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a dlužník nesplní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svůj závazek,</a:t>
            </a:r>
            <a:r>
              <a:rPr lang="cs-CZ" sz="1800" spc="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obrací se banka na původního</a:t>
            </a:r>
            <a:r>
              <a:rPr lang="cs-CZ" sz="1800" spc="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držitele směnky.</a:t>
            </a:r>
            <a:r>
              <a:rPr lang="cs-CZ" sz="1800" spc="3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Toho</a:t>
            </a:r>
            <a:r>
              <a:rPr lang="cs-CZ" sz="18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pak</a:t>
            </a:r>
          </a:p>
          <a:p>
            <a:pPr marL="0" marR="0">
              <a:lnSpc>
                <a:spcPts val="1728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žádá</a:t>
            </a:r>
            <a:r>
              <a:rPr lang="cs-CZ"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o její proplacení,</a:t>
            </a:r>
            <a:r>
              <a:rPr lang="cs-CZ" sz="18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tedy vrácení</a:t>
            </a:r>
            <a:r>
              <a:rPr lang="cs-CZ" sz="1800" spc="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obnosu</a:t>
            </a:r>
            <a:r>
              <a:rPr lang="cs-CZ"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revolvingového</a:t>
            </a:r>
            <a:r>
              <a:rPr lang="cs-CZ" sz="18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DCEJOE+Arial"/>
                <a:cs typeface="DCEJOE+Arial"/>
              </a:rPr>
              <a:t>úvěru.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4448620"/>
            <a:ext cx="7122449" cy="732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Eskontní úvěr se poskytuje</a:t>
            </a:r>
            <a:r>
              <a:rPr sz="18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jednorázově,</a:t>
            </a:r>
            <a:r>
              <a:rPr sz="1800" spc="3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příp. opakovaně</a:t>
            </a:r>
            <a:r>
              <a:rPr sz="1800" spc="2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na základě</a:t>
            </a:r>
          </a:p>
          <a:p>
            <a:pPr marL="0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uzavřené</a:t>
            </a:r>
            <a:r>
              <a:rPr sz="1800" spc="1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rámcové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smlouvy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 eskontu směnek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(tzv. směnečného</a:t>
            </a:r>
          </a:p>
          <a:p>
            <a:pPr marL="0" marR="0">
              <a:lnSpc>
                <a:spcPts val="1728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obliga).</a:t>
            </a:r>
            <a:r>
              <a:rPr sz="18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A využívá</a:t>
            </a:r>
            <a:r>
              <a:rPr sz="18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se hlavně pro krátkodobé</a:t>
            </a:r>
            <a:r>
              <a:rPr sz="18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800" dirty="0">
                <a:solidFill>
                  <a:srgbClr val="000000"/>
                </a:solidFill>
                <a:latin typeface="DCEJOE+Arial"/>
                <a:cs typeface="DCEJOE+Arial"/>
              </a:rPr>
              <a:t>financování.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27 / 35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9169" y="271211"/>
            <a:ext cx="63395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  <a:r>
              <a:rPr sz="4000" spc="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diskontování</a:t>
            </a:r>
            <a:r>
              <a:rPr sz="4000" spc="3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55469" y="880536"/>
            <a:ext cx="4584803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eskontování</a:t>
            </a:r>
            <a:r>
              <a:rPr sz="400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příklad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752598" y="2778124"/>
            <a:ext cx="1953816" cy="573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Úroková míra:</a:t>
            </a:r>
          </a:p>
          <a:p>
            <a:pPr marL="0" marR="0">
              <a:lnSpc>
                <a:spcPts val="1571"/>
              </a:lnSpc>
              <a:spcBef>
                <a:spcPts val="1028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Dní</a:t>
            </a:r>
            <a:r>
              <a:rPr sz="1400" spc="51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Vyplaceno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67351" y="2778124"/>
            <a:ext cx="410110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6%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77619" y="3114271"/>
            <a:ext cx="943687" cy="5743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Částka</a:t>
            </a:r>
          </a:p>
          <a:p>
            <a:pPr marL="149351" marR="0">
              <a:lnSpc>
                <a:spcPts val="1568"/>
              </a:lnSpc>
              <a:spcBef>
                <a:spcPts val="1032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105</a:t>
            </a:r>
            <a:r>
              <a:rPr sz="14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967351" y="3114271"/>
            <a:ext cx="400434" cy="237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Od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69482" y="3114271"/>
            <a:ext cx="390492" cy="237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Do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571231" y="3114271"/>
            <a:ext cx="950411" cy="237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71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Počet</a:t>
            </a:r>
            <a:r>
              <a:rPr sz="1400" b="1" spc="-20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FKJUUH+Arial Bold"/>
                <a:cs typeface="FKJUUH+Arial Bold"/>
              </a:rPr>
              <a:t>dní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8640" y="3451351"/>
            <a:ext cx="973357" cy="12455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1.</a:t>
            </a:r>
            <a:r>
              <a:rPr sz="1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</a:p>
          <a:p>
            <a:pPr marL="0" marR="0">
              <a:lnSpc>
                <a:spcPts val="1568"/>
              </a:lnSpc>
              <a:spcBef>
                <a:spcPts val="101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2.</a:t>
            </a:r>
            <a:r>
              <a:rPr sz="1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</a:p>
          <a:p>
            <a:pPr marL="0" marR="0">
              <a:lnSpc>
                <a:spcPts val="1568"/>
              </a:lnSpc>
              <a:spcBef>
                <a:spcPts val="108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3.</a:t>
            </a:r>
            <a:r>
              <a:rPr sz="1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400" dirty="0">
                <a:solidFill>
                  <a:srgbClr val="000000"/>
                </a:solidFill>
                <a:latin typeface="DCEJOE+Arial"/>
                <a:cs typeface="DCEJOE+Arial"/>
              </a:rPr>
              <a:t>směnka</a:t>
            </a:r>
          </a:p>
          <a:p>
            <a:pPr marL="0" marR="0">
              <a:lnSpc>
                <a:spcPts val="1568"/>
              </a:lnSpc>
              <a:spcBef>
                <a:spcPts val="103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Celkem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346958" y="3451351"/>
            <a:ext cx="350732" cy="909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73</a:t>
            </a:r>
          </a:p>
          <a:p>
            <a:pPr marL="0" marR="0">
              <a:lnSpc>
                <a:spcPts val="1568"/>
              </a:lnSpc>
              <a:spcBef>
                <a:spcPts val="101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24</a:t>
            </a:r>
          </a:p>
          <a:p>
            <a:pPr marL="0" marR="0">
              <a:lnSpc>
                <a:spcPts val="1568"/>
              </a:lnSpc>
              <a:spcBef>
                <a:spcPts val="108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29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992626" y="3451351"/>
            <a:ext cx="944401" cy="572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103</a:t>
            </a:r>
            <a:r>
              <a:rPr sz="14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679,9</a:t>
            </a:r>
          </a:p>
          <a:p>
            <a:pPr marL="149352" marR="0">
              <a:lnSpc>
                <a:spcPts val="1568"/>
              </a:lnSpc>
              <a:spcBef>
                <a:spcPts val="101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149</a:t>
            </a:r>
            <a:r>
              <a:rPr sz="1400" spc="-13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380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4681" y="3451351"/>
            <a:ext cx="1044810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12.10.2009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496558" y="3451351"/>
            <a:ext cx="1044810" cy="909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24.12.2009</a:t>
            </a:r>
          </a:p>
          <a:p>
            <a:pPr marL="0" marR="0">
              <a:lnSpc>
                <a:spcPts val="1568"/>
              </a:lnSpc>
              <a:spcBef>
                <a:spcPts val="101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24.12.2009</a:t>
            </a:r>
          </a:p>
          <a:p>
            <a:pPr marL="0" marR="0">
              <a:lnSpc>
                <a:spcPts val="1568"/>
              </a:lnSpc>
              <a:spcBef>
                <a:spcPts val="108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24.12.2009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397494" y="3451351"/>
            <a:ext cx="350732" cy="909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73</a:t>
            </a:r>
          </a:p>
          <a:p>
            <a:pPr marL="0" marR="0">
              <a:lnSpc>
                <a:spcPts val="1568"/>
              </a:lnSpc>
              <a:spcBef>
                <a:spcPts val="1019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24</a:t>
            </a:r>
          </a:p>
          <a:p>
            <a:pPr marL="0" marR="0">
              <a:lnSpc>
                <a:spcPts val="1568"/>
              </a:lnSpc>
              <a:spcBef>
                <a:spcPts val="108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29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926971" y="3786377"/>
            <a:ext cx="794335" cy="5741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150</a:t>
            </a:r>
            <a:r>
              <a:rPr sz="14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000</a:t>
            </a:r>
          </a:p>
          <a:p>
            <a:pPr marL="99060" marR="0">
              <a:lnSpc>
                <a:spcPts val="1568"/>
              </a:lnSpc>
              <a:spcBef>
                <a:spcPts val="1033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85</a:t>
            </a:r>
            <a:r>
              <a:rPr sz="14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000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206873" y="3786377"/>
            <a:ext cx="1044810" cy="5741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spc="-11" dirty="0">
                <a:solidFill>
                  <a:srgbClr val="000000"/>
                </a:solidFill>
                <a:latin typeface="UFSKAP+Arial"/>
                <a:cs typeface="UFSKAP+Arial"/>
              </a:rPr>
              <a:t>30.11.2009</a:t>
            </a:r>
          </a:p>
          <a:p>
            <a:pPr marL="0" marR="0">
              <a:lnSpc>
                <a:spcPts val="1568"/>
              </a:lnSpc>
              <a:spcBef>
                <a:spcPts val="1033"/>
              </a:spcBef>
              <a:spcAft>
                <a:spcPts val="0"/>
              </a:spcAft>
            </a:pPr>
            <a:r>
              <a:rPr sz="1400" spc="-11" dirty="0">
                <a:solidFill>
                  <a:srgbClr val="000000"/>
                </a:solidFill>
                <a:latin typeface="UFSKAP+Arial"/>
                <a:cs typeface="UFSKAP+Arial"/>
              </a:rPr>
              <a:t>25.11.2009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992626" y="4123181"/>
            <a:ext cx="943044" cy="573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84</a:t>
            </a:r>
            <a:r>
              <a:rPr sz="1400" spc="-18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1400" dirty="0">
                <a:solidFill>
                  <a:srgbClr val="000000"/>
                </a:solidFill>
                <a:latin typeface="UFSKAP+Arial"/>
                <a:cs typeface="UFSKAP+Arial"/>
              </a:rPr>
              <a:t>575,47</a:t>
            </a:r>
          </a:p>
          <a:p>
            <a:pPr marL="0" marR="0">
              <a:lnSpc>
                <a:spcPts val="1568"/>
              </a:lnSpc>
              <a:spcBef>
                <a:spcPts val="103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337</a:t>
            </a:r>
            <a:r>
              <a:rPr sz="1400" b="1" spc="-18" dirty="0">
                <a:solidFill>
                  <a:srgbClr val="000000"/>
                </a:solidFill>
                <a:latin typeface="HUWKPS+Arial Bold"/>
                <a:cs typeface="HUWKPS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635,4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926971" y="4459604"/>
            <a:ext cx="794335" cy="237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568"/>
              </a:lnSpc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340</a:t>
            </a:r>
            <a:r>
              <a:rPr sz="1400" b="1" spc="-18" dirty="0">
                <a:solidFill>
                  <a:srgbClr val="000000"/>
                </a:solidFill>
                <a:latin typeface="HUWKPS+Arial Bold"/>
                <a:cs typeface="HUWKPS+Arial Bold"/>
              </a:rPr>
              <a:t> </a:t>
            </a:r>
            <a:r>
              <a:rPr sz="1400" b="1" dirty="0">
                <a:solidFill>
                  <a:srgbClr val="000000"/>
                </a:solidFill>
                <a:latin typeface="HUWKPS+Arial Bold"/>
                <a:cs typeface="HUWKPS+Arial Bold"/>
              </a:rPr>
              <a:t>000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28 / 35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0541" y="548916"/>
            <a:ext cx="419610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Složené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24140"/>
            <a:ext cx="7329525" cy="4501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Jde o další typ úročení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progresivně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využívaný,</a:t>
            </a:r>
            <a:r>
              <a:rPr sz="3200" spc="-3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přináší věřiteli vyšší</a:t>
            </a:r>
            <a:r>
              <a:rPr sz="3200" spc="-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zisky,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neboť v průběhu</a:t>
            </a:r>
            <a:r>
              <a:rPr sz="3200" spc="-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  <a:r>
              <a:rPr sz="3200" spc="-3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jsou úročeny</a:t>
            </a:r>
            <a:r>
              <a:rPr sz="32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s</a:t>
            </a:r>
          </a:p>
          <a:p>
            <a:pPr marL="0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kapitálem i vzniklé</a:t>
            </a:r>
            <a:r>
              <a:rPr sz="3200" spc="-2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úroky.</a:t>
            </a:r>
            <a:r>
              <a:rPr sz="32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Z hlediska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dlužníka jde o horší</a:t>
            </a:r>
            <a:r>
              <a:rPr sz="32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variantu</a:t>
            </a:r>
            <a:r>
              <a:rPr sz="32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úročení.</a:t>
            </a:r>
          </a:p>
          <a:p>
            <a:pPr marL="0" marR="0">
              <a:lnSpc>
                <a:spcPts val="3456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Mějme tedy počáteční</a:t>
            </a:r>
            <a:r>
              <a:rPr sz="32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kapitál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 K0,</a:t>
            </a:r>
            <a:r>
              <a:rPr lang="cs-CZ" sz="32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</a:p>
          <a:p>
            <a:pPr marL="0" marR="0">
              <a:lnSpc>
                <a:spcPts val="3456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200" dirty="0">
                <a:solidFill>
                  <a:srgbClr val="000000"/>
                </a:solidFill>
                <a:latin typeface="DCEJOE+Arial"/>
                <a:cs typeface="DCEJOE+Arial"/>
              </a:rPr>
              <a:t>n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úrokových</a:t>
            </a:r>
            <a:r>
              <a:rPr sz="3200" spc="-3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,</a:t>
            </a:r>
            <a:r>
              <a:rPr lang="cs-CZ" sz="32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úrokovou</a:t>
            </a:r>
            <a:r>
              <a:rPr sz="3200" spc="-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míru</a:t>
            </a:r>
            <a:r>
              <a:rPr sz="32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endParaRPr lang="cs-CZ" sz="3200" spc="-15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345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  <a:r>
              <a:rPr lang="cs-CZ" sz="32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(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přepočtenou</a:t>
            </a:r>
            <a:r>
              <a:rPr sz="32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na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úrokové</a:t>
            </a:r>
            <a:r>
              <a:rPr sz="32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).</a:t>
            </a:r>
          </a:p>
          <a:p>
            <a:pPr marL="0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Uvedeme</a:t>
            </a:r>
            <a:r>
              <a:rPr sz="32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dále vzorec</a:t>
            </a:r>
            <a:r>
              <a:rPr sz="3200" spc="-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pro</a:t>
            </a:r>
            <a:r>
              <a:rPr sz="3200" spc="-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výpočet</a:t>
            </a:r>
            <a:r>
              <a:rPr sz="3200" spc="-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nové</a:t>
            </a:r>
          </a:p>
          <a:p>
            <a:pPr marL="0" marR="0">
              <a:lnSpc>
                <a:spcPts val="345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hodnoty kapitálu Kn za</a:t>
            </a:r>
            <a:r>
              <a:rPr sz="32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n období: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29 / 35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550541" y="548916"/>
            <a:ext cx="419610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Složené úročení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0599"/>
            <a:ext cx="7440487" cy="1288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364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UFSKAP+Arial"/>
                <a:cs typeface="UFSKAP+Arial"/>
              </a:rPr>
              <a:t>Kn = K0 . ( 1 + i </a:t>
            </a:r>
            <a:r>
              <a:rPr sz="2800" spc="17" dirty="0">
                <a:solidFill>
                  <a:srgbClr val="000000"/>
                </a:solidFill>
                <a:latin typeface="UFSKAP+Arial"/>
                <a:cs typeface="UFSKAP+Arial"/>
              </a:rPr>
              <a:t>)</a:t>
            </a:r>
            <a:r>
              <a:rPr sz="2800" spc="15" baseline="30000" dirty="0">
                <a:solidFill>
                  <a:srgbClr val="000000"/>
                </a:solidFill>
                <a:latin typeface="UFSKAP+Arial"/>
                <a:cs typeface="UFSKAP+Arial"/>
              </a:rPr>
              <a:t>n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. Z</a:t>
            </a:r>
            <a:r>
              <a:rPr sz="28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tohoto vzorce lze počítat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mnoho</a:t>
            </a:r>
            <a:r>
              <a:rPr sz="2800" spc="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dalším hodnot</a:t>
            </a:r>
            <a:r>
              <a:rPr sz="2800" spc="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při znalosti zbylých.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DCEJOE+Arial"/>
                <a:cs typeface="DCEJOE+Arial"/>
              </a:rPr>
              <a:t>Například: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3021373"/>
            <a:ext cx="5096281" cy="744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HUWKPS+Arial Bold"/>
                <a:cs typeface="HUWKPS+Arial Bold"/>
              </a:rPr>
              <a:t>Hodnotu</a:t>
            </a:r>
            <a:r>
              <a:rPr sz="2400" b="1" spc="-10" dirty="0">
                <a:solidFill>
                  <a:srgbClr val="000000"/>
                </a:solidFill>
                <a:latin typeface="HUWKPS+Arial Bold"/>
                <a:cs typeface="HUWKPS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HUWKPS+Arial Bold"/>
                <a:cs typeface="HUWKPS+Arial Bold"/>
              </a:rPr>
              <a:t>K0</a:t>
            </a:r>
            <a:r>
              <a:rPr sz="2400" b="1" spc="13" dirty="0">
                <a:solidFill>
                  <a:srgbClr val="000000"/>
                </a:solidFill>
                <a:latin typeface="HUWKPS+Arial Bold"/>
                <a:cs typeface="HUWKPS+Arial Bold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–</a:t>
            </a:r>
            <a:r>
              <a:rPr sz="2400" spc="-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počátečního</a:t>
            </a:r>
            <a:r>
              <a:rPr sz="2400" spc="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2400" dirty="0">
                <a:solidFill>
                  <a:srgbClr val="000000"/>
                </a:solidFill>
                <a:latin typeface="DCEJOE+Arial"/>
                <a:cs typeface="DCEJOE+Arial"/>
              </a:rPr>
              <a:t>kapitálu:</a:t>
            </a:r>
          </a:p>
          <a:p>
            <a:pPr marL="0" marR="0">
              <a:lnSpc>
                <a:spcPts val="2681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K0 = </a:t>
            </a:r>
            <a:r>
              <a:rPr sz="2400" spc="-12" dirty="0">
                <a:solidFill>
                  <a:srgbClr val="000000"/>
                </a:solidFill>
                <a:latin typeface="UFSKAP+Arial"/>
                <a:cs typeface="UFSKAP+Arial"/>
              </a:rPr>
              <a:t>Kn</a:t>
            </a:r>
            <a:r>
              <a:rPr sz="2400" spc="1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/</a:t>
            </a:r>
            <a:r>
              <a:rPr sz="2400" spc="-14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( 1 + i</a:t>
            </a:r>
            <a:r>
              <a:rPr sz="2400" spc="-1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spc="17" dirty="0">
                <a:solidFill>
                  <a:srgbClr val="000000"/>
                </a:solidFill>
                <a:latin typeface="UFSKAP+Arial"/>
                <a:cs typeface="UFSKAP+Arial"/>
              </a:rPr>
              <a:t>)</a:t>
            </a:r>
            <a:r>
              <a:rPr sz="2400" baseline="29999" dirty="0">
                <a:solidFill>
                  <a:srgbClr val="000000"/>
                </a:solidFill>
                <a:latin typeface="UFSKAP+Arial"/>
                <a:cs typeface="UFSKAP+Arial"/>
              </a:rPr>
              <a:t>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3825769"/>
            <a:ext cx="3684244" cy="745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Hodnotu počtu období</a:t>
            </a:r>
            <a:r>
              <a:rPr sz="2400" b="1" spc="-16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n</a:t>
            </a:r>
          </a:p>
          <a:p>
            <a:pPr marL="0" marR="0">
              <a:lnSpc>
                <a:spcPts val="2681"/>
              </a:lnSpc>
              <a:spcBef>
                <a:spcPts val="20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n=log(Kn</a:t>
            </a:r>
            <a:r>
              <a:rPr sz="2400" spc="11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/ K0) / log(1</a:t>
            </a:r>
            <a:r>
              <a:rPr sz="2400" spc="17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2400" dirty="0">
                <a:solidFill>
                  <a:srgbClr val="000000"/>
                </a:solidFill>
                <a:latin typeface="UFSKAP+Arial"/>
                <a:cs typeface="UFSKAP+Arial"/>
              </a:rPr>
              <a:t>+ </a:t>
            </a:r>
            <a:r>
              <a:rPr sz="2400" spc="-10" dirty="0">
                <a:solidFill>
                  <a:srgbClr val="000000"/>
                </a:solidFill>
                <a:latin typeface="UFSKAP+Arial"/>
                <a:cs typeface="UFSKAP+Arial"/>
              </a:rPr>
              <a:t>i)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4631098"/>
            <a:ext cx="3570985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Hodnotu</a:t>
            </a:r>
            <a:r>
              <a:rPr sz="2400" b="1" spc="-10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úrokové míry 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02194" y="5094405"/>
            <a:ext cx="670631" cy="9403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4" marR="0">
              <a:lnSpc>
                <a:spcPts val="3271"/>
              </a:lnSpc>
              <a:spcBef>
                <a:spcPts val="0"/>
              </a:spcBef>
              <a:spcAft>
                <a:spcPts val="0"/>
              </a:spcAft>
            </a:pPr>
            <a:r>
              <a:rPr sz="2950" i="1" spc="107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Kn</a:t>
            </a:r>
          </a:p>
          <a:p>
            <a:pPr marL="0" marR="0">
              <a:lnSpc>
                <a:spcPts val="3271"/>
              </a:lnSpc>
              <a:spcBef>
                <a:spcPts val="511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K</a:t>
            </a:r>
            <a:r>
              <a:rPr sz="2950" i="1" spc="-2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WNMFFR+Times New Roman"/>
                <a:cs typeface="WNMFFR+Times New Roman"/>
              </a:rPr>
              <a:t>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25637" y="5268799"/>
            <a:ext cx="601772" cy="4977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9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i</a:t>
            </a:r>
            <a:r>
              <a:rPr sz="2950" i="1" spc="2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OKSPLL+Symbol"/>
                <a:cs typeface="OKSPLL+Symbol"/>
              </a:rPr>
              <a:t>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63336" y="5268799"/>
            <a:ext cx="614302" cy="4977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9"/>
              </a:lnSpc>
              <a:spcBef>
                <a:spcPts val="0"/>
              </a:spcBef>
              <a:spcAft>
                <a:spcPts val="0"/>
              </a:spcAft>
            </a:pPr>
            <a:r>
              <a:rPr sz="2950" spc="423" dirty="0">
                <a:solidFill>
                  <a:srgbClr val="000000"/>
                </a:solidFill>
                <a:latin typeface="OKSPLL+Symbol"/>
                <a:cs typeface="OKSPLL+Symbol"/>
              </a:rPr>
              <a:t></a:t>
            </a:r>
            <a:r>
              <a:rPr sz="2950" dirty="0">
                <a:solidFill>
                  <a:srgbClr val="000000"/>
                </a:solidFill>
                <a:latin typeface="WNMFFR+Times New Roman"/>
                <a:cs typeface="WNMFFR+Times New Roman"/>
              </a:rPr>
              <a:t>1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84872" y="5392605"/>
            <a:ext cx="270462" cy="28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06"/>
              </a:lnSpc>
              <a:spcBef>
                <a:spcPts val="0"/>
              </a:spcBef>
              <a:spcAft>
                <a:spcPts val="0"/>
              </a:spcAft>
            </a:pPr>
            <a:r>
              <a:rPr sz="1700" i="1" dirty="0">
                <a:solidFill>
                  <a:srgbClr val="000000"/>
                </a:solidFill>
                <a:latin typeface="TMOCJD+Times New Roman Italic"/>
                <a:cs typeface="TMOCJD+Times New Roman Italic"/>
              </a:rPr>
              <a:t>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30 / 35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33093" y="548916"/>
            <a:ext cx="602745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  <a:r>
              <a:rPr sz="4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úročení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817" y="1597831"/>
            <a:ext cx="680505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Vloženo: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57500" y="1597831"/>
            <a:ext cx="803473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100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000 Kč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17927" y="2115991"/>
            <a:ext cx="1388458" cy="697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Jednoduché</a:t>
            </a:r>
            <a:r>
              <a:rPr sz="1000" b="1" spc="-15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úročení</a:t>
            </a:r>
          </a:p>
          <a:p>
            <a:pPr marL="214883" marR="0">
              <a:lnSpc>
                <a:spcPts val="1115"/>
              </a:lnSpc>
              <a:spcBef>
                <a:spcPts val="296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Úroková</a:t>
            </a:r>
            <a:r>
              <a:rPr sz="10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míra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372733" y="2115991"/>
            <a:ext cx="1121181" cy="697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Složené</a:t>
            </a:r>
            <a:r>
              <a:rPr sz="1000" b="1" spc="-15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úročení</a:t>
            </a:r>
          </a:p>
          <a:p>
            <a:pPr marL="97535" marR="0">
              <a:lnSpc>
                <a:spcPts val="1115"/>
              </a:lnSpc>
              <a:spcBef>
                <a:spcPts val="296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Úroková</a:t>
            </a:r>
            <a:r>
              <a:rPr sz="1000" b="1" spc="-1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míra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56688" y="3152692"/>
            <a:ext cx="335220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2%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57500" y="3152692"/>
            <a:ext cx="1113739" cy="3349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8764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5%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105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130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8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135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140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145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150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155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160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165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744466" y="3152692"/>
            <a:ext cx="405569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15%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994146" y="3152692"/>
            <a:ext cx="335220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2%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394958" y="3152692"/>
            <a:ext cx="1112214" cy="3349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7239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5%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110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250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763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121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551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127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628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134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010 Kč</a:t>
            </a:r>
          </a:p>
          <a:p>
            <a:pPr marL="0" marR="0">
              <a:lnSpc>
                <a:spcPts val="1112"/>
              </a:lnSpc>
              <a:spcBef>
                <a:spcPts val="85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140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710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147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746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155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133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162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889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171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034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179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586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188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565 Kč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281669" y="3152692"/>
            <a:ext cx="405569" cy="17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HUWKPS+Arial Bold"/>
                <a:cs typeface="HUWKPS+Arial Bold"/>
              </a:rPr>
              <a:t>15%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1817" y="3396532"/>
            <a:ext cx="783953" cy="310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1. 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2. období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3. 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4. 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5. období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6. období</a:t>
            </a:r>
          </a:p>
          <a:p>
            <a:pPr marL="0" marR="0">
              <a:lnSpc>
                <a:spcPts val="1112"/>
              </a:lnSpc>
              <a:spcBef>
                <a:spcPts val="80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7. období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8. 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9. 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10.</a:t>
            </a:r>
            <a:r>
              <a:rPr sz="1000" b="1" spc="-11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11.</a:t>
            </a:r>
            <a:r>
              <a:rPr sz="1000" b="1" spc="-11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12.</a:t>
            </a:r>
            <a:r>
              <a:rPr sz="1000" b="1" spc="-11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13.</a:t>
            </a:r>
            <a:r>
              <a:rPr sz="1000" b="1" spc="-11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677670" y="3396532"/>
            <a:ext cx="805422" cy="310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102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104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106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108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110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112</a:t>
            </a:r>
            <a:r>
              <a:rPr sz="1000" b="1" spc="-16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8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114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116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118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120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122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124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126</a:t>
            </a:r>
            <a:r>
              <a:rPr sz="1000" b="1" spc="-12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037076" y="3396532"/>
            <a:ext cx="803900" cy="310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115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130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145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160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175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190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8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205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220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235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250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265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280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295</a:t>
            </a:r>
            <a:r>
              <a:rPr sz="1000" b="1" spc="-14" dirty="0">
                <a:solidFill>
                  <a:srgbClr val="3366FF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3366FF"/>
                </a:solidFill>
                <a:latin typeface="FKJUUH+Arial Bold"/>
                <a:cs typeface="FKJUUH+Arial Bold"/>
              </a:rPr>
              <a:t>000 Kč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215128" y="3396532"/>
            <a:ext cx="805422" cy="310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102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104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040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106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121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108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243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110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408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112</a:t>
            </a:r>
            <a:r>
              <a:rPr sz="1000" b="1" spc="-16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616 Kč</a:t>
            </a:r>
          </a:p>
          <a:p>
            <a:pPr marL="0" marR="0">
              <a:lnSpc>
                <a:spcPts val="1112"/>
              </a:lnSpc>
              <a:spcBef>
                <a:spcPts val="80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114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869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117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166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119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509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121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899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124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337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126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824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129</a:t>
            </a:r>
            <a:r>
              <a:rPr sz="1000" b="1" spc="-12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361 Kč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573010" y="3396532"/>
            <a:ext cx="803903" cy="3105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12"/>
              </a:lnSpc>
              <a:spcBef>
                <a:spcPts val="0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115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000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132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250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152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088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174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901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201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136 Kč</a:t>
            </a:r>
          </a:p>
          <a:p>
            <a:pPr marL="0" marR="0">
              <a:lnSpc>
                <a:spcPts val="1115"/>
              </a:lnSpc>
              <a:spcBef>
                <a:spcPts val="805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231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306 Kč</a:t>
            </a:r>
          </a:p>
          <a:p>
            <a:pPr marL="0" marR="0">
              <a:lnSpc>
                <a:spcPts val="1112"/>
              </a:lnSpc>
              <a:spcBef>
                <a:spcPts val="808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266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002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305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902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351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788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404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556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465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239 Kč</a:t>
            </a:r>
          </a:p>
          <a:p>
            <a:pPr marL="0" marR="0">
              <a:lnSpc>
                <a:spcPts val="1112"/>
              </a:lnSpc>
              <a:spcBef>
                <a:spcPts val="80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535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025 Kč</a:t>
            </a:r>
          </a:p>
          <a:p>
            <a:pPr marL="0" marR="0">
              <a:lnSpc>
                <a:spcPts val="1112"/>
              </a:lnSpc>
              <a:spcBef>
                <a:spcPts val="857"/>
              </a:spcBef>
              <a:spcAft>
                <a:spcPts val="0"/>
              </a:spcAft>
            </a:pP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615</a:t>
            </a:r>
            <a:r>
              <a:rPr sz="1000" b="1" spc="-14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00" b="1" dirty="0">
                <a:solidFill>
                  <a:srgbClr val="000000"/>
                </a:solidFill>
                <a:latin typeface="FKJUUH+Arial Bold"/>
                <a:cs typeface="FKJUUH+Arial Bold"/>
              </a:rPr>
              <a:t>279 Kč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31 / 35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33093" y="548916"/>
            <a:ext cx="602745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  <a:r>
              <a:rPr sz="4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úročení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464427" y="1390432"/>
            <a:ext cx="2356253" cy="186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66"/>
              </a:lnSpc>
              <a:spcBef>
                <a:spcPts val="0"/>
              </a:spcBef>
              <a:spcAft>
                <a:spcPts val="0"/>
              </a:spcAft>
            </a:pPr>
            <a:r>
              <a:rPr sz="1050" b="1" spc="12" dirty="0">
                <a:solidFill>
                  <a:srgbClr val="000000"/>
                </a:solidFill>
                <a:latin typeface="FKJUUH+Arial Bold"/>
                <a:cs typeface="FKJUUH+Arial Bold"/>
              </a:rPr>
              <a:t>Srovnání</a:t>
            </a:r>
            <a:r>
              <a:rPr sz="1050" b="1" spc="-49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50" b="1" spc="10" dirty="0">
                <a:solidFill>
                  <a:srgbClr val="000000"/>
                </a:solidFill>
                <a:latin typeface="FKJUUH+Arial Bold"/>
                <a:cs typeface="FKJUUH+Arial Bold"/>
              </a:rPr>
              <a:t>úložek</a:t>
            </a:r>
            <a:r>
              <a:rPr sz="1050" b="1" spc="25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50" b="1" dirty="0">
                <a:solidFill>
                  <a:srgbClr val="000000"/>
                </a:solidFill>
                <a:latin typeface="FKJUUH+Arial Bold"/>
                <a:cs typeface="FKJUUH+Arial Bold"/>
              </a:rPr>
              <a:t>- </a:t>
            </a:r>
            <a:r>
              <a:rPr sz="1050" b="1" spc="18" dirty="0">
                <a:solidFill>
                  <a:srgbClr val="000000"/>
                </a:solidFill>
                <a:latin typeface="FKJUUH+Arial Bold"/>
                <a:cs typeface="FKJUUH+Arial Bold"/>
              </a:rPr>
              <a:t>složené </a:t>
            </a:r>
            <a:r>
              <a:rPr sz="1050" b="1" spc="24" dirty="0">
                <a:solidFill>
                  <a:srgbClr val="000000"/>
                </a:solidFill>
                <a:latin typeface="FKJUUH+Arial Bold"/>
                <a:cs typeface="FKJUUH+Arial Bold"/>
              </a:rPr>
              <a:t>úročení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50324" y="1829435"/>
            <a:ext cx="784012" cy="34295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700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216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600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167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500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219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400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133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300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217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200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3216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100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53283" y="2290086"/>
            <a:ext cx="784011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615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279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486898" y="3535810"/>
            <a:ext cx="337118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UFSKAP+Arial"/>
                <a:cs typeface="UFSKAP+Arial"/>
              </a:rPr>
              <a:t>2%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486898" y="3734585"/>
            <a:ext cx="337118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UFSKAP+Arial"/>
                <a:cs typeface="UFSKAP+Arial"/>
              </a:rPr>
              <a:t>5%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86898" y="3933499"/>
            <a:ext cx="408197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UFSKAP+Arial"/>
                <a:cs typeface="UFSKAP+Arial"/>
              </a:rPr>
              <a:t>15%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953283" y="4603513"/>
            <a:ext cx="784011" cy="498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188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565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0" marR="0">
              <a:lnSpc>
                <a:spcPts val="1069"/>
              </a:lnSpc>
              <a:spcBef>
                <a:spcPts val="1436"/>
              </a:spcBef>
              <a:spcAft>
                <a:spcPts val="0"/>
              </a:spcAft>
            </a:pP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129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9" dirty="0">
                <a:solidFill>
                  <a:srgbClr val="000000"/>
                </a:solidFill>
                <a:latin typeface="DCEJOE+Arial"/>
                <a:cs typeface="DCEJOE+Arial"/>
              </a:rPr>
              <a:t>361</a:t>
            </a:r>
            <a:r>
              <a:rPr sz="95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17132" y="5629371"/>
            <a:ext cx="194960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37232" y="5629371"/>
            <a:ext cx="301547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434526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1,00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56558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2,00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478590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3,00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000622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4,00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522190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5,00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44376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6,00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566408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7,00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099869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8,00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622056" y="5796875"/>
            <a:ext cx="401145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6" dirty="0">
                <a:solidFill>
                  <a:srgbClr val="000000"/>
                </a:solidFill>
                <a:latin typeface="UFSKAP+Arial"/>
                <a:cs typeface="UFSKAP+Arial"/>
              </a:rPr>
              <a:t>9,00</a:t>
            </a:r>
          </a:p>
          <a:p>
            <a:pPr marL="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6109182" y="5796875"/>
            <a:ext cx="472224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7" dirty="0">
                <a:solidFill>
                  <a:srgbClr val="000000"/>
                </a:solidFill>
                <a:latin typeface="UFSKAP+Arial"/>
                <a:cs typeface="UFSKAP+Arial"/>
              </a:rPr>
              <a:t>10,00</a:t>
            </a:r>
          </a:p>
          <a:p>
            <a:pPr marL="3475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630905" y="5796875"/>
            <a:ext cx="472224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7" dirty="0">
                <a:solidFill>
                  <a:srgbClr val="000000"/>
                </a:solidFill>
                <a:latin typeface="UFSKAP+Arial"/>
                <a:cs typeface="UFSKAP+Arial"/>
              </a:rPr>
              <a:t>11,00</a:t>
            </a:r>
          </a:p>
          <a:p>
            <a:pPr marL="3475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152938" y="5796875"/>
            <a:ext cx="472224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7" dirty="0">
                <a:solidFill>
                  <a:srgbClr val="000000"/>
                </a:solidFill>
                <a:latin typeface="UFSKAP+Arial"/>
                <a:cs typeface="UFSKAP+Arial"/>
              </a:rPr>
              <a:t>12,00</a:t>
            </a:r>
          </a:p>
          <a:p>
            <a:pPr marL="3475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674969" y="5796875"/>
            <a:ext cx="472224" cy="330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spc="17" dirty="0">
                <a:solidFill>
                  <a:srgbClr val="000000"/>
                </a:solidFill>
                <a:latin typeface="UFSKAP+Arial"/>
                <a:cs typeface="UFSKAP+Arial"/>
              </a:rPr>
              <a:t>13,00</a:t>
            </a:r>
          </a:p>
          <a:p>
            <a:pPr marL="34750" marR="0">
              <a:lnSpc>
                <a:spcPts val="1069"/>
              </a:lnSpc>
              <a:spcBef>
                <a:spcPts val="117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438989" y="6173670"/>
            <a:ext cx="593334" cy="173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69"/>
              </a:lnSpc>
              <a:spcBef>
                <a:spcPts val="0"/>
              </a:spcBef>
              <a:spcAft>
                <a:spcPts val="0"/>
              </a:spcAft>
            </a:pPr>
            <a:r>
              <a:rPr sz="950" b="1" spc="58" dirty="0">
                <a:solidFill>
                  <a:srgbClr val="000000"/>
                </a:solidFill>
                <a:latin typeface="FKJUUH+Arial Bold"/>
                <a:cs typeface="FKJUUH+Arial Bold"/>
              </a:rPr>
              <a:t>období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32 / 35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F0E8D72D-CF88-40A0-819F-BDDBF09FC905}"/>
              </a:ext>
            </a:extLst>
          </p:cNvPr>
          <p:cNvSpPr txBox="1"/>
          <p:nvPr/>
        </p:nvSpPr>
        <p:spPr>
          <a:xfrm>
            <a:off x="7103129" y="6264381"/>
            <a:ext cx="139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vlastní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33093" y="548916"/>
            <a:ext cx="602745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  <a:r>
              <a:rPr sz="44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úročení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78487" y="1327824"/>
            <a:ext cx="1258801" cy="1874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5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000000"/>
                </a:solidFill>
                <a:latin typeface="FKJUUH+Arial Bold"/>
                <a:cs typeface="FKJUUH+Arial Bold"/>
              </a:rPr>
              <a:t>Srovnání</a:t>
            </a:r>
            <a:r>
              <a:rPr sz="1050" b="1" spc="-48" dirty="0">
                <a:solidFill>
                  <a:srgbClr val="000000"/>
                </a:solidFill>
                <a:latin typeface="FKJUUH+Arial Bold"/>
                <a:cs typeface="FKJUUH+Arial Bold"/>
              </a:rPr>
              <a:t> </a:t>
            </a:r>
            <a:r>
              <a:rPr sz="1050" b="1" spc="19" dirty="0">
                <a:solidFill>
                  <a:srgbClr val="000000"/>
                </a:solidFill>
                <a:latin typeface="FKJUUH+Arial Bold"/>
                <a:cs typeface="FKJUUH+Arial Bold"/>
              </a:rPr>
              <a:t>úročení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3081" y="1778442"/>
            <a:ext cx="778779" cy="3722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700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29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600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75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500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26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400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75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300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79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200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  <a:p>
            <a:pPr marL="0" marR="0">
              <a:lnSpc>
                <a:spcPts val="1078"/>
              </a:lnSpc>
              <a:spcBef>
                <a:spcPts val="3526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100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000</a:t>
            </a: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 Kč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27320" y="3745523"/>
            <a:ext cx="807853" cy="379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5" dirty="0">
                <a:solidFill>
                  <a:srgbClr val="000000"/>
                </a:solidFill>
                <a:latin typeface="DCEJOE+Arial"/>
                <a:cs typeface="DCEJOE+Arial"/>
              </a:rPr>
              <a:t>jednoduché</a:t>
            </a:r>
          </a:p>
          <a:p>
            <a:pPr marL="0" marR="0">
              <a:lnSpc>
                <a:spcPts val="1078"/>
              </a:lnSpc>
              <a:spcBef>
                <a:spcPts val="530"/>
              </a:spcBef>
              <a:spcAft>
                <a:spcPts val="0"/>
              </a:spcAft>
            </a:pPr>
            <a:r>
              <a:rPr sz="950" spc="25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7678" y="5916880"/>
            <a:ext cx="194607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75955" y="5916880"/>
            <a:ext cx="300311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59186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1.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42430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2.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414186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3.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897124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4.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380215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5.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863611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6.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346396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7.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818152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8.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301396" y="6088885"/>
            <a:ext cx="25810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9.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49871" y="6088885"/>
            <a:ext cx="32859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10.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6232961" y="6088885"/>
            <a:ext cx="32859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11.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704870" y="6088885"/>
            <a:ext cx="32859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12.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188114" y="6088885"/>
            <a:ext cx="32859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UFSKAP+Arial"/>
                <a:cs typeface="UFSKAP+Arial"/>
              </a:rPr>
              <a:t>13.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321335" y="6250162"/>
            <a:ext cx="6295164" cy="175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78"/>
              </a:lnSpc>
              <a:spcBef>
                <a:spcPts val="0"/>
              </a:spcBef>
              <a:spcAft>
                <a:spcPts val="0"/>
              </a:spcAft>
            </a:pP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45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45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5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45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950" spc="54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950" spc="14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33 / 35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4137B9A-1510-41AC-8A6F-FB010D1561C8}"/>
              </a:ext>
            </a:extLst>
          </p:cNvPr>
          <p:cNvSpPr txBox="1"/>
          <p:nvPr/>
        </p:nvSpPr>
        <p:spPr>
          <a:xfrm>
            <a:off x="7470431" y="6256699"/>
            <a:ext cx="139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 vlastní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5349" y="271211"/>
            <a:ext cx="6504173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s častějším</a:t>
            </a:r>
          </a:p>
          <a:p>
            <a:pPr marL="1030224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připisováním</a:t>
            </a:r>
            <a:r>
              <a:rPr sz="4000" spc="3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000" dirty="0">
                <a:solidFill>
                  <a:srgbClr val="000000"/>
                </a:solidFill>
                <a:latin typeface="DCEJOE+Arial"/>
                <a:cs typeface="DCEJOE+Arial"/>
              </a:rPr>
              <a:t>úroků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672908"/>
            <a:ext cx="7462378" cy="3885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Vložíme</a:t>
            </a: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-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li počáteční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kapitál</a:t>
            </a:r>
            <a:r>
              <a:rPr sz="32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K0 </a:t>
            </a:r>
            <a:r>
              <a:rPr sz="3200" spc="-14" dirty="0">
                <a:solidFill>
                  <a:srgbClr val="000000"/>
                </a:solidFill>
                <a:latin typeface="DCEJOE+Arial"/>
                <a:cs typeface="DCEJOE+Arial"/>
              </a:rPr>
              <a:t>na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účet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endParaRPr lang="cs-CZ" sz="3200" dirty="0">
              <a:solidFill>
                <a:srgbClr val="000000"/>
              </a:solidFill>
              <a:latin typeface="DCEJOE+Arial"/>
              <a:cs typeface="DCEJOE+Arial"/>
            </a:endParaRPr>
          </a:p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200" dirty="0">
                <a:solidFill>
                  <a:srgbClr val="000000"/>
                </a:solidFill>
                <a:latin typeface="DCEJOE+Arial"/>
                <a:cs typeface="DCEJOE+Arial"/>
              </a:rPr>
              <a:t>s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úrokovou</a:t>
            </a:r>
            <a:r>
              <a:rPr sz="3200" spc="-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mírou</a:t>
            </a:r>
            <a:r>
              <a:rPr sz="32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DCEJOE+Arial"/>
                <a:cs typeface="DCEJOE+Arial"/>
              </a:rPr>
              <a:t>i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, je podstatné</a:t>
            </a:r>
            <a:r>
              <a:rPr sz="3200" spc="-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kdy</a:t>
            </a:r>
          </a:p>
          <a:p>
            <a:pPr marL="0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připisujeme</a:t>
            </a:r>
            <a:r>
              <a:rPr sz="32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úroky.</a:t>
            </a:r>
            <a:r>
              <a:rPr sz="32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Obecně</a:t>
            </a:r>
            <a:r>
              <a:rPr sz="3200" spc="-17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platí, že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častější</a:t>
            </a:r>
            <a:r>
              <a:rPr sz="3200" spc="-1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způsob</a:t>
            </a:r>
            <a:r>
              <a:rPr sz="3200" spc="-29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připisování úroků</a:t>
            </a:r>
            <a:r>
              <a:rPr sz="32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stejné</a:t>
            </a:r>
            <a:r>
              <a:rPr sz="3200" spc="-1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úrokové</a:t>
            </a:r>
            <a:r>
              <a:rPr sz="3200" spc="-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míře</a:t>
            </a:r>
            <a:r>
              <a:rPr sz="3200" spc="-15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vede k vyšším</a:t>
            </a:r>
          </a:p>
          <a:p>
            <a:pPr marL="0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výnosům</a:t>
            </a:r>
            <a:r>
              <a:rPr sz="3200" spc="-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. Vzoreček</a:t>
            </a:r>
            <a:r>
              <a:rPr sz="3200" spc="-32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pro</a:t>
            </a:r>
            <a:r>
              <a:rPr sz="3200" spc="-1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hodnotu Kn:</a:t>
            </a:r>
          </a:p>
          <a:p>
            <a:pPr marL="11308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Kn = K0 .</a:t>
            </a:r>
            <a:r>
              <a:rPr sz="3200" spc="-1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(1</a:t>
            </a:r>
            <a:r>
              <a:rPr sz="3200" spc="-22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+</a:t>
            </a:r>
            <a:r>
              <a:rPr sz="3200" spc="10" dirty="0">
                <a:solidFill>
                  <a:srgbClr val="000000"/>
                </a:solidFill>
                <a:latin typeface="UFSKAP+Arial"/>
                <a:cs typeface="UFSKA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UFSKAP+Arial"/>
                <a:cs typeface="UFSKAP+Arial"/>
              </a:rPr>
              <a:t>i/p)</a:t>
            </a:r>
            <a:r>
              <a:rPr sz="3250" baseline="29999" dirty="0">
                <a:solidFill>
                  <a:srgbClr val="000000"/>
                </a:solidFill>
                <a:latin typeface="UFSKAP+Arial"/>
                <a:cs typeface="UFSKAP+Arial"/>
              </a:rPr>
              <a:t>(</a:t>
            </a:r>
            <a:r>
              <a:rPr sz="3250" baseline="29999" dirty="0" err="1">
                <a:solidFill>
                  <a:srgbClr val="000000"/>
                </a:solidFill>
                <a:latin typeface="UFSKAP+Arial"/>
                <a:cs typeface="UFSKAP+Arial"/>
              </a:rPr>
              <a:t>n.p</a:t>
            </a:r>
            <a:r>
              <a:rPr sz="3250" baseline="29999" dirty="0">
                <a:solidFill>
                  <a:srgbClr val="000000"/>
                </a:solidFill>
                <a:latin typeface="UFSKAP+Arial"/>
                <a:cs typeface="UFSKAP+Arial"/>
              </a:rPr>
              <a:t>)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, kde</a:t>
            </a:r>
            <a:r>
              <a:rPr sz="3200" spc="-24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 </a:t>
            </a:r>
            <a:r>
              <a:rPr sz="3200" spc="-12" dirty="0">
                <a:solidFill>
                  <a:srgbClr val="000000"/>
                </a:solidFill>
                <a:latin typeface="DCEJOE+Arial"/>
                <a:cs typeface="DCEJOE+Arial"/>
              </a:rPr>
              <a:t>je</a:t>
            </a:r>
            <a:r>
              <a:rPr sz="3200" spc="1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počet</a:t>
            </a:r>
          </a:p>
          <a:p>
            <a:pPr marL="0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3200" spc="-1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připisování</a:t>
            </a:r>
            <a:r>
              <a:rPr sz="3200" spc="-2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3200" dirty="0">
                <a:solidFill>
                  <a:srgbClr val="000000"/>
                </a:solidFill>
                <a:latin typeface="DCEJOE+Arial"/>
                <a:cs typeface="DCEJOE+Arial"/>
              </a:rPr>
              <a:t>úroků.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34 / 35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55725" y="548916"/>
            <a:ext cx="658340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Častější</a:t>
            </a:r>
            <a:r>
              <a:rPr sz="4400" spc="-26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připisování</a:t>
            </a:r>
            <a:r>
              <a:rPr sz="4400" spc="-21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4400" dirty="0">
                <a:solidFill>
                  <a:srgbClr val="000000"/>
                </a:solidFill>
                <a:latin typeface="DCEJOE+Arial"/>
                <a:cs typeface="DCEJOE+Arial"/>
              </a:rPr>
              <a:t>úroků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905277"/>
            <a:ext cx="784424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Částka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00318" y="1905277"/>
            <a:ext cx="716232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3300"/>
                </a:solidFill>
                <a:latin typeface="HUWKPS+Arial Bold"/>
                <a:cs typeface="HUWKPS+Arial Bold"/>
              </a:rPr>
              <a:t>10000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483254"/>
            <a:ext cx="1428548" cy="1420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Celkem roků:</a:t>
            </a:r>
          </a:p>
          <a:p>
            <a:pPr marL="0" marR="0">
              <a:lnSpc>
                <a:spcPts val="1783"/>
              </a:lnSpc>
              <a:spcBef>
                <a:spcPts val="271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Úroková míra:</a:t>
            </a:r>
          </a:p>
          <a:p>
            <a:pPr marL="0" marR="0">
              <a:lnSpc>
                <a:spcPts val="1783"/>
              </a:lnSpc>
              <a:spcBef>
                <a:spcPts val="2767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Období</a:t>
            </a:r>
            <a:r>
              <a:rPr sz="1600" spc="28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za rok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551422" y="2483254"/>
            <a:ext cx="26512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3300"/>
                </a:solidFill>
                <a:latin typeface="HUWKPS+Arial Bold"/>
                <a:cs typeface="HUWKPS+Arial Bold"/>
              </a:rPr>
              <a:t>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63386" y="3061358"/>
            <a:ext cx="55817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3300"/>
                </a:solidFill>
                <a:latin typeface="HUWKPS+Arial Bold"/>
                <a:cs typeface="HUWKPS+Arial Bold"/>
              </a:rPr>
              <a:t>10%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643249" y="3639335"/>
            <a:ext cx="1484493" cy="26123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Částka celkem</a:t>
            </a:r>
          </a:p>
          <a:p>
            <a:pPr marL="56388" marR="0">
              <a:lnSpc>
                <a:spcPts val="1783"/>
              </a:lnSpc>
              <a:spcBef>
                <a:spcPts val="80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105,10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56388" marR="0">
              <a:lnSpc>
                <a:spcPts val="1783"/>
              </a:lnSpc>
              <a:spcBef>
                <a:spcPts val="85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288,95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56388" marR="0">
              <a:lnSpc>
                <a:spcPts val="1783"/>
              </a:lnSpc>
              <a:spcBef>
                <a:spcPts val="809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386,16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56388" marR="0">
              <a:lnSpc>
                <a:spcPts val="1783"/>
              </a:lnSpc>
              <a:spcBef>
                <a:spcPts val="80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419,41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56388" marR="0">
              <a:lnSpc>
                <a:spcPts val="1785"/>
              </a:lnSpc>
              <a:spcBef>
                <a:spcPts val="854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16 453,09 Kč</a:t>
            </a:r>
          </a:p>
          <a:p>
            <a:pPr marL="56388" marR="0">
              <a:lnSpc>
                <a:spcPts val="1783"/>
              </a:lnSpc>
              <a:spcBef>
                <a:spcPts val="80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479,30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  <a:p>
            <a:pPr marL="56388" marR="0">
              <a:lnSpc>
                <a:spcPts val="1783"/>
              </a:lnSpc>
              <a:spcBef>
                <a:spcPts val="85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486,08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48856" y="3637811"/>
            <a:ext cx="1369873" cy="6016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Procentně</a:t>
            </a:r>
          </a:p>
          <a:p>
            <a:pPr marL="529716" marR="0">
              <a:lnSpc>
                <a:spcPts val="1783"/>
              </a:lnSpc>
              <a:spcBef>
                <a:spcPts val="82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61,05%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947037" y="3974869"/>
            <a:ext cx="265127" cy="599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1</a:t>
            </a:r>
          </a:p>
          <a:p>
            <a:pPr marL="0" marR="0">
              <a:lnSpc>
                <a:spcPts val="1783"/>
              </a:lnSpc>
              <a:spcBef>
                <a:spcPts val="80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378573" y="4310149"/>
            <a:ext cx="840884" cy="2277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62,89%</a:t>
            </a:r>
          </a:p>
          <a:p>
            <a:pPr marL="0" marR="0">
              <a:lnSpc>
                <a:spcPts val="1783"/>
              </a:lnSpc>
              <a:spcBef>
                <a:spcPts val="809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63,86%</a:t>
            </a:r>
          </a:p>
          <a:p>
            <a:pPr marL="0" marR="0">
              <a:lnSpc>
                <a:spcPts val="1783"/>
              </a:lnSpc>
              <a:spcBef>
                <a:spcPts val="85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64,19%</a:t>
            </a:r>
          </a:p>
          <a:p>
            <a:pPr marL="0" marR="0">
              <a:lnSpc>
                <a:spcPts val="1785"/>
              </a:lnSpc>
              <a:spcBef>
                <a:spcPts val="804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64,53%</a:t>
            </a:r>
          </a:p>
          <a:p>
            <a:pPr marL="0" marR="0">
              <a:lnSpc>
                <a:spcPts val="1783"/>
              </a:lnSpc>
              <a:spcBef>
                <a:spcPts val="80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64,79%</a:t>
            </a:r>
          </a:p>
          <a:p>
            <a:pPr marL="0" marR="0">
              <a:lnSpc>
                <a:spcPts val="1783"/>
              </a:lnSpc>
              <a:spcBef>
                <a:spcPts val="85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64,86%</a:t>
            </a:r>
          </a:p>
          <a:p>
            <a:pPr marL="0" marR="0">
              <a:lnSpc>
                <a:spcPts val="1783"/>
              </a:lnSpc>
              <a:spcBef>
                <a:spcPts val="809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64,87%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947037" y="4645810"/>
            <a:ext cx="26512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947037" y="4981090"/>
            <a:ext cx="26512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6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34260" y="5316094"/>
            <a:ext cx="490679" cy="1271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388" marR="0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12</a:t>
            </a:r>
          </a:p>
          <a:p>
            <a:pPr marL="56388" marR="0">
              <a:lnSpc>
                <a:spcPts val="1783"/>
              </a:lnSpc>
              <a:spcBef>
                <a:spcPts val="808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52</a:t>
            </a:r>
          </a:p>
          <a:p>
            <a:pPr marL="0" marR="0">
              <a:lnSpc>
                <a:spcPts val="1783"/>
              </a:lnSpc>
              <a:spcBef>
                <a:spcPts val="856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UFSKAP+Arial"/>
                <a:cs typeface="UFSKAP+Arial"/>
              </a:rPr>
              <a:t>365</a:t>
            </a:r>
          </a:p>
          <a:p>
            <a:pPr marL="97536" marR="0">
              <a:lnSpc>
                <a:spcPts val="1783"/>
              </a:lnSpc>
              <a:spcBef>
                <a:spcPts val="809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∞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699637" y="6322769"/>
            <a:ext cx="1350107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16</a:t>
            </a:r>
            <a:r>
              <a:rPr sz="1600" spc="10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487,21</a:t>
            </a:r>
            <a:r>
              <a:rPr sz="1600" spc="13" dirty="0">
                <a:solidFill>
                  <a:srgbClr val="000000"/>
                </a:solidFill>
                <a:latin typeface="DCEJOE+Arial"/>
                <a:cs typeface="DCEJOE+Arial"/>
              </a:rPr>
              <a:t> </a:t>
            </a:r>
            <a:r>
              <a:rPr sz="1600" dirty="0">
                <a:solidFill>
                  <a:srgbClr val="000000"/>
                </a:solidFill>
                <a:latin typeface="DCEJOE+Arial"/>
                <a:cs typeface="DCEJOE+Arial"/>
              </a:rPr>
              <a:t>Kč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GCBHGG+Calibri"/>
                <a:cs typeface="GCBHGG+Calibri"/>
              </a:rPr>
              <a:t>35 / 35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601426"/>
            <a:ext cx="8195986" cy="5078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„Úrok,“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https://cs.wikipedia.org/w/index.php?title=%C3%9Arok&amp;oldid=21062498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Jitka Vachtová, Úročení, Finanční matematika,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https://www.finmat.cz/uroceni/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Portál Finex.cz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Co je to úrok a úroková míra?,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https://finex.cz/co-je-to-urok-a-urokova-mira-prectete-si-jake-existuji-druhy-uroku/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„Bankovní účet,“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https://cs.wikipedia.org/w/index.php?title=Bankovn%C3%AD_%C3%BA%C4%8Det&amp;oldid=21793746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i="1" dirty="0"/>
              <a:t>CHVÁLOVÁ</a:t>
            </a:r>
            <a:r>
              <a:rPr lang="cs-CZ" sz="2000" dirty="0"/>
              <a:t>, Jindra. </a:t>
            </a:r>
            <a:r>
              <a:rPr lang="cs-CZ" sz="2000" i="1" dirty="0" err="1"/>
              <a:t>Minislovník</a:t>
            </a:r>
            <a:r>
              <a:rPr lang="cs-CZ" sz="2000" i="1" dirty="0"/>
              <a:t> ekonomických výrazů</a:t>
            </a:r>
            <a:r>
              <a:rPr lang="cs-CZ" sz="2000" dirty="0"/>
              <a:t> (p) [online] </a:t>
            </a:r>
            <a:r>
              <a:rPr lang="cs-CZ" sz="2000" dirty="0">
                <a:hlinkClick r:id="rId7"/>
              </a:rPr>
              <a:t>https://www.penize.cz/slovnik/pokladnicni-poukazka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4322</TotalTime>
  <Words>2991</Words>
  <Application>Microsoft Office PowerPoint</Application>
  <PresentationFormat>Předvádění na obrazovce (4:3)</PresentationFormat>
  <Paragraphs>605</Paragraphs>
  <Slides>35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51" baseType="lpstr">
      <vt:lpstr>WNMFFR+Times New Roman</vt:lpstr>
      <vt:lpstr>Times New Roman</vt:lpstr>
      <vt:lpstr>FKJUUH+Arial Bold</vt:lpstr>
      <vt:lpstr>OKSPLL+Symbol</vt:lpstr>
      <vt:lpstr>TMOCJD+Times New Roman Italic</vt:lpstr>
      <vt:lpstr>LFPTOL+Arial Bold Italic</vt:lpstr>
      <vt:lpstr>HUWKPS+Arial Bold</vt:lpstr>
      <vt:lpstr>GCBHGG+Calibri</vt:lpstr>
      <vt:lpstr>BWQGGS+Arial</vt:lpstr>
      <vt:lpstr>Calibri</vt:lpstr>
      <vt:lpstr>Arial</vt:lpstr>
      <vt:lpstr>UFSKAP+Arial</vt:lpstr>
      <vt:lpstr>DCEJOE+Arial</vt:lpstr>
      <vt:lpstr>GLWHBN+Arial Italic</vt:lpstr>
      <vt:lpstr>WRPVKR+Arial Bold Italic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Jan Topinka</cp:lastModifiedBy>
  <cp:revision>11</cp:revision>
  <dcterms:modified xsi:type="dcterms:W3CDTF">2023-05-12T08:35:23Z</dcterms:modified>
</cp:coreProperties>
</file>