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68" r:id="rId5"/>
  </p:sldMasterIdLst>
  <p:notesMasterIdLst>
    <p:notesMasterId r:id="rId50"/>
  </p:notesMasterIdLst>
  <p:handoutMasterIdLst>
    <p:handoutMasterId r:id="rId51"/>
  </p:handoutMasterIdLst>
  <p:sldIdLst>
    <p:sldId id="269" r:id="rId6"/>
    <p:sldId id="270" r:id="rId7"/>
    <p:sldId id="275" r:id="rId8"/>
    <p:sldId id="271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304" r:id="rId37"/>
    <p:sldId id="305" r:id="rId38"/>
    <p:sldId id="306" r:id="rId39"/>
    <p:sldId id="307" r:id="rId40"/>
    <p:sldId id="308" r:id="rId41"/>
    <p:sldId id="309" r:id="rId42"/>
    <p:sldId id="310" r:id="rId43"/>
    <p:sldId id="311" r:id="rId44"/>
    <p:sldId id="312" r:id="rId45"/>
    <p:sldId id="313" r:id="rId46"/>
    <p:sldId id="314" r:id="rId47"/>
    <p:sldId id="273" r:id="rId48"/>
    <p:sldId id="315" r:id="rId4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81C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826B01-CBAC-44FD-B9C6-E71AA6FAFAAC}" v="9" dt="2022-05-05T11:56:58.4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8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4" d="100"/>
          <a:sy n="64" d="100"/>
        </p:scale>
        <p:origin x="3180" y="5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microsoft.com/office/2015/10/relationships/revisionInfo" Target="revisionInfo.xml"/><Relationship Id="rId8" Type="http://schemas.openxmlformats.org/officeDocument/2006/relationships/slide" Target="slides/slide3.xml"/><Relationship Id="rId51" Type="http://schemas.openxmlformats.org/officeDocument/2006/relationships/handoutMaster" Target="handoutMasters/handoutMaster1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="" xmlns:a16="http://schemas.microsoft.com/office/drawing/2014/main" id="{DD7F6884-F0F6-2771-059C-90784EE931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="" xmlns:a16="http://schemas.microsoft.com/office/drawing/2014/main" id="{5151BE47-0E8D-E483-88D6-C4AF935705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7191BD-8D40-4F72-B740-734856589923}" type="datetimeFigureOut">
              <a:rPr lang="cs-CZ" smtClean="0"/>
              <a:pPr/>
              <a:t>09.01.2023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="" xmlns:a16="http://schemas.microsoft.com/office/drawing/2014/main" id="{7EE5F73D-09C7-57C2-AE23-F077C02991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26C449F5-034D-D218-2099-331485970B4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DABE4E-EDB9-4D27-8B03-BB40B90FB70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5510300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3CF073-C44D-4896-AFD6-7B90818C6377}" type="datetimeFigureOut">
              <a:rPr lang="cs-CZ" smtClean="0"/>
              <a:pPr/>
              <a:t>09.01.2023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F5DD1C-DF26-4E55-8456-FAA672D6701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4287152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0BEC3-0511-428B-8CF4-EB178838BD36}" type="slidenum">
              <a:rPr lang="cs-CZ" smtClean="0"/>
              <a:pPr/>
              <a:t>5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119212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A6E3FC40-1409-E2AA-93BC-3CC9D595B0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4350" y="523876"/>
            <a:ext cx="11153775" cy="1565058"/>
          </a:xfrm>
        </p:spPr>
        <p:txBody>
          <a:bodyPr anchor="t"/>
          <a:lstStyle>
            <a:lvl1pPr algn="l">
              <a:defRPr sz="40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9" name="Zástupný obsah 2">
            <a:extLst>
              <a:ext uri="{FF2B5EF4-FFF2-40B4-BE49-F238E27FC236}">
                <a16:creationId xmlns="" xmlns:a16="http://schemas.microsoft.com/office/drawing/2014/main" id="{29335B22-4531-1052-7D57-F2D507BEB18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514349" y="2264286"/>
            <a:ext cx="11153773" cy="461661"/>
          </a:xfrm>
        </p:spPr>
        <p:txBody>
          <a:bodyPr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b="1">
                <a:solidFill>
                  <a:srgbClr val="0081C6"/>
                </a:solidFill>
              </a:defRPr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0" name="Zástupný obsah 3">
            <a:extLst>
              <a:ext uri="{FF2B5EF4-FFF2-40B4-BE49-F238E27FC236}">
                <a16:creationId xmlns="" xmlns:a16="http://schemas.microsoft.com/office/drawing/2014/main" id="{0C6C099D-0205-E181-9A93-0D373E4F0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350" y="2880000"/>
            <a:ext cx="11153774" cy="657644"/>
          </a:xfrm>
        </p:spPr>
        <p:txBody>
          <a:bodyPr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2" name="Kosoúhelník 11">
            <a:extLst>
              <a:ext uri="{FF2B5EF4-FFF2-40B4-BE49-F238E27FC236}">
                <a16:creationId xmlns="" xmlns:a16="http://schemas.microsoft.com/office/drawing/2014/main" id="{D2380767-131E-2D7D-8E04-E1005D66E2D7}"/>
              </a:ext>
            </a:extLst>
          </p:cNvPr>
          <p:cNvSpPr/>
          <p:nvPr userDrawn="1"/>
        </p:nvSpPr>
        <p:spPr>
          <a:xfrm rot="5400000" flipH="1">
            <a:off x="-259866" y="6183646"/>
            <a:ext cx="824401" cy="304669"/>
          </a:xfrm>
          <a:prstGeom prst="parallelogram">
            <a:avLst>
              <a:gd name="adj" fmla="val 20238"/>
            </a:avLst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4" name="Obrázek 13">
            <a:extLst>
              <a:ext uri="{FF2B5EF4-FFF2-40B4-BE49-F238E27FC236}">
                <a16:creationId xmlns="" xmlns:a16="http://schemas.microsoft.com/office/drawing/2014/main" id="{1F1C17B1-559A-4DFD-8B47-BC293FC438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38" y="5980223"/>
            <a:ext cx="2104437" cy="637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60016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637FA929-82D4-66D3-0DE4-A4781DAC25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87776234-FAD6-CC65-D560-A07A1D89A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2047875"/>
            <a:ext cx="11191874" cy="3955883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="" xmlns:a16="http://schemas.microsoft.com/office/drawing/2014/main" id="{FD955D9C-FA20-B225-E37D-733294106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11751"/>
            <a:ext cx="1950715" cy="30777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81C6"/>
                </a:solidFill>
                <a:latin typeface="Arial Nova Cond" panose="020B0506020202020204" pitchFamily="34" charset="0"/>
              </a:defRPr>
            </a:lvl1pPr>
          </a:lstStyle>
          <a:p>
            <a:fld id="{FF52D3A4-36BD-428B-B38C-34F4683E4A60}" type="slidenum">
              <a:rPr lang="cs-CZ" smtClean="0"/>
              <a:pPr/>
              <a:t>‹#›</a:t>
            </a:fld>
            <a:r>
              <a:rPr lang="cs-CZ" dirty="0"/>
              <a:t> / 42</a:t>
            </a:r>
          </a:p>
        </p:txBody>
      </p:sp>
      <p:sp>
        <p:nvSpPr>
          <p:cNvPr id="7" name="Kosoúhelník 2">
            <a:extLst>
              <a:ext uri="{FF2B5EF4-FFF2-40B4-BE49-F238E27FC236}">
                <a16:creationId xmlns="" xmlns:a16="http://schemas.microsoft.com/office/drawing/2014/main" id="{11ACAD0C-266D-DADC-CA35-A781795A1FE6}"/>
              </a:ext>
            </a:extLst>
          </p:cNvPr>
          <p:cNvSpPr/>
          <p:nvPr userDrawn="1"/>
        </p:nvSpPr>
        <p:spPr>
          <a:xfrm>
            <a:off x="10633434" y="6311751"/>
            <a:ext cx="1558566" cy="307777"/>
          </a:xfrm>
          <a:custGeom>
            <a:avLst/>
            <a:gdLst>
              <a:gd name="connsiteX0" fmla="*/ 0 w 1637969"/>
              <a:gd name="connsiteY0" fmla="*/ 307777 h 307777"/>
              <a:gd name="connsiteX1" fmla="*/ 76944 w 1637969"/>
              <a:gd name="connsiteY1" fmla="*/ 0 h 307777"/>
              <a:gd name="connsiteX2" fmla="*/ 1637969 w 1637969"/>
              <a:gd name="connsiteY2" fmla="*/ 0 h 307777"/>
              <a:gd name="connsiteX3" fmla="*/ 1561025 w 1637969"/>
              <a:gd name="connsiteY3" fmla="*/ 307777 h 307777"/>
              <a:gd name="connsiteX4" fmla="*/ 0 w 1637969"/>
              <a:gd name="connsiteY4" fmla="*/ 307777 h 307777"/>
              <a:gd name="connsiteX0" fmla="*/ 0 w 1561025"/>
              <a:gd name="connsiteY0" fmla="*/ 307777 h 307777"/>
              <a:gd name="connsiteX1" fmla="*/ 76944 w 1561025"/>
              <a:gd name="connsiteY1" fmla="*/ 0 h 307777"/>
              <a:gd name="connsiteX2" fmla="*/ 1558456 w 1561025"/>
              <a:gd name="connsiteY2" fmla="*/ 0 h 307777"/>
              <a:gd name="connsiteX3" fmla="*/ 1561025 w 1561025"/>
              <a:gd name="connsiteY3" fmla="*/ 307777 h 307777"/>
              <a:gd name="connsiteX4" fmla="*/ 0 w 1561025"/>
              <a:gd name="connsiteY4" fmla="*/ 307777 h 307777"/>
              <a:gd name="connsiteX0" fmla="*/ 0 w 1558566"/>
              <a:gd name="connsiteY0" fmla="*/ 307777 h 307777"/>
              <a:gd name="connsiteX1" fmla="*/ 76944 w 1558566"/>
              <a:gd name="connsiteY1" fmla="*/ 0 h 307777"/>
              <a:gd name="connsiteX2" fmla="*/ 1558456 w 1558566"/>
              <a:gd name="connsiteY2" fmla="*/ 0 h 307777"/>
              <a:gd name="connsiteX3" fmla="*/ 1555724 w 1558566"/>
              <a:gd name="connsiteY3" fmla="*/ 307777 h 307777"/>
              <a:gd name="connsiteX4" fmla="*/ 0 w 1558566"/>
              <a:gd name="connsiteY4" fmla="*/ 307777 h 307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8566" h="307777">
                <a:moveTo>
                  <a:pt x="0" y="307777"/>
                </a:moveTo>
                <a:lnTo>
                  <a:pt x="76944" y="0"/>
                </a:lnTo>
                <a:lnTo>
                  <a:pt x="1558456" y="0"/>
                </a:lnTo>
                <a:cubicBezTo>
                  <a:pt x="1559312" y="102592"/>
                  <a:pt x="1554868" y="205185"/>
                  <a:pt x="1555724" y="307777"/>
                </a:cubicBezTo>
                <a:lnTo>
                  <a:pt x="0" y="307777"/>
                </a:lnTo>
                <a:close/>
              </a:path>
            </a:pathLst>
          </a:cu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TextBox 6">
            <a:extLst>
              <a:ext uri="{FF2B5EF4-FFF2-40B4-BE49-F238E27FC236}">
                <a16:creationId xmlns="" xmlns:a16="http://schemas.microsoft.com/office/drawing/2014/main" id="{8452E806-4123-EBAB-47D0-2BDF965B0863}"/>
              </a:ext>
            </a:extLst>
          </p:cNvPr>
          <p:cNvSpPr txBox="1"/>
          <p:nvPr userDrawn="1"/>
        </p:nvSpPr>
        <p:spPr>
          <a:xfrm>
            <a:off x="10763940" y="6320213"/>
            <a:ext cx="122543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b="1" dirty="0">
                <a:solidFill>
                  <a:schemeClr val="bg1"/>
                </a:solidFill>
                <a:latin typeface="Arial Nova Cond" panose="020B0506020202020204" pitchFamily="34" charset="0"/>
              </a:rPr>
              <a:t>FEL.ZCU.CZ</a:t>
            </a:r>
          </a:p>
        </p:txBody>
      </p:sp>
    </p:spTree>
    <p:extLst>
      <p:ext uri="{BB962C8B-B14F-4D97-AF65-F5344CB8AC3E}">
        <p14:creationId xmlns="" xmlns:p14="http://schemas.microsoft.com/office/powerpoint/2010/main" val="2151363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Nadpis a 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364AB4-7490-7055-FBA1-7FA2BE7256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54BCF5F8-A71D-D41C-BFCE-75A3AB01BD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298" y="2038350"/>
            <a:ext cx="5464345" cy="4138612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="" xmlns:a16="http://schemas.microsoft.com/office/drawing/2014/main" id="{F2754036-24BA-990F-F4CD-832E976260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2358" y="2042873"/>
            <a:ext cx="5454815" cy="413408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1" name="Zástupný symbol pro číslo snímku 5">
            <a:extLst>
              <a:ext uri="{FF2B5EF4-FFF2-40B4-BE49-F238E27FC236}">
                <a16:creationId xmlns="" xmlns:a16="http://schemas.microsoft.com/office/drawing/2014/main" id="{3AA36A26-4132-D5C6-B3BD-ACB43BE89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11751"/>
            <a:ext cx="1950715" cy="30777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81C6"/>
                </a:solidFill>
                <a:latin typeface="Arial Nova Cond" panose="020B0506020202020204" pitchFamily="34" charset="0"/>
              </a:defRPr>
            </a:lvl1pPr>
          </a:lstStyle>
          <a:p>
            <a:fld id="{FF52D3A4-36BD-428B-B38C-34F4683E4A60}" type="slidenum">
              <a:rPr lang="cs-CZ" smtClean="0"/>
              <a:pPr/>
              <a:t>‹#›</a:t>
            </a:fld>
            <a:r>
              <a:rPr lang="cs-CZ" dirty="0"/>
              <a:t> / 42</a:t>
            </a:r>
          </a:p>
        </p:txBody>
      </p:sp>
      <p:sp>
        <p:nvSpPr>
          <p:cNvPr id="12" name="Kosoúhelník 2">
            <a:extLst>
              <a:ext uri="{FF2B5EF4-FFF2-40B4-BE49-F238E27FC236}">
                <a16:creationId xmlns="" xmlns:a16="http://schemas.microsoft.com/office/drawing/2014/main" id="{FE492681-74AE-9DC4-D512-BED9271DD83E}"/>
              </a:ext>
            </a:extLst>
          </p:cNvPr>
          <p:cNvSpPr/>
          <p:nvPr userDrawn="1"/>
        </p:nvSpPr>
        <p:spPr>
          <a:xfrm>
            <a:off x="10633434" y="6311751"/>
            <a:ext cx="1558566" cy="307777"/>
          </a:xfrm>
          <a:custGeom>
            <a:avLst/>
            <a:gdLst>
              <a:gd name="connsiteX0" fmla="*/ 0 w 1637969"/>
              <a:gd name="connsiteY0" fmla="*/ 307777 h 307777"/>
              <a:gd name="connsiteX1" fmla="*/ 76944 w 1637969"/>
              <a:gd name="connsiteY1" fmla="*/ 0 h 307777"/>
              <a:gd name="connsiteX2" fmla="*/ 1637969 w 1637969"/>
              <a:gd name="connsiteY2" fmla="*/ 0 h 307777"/>
              <a:gd name="connsiteX3" fmla="*/ 1561025 w 1637969"/>
              <a:gd name="connsiteY3" fmla="*/ 307777 h 307777"/>
              <a:gd name="connsiteX4" fmla="*/ 0 w 1637969"/>
              <a:gd name="connsiteY4" fmla="*/ 307777 h 307777"/>
              <a:gd name="connsiteX0" fmla="*/ 0 w 1561025"/>
              <a:gd name="connsiteY0" fmla="*/ 307777 h 307777"/>
              <a:gd name="connsiteX1" fmla="*/ 76944 w 1561025"/>
              <a:gd name="connsiteY1" fmla="*/ 0 h 307777"/>
              <a:gd name="connsiteX2" fmla="*/ 1558456 w 1561025"/>
              <a:gd name="connsiteY2" fmla="*/ 0 h 307777"/>
              <a:gd name="connsiteX3" fmla="*/ 1561025 w 1561025"/>
              <a:gd name="connsiteY3" fmla="*/ 307777 h 307777"/>
              <a:gd name="connsiteX4" fmla="*/ 0 w 1561025"/>
              <a:gd name="connsiteY4" fmla="*/ 307777 h 307777"/>
              <a:gd name="connsiteX0" fmla="*/ 0 w 1558566"/>
              <a:gd name="connsiteY0" fmla="*/ 307777 h 307777"/>
              <a:gd name="connsiteX1" fmla="*/ 76944 w 1558566"/>
              <a:gd name="connsiteY1" fmla="*/ 0 h 307777"/>
              <a:gd name="connsiteX2" fmla="*/ 1558456 w 1558566"/>
              <a:gd name="connsiteY2" fmla="*/ 0 h 307777"/>
              <a:gd name="connsiteX3" fmla="*/ 1555724 w 1558566"/>
              <a:gd name="connsiteY3" fmla="*/ 307777 h 307777"/>
              <a:gd name="connsiteX4" fmla="*/ 0 w 1558566"/>
              <a:gd name="connsiteY4" fmla="*/ 307777 h 307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8566" h="307777">
                <a:moveTo>
                  <a:pt x="0" y="307777"/>
                </a:moveTo>
                <a:lnTo>
                  <a:pt x="76944" y="0"/>
                </a:lnTo>
                <a:lnTo>
                  <a:pt x="1558456" y="0"/>
                </a:lnTo>
                <a:cubicBezTo>
                  <a:pt x="1559312" y="102592"/>
                  <a:pt x="1554868" y="205185"/>
                  <a:pt x="1555724" y="307777"/>
                </a:cubicBezTo>
                <a:lnTo>
                  <a:pt x="0" y="307777"/>
                </a:lnTo>
                <a:close/>
              </a:path>
            </a:pathLst>
          </a:cu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TextBox 6">
            <a:extLst>
              <a:ext uri="{FF2B5EF4-FFF2-40B4-BE49-F238E27FC236}">
                <a16:creationId xmlns="" xmlns:a16="http://schemas.microsoft.com/office/drawing/2014/main" id="{4A054D74-013E-EA11-D5CD-CD08ECCF647E}"/>
              </a:ext>
            </a:extLst>
          </p:cNvPr>
          <p:cNvSpPr txBox="1"/>
          <p:nvPr userDrawn="1"/>
        </p:nvSpPr>
        <p:spPr>
          <a:xfrm>
            <a:off x="10763940" y="6320213"/>
            <a:ext cx="122543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b="1" dirty="0">
                <a:solidFill>
                  <a:schemeClr val="bg1"/>
                </a:solidFill>
                <a:latin typeface="Arial Nova Cond" panose="020B0506020202020204" pitchFamily="34" charset="0"/>
              </a:rPr>
              <a:t>FEL.ZCU.CZ</a:t>
            </a:r>
          </a:p>
        </p:txBody>
      </p:sp>
    </p:spTree>
    <p:extLst>
      <p:ext uri="{BB962C8B-B14F-4D97-AF65-F5344CB8AC3E}">
        <p14:creationId xmlns="" xmlns:p14="http://schemas.microsoft.com/office/powerpoint/2010/main" val="1841460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B175016-A17B-88EE-85F6-AFB28E81BA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295" y="501756"/>
            <a:ext cx="11189368" cy="1179407"/>
          </a:xfrm>
        </p:spPr>
        <p:txBody>
          <a:bodyPr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="" xmlns:a16="http://schemas.microsoft.com/office/drawing/2014/main" id="{8A696483-39DB-C4BA-349F-DA4BC4D078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3296" y="2038349"/>
            <a:ext cx="5504280" cy="717214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rgbClr val="0081C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="" xmlns:a16="http://schemas.microsoft.com/office/drawing/2014/main" id="{34CD7CBA-CF9C-5577-678B-4AC59A8109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3296" y="2755563"/>
            <a:ext cx="5504280" cy="3434099"/>
          </a:xfrm>
        </p:spPr>
        <p:txBody>
          <a:bodyPr>
            <a:no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="" xmlns:a16="http://schemas.microsoft.com/office/drawing/2014/main" id="{55014463-3511-5CB2-2E79-424C3E35B0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38349"/>
            <a:ext cx="5526504" cy="717214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rgbClr val="0081C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="" xmlns:a16="http://schemas.microsoft.com/office/drawing/2014/main" id="{A24E39E5-1986-546C-7791-D22713F0A1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55563"/>
            <a:ext cx="5526504" cy="3434099"/>
          </a:xfrm>
        </p:spPr>
        <p:txBody>
          <a:bodyPr>
            <a:no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="" xmlns:a16="http://schemas.microsoft.com/office/drawing/2014/main" id="{8C2FDC65-A414-05F6-C3F5-0064F4AE2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11751"/>
            <a:ext cx="1950715" cy="30777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81C6"/>
                </a:solidFill>
                <a:latin typeface="Arial Nova Cond" panose="020B0506020202020204" pitchFamily="34" charset="0"/>
              </a:defRPr>
            </a:lvl1pPr>
          </a:lstStyle>
          <a:p>
            <a:fld id="{FF52D3A4-36BD-428B-B38C-34F4683E4A60}" type="slidenum">
              <a:rPr lang="cs-CZ" smtClean="0"/>
              <a:pPr/>
              <a:t>‹#›</a:t>
            </a:fld>
            <a:r>
              <a:rPr lang="cs-CZ" dirty="0"/>
              <a:t> / 42</a:t>
            </a:r>
          </a:p>
        </p:txBody>
      </p:sp>
      <p:sp>
        <p:nvSpPr>
          <p:cNvPr id="11" name="Kosoúhelník 2">
            <a:extLst>
              <a:ext uri="{FF2B5EF4-FFF2-40B4-BE49-F238E27FC236}">
                <a16:creationId xmlns="" xmlns:a16="http://schemas.microsoft.com/office/drawing/2014/main" id="{E29487BB-D602-4057-412B-9B1B5B4C7742}"/>
              </a:ext>
            </a:extLst>
          </p:cNvPr>
          <p:cNvSpPr/>
          <p:nvPr userDrawn="1"/>
        </p:nvSpPr>
        <p:spPr>
          <a:xfrm>
            <a:off x="10633434" y="6311751"/>
            <a:ext cx="1558566" cy="307777"/>
          </a:xfrm>
          <a:custGeom>
            <a:avLst/>
            <a:gdLst>
              <a:gd name="connsiteX0" fmla="*/ 0 w 1637969"/>
              <a:gd name="connsiteY0" fmla="*/ 307777 h 307777"/>
              <a:gd name="connsiteX1" fmla="*/ 76944 w 1637969"/>
              <a:gd name="connsiteY1" fmla="*/ 0 h 307777"/>
              <a:gd name="connsiteX2" fmla="*/ 1637969 w 1637969"/>
              <a:gd name="connsiteY2" fmla="*/ 0 h 307777"/>
              <a:gd name="connsiteX3" fmla="*/ 1561025 w 1637969"/>
              <a:gd name="connsiteY3" fmla="*/ 307777 h 307777"/>
              <a:gd name="connsiteX4" fmla="*/ 0 w 1637969"/>
              <a:gd name="connsiteY4" fmla="*/ 307777 h 307777"/>
              <a:gd name="connsiteX0" fmla="*/ 0 w 1561025"/>
              <a:gd name="connsiteY0" fmla="*/ 307777 h 307777"/>
              <a:gd name="connsiteX1" fmla="*/ 76944 w 1561025"/>
              <a:gd name="connsiteY1" fmla="*/ 0 h 307777"/>
              <a:gd name="connsiteX2" fmla="*/ 1558456 w 1561025"/>
              <a:gd name="connsiteY2" fmla="*/ 0 h 307777"/>
              <a:gd name="connsiteX3" fmla="*/ 1561025 w 1561025"/>
              <a:gd name="connsiteY3" fmla="*/ 307777 h 307777"/>
              <a:gd name="connsiteX4" fmla="*/ 0 w 1561025"/>
              <a:gd name="connsiteY4" fmla="*/ 307777 h 307777"/>
              <a:gd name="connsiteX0" fmla="*/ 0 w 1558566"/>
              <a:gd name="connsiteY0" fmla="*/ 307777 h 307777"/>
              <a:gd name="connsiteX1" fmla="*/ 76944 w 1558566"/>
              <a:gd name="connsiteY1" fmla="*/ 0 h 307777"/>
              <a:gd name="connsiteX2" fmla="*/ 1558456 w 1558566"/>
              <a:gd name="connsiteY2" fmla="*/ 0 h 307777"/>
              <a:gd name="connsiteX3" fmla="*/ 1555724 w 1558566"/>
              <a:gd name="connsiteY3" fmla="*/ 307777 h 307777"/>
              <a:gd name="connsiteX4" fmla="*/ 0 w 1558566"/>
              <a:gd name="connsiteY4" fmla="*/ 307777 h 307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8566" h="307777">
                <a:moveTo>
                  <a:pt x="0" y="307777"/>
                </a:moveTo>
                <a:lnTo>
                  <a:pt x="76944" y="0"/>
                </a:lnTo>
                <a:lnTo>
                  <a:pt x="1558456" y="0"/>
                </a:lnTo>
                <a:cubicBezTo>
                  <a:pt x="1559312" y="102592"/>
                  <a:pt x="1554868" y="205185"/>
                  <a:pt x="1555724" y="307777"/>
                </a:cubicBezTo>
                <a:lnTo>
                  <a:pt x="0" y="307777"/>
                </a:lnTo>
                <a:close/>
              </a:path>
            </a:pathLst>
          </a:cu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F0DE90F-6A7D-4084-75CF-EEA6562E1685}"/>
              </a:ext>
            </a:extLst>
          </p:cNvPr>
          <p:cNvSpPr txBox="1"/>
          <p:nvPr userDrawn="1"/>
        </p:nvSpPr>
        <p:spPr>
          <a:xfrm>
            <a:off x="10763940" y="6320213"/>
            <a:ext cx="122543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b="1" dirty="0">
                <a:solidFill>
                  <a:schemeClr val="bg1"/>
                </a:solidFill>
                <a:latin typeface="Arial Nova Cond" panose="020B0506020202020204" pitchFamily="34" charset="0"/>
              </a:rPr>
              <a:t>FEL.ZCU.CZ</a:t>
            </a:r>
          </a:p>
        </p:txBody>
      </p:sp>
    </p:spTree>
    <p:extLst>
      <p:ext uri="{BB962C8B-B14F-4D97-AF65-F5344CB8AC3E}">
        <p14:creationId xmlns="" xmlns:p14="http://schemas.microsoft.com/office/powerpoint/2010/main" val="1847745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B175016-A17B-88EE-85F6-AFB28E81BA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295" y="493294"/>
            <a:ext cx="5504280" cy="1187869"/>
          </a:xfrm>
        </p:spPr>
        <p:txBody>
          <a:bodyPr anchor="t">
            <a:noAutofit/>
          </a:bodyPr>
          <a:lstStyle>
            <a:lvl1pPr>
              <a:defRPr sz="35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="" xmlns:a16="http://schemas.microsoft.com/office/drawing/2014/main" id="{8A696483-39DB-C4BA-349F-DA4BC4D078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3296" y="2047874"/>
            <a:ext cx="5504280" cy="71437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rgbClr val="0081C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="" xmlns:a16="http://schemas.microsoft.com/office/drawing/2014/main" id="{34CD7CBA-CF9C-5577-678B-4AC59A8109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3296" y="2762250"/>
            <a:ext cx="5504280" cy="274671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0" name="Kosoúhelník 9">
            <a:extLst>
              <a:ext uri="{FF2B5EF4-FFF2-40B4-BE49-F238E27FC236}">
                <a16:creationId xmlns="" xmlns:a16="http://schemas.microsoft.com/office/drawing/2014/main" id="{2DAAACFF-513D-27CA-0689-0BBF3B813802}"/>
              </a:ext>
            </a:extLst>
          </p:cNvPr>
          <p:cNvSpPr/>
          <p:nvPr userDrawn="1"/>
        </p:nvSpPr>
        <p:spPr>
          <a:xfrm rot="5400000" flipH="1">
            <a:off x="-259866" y="6183646"/>
            <a:ext cx="824401" cy="304669"/>
          </a:xfrm>
          <a:prstGeom prst="parallelogram">
            <a:avLst>
              <a:gd name="adj" fmla="val 20238"/>
            </a:avLst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="" xmlns:a16="http://schemas.microsoft.com/office/drawing/2014/main" id="{314A2CB5-34FD-59DB-DEB5-9E4578619CC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29011" y="6158308"/>
            <a:ext cx="2055358" cy="338745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="" xmlns:a16="http://schemas.microsoft.com/office/drawing/2014/main" id="{F1EB5DFE-C76A-424B-97B2-1F3FA7C389F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38" y="5980223"/>
            <a:ext cx="2104437" cy="637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09563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A6E3FC40-1409-E2AA-93BC-3CC9D595B06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4350" y="523876"/>
            <a:ext cx="11153775" cy="1565058"/>
          </a:xfrm>
        </p:spPr>
        <p:txBody>
          <a:bodyPr anchor="t"/>
          <a:lstStyle>
            <a:lvl1pPr algn="l">
              <a:defRPr sz="40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9" name="Zástupný obsah 2">
            <a:extLst>
              <a:ext uri="{FF2B5EF4-FFF2-40B4-BE49-F238E27FC236}">
                <a16:creationId xmlns="" xmlns:a16="http://schemas.microsoft.com/office/drawing/2014/main" id="{29335B22-4531-1052-7D57-F2D507BEB18F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514349" y="2264286"/>
            <a:ext cx="11153773" cy="461661"/>
          </a:xfrm>
        </p:spPr>
        <p:txBody>
          <a:bodyPr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b="1">
                <a:solidFill>
                  <a:srgbClr val="0081C6"/>
                </a:solidFill>
              </a:defRPr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0" name="Zástupný obsah 3">
            <a:extLst>
              <a:ext uri="{FF2B5EF4-FFF2-40B4-BE49-F238E27FC236}">
                <a16:creationId xmlns="" xmlns:a16="http://schemas.microsoft.com/office/drawing/2014/main" id="{0C6C099D-0205-E181-9A93-0D373E4F04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350" y="2880000"/>
            <a:ext cx="11153774" cy="657644"/>
          </a:xfrm>
        </p:spPr>
        <p:txBody>
          <a:bodyPr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2" name="Kosoúhelník 11">
            <a:extLst>
              <a:ext uri="{FF2B5EF4-FFF2-40B4-BE49-F238E27FC236}">
                <a16:creationId xmlns="" xmlns:a16="http://schemas.microsoft.com/office/drawing/2014/main" id="{D2380767-131E-2D7D-8E04-E1005D66E2D7}"/>
              </a:ext>
            </a:extLst>
          </p:cNvPr>
          <p:cNvSpPr/>
          <p:nvPr userDrawn="1"/>
        </p:nvSpPr>
        <p:spPr>
          <a:xfrm rot="5400000" flipH="1">
            <a:off x="-259866" y="6183646"/>
            <a:ext cx="824401" cy="304669"/>
          </a:xfrm>
          <a:prstGeom prst="parallelogram">
            <a:avLst>
              <a:gd name="adj" fmla="val 20238"/>
            </a:avLst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="" xmlns:a16="http://schemas.microsoft.com/office/drawing/2014/main" id="{B4D2D129-A686-46EC-942C-FC9E78D8674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17" y="5980176"/>
            <a:ext cx="4333830" cy="640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00317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637FA929-82D4-66D3-0DE4-A4781DAC25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87776234-FAD6-CC65-D560-A07A1D89A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2047875"/>
            <a:ext cx="11191874" cy="3955883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="" xmlns:a16="http://schemas.microsoft.com/office/drawing/2014/main" id="{FD955D9C-FA20-B225-E37D-733294106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11751"/>
            <a:ext cx="1950715" cy="30777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81C6"/>
                </a:solidFill>
                <a:latin typeface="Arial Nova Cond" panose="020B0506020202020204" pitchFamily="34" charset="0"/>
              </a:defRPr>
            </a:lvl1pPr>
          </a:lstStyle>
          <a:p>
            <a:fld id="{FF52D3A4-36BD-428B-B38C-34F4683E4A60}" type="slidenum">
              <a:rPr lang="cs-CZ" smtClean="0"/>
              <a:pPr/>
              <a:t>‹#›</a:t>
            </a:fld>
            <a:r>
              <a:rPr lang="cs-CZ" dirty="0"/>
              <a:t> / 42</a:t>
            </a:r>
          </a:p>
        </p:txBody>
      </p:sp>
      <p:sp>
        <p:nvSpPr>
          <p:cNvPr id="7" name="Kosoúhelník 2">
            <a:extLst>
              <a:ext uri="{FF2B5EF4-FFF2-40B4-BE49-F238E27FC236}">
                <a16:creationId xmlns="" xmlns:a16="http://schemas.microsoft.com/office/drawing/2014/main" id="{11ACAD0C-266D-DADC-CA35-A781795A1FE6}"/>
              </a:ext>
            </a:extLst>
          </p:cNvPr>
          <p:cNvSpPr/>
          <p:nvPr userDrawn="1"/>
        </p:nvSpPr>
        <p:spPr>
          <a:xfrm>
            <a:off x="10633434" y="6311751"/>
            <a:ext cx="1558566" cy="307777"/>
          </a:xfrm>
          <a:custGeom>
            <a:avLst/>
            <a:gdLst>
              <a:gd name="connsiteX0" fmla="*/ 0 w 1637969"/>
              <a:gd name="connsiteY0" fmla="*/ 307777 h 307777"/>
              <a:gd name="connsiteX1" fmla="*/ 76944 w 1637969"/>
              <a:gd name="connsiteY1" fmla="*/ 0 h 307777"/>
              <a:gd name="connsiteX2" fmla="*/ 1637969 w 1637969"/>
              <a:gd name="connsiteY2" fmla="*/ 0 h 307777"/>
              <a:gd name="connsiteX3" fmla="*/ 1561025 w 1637969"/>
              <a:gd name="connsiteY3" fmla="*/ 307777 h 307777"/>
              <a:gd name="connsiteX4" fmla="*/ 0 w 1637969"/>
              <a:gd name="connsiteY4" fmla="*/ 307777 h 307777"/>
              <a:gd name="connsiteX0" fmla="*/ 0 w 1561025"/>
              <a:gd name="connsiteY0" fmla="*/ 307777 h 307777"/>
              <a:gd name="connsiteX1" fmla="*/ 76944 w 1561025"/>
              <a:gd name="connsiteY1" fmla="*/ 0 h 307777"/>
              <a:gd name="connsiteX2" fmla="*/ 1558456 w 1561025"/>
              <a:gd name="connsiteY2" fmla="*/ 0 h 307777"/>
              <a:gd name="connsiteX3" fmla="*/ 1561025 w 1561025"/>
              <a:gd name="connsiteY3" fmla="*/ 307777 h 307777"/>
              <a:gd name="connsiteX4" fmla="*/ 0 w 1561025"/>
              <a:gd name="connsiteY4" fmla="*/ 307777 h 307777"/>
              <a:gd name="connsiteX0" fmla="*/ 0 w 1558566"/>
              <a:gd name="connsiteY0" fmla="*/ 307777 h 307777"/>
              <a:gd name="connsiteX1" fmla="*/ 76944 w 1558566"/>
              <a:gd name="connsiteY1" fmla="*/ 0 h 307777"/>
              <a:gd name="connsiteX2" fmla="*/ 1558456 w 1558566"/>
              <a:gd name="connsiteY2" fmla="*/ 0 h 307777"/>
              <a:gd name="connsiteX3" fmla="*/ 1555724 w 1558566"/>
              <a:gd name="connsiteY3" fmla="*/ 307777 h 307777"/>
              <a:gd name="connsiteX4" fmla="*/ 0 w 1558566"/>
              <a:gd name="connsiteY4" fmla="*/ 307777 h 307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8566" h="307777">
                <a:moveTo>
                  <a:pt x="0" y="307777"/>
                </a:moveTo>
                <a:lnTo>
                  <a:pt x="76944" y="0"/>
                </a:lnTo>
                <a:lnTo>
                  <a:pt x="1558456" y="0"/>
                </a:lnTo>
                <a:cubicBezTo>
                  <a:pt x="1559312" y="102592"/>
                  <a:pt x="1554868" y="205185"/>
                  <a:pt x="1555724" y="307777"/>
                </a:cubicBezTo>
                <a:lnTo>
                  <a:pt x="0" y="307777"/>
                </a:lnTo>
                <a:close/>
              </a:path>
            </a:pathLst>
          </a:cu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TextBox 6">
            <a:extLst>
              <a:ext uri="{FF2B5EF4-FFF2-40B4-BE49-F238E27FC236}">
                <a16:creationId xmlns="" xmlns:a16="http://schemas.microsoft.com/office/drawing/2014/main" id="{8452E806-4123-EBAB-47D0-2BDF965B0863}"/>
              </a:ext>
            </a:extLst>
          </p:cNvPr>
          <p:cNvSpPr txBox="1"/>
          <p:nvPr userDrawn="1"/>
        </p:nvSpPr>
        <p:spPr>
          <a:xfrm>
            <a:off x="10763940" y="6320213"/>
            <a:ext cx="122543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b="1" dirty="0">
                <a:solidFill>
                  <a:schemeClr val="bg1"/>
                </a:solidFill>
                <a:latin typeface="Arial Nova Cond" panose="020B0506020202020204" pitchFamily="34" charset="0"/>
              </a:rPr>
              <a:t>FEL.ZCU.CZ</a:t>
            </a:r>
          </a:p>
        </p:txBody>
      </p:sp>
    </p:spTree>
    <p:extLst>
      <p:ext uri="{BB962C8B-B14F-4D97-AF65-F5344CB8AC3E}">
        <p14:creationId xmlns="" xmlns:p14="http://schemas.microsoft.com/office/powerpoint/2010/main" val="1330418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Nadpis a 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364AB4-7490-7055-FBA1-7FA2BE7256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54BCF5F8-A71D-D41C-BFCE-75A3AB01BD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5298" y="2038350"/>
            <a:ext cx="5464345" cy="4138612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="" xmlns:a16="http://schemas.microsoft.com/office/drawing/2014/main" id="{F2754036-24BA-990F-F4CD-832E976260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2358" y="2042873"/>
            <a:ext cx="5454815" cy="413408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1" name="Zástupný symbol pro číslo snímku 5">
            <a:extLst>
              <a:ext uri="{FF2B5EF4-FFF2-40B4-BE49-F238E27FC236}">
                <a16:creationId xmlns="" xmlns:a16="http://schemas.microsoft.com/office/drawing/2014/main" id="{3AA36A26-4132-D5C6-B3BD-ACB43BE89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11751"/>
            <a:ext cx="1950715" cy="30777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81C6"/>
                </a:solidFill>
                <a:latin typeface="Arial Nova Cond" panose="020B0506020202020204" pitchFamily="34" charset="0"/>
              </a:defRPr>
            </a:lvl1pPr>
          </a:lstStyle>
          <a:p>
            <a:fld id="{FF52D3A4-36BD-428B-B38C-34F4683E4A60}" type="slidenum">
              <a:rPr lang="cs-CZ" smtClean="0"/>
              <a:pPr/>
              <a:t>‹#›</a:t>
            </a:fld>
            <a:r>
              <a:rPr lang="cs-CZ" dirty="0"/>
              <a:t> / 42</a:t>
            </a:r>
          </a:p>
        </p:txBody>
      </p:sp>
      <p:sp>
        <p:nvSpPr>
          <p:cNvPr id="12" name="Kosoúhelník 2">
            <a:extLst>
              <a:ext uri="{FF2B5EF4-FFF2-40B4-BE49-F238E27FC236}">
                <a16:creationId xmlns="" xmlns:a16="http://schemas.microsoft.com/office/drawing/2014/main" id="{FE492681-74AE-9DC4-D512-BED9271DD83E}"/>
              </a:ext>
            </a:extLst>
          </p:cNvPr>
          <p:cNvSpPr/>
          <p:nvPr userDrawn="1"/>
        </p:nvSpPr>
        <p:spPr>
          <a:xfrm>
            <a:off x="10633434" y="6311751"/>
            <a:ext cx="1558566" cy="307777"/>
          </a:xfrm>
          <a:custGeom>
            <a:avLst/>
            <a:gdLst>
              <a:gd name="connsiteX0" fmla="*/ 0 w 1637969"/>
              <a:gd name="connsiteY0" fmla="*/ 307777 h 307777"/>
              <a:gd name="connsiteX1" fmla="*/ 76944 w 1637969"/>
              <a:gd name="connsiteY1" fmla="*/ 0 h 307777"/>
              <a:gd name="connsiteX2" fmla="*/ 1637969 w 1637969"/>
              <a:gd name="connsiteY2" fmla="*/ 0 h 307777"/>
              <a:gd name="connsiteX3" fmla="*/ 1561025 w 1637969"/>
              <a:gd name="connsiteY3" fmla="*/ 307777 h 307777"/>
              <a:gd name="connsiteX4" fmla="*/ 0 w 1637969"/>
              <a:gd name="connsiteY4" fmla="*/ 307777 h 307777"/>
              <a:gd name="connsiteX0" fmla="*/ 0 w 1561025"/>
              <a:gd name="connsiteY0" fmla="*/ 307777 h 307777"/>
              <a:gd name="connsiteX1" fmla="*/ 76944 w 1561025"/>
              <a:gd name="connsiteY1" fmla="*/ 0 h 307777"/>
              <a:gd name="connsiteX2" fmla="*/ 1558456 w 1561025"/>
              <a:gd name="connsiteY2" fmla="*/ 0 h 307777"/>
              <a:gd name="connsiteX3" fmla="*/ 1561025 w 1561025"/>
              <a:gd name="connsiteY3" fmla="*/ 307777 h 307777"/>
              <a:gd name="connsiteX4" fmla="*/ 0 w 1561025"/>
              <a:gd name="connsiteY4" fmla="*/ 307777 h 307777"/>
              <a:gd name="connsiteX0" fmla="*/ 0 w 1558566"/>
              <a:gd name="connsiteY0" fmla="*/ 307777 h 307777"/>
              <a:gd name="connsiteX1" fmla="*/ 76944 w 1558566"/>
              <a:gd name="connsiteY1" fmla="*/ 0 h 307777"/>
              <a:gd name="connsiteX2" fmla="*/ 1558456 w 1558566"/>
              <a:gd name="connsiteY2" fmla="*/ 0 h 307777"/>
              <a:gd name="connsiteX3" fmla="*/ 1555724 w 1558566"/>
              <a:gd name="connsiteY3" fmla="*/ 307777 h 307777"/>
              <a:gd name="connsiteX4" fmla="*/ 0 w 1558566"/>
              <a:gd name="connsiteY4" fmla="*/ 307777 h 307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8566" h="307777">
                <a:moveTo>
                  <a:pt x="0" y="307777"/>
                </a:moveTo>
                <a:lnTo>
                  <a:pt x="76944" y="0"/>
                </a:lnTo>
                <a:lnTo>
                  <a:pt x="1558456" y="0"/>
                </a:lnTo>
                <a:cubicBezTo>
                  <a:pt x="1559312" y="102592"/>
                  <a:pt x="1554868" y="205185"/>
                  <a:pt x="1555724" y="307777"/>
                </a:cubicBezTo>
                <a:lnTo>
                  <a:pt x="0" y="307777"/>
                </a:lnTo>
                <a:close/>
              </a:path>
            </a:pathLst>
          </a:cu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TextBox 6">
            <a:extLst>
              <a:ext uri="{FF2B5EF4-FFF2-40B4-BE49-F238E27FC236}">
                <a16:creationId xmlns="" xmlns:a16="http://schemas.microsoft.com/office/drawing/2014/main" id="{4A054D74-013E-EA11-D5CD-CD08ECCF647E}"/>
              </a:ext>
            </a:extLst>
          </p:cNvPr>
          <p:cNvSpPr txBox="1"/>
          <p:nvPr userDrawn="1"/>
        </p:nvSpPr>
        <p:spPr>
          <a:xfrm>
            <a:off x="10763940" y="6320213"/>
            <a:ext cx="122543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b="1" dirty="0">
                <a:solidFill>
                  <a:schemeClr val="bg1"/>
                </a:solidFill>
                <a:latin typeface="Arial Nova Cond" panose="020B0506020202020204" pitchFamily="34" charset="0"/>
              </a:rPr>
              <a:t>FEL.ZCU.CZ</a:t>
            </a:r>
          </a:p>
        </p:txBody>
      </p:sp>
    </p:spTree>
    <p:extLst>
      <p:ext uri="{BB962C8B-B14F-4D97-AF65-F5344CB8AC3E}">
        <p14:creationId xmlns="" xmlns:p14="http://schemas.microsoft.com/office/powerpoint/2010/main" val="363186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B175016-A17B-88EE-85F6-AFB28E81BA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295" y="501756"/>
            <a:ext cx="11189368" cy="1179407"/>
          </a:xfrm>
        </p:spPr>
        <p:txBody>
          <a:bodyPr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="" xmlns:a16="http://schemas.microsoft.com/office/drawing/2014/main" id="{8A696483-39DB-C4BA-349F-DA4BC4D078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3296" y="2038349"/>
            <a:ext cx="5504280" cy="717214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rgbClr val="0081C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="" xmlns:a16="http://schemas.microsoft.com/office/drawing/2014/main" id="{34CD7CBA-CF9C-5577-678B-4AC59A8109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3296" y="2755563"/>
            <a:ext cx="5504280" cy="3434099"/>
          </a:xfrm>
        </p:spPr>
        <p:txBody>
          <a:bodyPr>
            <a:no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="" xmlns:a16="http://schemas.microsoft.com/office/drawing/2014/main" id="{55014463-3511-5CB2-2E79-424C3E35B0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38349"/>
            <a:ext cx="5526504" cy="717214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rgbClr val="0081C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="" xmlns:a16="http://schemas.microsoft.com/office/drawing/2014/main" id="{A24E39E5-1986-546C-7791-D22713F0A1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55563"/>
            <a:ext cx="5526504" cy="3434099"/>
          </a:xfrm>
        </p:spPr>
        <p:txBody>
          <a:bodyPr>
            <a:no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0" name="Zástupný symbol pro číslo snímku 5">
            <a:extLst>
              <a:ext uri="{FF2B5EF4-FFF2-40B4-BE49-F238E27FC236}">
                <a16:creationId xmlns="" xmlns:a16="http://schemas.microsoft.com/office/drawing/2014/main" id="{8C2FDC65-A414-05F6-C3F5-0064F4AE2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11751"/>
            <a:ext cx="1950715" cy="30777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81C6"/>
                </a:solidFill>
                <a:latin typeface="Arial Nova Cond" panose="020B0506020202020204" pitchFamily="34" charset="0"/>
              </a:defRPr>
            </a:lvl1pPr>
          </a:lstStyle>
          <a:p>
            <a:fld id="{FF52D3A4-36BD-428B-B38C-34F4683E4A60}" type="slidenum">
              <a:rPr lang="cs-CZ" smtClean="0"/>
              <a:pPr/>
              <a:t>‹#›</a:t>
            </a:fld>
            <a:r>
              <a:rPr lang="cs-CZ" dirty="0"/>
              <a:t> / 42</a:t>
            </a:r>
          </a:p>
        </p:txBody>
      </p:sp>
      <p:sp>
        <p:nvSpPr>
          <p:cNvPr id="11" name="Kosoúhelník 2">
            <a:extLst>
              <a:ext uri="{FF2B5EF4-FFF2-40B4-BE49-F238E27FC236}">
                <a16:creationId xmlns="" xmlns:a16="http://schemas.microsoft.com/office/drawing/2014/main" id="{E29487BB-D602-4057-412B-9B1B5B4C7742}"/>
              </a:ext>
            </a:extLst>
          </p:cNvPr>
          <p:cNvSpPr/>
          <p:nvPr userDrawn="1"/>
        </p:nvSpPr>
        <p:spPr>
          <a:xfrm>
            <a:off x="10633434" y="6311751"/>
            <a:ext cx="1558566" cy="307777"/>
          </a:xfrm>
          <a:custGeom>
            <a:avLst/>
            <a:gdLst>
              <a:gd name="connsiteX0" fmla="*/ 0 w 1637969"/>
              <a:gd name="connsiteY0" fmla="*/ 307777 h 307777"/>
              <a:gd name="connsiteX1" fmla="*/ 76944 w 1637969"/>
              <a:gd name="connsiteY1" fmla="*/ 0 h 307777"/>
              <a:gd name="connsiteX2" fmla="*/ 1637969 w 1637969"/>
              <a:gd name="connsiteY2" fmla="*/ 0 h 307777"/>
              <a:gd name="connsiteX3" fmla="*/ 1561025 w 1637969"/>
              <a:gd name="connsiteY3" fmla="*/ 307777 h 307777"/>
              <a:gd name="connsiteX4" fmla="*/ 0 w 1637969"/>
              <a:gd name="connsiteY4" fmla="*/ 307777 h 307777"/>
              <a:gd name="connsiteX0" fmla="*/ 0 w 1561025"/>
              <a:gd name="connsiteY0" fmla="*/ 307777 h 307777"/>
              <a:gd name="connsiteX1" fmla="*/ 76944 w 1561025"/>
              <a:gd name="connsiteY1" fmla="*/ 0 h 307777"/>
              <a:gd name="connsiteX2" fmla="*/ 1558456 w 1561025"/>
              <a:gd name="connsiteY2" fmla="*/ 0 h 307777"/>
              <a:gd name="connsiteX3" fmla="*/ 1561025 w 1561025"/>
              <a:gd name="connsiteY3" fmla="*/ 307777 h 307777"/>
              <a:gd name="connsiteX4" fmla="*/ 0 w 1561025"/>
              <a:gd name="connsiteY4" fmla="*/ 307777 h 307777"/>
              <a:gd name="connsiteX0" fmla="*/ 0 w 1558566"/>
              <a:gd name="connsiteY0" fmla="*/ 307777 h 307777"/>
              <a:gd name="connsiteX1" fmla="*/ 76944 w 1558566"/>
              <a:gd name="connsiteY1" fmla="*/ 0 h 307777"/>
              <a:gd name="connsiteX2" fmla="*/ 1558456 w 1558566"/>
              <a:gd name="connsiteY2" fmla="*/ 0 h 307777"/>
              <a:gd name="connsiteX3" fmla="*/ 1555724 w 1558566"/>
              <a:gd name="connsiteY3" fmla="*/ 307777 h 307777"/>
              <a:gd name="connsiteX4" fmla="*/ 0 w 1558566"/>
              <a:gd name="connsiteY4" fmla="*/ 307777 h 307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8566" h="307777">
                <a:moveTo>
                  <a:pt x="0" y="307777"/>
                </a:moveTo>
                <a:lnTo>
                  <a:pt x="76944" y="0"/>
                </a:lnTo>
                <a:lnTo>
                  <a:pt x="1558456" y="0"/>
                </a:lnTo>
                <a:cubicBezTo>
                  <a:pt x="1559312" y="102592"/>
                  <a:pt x="1554868" y="205185"/>
                  <a:pt x="1555724" y="307777"/>
                </a:cubicBezTo>
                <a:lnTo>
                  <a:pt x="0" y="307777"/>
                </a:lnTo>
                <a:close/>
              </a:path>
            </a:pathLst>
          </a:cu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F0DE90F-6A7D-4084-75CF-EEA6562E1685}"/>
              </a:ext>
            </a:extLst>
          </p:cNvPr>
          <p:cNvSpPr txBox="1"/>
          <p:nvPr userDrawn="1"/>
        </p:nvSpPr>
        <p:spPr>
          <a:xfrm>
            <a:off x="10763940" y="6320213"/>
            <a:ext cx="122543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b="1" dirty="0">
                <a:solidFill>
                  <a:schemeClr val="bg1"/>
                </a:solidFill>
                <a:latin typeface="Arial Nova Cond" panose="020B0506020202020204" pitchFamily="34" charset="0"/>
              </a:rPr>
              <a:t>FEL.ZCU.CZ</a:t>
            </a:r>
          </a:p>
        </p:txBody>
      </p:sp>
    </p:spTree>
    <p:extLst>
      <p:ext uri="{BB962C8B-B14F-4D97-AF65-F5344CB8AC3E}">
        <p14:creationId xmlns="" xmlns:p14="http://schemas.microsoft.com/office/powerpoint/2010/main" val="1782632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B175016-A17B-88EE-85F6-AFB28E81BA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295" y="493294"/>
            <a:ext cx="5504280" cy="1187869"/>
          </a:xfrm>
        </p:spPr>
        <p:txBody>
          <a:bodyPr anchor="t">
            <a:noAutofit/>
          </a:bodyPr>
          <a:lstStyle>
            <a:lvl1pPr>
              <a:defRPr sz="35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="" xmlns:a16="http://schemas.microsoft.com/office/drawing/2014/main" id="{8A696483-39DB-C4BA-349F-DA4BC4D078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3296" y="2047874"/>
            <a:ext cx="5504280" cy="714376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rgbClr val="0081C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="" xmlns:a16="http://schemas.microsoft.com/office/drawing/2014/main" id="{34CD7CBA-CF9C-5577-678B-4AC59A8109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3296" y="2762250"/>
            <a:ext cx="5504280" cy="274671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0" name="Kosoúhelník 9">
            <a:extLst>
              <a:ext uri="{FF2B5EF4-FFF2-40B4-BE49-F238E27FC236}">
                <a16:creationId xmlns="" xmlns:a16="http://schemas.microsoft.com/office/drawing/2014/main" id="{2DAAACFF-513D-27CA-0689-0BBF3B813802}"/>
              </a:ext>
            </a:extLst>
          </p:cNvPr>
          <p:cNvSpPr/>
          <p:nvPr userDrawn="1"/>
        </p:nvSpPr>
        <p:spPr>
          <a:xfrm rot="5400000" flipH="1">
            <a:off x="-259866" y="6183646"/>
            <a:ext cx="824401" cy="304669"/>
          </a:xfrm>
          <a:prstGeom prst="parallelogram">
            <a:avLst>
              <a:gd name="adj" fmla="val 20238"/>
            </a:avLst>
          </a:prstGeom>
          <a:solidFill>
            <a:srgbClr val="0081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="" xmlns:a16="http://schemas.microsoft.com/office/drawing/2014/main" id="{314A2CB5-34FD-59DB-DEB5-9E4578619CC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29011" y="6158308"/>
            <a:ext cx="2055358" cy="338745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="" xmlns:a16="http://schemas.microsoft.com/office/drawing/2014/main" id="{93A91EAD-904C-425D-AC58-7C543E3512F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17" y="5980176"/>
            <a:ext cx="4333830" cy="640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24496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="" xmlns:a16="http://schemas.microsoft.com/office/drawing/2014/main" id="{3A2DBB9B-B0AF-BAFA-D10B-6E0D14BE0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299" y="495300"/>
            <a:ext cx="11191875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cs-CZ" dirty="0"/>
              <a:t>KLIKNUTÍM LZE UPRAKLIKNUTÍM LZE UPRAVIT STYL. 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="" xmlns:a16="http://schemas.microsoft.com/office/drawing/2014/main" id="{330395C6-1BE6-D0A7-E0C0-99F6CB368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300" y="2038350"/>
            <a:ext cx="11191874" cy="40135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="" xmlns:a16="http://schemas.microsoft.com/office/drawing/2014/main" id="{5E2817EB-CBFF-DCB1-A93A-D317C3A70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11751"/>
            <a:ext cx="1950715" cy="307778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0081C6"/>
                </a:solidFill>
                <a:latin typeface="Arial Nova Cond" panose="020B0506020202020204" pitchFamily="34" charset="0"/>
              </a:defRPr>
            </a:lvl1pPr>
          </a:lstStyle>
          <a:p>
            <a:fld id="{FF52D3A4-36BD-428B-B38C-34F4683E4A60}" type="slidenum">
              <a:rPr lang="cs-CZ" smtClean="0"/>
              <a:pPr/>
              <a:t>‹#›</a:t>
            </a:fld>
            <a:r>
              <a:rPr lang="cs-CZ" dirty="0"/>
              <a:t> / 42</a:t>
            </a:r>
          </a:p>
        </p:txBody>
      </p:sp>
    </p:spTree>
    <p:extLst>
      <p:ext uri="{BB962C8B-B14F-4D97-AF65-F5344CB8AC3E}">
        <p14:creationId xmlns="" xmlns:p14="http://schemas.microsoft.com/office/powerpoint/2010/main" val="1445389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5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Arial Nova Cond" panose="020B0506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7"/>
        </a:buBlip>
        <a:defRPr sz="2400" kern="1200">
          <a:solidFill>
            <a:schemeClr val="tx1"/>
          </a:solidFill>
          <a:latin typeface="Arial Nova Cond" panose="020B0506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7"/>
        </a:buBlip>
        <a:defRPr sz="2400" kern="1200">
          <a:solidFill>
            <a:schemeClr val="tx1"/>
          </a:solidFill>
          <a:latin typeface="Arial Nova Cond" panose="020B0506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7"/>
        </a:buBlip>
        <a:defRPr sz="2400" kern="1200">
          <a:solidFill>
            <a:schemeClr val="tx1"/>
          </a:solidFill>
          <a:latin typeface="Arial Nova Cond" panose="020B0506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7"/>
        </a:buBlip>
        <a:defRPr sz="2400" kern="1200">
          <a:solidFill>
            <a:schemeClr val="tx1"/>
          </a:solidFill>
          <a:latin typeface="Arial Nova Cond" panose="020B0506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7"/>
        </a:buBlip>
        <a:defRPr sz="2400" kern="1200">
          <a:solidFill>
            <a:schemeClr val="tx1"/>
          </a:solidFill>
          <a:latin typeface="Arial Nova Cond" panose="020B0506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="" xmlns:a16="http://schemas.microsoft.com/office/drawing/2014/main" id="{3A2DBB9B-B0AF-BAFA-D10B-6E0D14BE0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299" y="495300"/>
            <a:ext cx="11191875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cs-CZ" dirty="0"/>
              <a:t>KLIKNUTÍM LZE UPRAKLIKNUTÍM LZE UPRAVIT STYL. 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="" xmlns:a16="http://schemas.microsoft.com/office/drawing/2014/main" id="{330395C6-1BE6-D0A7-E0C0-99F6CB368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5300" y="2038350"/>
            <a:ext cx="11191874" cy="40135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="" xmlns:a16="http://schemas.microsoft.com/office/drawing/2014/main" id="{5E2817EB-CBFF-DCB1-A93A-D317C3A70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11751"/>
            <a:ext cx="1950715" cy="307778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0081C6"/>
                </a:solidFill>
                <a:latin typeface="Arial Nova Cond" panose="020B0506020202020204" pitchFamily="34" charset="0"/>
              </a:defRPr>
            </a:lvl1pPr>
          </a:lstStyle>
          <a:p>
            <a:fld id="{FF52D3A4-36BD-428B-B38C-34F4683E4A60}" type="slidenum">
              <a:rPr lang="cs-CZ" smtClean="0"/>
              <a:pPr/>
              <a:t>‹#›</a:t>
            </a:fld>
            <a:r>
              <a:rPr lang="cs-CZ" dirty="0"/>
              <a:t> / 42</a:t>
            </a:r>
          </a:p>
        </p:txBody>
      </p:sp>
    </p:spTree>
    <p:extLst>
      <p:ext uri="{BB962C8B-B14F-4D97-AF65-F5344CB8AC3E}">
        <p14:creationId xmlns="" xmlns:p14="http://schemas.microsoft.com/office/powerpoint/2010/main" val="1841048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Arial Nova Cond" panose="020B0506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7"/>
        </a:buBlip>
        <a:defRPr sz="2400" kern="1200">
          <a:solidFill>
            <a:schemeClr val="tx1"/>
          </a:solidFill>
          <a:latin typeface="Arial Nova Cond" panose="020B0506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7"/>
        </a:buBlip>
        <a:defRPr sz="2400" kern="1200">
          <a:solidFill>
            <a:schemeClr val="tx1"/>
          </a:solidFill>
          <a:latin typeface="Arial Nova Cond" panose="020B0506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7"/>
        </a:buBlip>
        <a:defRPr sz="2400" kern="1200">
          <a:solidFill>
            <a:schemeClr val="tx1"/>
          </a:solidFill>
          <a:latin typeface="Arial Nova Cond" panose="020B0506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7"/>
        </a:buBlip>
        <a:defRPr sz="2400" kern="1200">
          <a:solidFill>
            <a:schemeClr val="tx1"/>
          </a:solidFill>
          <a:latin typeface="Arial Nova Cond" panose="020B0506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7"/>
        </a:buBlip>
        <a:defRPr sz="2400" kern="1200">
          <a:solidFill>
            <a:schemeClr val="tx1"/>
          </a:solidFill>
          <a:latin typeface="Arial Nova Cond" panose="020B0506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D5AX2JljaM" TargetMode="Externa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jw4Bzt1SOw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3B4863AF-C8D0-50A7-ED4A-4AF425ED3F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532" y="2849064"/>
            <a:ext cx="11153775" cy="873850"/>
          </a:xfrm>
        </p:spPr>
        <p:txBody>
          <a:bodyPr/>
          <a:lstStyle/>
          <a:p>
            <a:r>
              <a:rPr lang="cs-CZ" dirty="0"/>
              <a:t>ADHEZE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07F468A9-6D56-3A8B-06E6-94B5491C02B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18406" y="3714263"/>
            <a:ext cx="11153773" cy="461661"/>
          </a:xfrm>
        </p:spPr>
        <p:txBody>
          <a:bodyPr/>
          <a:lstStyle/>
          <a:p>
            <a:r>
              <a:rPr lang="cs-CZ" dirty="0"/>
              <a:t>ELEKTRICKÉ POHONY VOZIDEL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="" xmlns:a16="http://schemas.microsoft.com/office/drawing/2014/main" id="{6E9F0B27-8A5E-1A1F-C114-F886EC5594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6784" y="4408354"/>
            <a:ext cx="11153774" cy="657644"/>
          </a:xfrm>
        </p:spPr>
        <p:txBody>
          <a:bodyPr/>
          <a:lstStyle/>
          <a:p>
            <a:r>
              <a:rPr lang="cs-CZ" dirty="0"/>
              <a:t>Antonín Glac</a:t>
            </a:r>
          </a:p>
        </p:txBody>
      </p:sp>
      <p:pic>
        <p:nvPicPr>
          <p:cNvPr id="5" name="image1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44092" y="419432"/>
            <a:ext cx="4963886" cy="782351"/>
          </a:xfrm>
          <a:prstGeom prst="rect">
            <a:avLst/>
          </a:prstGeom>
        </p:spPr>
      </p:pic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404948" y="1985554"/>
            <a:ext cx="475008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ESF II projekt Západočeské univerzity v Plzni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reg</a:t>
            </a:r>
            <a:r>
              <a:rPr kumimoji="0" lang="cs-CZ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č. CZ.02.2.69/0.0/0.0/18_056/0013239</a:t>
            </a:r>
            <a:r>
              <a:rPr kumimoji="0" lang="cs-CZ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3367133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Obsah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2</a:t>
            </a:fld>
            <a:r>
              <a:rPr lang="cs-CZ" dirty="0"/>
              <a:t> / 42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508362" y="1460046"/>
            <a:ext cx="11191874" cy="3955883"/>
          </a:xfrm>
        </p:spPr>
        <p:txBody>
          <a:bodyPr/>
          <a:lstStyle/>
          <a:p>
            <a:r>
              <a:rPr lang="cs-CZ" dirty="0"/>
              <a:t>Skluzová a smyková charakteristika. </a:t>
            </a:r>
          </a:p>
          <a:p>
            <a:r>
              <a:rPr lang="cs-CZ" dirty="0"/>
              <a:t>Vliv konstrukce vozidla na jeho adhezní vlastnosti vozidla. </a:t>
            </a:r>
          </a:p>
          <a:p>
            <a:r>
              <a:rPr lang="cs-CZ" dirty="0"/>
              <a:t>Měření a modelování adheze.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b="1" dirty="0"/>
              <a:t>Podklady a zdroje</a:t>
            </a:r>
          </a:p>
          <a:p>
            <a:pPr lvl="1"/>
            <a:r>
              <a:rPr lang="cs-CZ" dirty="0"/>
              <a:t>Elektrická trakce 7: Adheze. </a:t>
            </a:r>
            <a:r>
              <a:rPr lang="cs-CZ" i="1" dirty="0"/>
              <a:t>Doc. Ing. Jiří </a:t>
            </a:r>
            <a:r>
              <a:rPr lang="cs-CZ" i="1" dirty="0" err="1"/>
              <a:t>Danzer</a:t>
            </a:r>
            <a:r>
              <a:rPr lang="cs-CZ" i="1" dirty="0"/>
              <a:t> CSc.</a:t>
            </a:r>
          </a:p>
        </p:txBody>
      </p:sp>
      <p:pic>
        <p:nvPicPr>
          <p:cNvPr id="7" name="image1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9166" y="5396381"/>
            <a:ext cx="5300869" cy="8607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73559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Adheze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2B357FF1-E5FA-3B13-30E3-C16A45EC50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 obecném smyslu „přilnavost“</a:t>
            </a:r>
          </a:p>
          <a:p>
            <a:r>
              <a:rPr lang="cs-CZ" dirty="0"/>
              <a:t>schopnost </a:t>
            </a:r>
            <a:r>
              <a:rPr lang="cs-CZ" b="1" dirty="0"/>
              <a:t>přenosu tečných sil </a:t>
            </a:r>
            <a:r>
              <a:rPr lang="cs-CZ" dirty="0"/>
              <a:t>ve styku dvou povrchů bez (zřetelného) relativního pohybu</a:t>
            </a:r>
          </a:p>
          <a:p>
            <a:r>
              <a:rPr lang="cs-CZ" dirty="0"/>
              <a:t>souhrn fyzikálních vlastností dotykové plošky kola a kolejnice, které umožňují přenášet ploškou hnací tečnou sílu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3</a:t>
            </a:fld>
            <a:r>
              <a:rPr lang="cs-CZ" dirty="0"/>
              <a:t> / 42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2126" y="4087524"/>
            <a:ext cx="4033254" cy="24806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01600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E4B69B43-55F4-2839-27F9-16AA7314A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Adheze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181F90AE-2694-3841-1CAB-9F53EC3B47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8561" y="1598212"/>
            <a:ext cx="11494157" cy="4936191"/>
          </a:xfrm>
        </p:spPr>
        <p:txBody>
          <a:bodyPr/>
          <a:lstStyle/>
          <a:p>
            <a:r>
              <a:rPr lang="cs-CZ" dirty="0"/>
              <a:t>Prokluz</a:t>
            </a:r>
          </a:p>
          <a:p>
            <a:pPr lvl="1"/>
            <a:r>
              <a:rPr lang="cs-CZ" dirty="0"/>
              <a:t>Při růstu tažné síly nebo zhoršení adhezních podmínek začne narůstat obvodová rychlost kol vzhledem k podélné rychlosti vozidla</a:t>
            </a:r>
          </a:p>
          <a:p>
            <a:pPr lvl="2"/>
            <a:r>
              <a:rPr lang="cs-CZ" sz="2000" dirty="0"/>
              <a:t>Mechanické namáhání pohonu, zvýšené otáčky</a:t>
            </a:r>
          </a:p>
          <a:p>
            <a:pPr lvl="2"/>
            <a:r>
              <a:rPr lang="cs-CZ" sz="2000" dirty="0"/>
              <a:t>Opotřebení kol i kolejnic</a:t>
            </a:r>
          </a:p>
          <a:p>
            <a:pPr lvl="2"/>
            <a:r>
              <a:rPr lang="cs-CZ" sz="2000" dirty="0"/>
              <a:t>Vznik rázů v soupravě </a:t>
            </a:r>
          </a:p>
          <a:p>
            <a:pPr lvl="2"/>
            <a:r>
              <a:rPr lang="cs-CZ" sz="2000" dirty="0"/>
              <a:t>Pokles tažné síly, možné zdržení nebo uváznutí na trati</a:t>
            </a:r>
          </a:p>
          <a:p>
            <a:r>
              <a:rPr lang="cs-CZ" dirty="0"/>
              <a:t>Smyk</a:t>
            </a:r>
          </a:p>
          <a:p>
            <a:pPr lvl="1"/>
            <a:r>
              <a:rPr lang="cs-CZ" dirty="0"/>
              <a:t>Obvodová rychlost kola je výrazně menší než podélná rychlost vozidla (nebo nulová), kolo se smýká po kolejnici</a:t>
            </a:r>
          </a:p>
          <a:p>
            <a:pPr lvl="2"/>
            <a:r>
              <a:rPr lang="cs-CZ" sz="2000" dirty="0"/>
              <a:t>Opotřebení obručí kol ve tvaru ploch („obuté“ vozidlo)</a:t>
            </a:r>
          </a:p>
          <a:p>
            <a:pPr lvl="2"/>
            <a:r>
              <a:rPr lang="cs-CZ" sz="2000" dirty="0"/>
              <a:t>Pokles střední hodnoty brzdné síly (=delší zábrzdná vzdálenost)</a:t>
            </a:r>
          </a:p>
          <a:p>
            <a:pPr lvl="2"/>
            <a:r>
              <a:rPr lang="cs-CZ" sz="2000" dirty="0"/>
              <a:t>Může být způsoben brzdami, protismyková zařízení musí mít i nehnané nápravy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="" xmlns:a16="http://schemas.microsoft.com/office/drawing/2014/main" id="{304FA384-CE2E-7EF9-12C5-C9E2B69B4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4</a:t>
            </a:fld>
            <a:r>
              <a:rPr lang="cs-CZ" dirty="0"/>
              <a:t> / 42</a:t>
            </a:r>
          </a:p>
        </p:txBody>
      </p:sp>
    </p:spTree>
    <p:extLst>
      <p:ext uri="{BB962C8B-B14F-4D97-AF65-F5344CB8AC3E}">
        <p14:creationId xmlns="" xmlns:p14="http://schemas.microsoft.com/office/powerpoint/2010/main" val="1539014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CD5AX2JljaM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60118" y="0"/>
            <a:ext cx="11259672" cy="63335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29725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Koeficient adheze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Zástupný obsah 2">
                <a:extLst>
                  <a:ext uri="{FF2B5EF4-FFF2-40B4-BE49-F238E27FC236}">
                    <a16:creationId xmlns:a16="http://schemas.microsoft.com/office/drawing/2014/main" id="{2B357FF1-E5FA-3B13-30E3-C16A45EC50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cs-CZ" dirty="0"/>
                  <a:t>Adhezní poměr µ</a:t>
                </a:r>
              </a:p>
              <a:p>
                <a14:m>
                  <m:oMath xmlns:m="http://schemas.openxmlformats.org/officeDocument/2006/math">
                    <m:r>
                      <a:rPr lang="cs-CZ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cs-CZ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cs-CZ" i="1">
                            <a:latin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r>
                          <a:rPr lang="cs-CZ" i="1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r>
                  <a:rPr lang="cs-CZ" dirty="0"/>
                  <a:t> 	[-] / [‰] / 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cs-CZ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cs-CZ" i="1" dirty="0">
                            <a:latin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cs-CZ" i="1" dirty="0">
                            <a:latin typeface="Cambria Math" panose="02040503050406030204" pitchFamily="18" charset="0"/>
                          </a:rPr>
                          <m:t>𝑘𝑁</m:t>
                        </m:r>
                      </m:den>
                    </m:f>
                  </m:oMath>
                </a14:m>
                <a:r>
                  <a:rPr lang="cs-CZ" dirty="0"/>
                  <a:t>]</a:t>
                </a:r>
              </a:p>
              <a:p>
                <a:pPr marL="0" indent="0">
                  <a:buNone/>
                </a:pPr>
                <a:endParaRPr lang="cs-CZ" dirty="0"/>
              </a:p>
              <a:p>
                <a:r>
                  <a:rPr lang="cs-CZ" dirty="0"/>
                  <a:t>Koeficient adheze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cs-CZ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i="1" dirty="0">
                            <a:latin typeface="Cambria Math" panose="02040503050406030204" pitchFamily="18" charset="0"/>
                          </a:rPr>
                          <m:t>µ</m:t>
                        </m:r>
                      </m:e>
                      <m:sub>
                        <m:r>
                          <a:rPr lang="cs-CZ" i="1" dirty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endParaRPr lang="cs-CZ" dirty="0"/>
              </a:p>
              <a:p>
                <a:pPr lvl="1"/>
                <a:r>
                  <a:rPr lang="cs-CZ" dirty="0"/>
                  <a:t>Maximální hodnota, než dojde k prokluzu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cs-CZ" i="1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cs-CZ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cs-CZ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cs-CZ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cs-CZ" i="1"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sub>
                        </m:sSub>
                      </m:num>
                      <m:den>
                        <m:r>
                          <a:rPr lang="cs-CZ" i="1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endParaRPr lang="cs-CZ" dirty="0"/>
              </a:p>
              <a:p>
                <a:pPr marL="0" indent="0">
                  <a:buNone/>
                </a:pPr>
                <a:endParaRPr lang="cs-CZ" dirty="0"/>
              </a:p>
            </p:txBody>
          </p:sp>
        </mc:Choice>
        <mc:Fallback>
          <p:sp>
            <p:nvSpPr>
              <p:cNvPr id="3" name="Zástupný obsah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2B357FF1-E5FA-3B13-30E3-C16A45EC50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003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6</a:t>
            </a:fld>
            <a:r>
              <a:rPr lang="cs-CZ" dirty="0"/>
              <a:t> / 42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3716" y="440719"/>
            <a:ext cx="4033254" cy="248065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6941" y="3467343"/>
            <a:ext cx="4632400" cy="25693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42052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Koeficient adheze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2B357FF1-E5FA-3B13-30E3-C16A45EC50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Velikost koeficientu adheze je závislá na řadě okolností, což vede na široké rozmezí naměřených hodnot </a:t>
            </a:r>
          </a:p>
          <a:p>
            <a:endParaRPr lang="cs-CZ" dirty="0"/>
          </a:p>
          <a:p>
            <a:r>
              <a:rPr lang="cs-CZ" dirty="0"/>
              <a:t>Stav dotykové plošky</a:t>
            </a:r>
          </a:p>
          <a:p>
            <a:pPr lvl="1"/>
            <a:r>
              <a:rPr lang="cs-CZ" dirty="0"/>
              <a:t>Přítomnost cizích látek ve styku (voda, olej, prach, rez, listí,...)</a:t>
            </a:r>
          </a:p>
          <a:p>
            <a:pPr lvl="1"/>
            <a:r>
              <a:rPr lang="cs-CZ" dirty="0"/>
              <a:t>Vlastnosti materiálu stykových ploch</a:t>
            </a:r>
          </a:p>
          <a:p>
            <a:r>
              <a:rPr lang="cs-CZ" dirty="0"/>
              <a:t>Rychlost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7</a:t>
            </a:fld>
            <a:r>
              <a:rPr lang="cs-CZ" dirty="0"/>
              <a:t> / 42</a:t>
            </a:r>
          </a:p>
        </p:txBody>
      </p:sp>
    </p:spTree>
    <p:extLst>
      <p:ext uri="{BB962C8B-B14F-4D97-AF65-F5344CB8AC3E}">
        <p14:creationId xmlns="" xmlns:p14="http://schemas.microsoft.com/office/powerpoint/2010/main" val="247652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Koeficient adheze – empirické vztahy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Zástupný obsah 2">
                <a:extLst>
                  <a:ext uri="{FF2B5EF4-FFF2-40B4-BE49-F238E27FC236}">
                    <a16:creationId xmlns:a16="http://schemas.microsoft.com/office/drawing/2014/main" id="{2B357FF1-E5FA-3B13-30E3-C16A45EC50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cs-CZ" dirty="0"/>
                  <a:t>Curtius a </a:t>
                </a:r>
                <a:r>
                  <a:rPr lang="cs-CZ" dirty="0" err="1"/>
                  <a:t>Kniffler</a:t>
                </a:r>
                <a:endParaRPr lang="cs-CZ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cs-CZ" i="1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cs-CZ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cs-CZ" i="1">
                            <a:latin typeface="Cambria Math" panose="02040503050406030204" pitchFamily="18" charset="0"/>
                          </a:rPr>
                          <m:t>7500</m:t>
                        </m:r>
                      </m:num>
                      <m:den>
                        <m:r>
                          <a:rPr lang="cs-CZ" i="1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cs-CZ" i="1">
                            <a:latin typeface="Cambria Math" panose="02040503050406030204" pitchFamily="18" charset="0"/>
                          </a:rPr>
                          <m:t>+44</m:t>
                        </m:r>
                      </m:den>
                    </m:f>
                    <m:r>
                      <a:rPr lang="cs-CZ" i="1">
                        <a:latin typeface="Cambria Math" panose="02040503050406030204" pitchFamily="18" charset="0"/>
                      </a:rPr>
                      <m:t>+161</m:t>
                    </m:r>
                  </m:oMath>
                </a14:m>
                <a:r>
                  <a:rPr lang="cs-CZ" dirty="0"/>
                  <a:t> [‰, km/h]</a:t>
                </a:r>
              </a:p>
              <a:p>
                <a:endParaRPr lang="cs-CZ" dirty="0"/>
              </a:p>
              <a:p>
                <a:r>
                  <a:rPr lang="cs-CZ" dirty="0" err="1"/>
                  <a:t>Kother</a:t>
                </a:r>
                <a:endParaRPr lang="cs-CZ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cs-CZ" i="1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cs-CZ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cs-CZ" i="1">
                            <a:latin typeface="Cambria Math" panose="02040503050406030204" pitchFamily="18" charset="0"/>
                          </a:rPr>
                          <m:t>9000</m:t>
                        </m:r>
                      </m:num>
                      <m:den>
                        <m:r>
                          <a:rPr lang="cs-CZ" i="1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cs-CZ" i="1">
                            <a:latin typeface="Cambria Math" panose="02040503050406030204" pitchFamily="18" charset="0"/>
                          </a:rPr>
                          <m:t>+42</m:t>
                        </m:r>
                      </m:den>
                    </m:f>
                    <m:r>
                      <a:rPr lang="cs-CZ" i="1">
                        <a:latin typeface="Cambria Math" panose="02040503050406030204" pitchFamily="18" charset="0"/>
                      </a:rPr>
                      <m:t>+116</m:t>
                    </m:r>
                  </m:oMath>
                </a14:m>
                <a:r>
                  <a:rPr lang="cs-CZ" dirty="0"/>
                  <a:t> [‰, km/h]</a:t>
                </a:r>
              </a:p>
              <a:p>
                <a:endParaRPr lang="cs-CZ" dirty="0"/>
              </a:p>
              <a:p>
                <a:pPr marL="0" indent="0">
                  <a:buNone/>
                </a:pPr>
                <a:endParaRPr lang="cs-CZ" dirty="0"/>
              </a:p>
            </p:txBody>
          </p:sp>
        </mc:Choice>
        <mc:Fallback>
          <p:sp>
            <p:nvSpPr>
              <p:cNvPr id="3" name="Zástupný obsah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2B357FF1-E5FA-3B13-30E3-C16A45EC50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003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8</a:t>
            </a:fld>
            <a:r>
              <a:rPr lang="cs-CZ" dirty="0"/>
              <a:t> / 42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6896" y="1481062"/>
            <a:ext cx="5243930" cy="46093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28578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Koeficient adheze – </a:t>
            </a:r>
            <a:r>
              <a:rPr lang="cs-CZ" dirty="0">
                <a:latin typeface="Arial Nova Cond"/>
                <a:cs typeface="Arial"/>
              </a:rPr>
              <a:t>měření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9</a:t>
            </a:fld>
            <a:r>
              <a:rPr lang="cs-CZ" dirty="0"/>
              <a:t> / 42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673" y="1407459"/>
            <a:ext cx="8034464" cy="500230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61893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Koeficient adheze – </a:t>
            </a:r>
            <a:r>
              <a:rPr lang="cs-CZ" dirty="0">
                <a:latin typeface="Arial Nova Cond"/>
                <a:cs typeface="Arial"/>
              </a:rPr>
              <a:t>měření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10</a:t>
            </a:fld>
            <a:r>
              <a:rPr lang="cs-CZ" dirty="0"/>
              <a:t> / 42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922" y="1506341"/>
            <a:ext cx="8321489" cy="458960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79027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Koeficient adheze – </a:t>
            </a:r>
            <a:r>
              <a:rPr lang="cs-CZ" dirty="0">
                <a:latin typeface="Arial Nova Cond"/>
                <a:cs typeface="Arial"/>
              </a:rPr>
              <a:t>měření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11</a:t>
            </a:fld>
            <a:r>
              <a:rPr lang="cs-CZ" dirty="0"/>
              <a:t> / 42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862" y="1093916"/>
            <a:ext cx="9295145" cy="54085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19467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Skluzová charakteristika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Zástupný obsah 2">
                <a:extLst>
                  <a:ext uri="{FF2B5EF4-FFF2-40B4-BE49-F238E27FC236}">
                    <a16:creationId xmlns:a16="http://schemas.microsoft.com/office/drawing/2014/main" id="{2B357FF1-E5FA-3B13-30E3-C16A45EC50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cs-CZ" dirty="0"/>
                  <a:t>Závislost adhezního poměru (tažné síly) na rozdílu rychlostí</a:t>
                </a:r>
              </a:p>
              <a:p>
                <a14:m>
                  <m:oMath xmlns:m="http://schemas.openxmlformats.org/officeDocument/2006/math">
                    <m:r>
                      <a:rPr lang="cs-CZ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cs-CZ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cs-CZ" i="1">
                            <a:latin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r>
                          <a:rPr lang="cs-CZ" i="1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endParaRPr lang="cs-CZ" dirty="0"/>
              </a:p>
              <a:p>
                <a:pPr marL="0" indent="0">
                  <a:buNone/>
                </a:pPr>
                <a:endParaRPr lang="cs-CZ" dirty="0"/>
              </a:p>
            </p:txBody>
          </p:sp>
        </mc:Choice>
        <mc:Fallback>
          <p:sp>
            <p:nvSpPr>
              <p:cNvPr id="3" name="Zástupný obsah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2B357FF1-E5FA-3B13-30E3-C16A45EC50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003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12</a:t>
            </a:fld>
            <a:r>
              <a:rPr lang="cs-CZ" dirty="0"/>
              <a:t> / 42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237" y="2562316"/>
            <a:ext cx="5204764" cy="410052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07387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Skluzová charakteristika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Zástupný obsah 2">
                <a:extLst>
                  <a:ext uri="{FF2B5EF4-FFF2-40B4-BE49-F238E27FC236}">
                    <a16:creationId xmlns:a16="http://schemas.microsoft.com/office/drawing/2014/main" id="{2B357FF1-E5FA-3B13-30E3-C16A45EC50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cs-CZ" dirty="0"/>
                  <a:t>Charakteristika před prokluzem a po prokluzu není stejná</a:t>
                </a:r>
              </a:p>
              <a:p>
                <a:pPr lvl="1"/>
                <a:r>
                  <a:rPr lang="cs-CZ" dirty="0"/>
                  <a:t>Zpětná větev</a:t>
                </a:r>
              </a:p>
              <a:p>
                <a:pPr lvl="1"/>
                <a:r>
                  <a:rPr lang="cs-CZ" dirty="0"/>
                  <a:t>Způsobené oteplením styku kola a kolejnice</a:t>
                </a:r>
              </a:p>
              <a:p>
                <a:pPr lvl="1"/>
                <a:endParaRPr lang="cs-CZ" dirty="0"/>
              </a:p>
              <a:p>
                <a:pPr lvl="1"/>
                <a:endParaRPr lang="cs-CZ" dirty="0"/>
              </a:p>
              <a:p>
                <a:pPr lvl="1"/>
                <a:endParaRPr lang="cs-CZ" dirty="0"/>
              </a:p>
              <a:p>
                <a:pPr lvl="1"/>
                <a:r>
                  <a:rPr lang="cs-CZ" dirty="0"/>
                  <a:t>Pro </a:t>
                </a:r>
                <a14:m>
                  <m:oMath xmlns:m="http://schemas.openxmlformats.org/officeDocument/2006/math">
                    <m:r>
                      <a:rPr lang="cs-CZ" i="1" dirty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cs-CZ" i="1" dirty="0">
                        <a:latin typeface="Cambria Math" panose="02040503050406030204" pitchFamily="18" charset="0"/>
                      </a:rPr>
                      <m:t>=100 </m:t>
                    </m:r>
                    <m:r>
                      <a:rPr lang="cs-CZ" i="1" dirty="0">
                        <a:latin typeface="Cambria Math" panose="02040503050406030204" pitchFamily="18" charset="0"/>
                      </a:rPr>
                      <m:t>𝑘𝑁</m:t>
                    </m:r>
                  </m:oMath>
                </a14:m>
                <a:r>
                  <a:rPr lang="cs-CZ" dirty="0"/>
                  <a:t>, </a:t>
                </a:r>
                <a14:m>
                  <m:oMath xmlns:m="http://schemas.openxmlformats.org/officeDocument/2006/math">
                    <m:r>
                      <a:rPr lang="cs-CZ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cs-CZ" i="1">
                        <a:latin typeface="Cambria Math" panose="02040503050406030204" pitchFamily="18" charset="0"/>
                      </a:rPr>
                      <m:t>=0,3</m:t>
                    </m:r>
                  </m:oMath>
                </a14:m>
                <a:r>
                  <a:rPr lang="cs-CZ" dirty="0"/>
                  <a:t>, </a:t>
                </a:r>
                <a14:m>
                  <m:oMath xmlns:m="http://schemas.openxmlformats.org/officeDocument/2006/math">
                    <m:r>
                      <a:rPr lang="cs-CZ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cs-CZ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  <m:r>
                      <a:rPr lang="cs-CZ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=1,8 </m:t>
                    </m:r>
                    <m:r>
                      <a:rPr lang="cs-CZ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𝑘𝑚</m:t>
                    </m:r>
                    <m:r>
                      <a:rPr lang="cs-CZ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cs-CZ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</m:oMath>
                </a14:m>
                <a:endParaRPr lang="cs-CZ" dirty="0"/>
              </a:p>
              <a:p>
                <a:pPr lvl="1"/>
                <a14:m>
                  <m:oMath xmlns:m="http://schemas.openxmlformats.org/officeDocument/2006/math">
                    <m:r>
                      <a:rPr lang="cs-CZ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cs-CZ" i="1" dirty="0">
                        <a:latin typeface="Cambria Math" panose="02040503050406030204" pitchFamily="18" charset="0"/>
                      </a:rPr>
                      <m:t> =15 </m:t>
                    </m:r>
                    <m:r>
                      <a:rPr lang="cs-CZ" i="1" dirty="0">
                        <a:latin typeface="Cambria Math" panose="02040503050406030204" pitchFamily="18" charset="0"/>
                      </a:rPr>
                      <m:t>𝑘𝑊</m:t>
                    </m:r>
                    <m:r>
                      <a:rPr lang="cs-CZ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cs-CZ" dirty="0"/>
              </a:p>
              <a:p>
                <a:pPr marL="0" indent="0">
                  <a:buNone/>
                </a:pPr>
                <a:endParaRPr lang="cs-CZ" dirty="0"/>
              </a:p>
            </p:txBody>
          </p:sp>
        </mc:Choice>
        <mc:Fallback>
          <p:sp>
            <p:nvSpPr>
              <p:cNvPr id="3" name="Zástupný obsah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2B357FF1-E5FA-3B13-30E3-C16A45EC50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003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13</a:t>
            </a:fld>
            <a:r>
              <a:rPr lang="cs-CZ" dirty="0"/>
              <a:t> / 42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774" y="3471582"/>
            <a:ext cx="6292566" cy="65532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1729" y="2802856"/>
            <a:ext cx="4431919" cy="327869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28619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Poměry ve styku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2B357FF1-E5FA-3B13-30E3-C16A45EC50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Předpokládáme dotyk dvou válcových ploch</a:t>
            </a:r>
          </a:p>
          <a:p>
            <a:pPr lvl="1"/>
            <a:r>
              <a:rPr lang="cs-CZ" dirty="0"/>
              <a:t>Dotyková plocha má tvar elipsy</a:t>
            </a:r>
          </a:p>
          <a:p>
            <a:r>
              <a:rPr lang="cs-CZ" dirty="0"/>
              <a:t>Pro </a:t>
            </a:r>
          </a:p>
          <a:p>
            <a:pPr lvl="1"/>
            <a:r>
              <a:rPr lang="cs-CZ" dirty="0"/>
              <a:t>kolové zatížení 100 </a:t>
            </a:r>
            <a:r>
              <a:rPr lang="cs-CZ" dirty="0" err="1"/>
              <a:t>kN</a:t>
            </a:r>
            <a:endParaRPr lang="cs-CZ" dirty="0"/>
          </a:p>
          <a:p>
            <a:pPr lvl="1"/>
            <a:r>
              <a:rPr lang="cs-CZ" dirty="0"/>
              <a:t>průměr kola 1000 mm </a:t>
            </a:r>
          </a:p>
          <a:p>
            <a:pPr lvl="1"/>
            <a:r>
              <a:rPr lang="cs-CZ" dirty="0"/>
              <a:t>poloměr zakřivení hlavy kolejnice 100 mm </a:t>
            </a:r>
          </a:p>
          <a:p>
            <a:r>
              <a:rPr lang="cs-CZ" dirty="0"/>
              <a:t>vychází poloosy dotykové elipsy </a:t>
            </a:r>
          </a:p>
          <a:p>
            <a:pPr lvl="1"/>
            <a:r>
              <a:rPr lang="cs-CZ" dirty="0"/>
              <a:t>a=8,6 mm </a:t>
            </a:r>
          </a:p>
          <a:p>
            <a:pPr lvl="1"/>
            <a:r>
              <a:rPr lang="cs-CZ" dirty="0"/>
              <a:t>b=3,0 mm </a:t>
            </a:r>
          </a:p>
          <a:p>
            <a:pPr lvl="1"/>
            <a:r>
              <a:rPr lang="cs-CZ" dirty="0"/>
              <a:t>s plochou 81 mm</a:t>
            </a:r>
            <a:r>
              <a:rPr lang="cs-CZ" baseline="30000" dirty="0"/>
              <a:t>2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14</a:t>
            </a:fld>
            <a:r>
              <a:rPr lang="cs-CZ" dirty="0"/>
              <a:t> / 42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2902" y="1969923"/>
            <a:ext cx="5207969" cy="385265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0009" y="723279"/>
            <a:ext cx="3626020" cy="93865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85463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Poměry ve styku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Zástupný obsah 2">
                <a:extLst>
                  <a:ext uri="{FF2B5EF4-FFF2-40B4-BE49-F238E27FC236}">
                    <a16:creationId xmlns:a16="http://schemas.microsoft.com/office/drawing/2014/main" id="{2B357FF1-E5FA-3B13-30E3-C16A45EC50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5300" y="2047875"/>
                <a:ext cx="5892053" cy="395588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cs-CZ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cs-CZ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cs-CZ" i="1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lang="cs-CZ" dirty="0"/>
                  <a:t> - koeficient tření</a:t>
                </a:r>
              </a:p>
              <a:p>
                <a:pPr lvl="1"/>
                <a:r>
                  <a:rPr lang="cs-CZ" dirty="0"/>
                  <a:t>Závislý na vlastnosti povrchu, vlastnostech materiálu, napětí na mezi kluzu</a:t>
                </a:r>
              </a:p>
              <a:p>
                <a:r>
                  <a:rPr lang="cs-CZ" dirty="0"/>
                  <a:t>Integrál odpovídá maximální tečné síle (vrcholu skluzové charakteristiky)</a:t>
                </a:r>
              </a:p>
              <a:p>
                <a:pPr marL="0" indent="0">
                  <a:buNone/>
                </a:pPr>
                <a:endParaRPr lang="cs-CZ" dirty="0"/>
              </a:p>
            </p:txBody>
          </p:sp>
        </mc:Choice>
        <mc:Fallback>
          <p:sp>
            <p:nvSpPr>
              <p:cNvPr id="3" name="Zástupný obsah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2B357FF1-E5FA-3B13-30E3-C16A45EC50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0" y="2047875"/>
                <a:ext cx="5892053" cy="3955883"/>
              </a:xfrm>
              <a:blipFill>
                <a:blip r:embed="rId2"/>
                <a:stretch>
                  <a:fillRect t="-2003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15</a:t>
            </a:fld>
            <a:r>
              <a:rPr lang="cs-CZ" dirty="0"/>
              <a:t> / 42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3585" y="2883554"/>
            <a:ext cx="3855720" cy="2852311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6896" y="436498"/>
            <a:ext cx="3715703" cy="1137586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6899" y="1687160"/>
            <a:ext cx="3710815" cy="108331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75250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Poměry ve styku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2B357FF1-E5FA-3B13-30E3-C16A45EC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2047875"/>
            <a:ext cx="9652747" cy="3955883"/>
          </a:xfrm>
        </p:spPr>
        <p:txBody>
          <a:bodyPr/>
          <a:lstStyle/>
          <a:p>
            <a:r>
              <a:rPr lang="cs-CZ" dirty="0"/>
              <a:t>Model dle </a:t>
            </a:r>
            <a:r>
              <a:rPr lang="cs-CZ" dirty="0" err="1"/>
              <a:t>Cartera</a:t>
            </a:r>
            <a:r>
              <a:rPr lang="cs-CZ" dirty="0"/>
              <a:t> (1926)</a:t>
            </a:r>
          </a:p>
          <a:p>
            <a:pPr lvl="1"/>
            <a:r>
              <a:rPr lang="cs-CZ" dirty="0"/>
              <a:t>Rozdělení stykové plochy na adhezní a skluzovou oblast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16</a:t>
            </a:fld>
            <a:r>
              <a:rPr lang="cs-CZ" dirty="0"/>
              <a:t> / 42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384" y="2973977"/>
            <a:ext cx="8755381" cy="376086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97293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upload.wikimedia.org/wikipedia/commons/f/ff/Creep_pheno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248" y="1873173"/>
            <a:ext cx="5471774" cy="41038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Poměry ve styku</a:t>
            </a:r>
            <a:endParaRPr lang="cs-CZ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Zástupný obsah 2">
                <a:extLst>
                  <a:ext uri="{FF2B5EF4-FFF2-40B4-BE49-F238E27FC236}">
                    <a16:creationId xmlns:a16="http://schemas.microsoft.com/office/drawing/2014/main" id="{2B357FF1-E5FA-3B13-30E3-C16A45EC50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5301" y="2047875"/>
                <a:ext cx="6663017" cy="4312584"/>
              </a:xfrm>
            </p:spPr>
            <p:txBody>
              <a:bodyPr/>
              <a:lstStyle/>
              <a:p>
                <a:r>
                  <a:rPr lang="cs-CZ" dirty="0"/>
                  <a:t>Adhezní oblast (</a:t>
                </a:r>
                <a14:m>
                  <m:oMath xmlns:m="http://schemas.openxmlformats.org/officeDocument/2006/math">
                    <m:r>
                      <a:rPr lang="cs-CZ" i="1">
                        <a:latin typeface="Cambria Math" panose="02040503050406030204" pitchFamily="18" charset="0"/>
                      </a:rPr>
                      <m:t>𝜏</m:t>
                    </m:r>
                    <m:r>
                      <a:rPr lang="cs-CZ" i="1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cs-CZ" i="1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lang="cs-CZ" dirty="0"/>
                  <a:t>)</a:t>
                </a:r>
              </a:p>
              <a:p>
                <a:pPr lvl="1"/>
                <a:r>
                  <a:rPr lang="cs-CZ" dirty="0"/>
                  <a:t>Tenké povrchové vrstvy kola i kolejnice na styku jsou pružné a deformují se úměrně tečnému namáhání </a:t>
                </a:r>
              </a:p>
              <a:p>
                <a:pPr lvl="1"/>
                <a:r>
                  <a:rPr lang="cs-CZ" dirty="0"/>
                  <a:t>Obvod kola se pohybuje pomaleji vůči nápravě</a:t>
                </a:r>
              </a:p>
              <a:p>
                <a:r>
                  <a:rPr lang="cs-CZ" dirty="0"/>
                  <a:t>Skluzová oblast (</a:t>
                </a:r>
                <a14:m>
                  <m:oMath xmlns:m="http://schemas.openxmlformats.org/officeDocument/2006/math">
                    <m:r>
                      <a:rPr lang="cs-CZ" i="1">
                        <a:latin typeface="Cambria Math" panose="02040503050406030204" pitchFamily="18" charset="0"/>
                      </a:rPr>
                      <m:t>𝜏</m:t>
                    </m:r>
                    <m:r>
                      <a:rPr lang="cs-CZ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cs-CZ" i="1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lang="cs-CZ" dirty="0"/>
                  <a:t>)</a:t>
                </a:r>
              </a:p>
              <a:p>
                <a:pPr lvl="1"/>
                <a:r>
                  <a:rPr lang="cs-CZ" dirty="0"/>
                  <a:t>dochází k relativnímu pohybu, kterým se postupně  vyrovnávají deformace povrchových vrstev kola i kolejnice bez vlivu na další pohyb nápravy.</a:t>
                </a:r>
              </a:p>
              <a:p>
                <a:pPr marL="0" indent="0">
                  <a:buNone/>
                </a:pPr>
                <a:endParaRPr lang="cs-CZ" dirty="0"/>
              </a:p>
            </p:txBody>
          </p:sp>
        </mc:Choice>
        <mc:Fallback>
          <p:sp>
            <p:nvSpPr>
              <p:cNvPr id="3" name="Zástupný obsah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2B357FF1-E5FA-3B13-30E3-C16A45EC50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1" y="2047875"/>
                <a:ext cx="6663017" cy="4312584"/>
              </a:xfrm>
              <a:blipFill>
                <a:blip r:embed="rId3"/>
                <a:stretch>
                  <a:fillRect t="-1839" r="-1006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17</a:t>
            </a:fld>
            <a:r>
              <a:rPr lang="cs-CZ" dirty="0"/>
              <a:t> / 42</a:t>
            </a:r>
          </a:p>
        </p:txBody>
      </p:sp>
    </p:spTree>
    <p:extLst>
      <p:ext uri="{BB962C8B-B14F-4D97-AF65-F5344CB8AC3E}">
        <p14:creationId xmlns="" xmlns:p14="http://schemas.microsoft.com/office/powerpoint/2010/main" val="30712555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Poměry ve styku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Zástupný obsah 2">
                <a:extLst>
                  <a:ext uri="{FF2B5EF4-FFF2-40B4-BE49-F238E27FC236}">
                    <a16:creationId xmlns:a16="http://schemas.microsoft.com/office/drawing/2014/main" id="{2B357FF1-E5FA-3B13-30E3-C16A45EC50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45994" y="1362075"/>
                <a:ext cx="9652747" cy="3955883"/>
              </a:xfrm>
            </p:spPr>
            <p:txBody>
              <a:bodyPr/>
              <a:lstStyle/>
              <a:p>
                <a:r>
                  <a:rPr lang="cs-CZ" dirty="0"/>
                  <a:t>Adhezní oblast – nedochází k relativnímu posunu v dotykové ploše (</a:t>
                </a:r>
                <a14:m>
                  <m:oMath xmlns:m="http://schemas.openxmlformats.org/officeDocument/2006/math">
                    <m:r>
                      <a:rPr lang="cs-CZ" i="1">
                        <a:latin typeface="Cambria Math" panose="02040503050406030204" pitchFamily="18" charset="0"/>
                      </a:rPr>
                      <m:t>𝜏</m:t>
                    </m:r>
                    <m:r>
                      <a:rPr lang="cs-CZ" i="1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cs-CZ" i="1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lang="cs-CZ" dirty="0"/>
                  <a:t>)</a:t>
                </a:r>
              </a:p>
              <a:p>
                <a:r>
                  <a:rPr lang="cs-CZ" dirty="0"/>
                  <a:t>Skluzová oblast – dochází k relativnímu posunu v dotykové ploše (</a:t>
                </a:r>
                <a14:m>
                  <m:oMath xmlns:m="http://schemas.openxmlformats.org/officeDocument/2006/math">
                    <m:r>
                      <a:rPr lang="cs-CZ" i="1">
                        <a:latin typeface="Cambria Math" panose="02040503050406030204" pitchFamily="18" charset="0"/>
                      </a:rPr>
                      <m:t>𝜏</m:t>
                    </m:r>
                    <m:r>
                      <a:rPr lang="cs-CZ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cs-CZ" i="1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lang="cs-CZ" dirty="0"/>
                  <a:t>)</a:t>
                </a:r>
              </a:p>
              <a:p>
                <a:pPr marL="0" indent="0">
                  <a:buNone/>
                </a:pPr>
                <a:endParaRPr lang="cs-CZ" dirty="0"/>
              </a:p>
            </p:txBody>
          </p:sp>
        </mc:Choice>
        <mc:Fallback>
          <p:sp>
            <p:nvSpPr>
              <p:cNvPr id="3" name="Zástupný obsah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2B357FF1-E5FA-3B13-30E3-C16A45EC50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5994" y="1362075"/>
                <a:ext cx="9652747" cy="3955883"/>
              </a:xfrm>
              <a:blipFill>
                <a:blip r:embed="rId2"/>
                <a:stretch>
                  <a:fillRect t="-2003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18</a:t>
            </a:fld>
            <a:r>
              <a:rPr lang="cs-CZ" dirty="0"/>
              <a:t> / 42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84" y="2973977"/>
            <a:ext cx="8755381" cy="3760861"/>
          </a:xfrm>
          <a:prstGeom prst="rect">
            <a:avLst/>
          </a:prstGeom>
        </p:spPr>
      </p:pic>
      <p:cxnSp>
        <p:nvCxnSpPr>
          <p:cNvPr id="6" name="Přímá spojnice se šipkou 5"/>
          <p:cNvCxnSpPr/>
          <p:nvPr/>
        </p:nvCxnSpPr>
        <p:spPr>
          <a:xfrm>
            <a:off x="1851660" y="1798320"/>
            <a:ext cx="246081" cy="37866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se šipkou 6"/>
          <p:cNvCxnSpPr/>
          <p:nvPr/>
        </p:nvCxnSpPr>
        <p:spPr>
          <a:xfrm>
            <a:off x="1851660" y="1820863"/>
            <a:ext cx="2545528" cy="3764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se šipkou 7"/>
          <p:cNvCxnSpPr/>
          <p:nvPr/>
        </p:nvCxnSpPr>
        <p:spPr>
          <a:xfrm>
            <a:off x="1851660" y="1798320"/>
            <a:ext cx="4661648" cy="38438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se šipkou 9"/>
          <p:cNvCxnSpPr/>
          <p:nvPr/>
        </p:nvCxnSpPr>
        <p:spPr>
          <a:xfrm>
            <a:off x="1851660" y="1798320"/>
            <a:ext cx="6848587" cy="38152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se šipkou 10"/>
          <p:cNvCxnSpPr/>
          <p:nvPr/>
        </p:nvCxnSpPr>
        <p:spPr>
          <a:xfrm>
            <a:off x="1143000" y="2423160"/>
            <a:ext cx="192405" cy="31977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se šipkou 11"/>
          <p:cNvCxnSpPr/>
          <p:nvPr/>
        </p:nvCxnSpPr>
        <p:spPr>
          <a:xfrm>
            <a:off x="1169670" y="2467928"/>
            <a:ext cx="2447589" cy="31456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se šipkou 12"/>
          <p:cNvCxnSpPr/>
          <p:nvPr/>
        </p:nvCxnSpPr>
        <p:spPr>
          <a:xfrm>
            <a:off x="1143000" y="2451736"/>
            <a:ext cx="4679576" cy="316185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se šipkou 13"/>
          <p:cNvCxnSpPr/>
          <p:nvPr/>
        </p:nvCxnSpPr>
        <p:spPr>
          <a:xfrm>
            <a:off x="1143000" y="2467928"/>
            <a:ext cx="6714565" cy="31332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79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Poměry ve styku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Zástupný obsah 2">
                <a:extLst>
                  <a:ext uri="{FF2B5EF4-FFF2-40B4-BE49-F238E27FC236}">
                    <a16:creationId xmlns:a16="http://schemas.microsoft.com/office/drawing/2014/main" id="{2B357FF1-E5FA-3B13-30E3-C16A45EC50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5299" y="1478616"/>
                <a:ext cx="9652747" cy="3955883"/>
              </a:xfrm>
            </p:spPr>
            <p:txBody>
              <a:bodyPr/>
              <a:lstStyle/>
              <a:p>
                <a:r>
                  <a:rPr lang="cs-CZ" dirty="0"/>
                  <a:t>Bez (užitečného) skluzu nelze přenášet tečnou sílu</a:t>
                </a:r>
              </a:p>
              <a:p>
                <a:r>
                  <a:rPr lang="cs-CZ" dirty="0"/>
                  <a:t>Maximální přenášená tečná síla je omezena integrálem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cs-CZ" i="1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endParaRPr lang="cs-CZ" dirty="0"/>
              </a:p>
              <a:p>
                <a:r>
                  <a:rPr lang="cs-CZ" dirty="0"/>
                  <a:t>Při nárůstu tečné síly roste rozdíl mezi obvodovou rychlostí kola a posuvnou rychlostí nápravy (skluzová rychlost)</a:t>
                </a:r>
              </a:p>
              <a:p>
                <a:pPr marL="0" indent="0">
                  <a:buNone/>
                </a:pPr>
                <a:endParaRPr lang="cs-CZ" dirty="0"/>
              </a:p>
            </p:txBody>
          </p:sp>
        </mc:Choice>
        <mc:Fallback>
          <p:sp>
            <p:nvSpPr>
              <p:cNvPr id="3" name="Zástupný obsah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2B357FF1-E5FA-3B13-30E3-C16A45EC50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299" y="1478616"/>
                <a:ext cx="9652747" cy="3955883"/>
              </a:xfrm>
              <a:blipFill>
                <a:blip r:embed="rId2"/>
                <a:stretch>
                  <a:fillRect t="-2006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19</a:t>
            </a:fld>
            <a:r>
              <a:rPr lang="cs-CZ" dirty="0"/>
              <a:t> / 42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879" y="3402014"/>
            <a:ext cx="7800640" cy="335075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549732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Vlivy okolí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2B357FF1-E5FA-3B13-30E3-C16A45EC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299" y="1478616"/>
            <a:ext cx="9652747" cy="4550149"/>
          </a:xfrm>
        </p:spPr>
        <p:txBody>
          <a:bodyPr/>
          <a:lstStyle/>
          <a:p>
            <a:r>
              <a:rPr lang="cs-CZ" dirty="0"/>
              <a:t>Přítomnost cizích látek ve styku</a:t>
            </a:r>
          </a:p>
          <a:p>
            <a:pPr lvl="1"/>
            <a:r>
              <a:rPr lang="cs-CZ" dirty="0"/>
              <a:t>Voda, olej, prach, listí,... (nechtěné)</a:t>
            </a:r>
          </a:p>
          <a:p>
            <a:pPr lvl="1"/>
            <a:r>
              <a:rPr lang="cs-CZ" dirty="0"/>
              <a:t>Písek (úmyslně pro zvýšení adheze)</a:t>
            </a:r>
          </a:p>
          <a:p>
            <a:r>
              <a:rPr lang="cs-CZ" dirty="0"/>
              <a:t>Působení tepla</a:t>
            </a:r>
          </a:p>
          <a:p>
            <a:pPr lvl="1"/>
            <a:r>
              <a:rPr lang="cs-CZ" dirty="0"/>
              <a:t>„čisticí efekt“ – redukuje vlhkost a mastnotu, zdrsnění povrchu</a:t>
            </a:r>
          </a:p>
          <a:p>
            <a:r>
              <a:rPr lang="cs-CZ" dirty="0"/>
              <a:t>Drsnost stykových ploch</a:t>
            </a:r>
          </a:p>
          <a:p>
            <a:r>
              <a:rPr lang="cs-CZ" dirty="0"/>
              <a:t>Tvar dotykové plochy </a:t>
            </a:r>
          </a:p>
          <a:p>
            <a:r>
              <a:rPr lang="cs-CZ" dirty="0"/>
              <a:t>Příčné skluzy</a:t>
            </a:r>
          </a:p>
          <a:p>
            <a:pPr lvl="1"/>
            <a:r>
              <a:rPr lang="cs-CZ" dirty="0"/>
              <a:t>Jízda obloukem</a:t>
            </a:r>
          </a:p>
          <a:p>
            <a:pPr lvl="1"/>
            <a:r>
              <a:rPr lang="cs-CZ" dirty="0"/>
              <a:t>Sinusový pohyb dvojkolí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20</a:t>
            </a:fld>
            <a:r>
              <a:rPr lang="cs-CZ" dirty="0"/>
              <a:t> / 42</a:t>
            </a:r>
          </a:p>
        </p:txBody>
      </p:sp>
    </p:spTree>
    <p:extLst>
      <p:ext uri="{BB962C8B-B14F-4D97-AF65-F5344CB8AC3E}">
        <p14:creationId xmlns="" xmlns:p14="http://schemas.microsoft.com/office/powerpoint/2010/main" val="7853766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Dynamické jevy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2B357FF1-E5FA-3B13-30E3-C16A45EC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299" y="1478616"/>
            <a:ext cx="9652747" cy="4550149"/>
          </a:xfrm>
        </p:spPr>
        <p:txBody>
          <a:bodyPr/>
          <a:lstStyle/>
          <a:p>
            <a:r>
              <a:rPr lang="cs-CZ" dirty="0"/>
              <a:t>Vzroste účinný skluz → vzroste energie ve styku → oteplení a čištění styku → zlepšení koeficientu adheze → snížení účinného skluzu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21</a:t>
            </a:fld>
            <a:r>
              <a:rPr lang="cs-CZ" dirty="0"/>
              <a:t> / 42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5544" y="2563906"/>
            <a:ext cx="7210612" cy="398481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356437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22</a:t>
            </a:fld>
            <a:r>
              <a:rPr lang="cs-CZ" dirty="0"/>
              <a:t> / 42</a:t>
            </a:r>
          </a:p>
        </p:txBody>
      </p:sp>
      <p:pic>
        <p:nvPicPr>
          <p:cNvPr id="8" name="Cjw4Bzt1SOw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92904" y="0"/>
            <a:ext cx="11095367" cy="62411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44366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Adhezní vlastnosti vozidla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Zástupný obsah 2">
                <a:extLst>
                  <a:ext uri="{FF2B5EF4-FFF2-40B4-BE49-F238E27FC236}">
                    <a16:creationId xmlns:a16="http://schemas.microsoft.com/office/drawing/2014/main" id="{2B357FF1-E5FA-3B13-30E3-C16A45EC50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5299" y="1478616"/>
                <a:ext cx="11665325" cy="4550149"/>
              </a:xfrm>
            </p:spPr>
            <p:txBody>
              <a:bodyPr/>
              <a:lstStyle/>
              <a:p>
                <a:r>
                  <a:rPr lang="cs-CZ" dirty="0"/>
                  <a:t>Vozidlo s více hnanými nápravami</a:t>
                </a:r>
              </a:p>
              <a:p>
                <a:r>
                  <a:rPr lang="cs-CZ" dirty="0"/>
                  <a:t>Základní (teoretický) předpoklad</a:t>
                </a:r>
              </a:p>
              <a:p>
                <a:pPr lvl="1"/>
                <a:r>
                  <a:rPr lang="cs-CZ" dirty="0"/>
                  <a:t>Adhezní poměry stejné na všech nápravách</a:t>
                </a:r>
              </a:p>
              <a:p>
                <a:pPr lvl="1"/>
                <a:r>
                  <a:rPr lang="cs-CZ" dirty="0"/>
                  <a:t>Nápravová zatížení stejná (</a:t>
                </a:r>
                <a14:m>
                  <m:oMath xmlns:m="http://schemas.openxmlformats.org/officeDocument/2006/math">
                    <m:r>
                      <a:rPr lang="cs-CZ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cs-CZ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cs-CZ" dirty="0"/>
                  <a:t>)</a:t>
                </a:r>
              </a:p>
              <a:p>
                <a:pPr lvl="1"/>
                <a:r>
                  <a:rPr lang="cs-CZ" dirty="0"/>
                  <a:t>Tažné síly stejné (</a:t>
                </a:r>
                <a14:m>
                  <m:oMath xmlns:m="http://schemas.openxmlformats.org/officeDocument/2006/math">
                    <m:r>
                      <a:rPr lang="cs-CZ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cs-CZ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cs-CZ" dirty="0"/>
                  <a:t>)</a:t>
                </a:r>
              </a:p>
              <a:p>
                <a:pPr lvl="1"/>
                <a:r>
                  <a:rPr lang="cs-CZ" dirty="0"/>
                  <a:t>Pak pro vozidlo s </a:t>
                </a:r>
                <a14:m>
                  <m:oMath xmlns:m="http://schemas.openxmlformats.org/officeDocument/2006/math">
                    <m:r>
                      <a:rPr lang="cs-CZ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cs-CZ" dirty="0"/>
                  <a:t> nápravami a adhezní hmotností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cs-CZ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cs-CZ" dirty="0"/>
                  <a:t> platí:</a:t>
                </a:r>
              </a:p>
              <a:p>
                <a:pPr lvl="1"/>
                <a:endParaRPr lang="cs-CZ" dirty="0"/>
              </a:p>
              <a:p>
                <a:pPr lvl="1"/>
                <a:endParaRPr lang="cs-CZ" dirty="0"/>
              </a:p>
              <a:p>
                <a:pPr marL="457200" lvl="1" indent="0">
                  <a:buNone/>
                </a:pPr>
                <a:r>
                  <a:rPr lang="cs-CZ" dirty="0"/>
                  <a:t>Maximální tažná síla na obvodu kol je pak: </a:t>
                </a:r>
              </a:p>
              <a:p>
                <a:pPr marL="457200" lvl="1" indent="0">
                  <a:buNone/>
                </a:pPr>
                <a:endParaRPr lang="cs-CZ" dirty="0"/>
              </a:p>
              <a:p>
                <a:pPr marL="457200" lvl="1" indent="0">
                  <a:buNone/>
                </a:pPr>
                <a:endParaRPr lang="cs-CZ" dirty="0"/>
              </a:p>
              <a:p>
                <a:pPr marL="457200" lvl="1" indent="0">
                  <a:buNone/>
                </a:pPr>
                <a:r>
                  <a:rPr lang="cs-CZ" dirty="0"/>
                  <a:t>Při zvyšování tažné síly by došlo k současnému prokluzu všech náprav</a:t>
                </a:r>
              </a:p>
              <a:p>
                <a:pPr marL="0" indent="0">
                  <a:buNone/>
                </a:pPr>
                <a:endParaRPr lang="cs-CZ" dirty="0"/>
              </a:p>
            </p:txBody>
          </p:sp>
        </mc:Choice>
        <mc:Fallback>
          <p:sp>
            <p:nvSpPr>
              <p:cNvPr id="3" name="Zástupný obsah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2B357FF1-E5FA-3B13-30E3-C16A45EC50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299" y="1478616"/>
                <a:ext cx="11665325" cy="4550149"/>
              </a:xfrm>
              <a:blipFill>
                <a:blip r:embed="rId2"/>
                <a:stretch>
                  <a:fillRect t="-1743" b="-8847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23</a:t>
            </a:fld>
            <a:r>
              <a:rPr lang="cs-CZ" dirty="0"/>
              <a:t> / 42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1854" y="3987049"/>
            <a:ext cx="7302661" cy="680475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663" y="5158935"/>
            <a:ext cx="7927995" cy="6673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457163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Adhezní vlastnosti vozidla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2B357FF1-E5FA-3B13-30E3-C16A45EC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299" y="1478616"/>
            <a:ext cx="11365007" cy="4550149"/>
          </a:xfrm>
        </p:spPr>
        <p:txBody>
          <a:bodyPr/>
          <a:lstStyle/>
          <a:p>
            <a:r>
              <a:rPr lang="cs-CZ" dirty="0"/>
              <a:t>Reálně</a:t>
            </a:r>
          </a:p>
          <a:p>
            <a:pPr lvl="1"/>
            <a:r>
              <a:rPr lang="cs-CZ" dirty="0"/>
              <a:t>Vliv konstrukčního provedení přenosu síly na tažný hák ovlivňující statické změny nápravových zatížení</a:t>
            </a:r>
          </a:p>
          <a:p>
            <a:pPr lvl="1"/>
            <a:r>
              <a:rPr lang="cs-CZ" dirty="0"/>
              <a:t>Vliv mechanického uspořádání pohonu</a:t>
            </a:r>
          </a:p>
          <a:p>
            <a:pPr lvl="1"/>
            <a:r>
              <a:rPr lang="cs-CZ" dirty="0"/>
              <a:t>Vliv vypružení, tlumení, momentů setrvačnosti a dynamické změny nápravových zatížení při jízdě</a:t>
            </a:r>
          </a:p>
          <a:p>
            <a:pPr lvl="1"/>
            <a:r>
              <a:rPr lang="cs-CZ" dirty="0"/>
              <a:t>Úmyslné nastavení různých tažných sil pro různé nápravy s cílem zlepšit adhezní vlastnosti vozidla</a:t>
            </a:r>
          </a:p>
          <a:p>
            <a:pPr lvl="1"/>
            <a:r>
              <a:rPr lang="cs-CZ" dirty="0"/>
              <a:t>Změny v koeficientu adheze (resp. tvaru skluzové charakteristiky) mezi nápravami vlivem čisticího účinku</a:t>
            </a:r>
          </a:p>
          <a:p>
            <a:r>
              <a:rPr lang="cs-CZ" dirty="0"/>
              <a:t>Maximální tažná síla je omezena nápravou s nejhoršími adhezními poměry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24</a:t>
            </a:fld>
            <a:r>
              <a:rPr lang="cs-CZ" dirty="0"/>
              <a:t> / 42</a:t>
            </a:r>
          </a:p>
        </p:txBody>
      </p:sp>
    </p:spTree>
    <p:extLst>
      <p:ext uri="{BB962C8B-B14F-4D97-AF65-F5344CB8AC3E}">
        <p14:creationId xmlns="" xmlns:p14="http://schemas.microsoft.com/office/powerpoint/2010/main" val="15276266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Adhezní vlastnosti vozidla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Zástupný obsah 2">
                <a:extLst>
                  <a:ext uri="{FF2B5EF4-FFF2-40B4-BE49-F238E27FC236}">
                    <a16:creationId xmlns:a16="http://schemas.microsoft.com/office/drawing/2014/main" id="{2B357FF1-E5FA-3B13-30E3-C16A45EC50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5299" y="1478616"/>
                <a:ext cx="11365007" cy="4550149"/>
              </a:xfrm>
            </p:spPr>
            <p:txBody>
              <a:bodyPr/>
              <a:lstStyle/>
              <a:p>
                <a:r>
                  <a:rPr lang="cs-CZ" dirty="0"/>
                  <a:t>Koeficient využití adhezní hmotnosti</a:t>
                </a:r>
              </a:p>
              <a:p>
                <a:endParaRPr lang="cs-CZ" dirty="0"/>
              </a:p>
              <a:p>
                <a:endParaRPr lang="cs-CZ" dirty="0"/>
              </a:p>
              <a:p>
                <a:endParaRPr lang="cs-CZ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cs-CZ" i="1">
                            <a:latin typeface="Cambria Math" panose="02040503050406030204" pitchFamily="18" charset="0"/>
                          </a:rPr>
                          <m:t>𝑡𝑚𝑎𝑥</m:t>
                        </m:r>
                      </m:sub>
                    </m:sSub>
                  </m:oMath>
                </a14:m>
                <a:r>
                  <a:rPr lang="cs-CZ" dirty="0"/>
                  <a:t> - tažná síla, při níž se alespoň jedna náprava dostane na mez adheze</a:t>
                </a:r>
              </a:p>
              <a:p>
                <a:r>
                  <a:rPr lang="cs-CZ" dirty="0"/>
                  <a:t>Adheze omezuje maximální zrychlení (zpomalení) vozidla</a:t>
                </a:r>
              </a:p>
            </p:txBody>
          </p:sp>
        </mc:Choice>
        <mc:Fallback>
          <p:sp>
            <p:nvSpPr>
              <p:cNvPr id="3" name="Zástupný obsah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2B357FF1-E5FA-3B13-30E3-C16A45EC50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299" y="1478616"/>
                <a:ext cx="11365007" cy="4550149"/>
              </a:xfrm>
              <a:blipFill>
                <a:blip r:embed="rId2"/>
                <a:stretch>
                  <a:fillRect t="-1743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25</a:t>
            </a:fld>
            <a:r>
              <a:rPr lang="cs-CZ" dirty="0"/>
              <a:t> / 42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921" y="2034991"/>
            <a:ext cx="6094071" cy="1047418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8921" y="4544691"/>
            <a:ext cx="3291973" cy="789304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9818" y="5456009"/>
            <a:ext cx="6997740" cy="94019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242189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Adhezní vlastnosti vozidla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Zástupný obsah 2">
                <a:extLst>
                  <a:ext uri="{FF2B5EF4-FFF2-40B4-BE49-F238E27FC236}">
                    <a16:creationId xmlns:a16="http://schemas.microsoft.com/office/drawing/2014/main" id="{2B357FF1-E5FA-3B13-30E3-C16A45EC50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5299" y="1478616"/>
                <a:ext cx="11365007" cy="4550149"/>
              </a:xfrm>
            </p:spPr>
            <p:txBody>
              <a:bodyPr/>
              <a:lstStyle/>
              <a:p>
                <a:endParaRPr lang="cs-CZ" dirty="0"/>
              </a:p>
              <a:p>
                <a:endParaRPr lang="cs-CZ" dirty="0"/>
              </a:p>
              <a:p>
                <a:r>
                  <a:rPr lang="cs-CZ" dirty="0"/>
                  <a:t>Určení počtu poháněných náprav soupravy při požadovaném zrychlení</a:t>
                </a:r>
              </a:p>
              <a:p>
                <a:endParaRPr lang="cs-CZ" dirty="0"/>
              </a:p>
              <a:p>
                <a:r>
                  <a:rPr lang="cs-CZ" dirty="0"/>
                  <a:t>Pro </a:t>
                </a:r>
                <a14:m>
                  <m:oMath xmlns:m="http://schemas.openxmlformats.org/officeDocument/2006/math">
                    <m:r>
                      <a:rPr lang="cs-CZ" i="1">
                        <a:latin typeface="Cambria Math" panose="02040503050406030204" pitchFamily="18" charset="0"/>
                      </a:rPr>
                      <m:t>𝜉</m:t>
                    </m:r>
                    <m:r>
                      <a:rPr lang="cs-CZ" i="1">
                        <a:latin typeface="Cambria Math" panose="02040503050406030204" pitchFamily="18" charset="0"/>
                      </a:rPr>
                      <m:t>=1,1</m:t>
                    </m:r>
                  </m:oMath>
                </a14:m>
                <a:endParaRPr lang="cs-CZ" dirty="0"/>
              </a:p>
              <a:p>
                <a:endParaRPr lang="cs-CZ" dirty="0"/>
              </a:p>
              <a:p>
                <a:endParaRPr lang="cs-CZ" dirty="0"/>
              </a:p>
              <a:p>
                <a:endParaRPr lang="cs-CZ" dirty="0"/>
              </a:p>
              <a:p>
                <a:endParaRPr lang="cs-CZ" dirty="0"/>
              </a:p>
              <a:p>
                <a:endParaRPr lang="cs-CZ" dirty="0"/>
              </a:p>
            </p:txBody>
          </p:sp>
        </mc:Choice>
        <mc:Fallback>
          <p:sp>
            <p:nvSpPr>
              <p:cNvPr id="3" name="Zástupný obsah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2B357FF1-E5FA-3B13-30E3-C16A45EC50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299" y="1478616"/>
                <a:ext cx="11365007" cy="4550149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26</a:t>
            </a:fld>
            <a:r>
              <a:rPr lang="cs-CZ" dirty="0"/>
              <a:t> / 42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792" y="1461167"/>
            <a:ext cx="3291973" cy="789304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3528" y="1385721"/>
            <a:ext cx="6997740" cy="940195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221" y="3967385"/>
            <a:ext cx="12099161" cy="17380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194990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Vliv konstrukce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2B357FF1-E5FA-3B13-30E3-C16A45EC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299" y="1478616"/>
            <a:ext cx="11365007" cy="4550149"/>
          </a:xfrm>
        </p:spPr>
        <p:txBody>
          <a:bodyPr/>
          <a:lstStyle/>
          <a:p>
            <a:r>
              <a:rPr lang="cs-CZ" dirty="0"/>
              <a:t>Způsob pohonu náprav (individuální nebo skupinový)</a:t>
            </a:r>
          </a:p>
          <a:p>
            <a:r>
              <a:rPr lang="cs-CZ" dirty="0"/>
              <a:t>Změna nápravových zatížení při jízdě (souvisí se způsobem přenosu tažných sil)</a:t>
            </a:r>
          </a:p>
          <a:p>
            <a:r>
              <a:rPr lang="cs-CZ" dirty="0"/>
              <a:t>Velikost dynamických změn nápravových zatížení v důsledku vypružení v dynamických režimech</a:t>
            </a:r>
          </a:p>
          <a:p>
            <a:pPr lvl="1"/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27</a:t>
            </a:fld>
            <a:r>
              <a:rPr lang="cs-CZ" dirty="0"/>
              <a:t> / 42</a:t>
            </a:r>
          </a:p>
        </p:txBody>
      </p:sp>
    </p:spTree>
    <p:extLst>
      <p:ext uri="{BB962C8B-B14F-4D97-AF65-F5344CB8AC3E}">
        <p14:creationId xmlns="" xmlns:p14="http://schemas.microsoft.com/office/powerpoint/2010/main" val="21367464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Vliv klopného momentu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2B357FF1-E5FA-3B13-30E3-C16A45EC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299" y="1478616"/>
            <a:ext cx="11365007" cy="4550149"/>
          </a:xfrm>
        </p:spPr>
        <p:txBody>
          <a:bodyPr/>
          <a:lstStyle/>
          <a:p>
            <a:r>
              <a:rPr lang="cs-CZ" dirty="0"/>
              <a:t>Dvounápravové vozidlo</a:t>
            </a:r>
          </a:p>
          <a:p>
            <a:pPr lvl="1"/>
            <a:r>
              <a:rPr lang="cs-CZ" dirty="0"/>
              <a:t>V důsledku tažné síly je přední náprava odlehčena, zadní přitížena</a:t>
            </a:r>
          </a:p>
          <a:p>
            <a:pPr lvl="1"/>
            <a:endParaRPr lang="cs-CZ" dirty="0"/>
          </a:p>
          <a:p>
            <a:pPr lvl="1"/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28</a:t>
            </a:fld>
            <a:r>
              <a:rPr lang="cs-CZ" dirty="0"/>
              <a:t> / 42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" y="5866393"/>
            <a:ext cx="7608715" cy="958949"/>
          </a:xfrm>
          <a:prstGeom prst="rect">
            <a:avLst/>
          </a:prstGeom>
        </p:spPr>
      </p:pic>
      <p:pic>
        <p:nvPicPr>
          <p:cNvPr id="7" name="Picture 2" descr="https://www.zelpage.cz/fotogalerie/big/7010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530" y="2523257"/>
            <a:ext cx="5019606" cy="33431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013" y="2681458"/>
            <a:ext cx="5400868" cy="28115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512778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Vliv klopného momentu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2B357FF1-E5FA-3B13-30E3-C16A45EC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299" y="1478616"/>
            <a:ext cx="11365007" cy="4550149"/>
          </a:xfrm>
        </p:spPr>
        <p:txBody>
          <a:bodyPr/>
          <a:lstStyle/>
          <a:p>
            <a:r>
              <a:rPr lang="cs-CZ" dirty="0"/>
              <a:t>Dvounápravové vozidlo</a:t>
            </a:r>
          </a:p>
          <a:p>
            <a:pPr lvl="1"/>
            <a:r>
              <a:rPr lang="cs-CZ" dirty="0"/>
              <a:t>Stav při zrychlování</a:t>
            </a:r>
          </a:p>
          <a:p>
            <a:pPr lvl="1"/>
            <a:r>
              <a:rPr lang="cs-CZ" dirty="0"/>
              <a:t>Ovlivněno polohou těžiště</a:t>
            </a:r>
          </a:p>
          <a:p>
            <a:pPr lvl="1"/>
            <a:r>
              <a:rPr lang="cs-CZ" dirty="0"/>
              <a:t>Projeví se i u vozidla, které nepřenáší sílu přes hák (např. jednotka se všemi hnanými nápravami)</a:t>
            </a:r>
          </a:p>
          <a:p>
            <a:pPr lvl="1"/>
            <a:endParaRPr lang="cs-CZ" dirty="0"/>
          </a:p>
          <a:p>
            <a:pPr lvl="1"/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29</a:t>
            </a:fld>
            <a:r>
              <a:rPr lang="cs-CZ" dirty="0"/>
              <a:t> / 42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" y="3450057"/>
            <a:ext cx="5398712" cy="2887081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81502" y="3365567"/>
            <a:ext cx="4170298" cy="2757327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4270" y="6295300"/>
            <a:ext cx="1949977" cy="5266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36603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80" y="1007782"/>
            <a:ext cx="12076046" cy="525990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Vliv klopného momentu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2B357FF1-E5FA-3B13-30E3-C16A45EC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299" y="1478616"/>
            <a:ext cx="11365007" cy="4550149"/>
          </a:xfrm>
        </p:spPr>
        <p:txBody>
          <a:bodyPr/>
          <a:lstStyle/>
          <a:p>
            <a:r>
              <a:rPr lang="cs-CZ" dirty="0"/>
              <a:t>Čtyřnápravové vozidlo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30</a:t>
            </a:fld>
            <a:r>
              <a:rPr lang="cs-CZ" dirty="0"/>
              <a:t> / 42</a:t>
            </a:r>
          </a:p>
        </p:txBody>
      </p:sp>
    </p:spTree>
    <p:extLst>
      <p:ext uri="{BB962C8B-B14F-4D97-AF65-F5344CB8AC3E}">
        <p14:creationId xmlns="" xmlns:p14="http://schemas.microsoft.com/office/powerpoint/2010/main" val="12043827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Vliv klopného momentu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2B357FF1-E5FA-3B13-30E3-C16A45EC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299" y="1478616"/>
            <a:ext cx="11365007" cy="4550149"/>
          </a:xfrm>
        </p:spPr>
        <p:txBody>
          <a:bodyPr/>
          <a:lstStyle/>
          <a:p>
            <a:r>
              <a:rPr lang="cs-CZ" dirty="0"/>
              <a:t>Čtyřnápravové vozidlo</a:t>
            </a:r>
          </a:p>
          <a:p>
            <a:pPr lvl="1"/>
            <a:r>
              <a:rPr lang="cs-CZ" dirty="0"/>
              <a:t>Síla je přenášena otočným čepem</a:t>
            </a:r>
          </a:p>
          <a:p>
            <a:pPr lvl="1"/>
            <a:r>
              <a:rPr lang="cs-CZ" dirty="0"/>
              <a:t>První a částečně třetí náprava jsou odlehčovány</a:t>
            </a:r>
          </a:p>
          <a:p>
            <a:pPr lvl="1"/>
            <a:endParaRPr lang="cs-CZ" dirty="0"/>
          </a:p>
          <a:p>
            <a:pPr lvl="1"/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545" y="3049193"/>
            <a:ext cx="8438910" cy="3675698"/>
          </a:xfrm>
          <a:prstGeom prst="rect">
            <a:avLst/>
          </a:prstGeom>
        </p:spPr>
      </p:pic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31</a:t>
            </a:fld>
            <a:r>
              <a:rPr lang="cs-CZ" dirty="0"/>
              <a:t> / 42</a:t>
            </a:r>
          </a:p>
        </p:txBody>
      </p:sp>
    </p:spTree>
    <p:extLst>
      <p:ext uri="{BB962C8B-B14F-4D97-AF65-F5344CB8AC3E}">
        <p14:creationId xmlns="" xmlns:p14="http://schemas.microsoft.com/office/powerpoint/2010/main" val="6888996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Vliv klopného momentu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32</a:t>
            </a:fld>
            <a:r>
              <a:rPr lang="cs-CZ" dirty="0"/>
              <a:t> / 42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781" y="1227262"/>
            <a:ext cx="7995001" cy="563073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505073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Vliv klopného momentu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2B357FF1-E5FA-3B13-30E3-C16A45EC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299" y="1478616"/>
            <a:ext cx="11365007" cy="4550149"/>
          </a:xfrm>
        </p:spPr>
        <p:txBody>
          <a:bodyPr/>
          <a:lstStyle/>
          <a:p>
            <a:r>
              <a:rPr lang="cs-CZ" dirty="0"/>
              <a:t>Čtyřnápravové vozidlo</a:t>
            </a:r>
          </a:p>
          <a:p>
            <a:pPr lvl="1"/>
            <a:r>
              <a:rPr lang="cs-CZ" dirty="0"/>
              <a:t>Závislost nápravových zatížení na výšce otočných čepů nad kolejnicí</a:t>
            </a:r>
          </a:p>
          <a:p>
            <a:pPr lvl="1"/>
            <a:endParaRPr lang="cs-CZ" dirty="0"/>
          </a:p>
          <a:p>
            <a:pPr lvl="1"/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33</a:t>
            </a:fld>
            <a:r>
              <a:rPr lang="cs-CZ" dirty="0"/>
              <a:t> / 42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09" y="2381507"/>
            <a:ext cx="5894888" cy="434717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755211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Dynamické účinky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2B357FF1-E5FA-3B13-30E3-C16A45EC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299" y="1478616"/>
            <a:ext cx="11365007" cy="4550149"/>
          </a:xfrm>
        </p:spPr>
        <p:txBody>
          <a:bodyPr/>
          <a:lstStyle/>
          <a:p>
            <a:r>
              <a:rPr lang="cs-CZ" dirty="0"/>
              <a:t>Houpání </a:t>
            </a:r>
          </a:p>
          <a:p>
            <a:pPr lvl="1"/>
            <a:r>
              <a:rPr lang="cs-CZ" dirty="0"/>
              <a:t>pohyb ve svislém směru</a:t>
            </a:r>
          </a:p>
          <a:p>
            <a:pPr lvl="1"/>
            <a:r>
              <a:rPr lang="cs-CZ" dirty="0"/>
              <a:t>obě nápravy periodicky odlehčovány a zatěžovány</a:t>
            </a:r>
          </a:p>
          <a:p>
            <a:pPr lvl="1"/>
            <a:r>
              <a:rPr lang="cs-CZ" dirty="0"/>
              <a:t>vybuzeno především nerovnostmi kolejí</a:t>
            </a:r>
          </a:p>
          <a:p>
            <a:r>
              <a:rPr lang="cs-CZ" dirty="0"/>
              <a:t>Kývání </a:t>
            </a:r>
          </a:p>
          <a:p>
            <a:pPr lvl="1"/>
            <a:r>
              <a:rPr lang="cs-CZ" dirty="0"/>
              <a:t>skříň se otáčí kolem příčné osy</a:t>
            </a:r>
          </a:p>
          <a:p>
            <a:pPr lvl="1"/>
            <a:r>
              <a:rPr lang="cs-CZ" dirty="0"/>
              <a:t>střídavě je přitěžována a odlehčována přední a zadní náprava</a:t>
            </a:r>
          </a:p>
          <a:p>
            <a:pPr lvl="1"/>
            <a:r>
              <a:rPr lang="cs-CZ" dirty="0"/>
              <a:t>vybuzeno nerovnostmi kolejí a změnami tažné síly</a:t>
            </a:r>
          </a:p>
          <a:p>
            <a:pPr lvl="1"/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34</a:t>
            </a:fld>
            <a:r>
              <a:rPr lang="cs-CZ" dirty="0"/>
              <a:t> / 42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873" y="4861961"/>
            <a:ext cx="6880723" cy="193776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134970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Vliv „rozvážení proudů“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2B357FF1-E5FA-3B13-30E3-C16A45EC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299" y="1478616"/>
            <a:ext cx="11365007" cy="4550149"/>
          </a:xfrm>
        </p:spPr>
        <p:txBody>
          <a:bodyPr/>
          <a:lstStyle/>
          <a:p>
            <a:r>
              <a:rPr lang="cs-CZ" dirty="0"/>
              <a:t>úmyslné nerovnoměrné rozdělení tažných sil</a:t>
            </a:r>
          </a:p>
          <a:p>
            <a:pPr marL="457200" lvl="1" indent="0">
              <a:buNone/>
            </a:pP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35</a:t>
            </a:fld>
            <a:r>
              <a:rPr lang="cs-CZ" dirty="0"/>
              <a:t> / 42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183" y="2069783"/>
            <a:ext cx="10655617" cy="1087896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7251" y="883920"/>
            <a:ext cx="3010413" cy="1034830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5654" y="3027802"/>
            <a:ext cx="5382662" cy="37522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755867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Měření a modelování adhezních jevů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2B357FF1-E5FA-3B13-30E3-C16A45EC5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1" y="2047875"/>
            <a:ext cx="9670675" cy="4312584"/>
          </a:xfrm>
        </p:spPr>
        <p:txBody>
          <a:bodyPr/>
          <a:lstStyle/>
          <a:p>
            <a:r>
              <a:rPr lang="cs-CZ" dirty="0"/>
              <a:t>Velké množství obtížně definovatelných vlivů, které působí na adhezní vlastnosti vozidla dává těmto vlastnostem charakter náhodných jevů s velkým rozptylem</a:t>
            </a:r>
          </a:p>
          <a:p>
            <a:pPr lvl="1"/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36</a:t>
            </a:fld>
            <a:r>
              <a:rPr lang="cs-CZ" dirty="0"/>
              <a:t> / 42</a:t>
            </a:r>
          </a:p>
        </p:txBody>
      </p:sp>
    </p:spTree>
    <p:extLst>
      <p:ext uri="{BB962C8B-B14F-4D97-AF65-F5344CB8AC3E}">
        <p14:creationId xmlns="" xmlns:p14="http://schemas.microsoft.com/office/powerpoint/2010/main" val="41149816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Adhezní měření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Zástupný obsah 2">
                <a:extLst>
                  <a:ext uri="{FF2B5EF4-FFF2-40B4-BE49-F238E27FC236}">
                    <a16:creationId xmlns:a16="http://schemas.microsoft.com/office/drawing/2014/main" id="{2B357FF1-E5FA-3B13-30E3-C16A45EC50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5301" y="2047875"/>
                <a:ext cx="9670675" cy="4312584"/>
              </a:xfrm>
            </p:spPr>
            <p:txBody>
              <a:bodyPr/>
              <a:lstStyle/>
              <a:p>
                <a:r>
                  <a:rPr lang="cs-CZ" dirty="0"/>
                  <a:t>Ověření maximálních tažných sil</a:t>
                </a:r>
              </a:p>
              <a:p>
                <a:pPr lvl="1"/>
                <a:r>
                  <a:rPr lang="cs-CZ" dirty="0"/>
                  <a:t>Měří se součin </a:t>
                </a:r>
                <a14:m>
                  <m:oMath xmlns:m="http://schemas.openxmlformats.org/officeDocument/2006/math">
                    <m:r>
                      <a:rPr lang="cs-CZ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cs-CZ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cs-CZ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cs-CZ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endParaRPr lang="cs-CZ" dirty="0"/>
              </a:p>
              <a:p>
                <a:pPr lvl="1"/>
                <a14:m>
                  <m:oMath xmlns:m="http://schemas.openxmlformats.org/officeDocument/2006/math">
                    <m:r>
                      <a:rPr lang="cs-CZ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cs-CZ" dirty="0"/>
                  <a:t> závisí na vozidle (zhruba v mezích 0,85-1,2)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cs-CZ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cs-CZ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lang="cs-CZ" dirty="0"/>
                  <a:t> nezávisí na vozidle (může se měnit v mezích 0,05-0,4)</a:t>
                </a:r>
              </a:p>
              <a:p>
                <a:pPr lvl="1"/>
                <a:r>
                  <a:rPr lang="cs-CZ" dirty="0"/>
                  <a:t>Nutné „měření počasí“</a:t>
                </a:r>
              </a:p>
              <a:p>
                <a:r>
                  <a:rPr lang="cs-CZ" dirty="0"/>
                  <a:t>Nastavení protiskluzových zařízení a ochran</a:t>
                </a:r>
              </a:p>
              <a:p>
                <a:r>
                  <a:rPr lang="cs-CZ" dirty="0"/>
                  <a:t>Měření skluzových charakteristik</a:t>
                </a:r>
              </a:p>
              <a:p>
                <a:pPr lvl="1"/>
                <a:r>
                  <a:rPr lang="cs-CZ" dirty="0"/>
                  <a:t>Měření tažné síly všech náprav </a:t>
                </a:r>
              </a:p>
              <a:p>
                <a:pPr lvl="1"/>
                <a:r>
                  <a:rPr lang="cs-CZ" dirty="0"/>
                  <a:t>Měření nápravového zatížení všech náprav</a:t>
                </a:r>
              </a:p>
              <a:p>
                <a:pPr lvl="1"/>
                <a:r>
                  <a:rPr lang="cs-CZ" dirty="0"/>
                  <a:t>Přesné měření rychlosti jízdy a otáčení kol</a:t>
                </a:r>
              </a:p>
              <a:p>
                <a:pPr lvl="1"/>
                <a:endParaRPr lang="cs-CZ" dirty="0"/>
              </a:p>
              <a:p>
                <a:pPr marL="0" indent="0">
                  <a:buNone/>
                </a:pPr>
                <a:endParaRPr lang="cs-CZ" dirty="0"/>
              </a:p>
            </p:txBody>
          </p:sp>
        </mc:Choice>
        <mc:Fallback>
          <p:sp>
            <p:nvSpPr>
              <p:cNvPr id="3" name="Zástupný obsah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2B357FF1-E5FA-3B13-30E3-C16A45EC50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1" y="2047875"/>
                <a:ext cx="9670675" cy="4312584"/>
              </a:xfrm>
              <a:blipFill>
                <a:blip r:embed="rId2"/>
                <a:stretch>
                  <a:fillRect t="-1839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37</a:t>
            </a:fld>
            <a:r>
              <a:rPr lang="cs-CZ" dirty="0"/>
              <a:t> / 42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9399" y="1467621"/>
            <a:ext cx="5906525" cy="96555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180354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Adhezní měření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38</a:t>
            </a:fld>
            <a:r>
              <a:rPr lang="cs-CZ" dirty="0"/>
              <a:t> / 42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80" y="1407349"/>
            <a:ext cx="11606039" cy="491242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450119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Adhezní měření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39</a:t>
            </a:fld>
            <a:r>
              <a:rPr lang="cs-CZ" dirty="0"/>
              <a:t> / 42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904" y="1158081"/>
            <a:ext cx="7442250" cy="561106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322806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Modelování adhezních jevů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Zástupný obsah 2">
                <a:extLst>
                  <a:ext uri="{FF2B5EF4-FFF2-40B4-BE49-F238E27FC236}">
                    <a16:creationId xmlns:a16="http://schemas.microsoft.com/office/drawing/2014/main" id="{2B357FF1-E5FA-3B13-30E3-C16A45EC50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5301" y="2047875"/>
                <a:ext cx="9670675" cy="4312584"/>
              </a:xfrm>
            </p:spPr>
            <p:txBody>
              <a:bodyPr/>
              <a:lstStyle/>
              <a:p>
                <a:r>
                  <a:rPr lang="cs-CZ" dirty="0"/>
                  <a:t>Aproximace skluzové charakteristiky</a:t>
                </a:r>
              </a:p>
              <a:p>
                <a:pPr lvl="1"/>
                <a:r>
                  <a:rPr lang="de-DE" dirty="0" err="1"/>
                  <a:t>Polách</a:t>
                </a:r>
                <a:r>
                  <a:rPr lang="de-DE" dirty="0"/>
                  <a:t>, O.: Rad-Schiene-Modelle in der Simulation der Fahrzeug- und Antriebsdynamik</a:t>
                </a:r>
                <a:endParaRPr lang="cs-CZ" dirty="0"/>
              </a:p>
              <a:p>
                <a:pPr lvl="1"/>
                <a:endParaRPr lang="cs-CZ" dirty="0"/>
              </a:p>
              <a:p>
                <a:pPr lvl="1"/>
                <a:endParaRPr lang="cs-CZ" dirty="0"/>
              </a:p>
              <a:p>
                <a:pPr lvl="1"/>
                <a:endParaRPr lang="cs-CZ" dirty="0"/>
              </a:p>
              <a:p>
                <a:pPr lvl="1"/>
                <a:endParaRPr lang="cs-CZ" dirty="0"/>
              </a:p>
              <a:p>
                <a:pPr lvl="1"/>
                <a:endParaRPr lang="cs-CZ" dirty="0"/>
              </a:p>
              <a:p>
                <a:pPr lvl="2"/>
                <a:r>
                  <a:rPr lang="cs-CZ" dirty="0"/>
                  <a:t>Při rostoucím </a:t>
                </a:r>
                <a14:m>
                  <m:oMath xmlns:m="http://schemas.openxmlformats.org/officeDocument/2006/math">
                    <m:r>
                      <a:rPr lang="cs-CZ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cs-CZ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cs-CZ" dirty="0"/>
                  <a:t> je limita rovna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cs-CZ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cs-CZ" dirty="0"/>
              </a:p>
              <a:p>
                <a:pPr lvl="1"/>
                <a:endParaRPr lang="cs-CZ" dirty="0"/>
              </a:p>
              <a:p>
                <a:pPr lvl="1"/>
                <a:endParaRPr lang="cs-CZ" dirty="0"/>
              </a:p>
              <a:p>
                <a:pPr lvl="1"/>
                <a:endParaRPr lang="cs-CZ" dirty="0"/>
              </a:p>
            </p:txBody>
          </p:sp>
        </mc:Choice>
        <mc:Fallback>
          <p:sp>
            <p:nvSpPr>
              <p:cNvPr id="3" name="Zástupný obsah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2B357FF1-E5FA-3B13-30E3-C16A45EC50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5301" y="2047875"/>
                <a:ext cx="9670675" cy="4312584"/>
              </a:xfrm>
              <a:blipFill>
                <a:blip r:embed="rId2"/>
                <a:stretch>
                  <a:fillRect t="-1839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40</a:t>
            </a:fld>
            <a:r>
              <a:rPr lang="cs-CZ" dirty="0"/>
              <a:t> / 42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351" y="3470356"/>
            <a:ext cx="7814310" cy="14189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039887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Modelování adhezních jevů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Zástupný obsah 2">
                <a:extLst>
                  <a:ext uri="{FF2B5EF4-FFF2-40B4-BE49-F238E27FC236}">
                    <a16:creationId xmlns:a16="http://schemas.microsoft.com/office/drawing/2014/main" id="{2B357FF1-E5FA-3B13-30E3-C16A45EC50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1160" y="1505510"/>
                <a:ext cx="6645087" cy="4312584"/>
              </a:xfrm>
            </p:spPr>
            <p:txBody>
              <a:bodyPr/>
              <a:lstStyle/>
              <a:p>
                <a:r>
                  <a:rPr lang="cs-CZ" dirty="0"/>
                  <a:t>Aproximace skluzové charakteristiky</a:t>
                </a:r>
              </a:p>
              <a:p>
                <a:pPr lvl="1"/>
                <a:r>
                  <a:rPr lang="cs-CZ" dirty="0" err="1"/>
                  <a:t>Danzer</a:t>
                </a:r>
                <a:endParaRPr lang="cs-CZ" dirty="0"/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cs-CZ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cs-CZ" dirty="0"/>
                  <a:t> je skluzová rychlosti při </a:t>
                </a:r>
                <a14:m>
                  <m:oMath xmlns:m="http://schemas.openxmlformats.org/officeDocument/2006/math">
                    <m:r>
                      <a:rPr lang="cs-CZ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cs-CZ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cs-CZ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cs-CZ" i="1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endParaRPr lang="cs-CZ" dirty="0"/>
              </a:p>
              <a:p>
                <a:pPr lvl="2"/>
                <a:r>
                  <a:rPr lang="cs-CZ" dirty="0"/>
                  <a:t>Při rostoucím </a:t>
                </a:r>
                <a14:m>
                  <m:oMath xmlns:m="http://schemas.openxmlformats.org/officeDocument/2006/math">
                    <m:r>
                      <a:rPr lang="cs-CZ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cs-CZ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cs-CZ" dirty="0"/>
                  <a:t> je limita rovna </a:t>
                </a:r>
                <a14:m>
                  <m:oMath xmlns:m="http://schemas.openxmlformats.org/officeDocument/2006/math">
                    <m:r>
                      <a:rPr lang="cs-CZ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cs-CZ" dirty="0"/>
              </a:p>
              <a:p>
                <a:pPr lvl="2"/>
                <a:endParaRPr lang="cs-CZ" dirty="0"/>
              </a:p>
              <a:p>
                <a:pPr lvl="1"/>
                <a:endParaRPr lang="cs-CZ" dirty="0"/>
              </a:p>
              <a:p>
                <a:pPr lvl="1"/>
                <a:r>
                  <a:rPr lang="cs-CZ" dirty="0"/>
                  <a:t>S poklesem koeficientu adheze roste odpovídající skluzová rychlost</a:t>
                </a:r>
              </a:p>
              <a:p>
                <a:pPr lvl="2"/>
                <a:r>
                  <a:rPr lang="cs-CZ" dirty="0"/>
                  <a:t>Možno modelovat:</a:t>
                </a:r>
              </a:p>
            </p:txBody>
          </p:sp>
        </mc:Choice>
        <mc:Fallback>
          <p:sp>
            <p:nvSpPr>
              <p:cNvPr id="3" name="Zástupný obsah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2B357FF1-E5FA-3B13-30E3-C16A45EC50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1160" y="1505510"/>
                <a:ext cx="6645087" cy="4312584"/>
              </a:xfrm>
              <a:blipFill>
                <a:blip r:embed="rId2"/>
                <a:stretch>
                  <a:fillRect t="-1839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41</a:t>
            </a:fld>
            <a:r>
              <a:rPr lang="cs-CZ" dirty="0"/>
              <a:t> / 42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2722" y="1489092"/>
            <a:ext cx="4023642" cy="133873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508" y="5173527"/>
            <a:ext cx="5716905" cy="1004224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6552" y="3261239"/>
            <a:ext cx="3755983" cy="25568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7937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Příklady z praxe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2B357FF1-E5FA-3B13-30E3-C16A45EC50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Nehoda Kdyně 2020 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42</a:t>
            </a:fld>
            <a:r>
              <a:rPr lang="cs-CZ" dirty="0"/>
              <a:t> / 42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408" y="2607172"/>
            <a:ext cx="7450359" cy="4237050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82082" y="0"/>
            <a:ext cx="5309918" cy="346805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191756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B16EA9C4-D7E1-0DAE-AF28-CE8CAF945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Adheze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="" xmlns:a16="http://schemas.microsoft.com/office/drawing/2014/main" id="{024E104D-67A9-A57A-95E8-8C1D938A99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Děkuji za pozornost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="" xmlns:a16="http://schemas.microsoft.com/office/drawing/2014/main" id="{0BCB27B8-4DEC-F8A5-9B6F-01FB6C91E88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b="1" dirty="0"/>
              <a:t>Antonín Glac	</a:t>
            </a:r>
          </a:p>
          <a:p>
            <a:r>
              <a:rPr lang="cs-CZ" dirty="0"/>
              <a:t>377 634 108</a:t>
            </a:r>
          </a:p>
          <a:p>
            <a:r>
              <a:rPr lang="cs-CZ" dirty="0"/>
              <a:t>glac@fel.zcu.cz</a:t>
            </a:r>
          </a:p>
          <a:p>
            <a:r>
              <a:rPr lang="cs-CZ" dirty="0"/>
              <a:t>fel.zcu.cz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="" xmlns:p14="http://schemas.microsoft.com/office/powerpoint/2010/main" val="11964921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27134025-234C-25A8-BD3A-F1944F13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Otázky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="" xmlns:a16="http://schemas.microsoft.com/office/drawing/2014/main" id="{2B357FF1-E5FA-3B13-30E3-C16A45EC50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Jaký je rozdíl </a:t>
            </a:r>
            <a:r>
              <a:rPr lang="cs-CZ"/>
              <a:t>mezi skluzem </a:t>
            </a:r>
            <a:r>
              <a:rPr lang="cs-CZ" dirty="0"/>
              <a:t>a smykem?</a:t>
            </a:r>
          </a:p>
          <a:p>
            <a:r>
              <a:rPr lang="cs-CZ" dirty="0"/>
              <a:t>Jaké jsou hlavní faktory ovlivňující přilnavost?</a:t>
            </a:r>
          </a:p>
          <a:p>
            <a:r>
              <a:rPr lang="cs-CZ" dirty="0"/>
              <a:t>Jaký je rozptyl naměřeného koeficientu adheze kolem empirických vzorců </a:t>
            </a:r>
            <a:r>
              <a:rPr lang="cs-CZ" dirty="0" err="1"/>
              <a:t>Curtiuse</a:t>
            </a:r>
            <a:r>
              <a:rPr lang="cs-CZ" dirty="0"/>
              <a:t> a </a:t>
            </a:r>
            <a:r>
              <a:rPr lang="cs-CZ" dirty="0" err="1"/>
              <a:t>Knifflera</a:t>
            </a:r>
            <a:r>
              <a:rPr lang="cs-CZ" dirty="0"/>
              <a:t>?</a:t>
            </a:r>
          </a:p>
          <a:p>
            <a:r>
              <a:rPr lang="cs-CZ" dirty="0"/>
              <a:t>Jaký vzorec lze použít pro aproximaci skluzové charakteristiky?</a:t>
            </a:r>
          </a:p>
          <a:p>
            <a:r>
              <a:rPr lang="cs-CZ" dirty="0"/>
              <a:t>Jak se mění charakteristika skluzu při dynamických jevech?</a:t>
            </a:r>
          </a:p>
          <a:p>
            <a:r>
              <a:rPr lang="cs-CZ" dirty="0"/>
              <a:t>Mají všechny nápravy vozidla stejnou skluzovou charakteristiku?</a:t>
            </a:r>
          </a:p>
          <a:p>
            <a:r>
              <a:rPr lang="cs-CZ" dirty="0"/>
              <a:t>Jaký vliv má klopný moment na adhezní vlastnosti vozidla?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="" xmlns:a16="http://schemas.microsoft.com/office/drawing/2014/main" id="{41C6BB35-7EB0-EA14-A44E-25FA6C259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2D3A4-36BD-428B-B38C-34F4683E4A60}" type="slidenum">
              <a:rPr lang="cs-CZ" smtClean="0"/>
              <a:pPr/>
              <a:t>44</a:t>
            </a:fld>
            <a:r>
              <a:rPr lang="cs-CZ" dirty="0"/>
              <a:t> / 42</a:t>
            </a:r>
          </a:p>
        </p:txBody>
      </p:sp>
    </p:spTree>
    <p:extLst>
      <p:ext uri="{BB962C8B-B14F-4D97-AF65-F5344CB8AC3E}">
        <p14:creationId xmlns="" xmlns:p14="http://schemas.microsoft.com/office/powerpoint/2010/main" val="724919872"/>
      </p:ext>
    </p:extLst>
  </p:cSld>
  <p:clrMapOvr>
    <a:masterClrMapping/>
  </p:clrMapOvr>
</p:sld>
</file>

<file path=ppt/theme/theme1.xml><?xml version="1.0" encoding="utf-8"?>
<a:theme xmlns:a="http://schemas.openxmlformats.org/drawingml/2006/main" name="FEL cz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ICE cz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488c607-42be-4b9a-aa7a-e82df9cfcc90">
      <Terms xmlns="http://schemas.microsoft.com/office/infopath/2007/PartnerControls"/>
    </lcf76f155ced4ddcb4097134ff3c332f>
    <TaxCatchAll xmlns="ba94c817-37e8-4603-af73-707ee453052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222B22CB0AF664D9B3F9D2595D04362" ma:contentTypeVersion="13" ma:contentTypeDescription="Vytvoří nový dokument" ma:contentTypeScope="" ma:versionID="82caf547214aca3b948b3c50d75de2e9">
  <xsd:schema xmlns:xsd="http://www.w3.org/2001/XMLSchema" xmlns:xs="http://www.w3.org/2001/XMLSchema" xmlns:p="http://schemas.microsoft.com/office/2006/metadata/properties" xmlns:ns2="6488c607-42be-4b9a-aa7a-e82df9cfcc90" xmlns:ns3="ba94c817-37e8-4603-af73-707ee4530526" targetNamespace="http://schemas.microsoft.com/office/2006/metadata/properties" ma:root="true" ma:fieldsID="5312efebd8c413efcb4e6e241c860c70" ns2:_="" ns3:_="">
    <xsd:import namespace="6488c607-42be-4b9a-aa7a-e82df9cfcc90"/>
    <xsd:import namespace="ba94c817-37e8-4603-af73-707ee45305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88c607-42be-4b9a-aa7a-e82df9cfcc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Značky obrázků" ma:readOnly="false" ma:fieldId="{5cf76f15-5ced-4ddc-b409-7134ff3c332f}" ma:taxonomyMulti="true" ma:sspId="13283f8b-cd0a-456f-ac25-bb5e2384561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94c817-37e8-4603-af73-707ee453052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e0e26204-1134-468f-8dc0-3bd7d70ad93a}" ma:internalName="TaxCatchAll" ma:showField="CatchAllData" ma:web="ba94c817-37e8-4603-af73-707ee45305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74D3DE-1383-43F6-9498-561E6EB9997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02D771E-F859-4376-885B-2D5B1F6DF4FD}">
  <ds:schemaRefs>
    <ds:schemaRef ds:uri="http://schemas.microsoft.com/office/infopath/2007/PartnerControls"/>
    <ds:schemaRef ds:uri="http://purl.org/dc/terms/"/>
    <ds:schemaRef ds:uri="http://schemas.microsoft.com/office/2006/documentManagement/types"/>
    <ds:schemaRef ds:uri="ba94c817-37e8-4603-af73-707ee4530526"/>
    <ds:schemaRef ds:uri="http://schemas.microsoft.com/office/2006/metadata/properties"/>
    <ds:schemaRef ds:uri="http://purl.org/dc/elements/1.1/"/>
    <ds:schemaRef ds:uri="http://purl.org/dc/dcmitype/"/>
    <ds:schemaRef ds:uri="http://www.w3.org/XML/1998/namespace"/>
    <ds:schemaRef ds:uri="http://schemas.openxmlformats.org/package/2006/metadata/core-properties"/>
    <ds:schemaRef ds:uri="6488c607-42be-4b9a-aa7a-e82df9cfcc90"/>
  </ds:schemaRefs>
</ds:datastoreItem>
</file>

<file path=customXml/itemProps3.xml><?xml version="1.0" encoding="utf-8"?>
<ds:datastoreItem xmlns:ds="http://schemas.openxmlformats.org/officeDocument/2006/customXml" ds:itemID="{49717831-56B6-4D0B-AA33-541F20B534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88c607-42be-4b9a-aa7a-e82df9cfcc90"/>
    <ds:schemaRef ds:uri="ba94c817-37e8-4603-af73-707ee45305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498</TotalTime>
  <Words>885</Words>
  <Application>Microsoft Office PowerPoint</Application>
  <PresentationFormat>Vlastní</PresentationFormat>
  <Paragraphs>198</Paragraphs>
  <Slides>44</Slides>
  <Notes>1</Notes>
  <HiddenSlides>0</HiddenSlides>
  <MMClips>2</MMClips>
  <ScaleCrop>false</ScaleCrop>
  <HeadingPairs>
    <vt:vector size="4" baseType="variant">
      <vt:variant>
        <vt:lpstr>Motiv</vt:lpstr>
      </vt:variant>
      <vt:variant>
        <vt:i4>2</vt:i4>
      </vt:variant>
      <vt:variant>
        <vt:lpstr>Nadpisy snímků</vt:lpstr>
      </vt:variant>
      <vt:variant>
        <vt:i4>44</vt:i4>
      </vt:variant>
    </vt:vector>
  </HeadingPairs>
  <TitlesOfParts>
    <vt:vector size="46" baseType="lpstr">
      <vt:lpstr>FEL cz</vt:lpstr>
      <vt:lpstr>RICE cz</vt:lpstr>
      <vt:lpstr>ADHEZE</vt:lpstr>
      <vt:lpstr>Obsah</vt:lpstr>
      <vt:lpstr>Adheze</vt:lpstr>
      <vt:lpstr>Adheze</vt:lpstr>
      <vt:lpstr>Snímek 5</vt:lpstr>
      <vt:lpstr>Koeficient adheze</vt:lpstr>
      <vt:lpstr>Koeficient adheze</vt:lpstr>
      <vt:lpstr>Koeficient adheze – empirické vztahy</vt:lpstr>
      <vt:lpstr>Koeficient adheze – měření</vt:lpstr>
      <vt:lpstr>Koeficient adheze – měření</vt:lpstr>
      <vt:lpstr>Koeficient adheze – měření</vt:lpstr>
      <vt:lpstr>Skluzová charakteristika</vt:lpstr>
      <vt:lpstr>Skluzová charakteristika</vt:lpstr>
      <vt:lpstr>Poměry ve styku</vt:lpstr>
      <vt:lpstr>Poměry ve styku</vt:lpstr>
      <vt:lpstr>Poměry ve styku</vt:lpstr>
      <vt:lpstr>Poměry ve styku</vt:lpstr>
      <vt:lpstr>Poměry ve styku</vt:lpstr>
      <vt:lpstr>Poměry ve styku</vt:lpstr>
      <vt:lpstr>Vlivy okolí</vt:lpstr>
      <vt:lpstr>Dynamické jevy</vt:lpstr>
      <vt:lpstr>Snímek 22</vt:lpstr>
      <vt:lpstr>Adhezní vlastnosti vozidla</vt:lpstr>
      <vt:lpstr>Adhezní vlastnosti vozidla</vt:lpstr>
      <vt:lpstr>Adhezní vlastnosti vozidla</vt:lpstr>
      <vt:lpstr>Adhezní vlastnosti vozidla</vt:lpstr>
      <vt:lpstr>Vliv konstrukce</vt:lpstr>
      <vt:lpstr>Vliv klopného momentu</vt:lpstr>
      <vt:lpstr>Vliv klopného momentu</vt:lpstr>
      <vt:lpstr>Vliv klopného momentu</vt:lpstr>
      <vt:lpstr>Vliv klopného momentu</vt:lpstr>
      <vt:lpstr>Vliv klopného momentu</vt:lpstr>
      <vt:lpstr>Vliv klopného momentu</vt:lpstr>
      <vt:lpstr>Dynamické účinky</vt:lpstr>
      <vt:lpstr>Vliv „rozvážení proudů“</vt:lpstr>
      <vt:lpstr>Měření a modelování adhezních jevů</vt:lpstr>
      <vt:lpstr>Adhezní měření</vt:lpstr>
      <vt:lpstr>Adhezní měření</vt:lpstr>
      <vt:lpstr>Adhezní měření</vt:lpstr>
      <vt:lpstr>Modelování adhezních jevů</vt:lpstr>
      <vt:lpstr>Modelování adhezních jevů</vt:lpstr>
      <vt:lpstr>Příklady z praxe</vt:lpstr>
      <vt:lpstr>Adheze</vt:lpstr>
      <vt:lpstr>Otázky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Magdalena Matoušková</dc:creator>
  <cp:lastModifiedBy>Uživatel systému Windows</cp:lastModifiedBy>
  <cp:revision>29</cp:revision>
  <dcterms:created xsi:type="dcterms:W3CDTF">2022-04-29T06:52:55Z</dcterms:created>
  <dcterms:modified xsi:type="dcterms:W3CDTF">2023-01-09T19:39:40Z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0x010100C222B22CB0AF664D9B3F9D2595D04362</vt:lpwstr>
  </property>
  <property fmtid="{D5CDD505-2E9C-101B-9397-08002B2CF9AE}" pid="3" name="MediaServiceImageTags">
    <vt:lpwstr/>
  </property>
</Properties>
</file>