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8" r:id="rId4"/>
    <p:sldId id="299" r:id="rId5"/>
    <p:sldId id="300" r:id="rId6"/>
    <p:sldId id="302" r:id="rId7"/>
    <p:sldId id="303" r:id="rId8"/>
    <p:sldId id="304" r:id="rId9"/>
    <p:sldId id="305" r:id="rId10"/>
    <p:sldId id="301" r:id="rId11"/>
    <p:sldId id="306" r:id="rId12"/>
    <p:sldId id="307" r:id="rId13"/>
    <p:sldId id="316" r:id="rId14"/>
    <p:sldId id="31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8" r:id="rId24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43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commons.wikimedia.org/wiki/File:Mach-Zehnder_interferometer.sv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2693045"/>
          </a:xfrm>
        </p:spPr>
        <p:txBody>
          <a:bodyPr/>
          <a:lstStyle/>
          <a:p>
            <a:pPr algn="ctr"/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MĚŘENÍ </a:t>
            </a:r>
            <a:r>
              <a:rPr lang="cs-CZ" dirty="0"/>
              <a:t>POLOHY A VZDÁLENOSTI</a:t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Laserové </a:t>
            </a:r>
            <a:r>
              <a:rPr lang="cs-CZ" dirty="0"/>
              <a:t>interferometry</a:t>
            </a:r>
            <a:br>
              <a:rPr lang="cs-CZ" dirty="0"/>
            </a:br>
            <a:endParaRPr lang="cs-CZ" dirty="0"/>
          </a:p>
        </p:txBody>
      </p:sp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3323987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2800" dirty="0"/>
              <a:t>Na jakém principu funguje interferometrický systém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sz="1600" dirty="0" smtClean="0"/>
              <a:t>Nejznámějším </a:t>
            </a:r>
            <a:r>
              <a:rPr lang="cs-CZ" sz="1600" dirty="0"/>
              <a:t>interferometrickým nástrojem je tzv. </a:t>
            </a:r>
            <a:r>
              <a:rPr lang="cs-CZ" sz="1600" dirty="0" err="1"/>
              <a:t>Michelsonův</a:t>
            </a:r>
            <a:r>
              <a:rPr lang="cs-CZ" sz="1600" dirty="0"/>
              <a:t> interferometr. Jedná se o nejstarší známý druh interferometru, který vynalezl, navrhl a sestavil v roce 1887 Albert Abraham </a:t>
            </a:r>
            <a:r>
              <a:rPr lang="cs-CZ" sz="1600" dirty="0" err="1"/>
              <a:t>Michelson</a:t>
            </a:r>
            <a:r>
              <a:rPr lang="cs-CZ" sz="1600" dirty="0"/>
              <a:t> (americký fyzik narozený v Polsku, který v roce 1907 obdržel Nobelovu cenu za fyziku za své přesné optické přístroje).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1025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3705225"/>
            <a:ext cx="57245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522733" y="6328897"/>
            <a:ext cx="320953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10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Obr. </a:t>
            </a:r>
            <a:r>
              <a:rPr lang="cs-CZ" altLang="cs-CZ" sz="1000" b="1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1 </a:t>
            </a:r>
            <a:r>
              <a:rPr lang="cs-CZ" altLang="cs-CZ" sz="10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Vnitřní struktura </a:t>
            </a:r>
            <a:r>
              <a:rPr lang="cs-CZ" altLang="cs-CZ" sz="1000" b="1" dirty="0" err="1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Michelsonova</a:t>
            </a:r>
            <a:r>
              <a:rPr lang="cs-CZ" altLang="cs-CZ" sz="10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 interferometru </a:t>
            </a:r>
            <a:r>
              <a:rPr lang="cs-CZ" altLang="cs-CZ" sz="1000" b="1" baseline="300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[2]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327900" y="3510782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1028" name="Obrázek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061" y="4536137"/>
            <a:ext cx="19812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286862" y="6028140"/>
            <a:ext cx="3911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1000" b="1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Obr. 2 </a:t>
            </a:r>
            <a:r>
              <a:rPr lang="cs-CZ" altLang="cs-CZ" sz="1000" b="1" dirty="0" err="1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Interferogram</a:t>
            </a:r>
            <a:r>
              <a:rPr lang="cs-CZ" altLang="cs-CZ" sz="10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. </a:t>
            </a:r>
            <a:r>
              <a:rPr lang="cs-CZ" altLang="cs-CZ" sz="1000" b="1" baseline="300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[3]</a:t>
            </a:r>
          </a:p>
        </p:txBody>
      </p:sp>
    </p:spTree>
    <p:extLst>
      <p:ext uri="{BB962C8B-B14F-4D97-AF65-F5344CB8AC3E}">
        <p14:creationId xmlns:p14="http://schemas.microsoft.com/office/powerpoint/2010/main" val="3083892190"/>
      </p:ext>
    </p:extLst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09036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 smtClean="0"/>
              <a:t>Interferometrické systémy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sz="1600" dirty="0"/>
              <a:t>Interferometr je proto technické zařízení (přístroj) pro velmi přesná měření polohy a vzdálenosti, na principu interferenci světla. </a:t>
            </a:r>
            <a:r>
              <a:rPr lang="cs-CZ" sz="1600" dirty="0" smtClean="0"/>
              <a:t/>
            </a:r>
            <a:br>
              <a:rPr lang="cs-CZ" sz="1600" dirty="0" smtClean="0"/>
            </a:br>
            <a:r>
              <a:rPr lang="cs-CZ" sz="1600" dirty="0" smtClean="0"/>
              <a:t/>
            </a:r>
            <a:br>
              <a:rPr lang="cs-CZ" sz="1600" dirty="0" smtClean="0"/>
            </a:br>
            <a:r>
              <a:rPr lang="cs-CZ" sz="1600" dirty="0" smtClean="0"/>
              <a:t/>
            </a:r>
            <a:br>
              <a:rPr lang="cs-CZ" sz="1600" dirty="0" smtClean="0"/>
            </a:br>
            <a:r>
              <a:rPr lang="cs-CZ" sz="1600" dirty="0" smtClean="0"/>
              <a:t>Interferometry </a:t>
            </a:r>
            <a:r>
              <a:rPr lang="cs-CZ" sz="1600" dirty="0"/>
              <a:t>pro měření délek se nazývají „</a:t>
            </a:r>
            <a:r>
              <a:rPr lang="cs-CZ" sz="1600" u="sng" dirty="0"/>
              <a:t>interferenční </a:t>
            </a:r>
            <a:r>
              <a:rPr lang="cs-CZ" sz="1600" u="sng" dirty="0" smtClean="0"/>
              <a:t>komparátory</a:t>
            </a:r>
            <a:r>
              <a:rPr lang="cs-CZ" sz="1600" dirty="0" smtClean="0"/>
              <a:t>“</a:t>
            </a:r>
            <a:br>
              <a:rPr lang="cs-CZ" sz="1600" dirty="0" smtClean="0"/>
            </a:br>
            <a:r>
              <a:rPr lang="cs-CZ" sz="1600" dirty="0" smtClean="0"/>
              <a:t/>
            </a:r>
            <a:br>
              <a:rPr lang="cs-CZ" sz="1600" dirty="0" smtClean="0"/>
            </a:br>
            <a:r>
              <a:rPr lang="cs-CZ" sz="1600" dirty="0"/>
              <a:t>Interferometry pro </a:t>
            </a:r>
            <a:r>
              <a:rPr lang="cs-CZ" sz="1600" dirty="0" smtClean="0"/>
              <a:t>určení </a:t>
            </a:r>
            <a:r>
              <a:rPr lang="cs-CZ" sz="1600" dirty="0"/>
              <a:t>indexů lomu u plynů a u kapalin se nazývají „</a:t>
            </a:r>
            <a:r>
              <a:rPr lang="cs-CZ" sz="1600" u="sng" dirty="0"/>
              <a:t>interferenční refraktometry</a:t>
            </a:r>
            <a:r>
              <a:rPr lang="cs-CZ" sz="1600" dirty="0" smtClean="0"/>
              <a:t>“</a:t>
            </a:r>
            <a:br>
              <a:rPr lang="cs-CZ" sz="1600" dirty="0" smtClean="0"/>
            </a:br>
            <a:r>
              <a:rPr lang="cs-CZ" sz="1600" dirty="0" smtClean="0"/>
              <a:t> </a:t>
            </a:r>
            <a:br>
              <a:rPr lang="cs-CZ" sz="1600" dirty="0" smtClean="0"/>
            </a:br>
            <a:r>
              <a:rPr lang="cs-CZ" sz="1600" dirty="0"/>
              <a:t>Interferometry pro </a:t>
            </a:r>
            <a:r>
              <a:rPr lang="cs-CZ" sz="1600" dirty="0" smtClean="0"/>
              <a:t>určení </a:t>
            </a:r>
            <a:r>
              <a:rPr lang="cs-CZ" sz="1600" dirty="0"/>
              <a:t>jemné struktury spektrálních čar se nazývají „</a:t>
            </a:r>
            <a:r>
              <a:rPr lang="cs-CZ" sz="1600" u="sng" dirty="0"/>
              <a:t>interferenční spektroskopy</a:t>
            </a:r>
            <a:r>
              <a:rPr lang="cs-CZ" sz="1600" dirty="0" smtClean="0"/>
              <a:t>“</a:t>
            </a:r>
            <a:br>
              <a:rPr lang="cs-CZ" sz="1600" dirty="0" smtClean="0"/>
            </a:b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607144"/>
      </p:ext>
    </p:extLst>
  </p:cSld>
  <p:clrMapOvr>
    <a:masterClrMapping/>
  </p:clrMapOvr>
  <p:transition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Interferenční </a:t>
            </a:r>
            <a:r>
              <a:rPr lang="cs-CZ" sz="3200" dirty="0" smtClean="0"/>
              <a:t>komparátory</a:t>
            </a:r>
            <a:endParaRPr lang="cs-CZ" sz="32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38472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 smtClean="0"/>
              <a:t>Schéma </a:t>
            </a:r>
            <a:r>
              <a:rPr lang="cs-CZ" sz="1600" b="0" u="sng" kern="0" dirty="0" err="1" smtClean="0"/>
              <a:t>Michelsonova</a:t>
            </a:r>
            <a:r>
              <a:rPr lang="cs-CZ" sz="1600" b="0" u="sng" kern="0" dirty="0" smtClean="0"/>
              <a:t> interferometru</a:t>
            </a:r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r>
              <a:rPr lang="cs-CZ" sz="1600" kern="0" dirty="0" smtClean="0"/>
              <a:t/>
            </a:r>
            <a:br>
              <a:rPr lang="cs-CZ" sz="1600" kern="0" dirty="0" smtClean="0"/>
            </a:br>
            <a:r>
              <a:rPr lang="cs-CZ" sz="1000" kern="1200" dirty="0" smtClean="0"/>
              <a:t>Obr. 3 Základní princip soustavy interferometru </a:t>
            </a:r>
            <a:r>
              <a:rPr lang="cs-CZ" sz="1000" kern="1200" baseline="30000" dirty="0" smtClean="0"/>
              <a:t>[1]</a:t>
            </a:r>
            <a:endParaRPr lang="cs-CZ" kern="0" baseline="30000" dirty="0"/>
          </a:p>
        </p:txBody>
      </p:sp>
      <p:pic>
        <p:nvPicPr>
          <p:cNvPr id="10" name="Obrázek 9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7620" y="3262094"/>
            <a:ext cx="5760720" cy="276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064784"/>
      </p:ext>
    </p:extLst>
  </p:cSld>
  <p:clrMapOvr>
    <a:masterClrMapping/>
  </p:clrMapOvr>
  <p:transition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Interferenční refraktometry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38472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 smtClean="0"/>
              <a:t>Interferometr </a:t>
            </a:r>
            <a:r>
              <a:rPr lang="cs-CZ" sz="1600" b="0" u="sng" kern="0" dirty="0" err="1"/>
              <a:t>Jaminův</a:t>
            </a:r>
            <a:r>
              <a:rPr lang="cs-CZ" sz="1600" b="0" u="sng" kern="0" dirty="0"/>
              <a:t>[5]</a:t>
            </a:r>
          </a:p>
          <a:p>
            <a:r>
              <a:rPr lang="cs-CZ" sz="1600" b="0" kern="0" dirty="0"/>
              <a:t>Jsou to dvě rovnoběžné desky na nichž se odráží a láme svazek rovnoběžných paprsků. Mezi tyto dvě desky se vloží trubice s plynem, u kterého zjišťujeme index lomu, a trubice s vakuem (index lomu = 1). Při měření porovnáváme optické dráhy paprsků, které prochází trubicemi. Trubice s plynem můžeme nahradit trubicemi s kapalinou. Toho se využívá v lékařství při zjišťování kvality krevního séra.</a:t>
            </a:r>
          </a:p>
          <a:p>
            <a:endParaRPr lang="cs-CZ" sz="1600" b="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r>
              <a:rPr lang="cs-CZ" sz="1600" kern="0" dirty="0" smtClean="0"/>
              <a:t/>
            </a:r>
            <a:br>
              <a:rPr lang="cs-CZ" sz="1600" kern="0" dirty="0" smtClean="0"/>
            </a:br>
            <a:r>
              <a:rPr lang="cs-CZ" sz="1000" dirty="0" smtClean="0"/>
              <a:t>Obr. 3 </a:t>
            </a:r>
            <a:r>
              <a:rPr lang="cs-CZ" sz="1000" dirty="0" err="1" smtClean="0"/>
              <a:t>Jaminův</a:t>
            </a:r>
            <a:r>
              <a:rPr lang="cs-CZ" sz="1000" dirty="0" smtClean="0"/>
              <a:t> </a:t>
            </a:r>
            <a:r>
              <a:rPr lang="cs-CZ" sz="1000" dirty="0"/>
              <a:t>interferometr</a:t>
            </a:r>
            <a:r>
              <a:rPr lang="cs-CZ" sz="1000" baseline="30000" dirty="0"/>
              <a:t> [5</a:t>
            </a:r>
            <a:r>
              <a:rPr lang="cs-CZ" sz="1000" baseline="30000" dirty="0" smtClean="0"/>
              <a:t>]</a:t>
            </a:r>
            <a:endParaRPr lang="cs-CZ" kern="0" baseline="30000" dirty="0"/>
          </a:p>
        </p:txBody>
      </p:sp>
      <p:pic>
        <p:nvPicPr>
          <p:cNvPr id="7" name="Obrázek 6" descr="https://upload.wikimedia.org/wikipedia/commons/thumb/2/21/Jamin_interferometer_en.svg/220px-Jamin_interferometer_en.svg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4086666"/>
            <a:ext cx="3429000" cy="198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460944"/>
      </p:ext>
    </p:extLst>
  </p:cSld>
  <p:clrMapOvr>
    <a:masterClrMapping/>
  </p:clrMapOvr>
  <p:transition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Interferenční refraktometry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36009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/>
              <a:t>Interferometr </a:t>
            </a:r>
            <a:r>
              <a:rPr lang="cs-CZ" sz="1600" b="0" u="sng" kern="0" dirty="0" err="1"/>
              <a:t>Rožděstvenského</a:t>
            </a:r>
            <a:r>
              <a:rPr lang="cs-CZ" sz="1600" b="0" u="sng" kern="0" dirty="0"/>
              <a:t>-Machův[5]</a:t>
            </a:r>
          </a:p>
          <a:p>
            <a:r>
              <a:rPr lang="cs-CZ" sz="1600" b="0" kern="0" dirty="0"/>
              <a:t>Tento interferometr je také nazýván Interferometr Mach-</a:t>
            </a:r>
            <a:r>
              <a:rPr lang="cs-CZ" sz="1600" b="0" kern="0" dirty="0" err="1"/>
              <a:t>Zehnderův</a:t>
            </a:r>
            <a:r>
              <a:rPr lang="cs-CZ" sz="1600" b="0" kern="0" dirty="0"/>
              <a:t>. Je velmi podobný interferometru </a:t>
            </a:r>
            <a:r>
              <a:rPr lang="cs-CZ" sz="1600" b="0" kern="0" dirty="0" err="1"/>
              <a:t>Jaminovu</a:t>
            </a:r>
            <a:r>
              <a:rPr lang="cs-CZ" sz="1600" b="0" kern="0" dirty="0"/>
              <a:t>, pouze svazky paprsků, které prochází první a druhou trubicí jsou od sebe více vzdáleny.</a:t>
            </a:r>
          </a:p>
          <a:p>
            <a:endParaRPr lang="cs-CZ" sz="1600" b="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/>
          </a:p>
          <a:p>
            <a:pPr algn="ctr"/>
            <a:r>
              <a:rPr lang="cs-CZ" sz="1000" dirty="0" smtClean="0"/>
              <a:t>Obr</a:t>
            </a:r>
            <a:r>
              <a:rPr lang="cs-CZ" sz="1000" dirty="0"/>
              <a:t>. </a:t>
            </a:r>
            <a:r>
              <a:rPr lang="cs-CZ" sz="1000" dirty="0" smtClean="0"/>
              <a:t>4 </a:t>
            </a:r>
            <a:r>
              <a:rPr lang="cs-CZ" sz="1000" dirty="0"/>
              <a:t>Interferometr </a:t>
            </a:r>
            <a:r>
              <a:rPr lang="cs-CZ" sz="1000" dirty="0" err="1"/>
              <a:t>Rožděstvenského</a:t>
            </a:r>
            <a:r>
              <a:rPr lang="cs-CZ" sz="1000" dirty="0"/>
              <a:t>-Machův </a:t>
            </a:r>
            <a:r>
              <a:rPr lang="cs-CZ" sz="1000" baseline="30000" dirty="0"/>
              <a:t>[5]</a:t>
            </a:r>
            <a:endParaRPr lang="cs-CZ" kern="0" baseline="30000" dirty="0"/>
          </a:p>
        </p:txBody>
      </p:sp>
      <p:pic>
        <p:nvPicPr>
          <p:cNvPr id="6" name="Obrázek 5" descr="https://upload.wikimedia.org/wikipedia/commons/thumb/c/c9/Mach-Zehnder_interferometer.svg/220px-Mach-Zehnder_interferometer.svg.pn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3678048"/>
            <a:ext cx="3733800" cy="2225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67709"/>
      </p:ext>
    </p:extLst>
  </p:cSld>
  <p:clrMapOvr>
    <a:masterClrMapping/>
  </p:clrMapOvr>
  <p:transition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Interferenční refraktometry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/>
              <a:t>Interferometr </a:t>
            </a:r>
            <a:r>
              <a:rPr lang="cs-CZ" sz="1600" b="0" u="sng" kern="0" dirty="0" err="1"/>
              <a:t>Rayleighův</a:t>
            </a:r>
            <a:r>
              <a:rPr lang="cs-CZ" sz="1600" b="0" kern="0" dirty="0"/>
              <a:t> </a:t>
            </a:r>
            <a:r>
              <a:rPr lang="cs-CZ" sz="1600" b="0" kern="0" baseline="30000" dirty="0"/>
              <a:t>[5]</a:t>
            </a:r>
          </a:p>
          <a:p>
            <a:r>
              <a:rPr lang="cs-CZ" sz="1600" b="0" kern="0" dirty="0"/>
              <a:t>Zkoumané světlo prochází štěrbinou, objektivem a pak dvěma štěrbinami rovnoběžnými s první. Za těmito štěrbinami je umístěna spojná čočka, za kterou dochází k interferenci a vzniku interferenčních proužků na stínítku. Mezi objektiv a </a:t>
            </a:r>
            <a:r>
              <a:rPr lang="cs-CZ" sz="1600" b="0" kern="0" dirty="0" err="1"/>
              <a:t>dvouštěrbinovou</a:t>
            </a:r>
            <a:r>
              <a:rPr lang="cs-CZ" sz="1600" b="0" kern="0" dirty="0"/>
              <a:t> destičku se vkládají trubice s plynem a vakuem a porovnávají optické dráhy paprsků, které prochází trubicemi.</a:t>
            </a:r>
          </a:p>
          <a:p>
            <a:endParaRPr lang="cs-CZ" sz="1600" b="0" kern="0" dirty="0" smtClean="0"/>
          </a:p>
        </p:txBody>
      </p:sp>
    </p:spTree>
    <p:extLst>
      <p:ext uri="{BB962C8B-B14F-4D97-AF65-F5344CB8AC3E}">
        <p14:creationId xmlns:p14="http://schemas.microsoft.com/office/powerpoint/2010/main" val="3863339860"/>
      </p:ext>
    </p:extLst>
  </p:cSld>
  <p:clrMapOvr>
    <a:masterClrMapping/>
  </p:clrMapOvr>
  <p:transition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Interferenční spektroskopy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41857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 err="1"/>
              <a:t>Michelsonova</a:t>
            </a:r>
            <a:r>
              <a:rPr lang="cs-CZ" sz="1600" b="0" u="sng" kern="0" dirty="0"/>
              <a:t> stupňová </a:t>
            </a:r>
            <a:r>
              <a:rPr lang="cs-CZ" sz="1600" b="0" u="sng" kern="0" dirty="0" smtClean="0"/>
              <a:t>mřížka</a:t>
            </a:r>
            <a:r>
              <a:rPr lang="cs-CZ" sz="1600" b="0" kern="0" dirty="0" smtClean="0"/>
              <a:t> </a:t>
            </a:r>
            <a:r>
              <a:rPr lang="cs-CZ" sz="1600" b="0" kern="0" baseline="30000" dirty="0" smtClean="0"/>
              <a:t>[</a:t>
            </a:r>
            <a:r>
              <a:rPr lang="cs-CZ" sz="1600" b="0" kern="0" baseline="30000" dirty="0"/>
              <a:t>5]</a:t>
            </a:r>
          </a:p>
          <a:p>
            <a:r>
              <a:rPr lang="cs-CZ" sz="1600" b="0" kern="0" dirty="0"/>
              <a:t>Je tvořena řadou asi 40 rovnoběžných destiček přesně stejné tloušťky z průhledného materiálu. Destičky mají různou délku a jsou spojeny tak, že vytvářejí "schůdky" o výšce 1 mm. Při průchodu rovnoběžných paprsků zkoumaného monochromatického světla těmito destičkami se stávají "schůdky" zdroji rozptylujících se paprsků, které spolu interferují. Na stínítku pak vznikají interferenční obrazce.</a:t>
            </a:r>
          </a:p>
          <a:p>
            <a:endParaRPr lang="cs-CZ" sz="1600" b="0" kern="0" dirty="0" smtClean="0"/>
          </a:p>
          <a:p>
            <a:endParaRPr lang="cs-CZ" sz="1600" b="0" kern="0" dirty="0" smtClean="0"/>
          </a:p>
          <a:p>
            <a:r>
              <a:rPr lang="cs-CZ" sz="1600" b="0" u="sng" kern="0" dirty="0"/>
              <a:t>Interferometr </a:t>
            </a:r>
            <a:r>
              <a:rPr lang="cs-CZ" sz="1600" b="0" u="sng" kern="0" dirty="0" err="1" smtClean="0"/>
              <a:t>Fabryův-Perotův</a:t>
            </a:r>
            <a:r>
              <a:rPr lang="cs-CZ" sz="1600" b="0" kern="0" dirty="0" smtClean="0"/>
              <a:t> </a:t>
            </a:r>
            <a:r>
              <a:rPr lang="cs-CZ" sz="1600" b="0" kern="0" baseline="30000" dirty="0" smtClean="0"/>
              <a:t>[</a:t>
            </a:r>
            <a:r>
              <a:rPr lang="cs-CZ" sz="1600" b="0" kern="0" baseline="30000" dirty="0"/>
              <a:t>5]</a:t>
            </a:r>
          </a:p>
          <a:p>
            <a:r>
              <a:rPr lang="cs-CZ" sz="1600" b="0" kern="0" dirty="0"/>
              <a:t>Je tvořen dvěma skleněnými deskami mírně klínovitého profilu, mezi kterými je tenká vzduchová vrstva. Při průchodu monochromatického světla vznikají interferenční kroužky, u kterých je dobře viditelné jemné dělení.</a:t>
            </a:r>
          </a:p>
          <a:p>
            <a:endParaRPr lang="cs-CZ" sz="1600" b="0" kern="0" dirty="0"/>
          </a:p>
          <a:p>
            <a:endParaRPr lang="cs-CZ" sz="1600" b="0" u="sng" kern="0" dirty="0"/>
          </a:p>
          <a:p>
            <a:r>
              <a:rPr lang="cs-CZ" sz="1600" b="0" u="sng" kern="0" dirty="0" err="1" smtClean="0"/>
              <a:t>Lummerova-Gehrecheova</a:t>
            </a:r>
            <a:r>
              <a:rPr lang="cs-CZ" sz="1600" b="0" u="sng" kern="0" dirty="0" smtClean="0"/>
              <a:t> deska</a:t>
            </a:r>
            <a:r>
              <a:rPr lang="cs-CZ" sz="1600" b="0" kern="0" dirty="0" smtClean="0"/>
              <a:t> </a:t>
            </a:r>
            <a:r>
              <a:rPr lang="cs-CZ" sz="1600" b="0" kern="0" baseline="30000" dirty="0" smtClean="0"/>
              <a:t>[</a:t>
            </a:r>
            <a:r>
              <a:rPr lang="cs-CZ" sz="1600" b="0" kern="0" baseline="30000" dirty="0"/>
              <a:t>5]</a:t>
            </a:r>
          </a:p>
          <a:p>
            <a:r>
              <a:rPr lang="cs-CZ" sz="1600" b="0" kern="0" dirty="0"/>
              <a:t>Základem tohoto interferometru je deska z průhledného materiálu, na jejíž jeden konec je přitmelen hranolek, kterým vstupuje zkoumané monochromatické světlo. Paprsky se díky úplnému odrazu v desce odráží od jejích stěn a dochází k jejich interferenci. Při pozorování desky ve směru podélné osy tak vznikají interferenční obrazce</a:t>
            </a:r>
            <a:r>
              <a:rPr lang="cs-CZ" sz="1600" b="0" kern="0" dirty="0" smtClean="0"/>
              <a:t>.</a:t>
            </a:r>
            <a:endParaRPr lang="cs-CZ" sz="1600" kern="0" dirty="0"/>
          </a:p>
        </p:txBody>
      </p:sp>
    </p:spTree>
    <p:extLst>
      <p:ext uri="{BB962C8B-B14F-4D97-AF65-F5344CB8AC3E}">
        <p14:creationId xmlns:p14="http://schemas.microsoft.com/office/powerpoint/2010/main" val="4061049624"/>
      </p:ext>
    </p:extLst>
  </p:cSld>
  <p:clrMapOvr>
    <a:masterClrMapping/>
  </p:clrMapOvr>
  <p:transition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 smtClean="0"/>
              <a:t>Technické řešení interferenčního komparátoru</a:t>
            </a:r>
            <a:endParaRPr lang="cs-CZ" sz="32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40934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u="sng" kern="0" dirty="0" err="1" smtClean="0"/>
              <a:t>Michelsonova</a:t>
            </a:r>
            <a:r>
              <a:rPr lang="cs-CZ" sz="1600" u="sng" kern="0" dirty="0" smtClean="0"/>
              <a:t> </a:t>
            </a:r>
            <a:r>
              <a:rPr lang="cs-CZ" sz="1600" u="sng" kern="0" dirty="0"/>
              <a:t>interferometrie lze lépe definovat pro měřící zařízená takto:</a:t>
            </a:r>
          </a:p>
          <a:p>
            <a:r>
              <a:rPr lang="cs-CZ" sz="1600" b="0" kern="0" dirty="0"/>
              <a:t>Laserový paprsek (1) vychází z laserového zdroje a je v interferometru rozštěpen na dva paprsky (referenční (2) a měřicí (3)). Tyto paprsky jsou dvěma odražeči odraženy zpět, a před dopadem na detektor interferují.</a:t>
            </a:r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r>
              <a:rPr lang="cs-CZ" sz="1600" kern="0" dirty="0" smtClean="0"/>
              <a:t> </a:t>
            </a:r>
            <a:r>
              <a:rPr lang="cs-CZ" sz="1000" dirty="0" smtClean="0"/>
              <a:t>Obr</a:t>
            </a:r>
            <a:r>
              <a:rPr lang="cs-CZ" sz="1000" dirty="0"/>
              <a:t>. </a:t>
            </a:r>
            <a:r>
              <a:rPr lang="cs-CZ" sz="1000" dirty="0" smtClean="0"/>
              <a:t>5 </a:t>
            </a:r>
            <a:r>
              <a:rPr lang="cs-CZ" sz="1000" dirty="0"/>
              <a:t>vnitřní uspořádání laserového interferometru </a:t>
            </a:r>
            <a:r>
              <a:rPr lang="cs-CZ" sz="1000" baseline="30000" dirty="0"/>
              <a:t>[4</a:t>
            </a:r>
            <a:r>
              <a:rPr lang="cs-CZ" sz="1000" baseline="30000" dirty="0" smtClean="0"/>
              <a:t>]</a:t>
            </a:r>
            <a:endParaRPr lang="cs-CZ" sz="1000" baseline="30000" dirty="0"/>
          </a:p>
        </p:txBody>
      </p:sp>
      <p:pic>
        <p:nvPicPr>
          <p:cNvPr id="6" name="Obrázek 5" descr="Nastavení laseru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3552825"/>
            <a:ext cx="5676900" cy="2675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437793"/>
      </p:ext>
    </p:extLst>
  </p:cSld>
  <p:clrMapOvr>
    <a:masterClrMapping/>
  </p:clrMapOvr>
  <p:transition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Technické řešení </a:t>
            </a:r>
            <a:r>
              <a:rPr lang="cs-CZ" sz="3200" dirty="0" smtClean="0"/>
              <a:t>interferenčního komparátoru</a:t>
            </a:r>
            <a:endParaRPr lang="cs-CZ" sz="32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44319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 smtClean="0"/>
              <a:t>Zpracování signálu : </a:t>
            </a:r>
            <a:endParaRPr lang="cs-CZ" sz="1600" b="0" u="sng" kern="0" dirty="0"/>
          </a:p>
          <a:p>
            <a:r>
              <a:rPr lang="cs-CZ" sz="1600" b="0" kern="0" dirty="0"/>
              <a:t>Zpracování optického signálu detektorem umožňuje sledovat interferenci obou paprsků (viz </a:t>
            </a:r>
            <a:r>
              <a:rPr lang="cs-CZ" sz="1600" b="0" kern="0" dirty="0" err="1"/>
              <a:t>interferogram</a:t>
            </a:r>
            <a:r>
              <a:rPr lang="cs-CZ" sz="1600" b="0" kern="0" dirty="0"/>
              <a:t>). Posunutí měřicího paprsku způsobí změnu relativní fáze obou těchto paprsků. Tento cyklus konstruktivní a destruktivní interference způsobuje cyklické změny intenzity rekombinovaného světla. K cyklu změny intenzity </a:t>
            </a:r>
            <a:r>
              <a:rPr lang="cs-CZ" sz="1600" b="0" kern="0" dirty="0" err="1"/>
              <a:t>jasná-tmavá-jasná</a:t>
            </a:r>
            <a:r>
              <a:rPr lang="cs-CZ" sz="1600" b="0" kern="0" dirty="0"/>
              <a:t> dochází vždy, když se měřicí paprsek/odražeč (3) posunou o polovinu vlnové délky laseru.</a:t>
            </a:r>
          </a:p>
          <a:p>
            <a:endParaRPr lang="cs-CZ" sz="1600" b="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</p:txBody>
      </p:sp>
      <p:pic>
        <p:nvPicPr>
          <p:cNvPr id="7" name="Obrázek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7500" y="4086225"/>
            <a:ext cx="19812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136900" y="5275818"/>
            <a:ext cx="3911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1000" b="1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Obr. 6 </a:t>
            </a:r>
            <a:r>
              <a:rPr lang="cs-CZ" altLang="cs-CZ" sz="1000" b="1" dirty="0" err="1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Interferogram</a:t>
            </a:r>
            <a:r>
              <a:rPr lang="cs-CZ" altLang="cs-CZ" sz="10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. </a:t>
            </a:r>
            <a:r>
              <a:rPr lang="cs-CZ" altLang="cs-CZ" sz="1000" b="1" baseline="300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[3]</a:t>
            </a:r>
          </a:p>
        </p:txBody>
      </p:sp>
    </p:spTree>
    <p:extLst>
      <p:ext uri="{BB962C8B-B14F-4D97-AF65-F5344CB8AC3E}">
        <p14:creationId xmlns:p14="http://schemas.microsoft.com/office/powerpoint/2010/main" val="2328147852"/>
      </p:ext>
    </p:extLst>
  </p:cSld>
  <p:clrMapOvr>
    <a:masterClrMapping/>
  </p:clrMapOvr>
  <p:transition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 smtClean="0"/>
              <a:t>Technické řešení interferenčního komparátoru</a:t>
            </a:r>
            <a:endParaRPr lang="cs-CZ" sz="32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2954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/>
              <a:t>Přesnost </a:t>
            </a:r>
            <a:r>
              <a:rPr lang="cs-CZ" sz="1600" b="0" u="sng" kern="0" dirty="0" smtClean="0"/>
              <a:t>systému :</a:t>
            </a:r>
            <a:endParaRPr lang="cs-CZ" sz="1600" b="0" u="sng" kern="0" dirty="0"/>
          </a:p>
          <a:p>
            <a:r>
              <a:rPr lang="cs-CZ" sz="1600" b="0" kern="0" dirty="0"/>
              <a:t>Přesnost lineárního měření polohy závisí na přesnosti, s jakou je známá vlnová délka laseru. Provozní vlnová délka laseru závisí na indexu lomu vzduchu, jímž paprsek prochází, a mění se s teplotou, tlakem a relativní vlhkostí vzduchu. Proto je nutno vlnovou délku paprsku měnit (kompenzovat) pro přizpůsobení změnám těchto parametrů.</a:t>
            </a:r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</p:txBody>
      </p:sp>
      <p:pic>
        <p:nvPicPr>
          <p:cNvPr id="5" name="Obrázek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9700" y="3743606"/>
            <a:ext cx="4276725" cy="2484118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2222500" y="6266105"/>
            <a:ext cx="5346700" cy="2693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10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Obr. </a:t>
            </a:r>
            <a:r>
              <a:rPr lang="cs-CZ" sz="1000" b="1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7 </a:t>
            </a:r>
            <a:r>
              <a:rPr lang="cs-CZ" sz="10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Principové zobrazení konstruktivní a destruktivní </a:t>
            </a:r>
            <a:r>
              <a:rPr lang="cs-CZ" sz="1000" b="1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interference </a:t>
            </a:r>
            <a:r>
              <a:rPr lang="cs-CZ" sz="1000" b="1" baseline="30000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[8]</a:t>
            </a:r>
            <a:endParaRPr lang="cs-CZ" sz="1000" b="1" baseline="30000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7124393"/>
      </p:ext>
    </p:extLst>
  </p:cSld>
  <p:clrMapOvr>
    <a:masterClrMapping/>
  </p:clrMapOvr>
  <p:transition>
    <p:push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 smtClean="0"/>
              <a:t>Technické řešení interferenčního komparátoru</a:t>
            </a:r>
            <a:endParaRPr lang="cs-CZ" sz="32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41857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 smtClean="0"/>
              <a:t>Lasery </a:t>
            </a:r>
            <a:r>
              <a:rPr lang="cs-CZ" sz="1600" b="0" u="sng" kern="0" dirty="0"/>
              <a:t>s malým výkonem  </a:t>
            </a:r>
          </a:p>
          <a:p>
            <a:r>
              <a:rPr lang="cs-CZ" sz="1600" b="0" kern="0" dirty="0"/>
              <a:t>pracují s výkonem 0.1 – 2 </a:t>
            </a:r>
            <a:r>
              <a:rPr lang="cs-CZ" sz="1600" b="0" kern="0" dirty="0" err="1"/>
              <a:t>mW</a:t>
            </a:r>
            <a:endParaRPr lang="cs-CZ" sz="1600" b="0" kern="0" dirty="0"/>
          </a:p>
          <a:p>
            <a:r>
              <a:rPr lang="cs-CZ" sz="1600" b="0" kern="0" dirty="0"/>
              <a:t>pracují na vlnové délce 0.633µm</a:t>
            </a:r>
          </a:p>
          <a:p>
            <a:endParaRPr lang="cs-CZ" sz="1600" b="0" kern="0" dirty="0"/>
          </a:p>
          <a:p>
            <a:r>
              <a:rPr lang="cs-CZ" sz="1600" b="0" kern="0" dirty="0"/>
              <a:t>Jedná se o nejrozšířenější druh laserového zdroje používaného v metrologii. Základní částí je výbojka o délce 100 – 300mm naplněná héliem (He) a neonem (Ne). Zhotovuje se teplovzdorného skla s dostatečnou tloušťkou stěny, základním požadavkem je její lineárnost, tuhost, zanedbatelná propustnost, vysoká kruhovitost vnitřního průměru.</a:t>
            </a:r>
          </a:p>
          <a:p>
            <a:endParaRPr lang="cs-CZ" sz="1600" b="0" kern="0" dirty="0"/>
          </a:p>
          <a:p>
            <a:r>
              <a:rPr lang="cs-CZ" sz="1600" b="0" u="sng" kern="0" dirty="0"/>
              <a:t>Lasery se středním výkonem  </a:t>
            </a:r>
          </a:p>
          <a:p>
            <a:r>
              <a:rPr lang="cs-CZ" sz="1600" b="0" kern="0" dirty="0"/>
              <a:t>pracují s výkonem 2.5 – 15 </a:t>
            </a:r>
            <a:r>
              <a:rPr lang="cs-CZ" sz="1600" b="0" kern="0" dirty="0" err="1"/>
              <a:t>mW</a:t>
            </a:r>
            <a:r>
              <a:rPr lang="cs-CZ" sz="1600" b="0" kern="0" dirty="0"/>
              <a:t>  </a:t>
            </a:r>
          </a:p>
          <a:p>
            <a:r>
              <a:rPr lang="cs-CZ" sz="1600" b="0" kern="0" dirty="0"/>
              <a:t>pracují na vlnové délce 0.63 a 1.15µm</a:t>
            </a:r>
          </a:p>
          <a:p>
            <a:endParaRPr lang="cs-CZ" sz="1600" b="0" kern="0" dirty="0"/>
          </a:p>
          <a:p>
            <a:r>
              <a:rPr lang="cs-CZ" sz="1600" b="0" u="sng" kern="0" dirty="0"/>
              <a:t>Lasery s vyšším výkonem  </a:t>
            </a:r>
          </a:p>
          <a:p>
            <a:r>
              <a:rPr lang="cs-CZ" sz="1600" b="0" kern="0" dirty="0"/>
              <a:t>pracují s výkonem 20 – 60 </a:t>
            </a:r>
            <a:r>
              <a:rPr lang="cs-CZ" sz="1600" b="0" kern="0" dirty="0" err="1"/>
              <a:t>mW</a:t>
            </a:r>
            <a:endParaRPr lang="cs-CZ" sz="1600" b="0" kern="0" dirty="0"/>
          </a:p>
          <a:p>
            <a:r>
              <a:rPr lang="cs-CZ" sz="1600" b="0" kern="0" dirty="0"/>
              <a:t>pracují na vlnové délce 0.63, 1.15 a 3.39µm</a:t>
            </a:r>
          </a:p>
          <a:p>
            <a:endParaRPr lang="cs-CZ" sz="1600" b="0" kern="0" dirty="0"/>
          </a:p>
        </p:txBody>
      </p:sp>
    </p:spTree>
    <p:extLst>
      <p:ext uri="{BB962C8B-B14F-4D97-AF65-F5344CB8AC3E}">
        <p14:creationId xmlns:p14="http://schemas.microsoft.com/office/powerpoint/2010/main" val="1092923224"/>
      </p:ext>
    </p:extLst>
  </p:cSld>
  <p:clrMapOvr>
    <a:masterClrMapping/>
  </p:clrMapOvr>
  <p:transition>
    <p:push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 smtClean="0"/>
              <a:t>Technické řešení interferenčního komparátoru</a:t>
            </a:r>
            <a:endParaRPr lang="cs-CZ" sz="32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5909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kern="0" dirty="0" smtClean="0"/>
              <a:t>Vliv </a:t>
            </a:r>
            <a:r>
              <a:rPr lang="cs-CZ" sz="1600" b="0" kern="0" dirty="0"/>
              <a:t>prostředí na interferometrická měření</a:t>
            </a:r>
          </a:p>
          <a:p>
            <a:endParaRPr lang="cs-CZ" sz="1600" b="0" kern="0" dirty="0"/>
          </a:p>
          <a:p>
            <a:r>
              <a:rPr lang="cs-CZ" sz="1600" b="0" kern="0" dirty="0"/>
              <a:t>Vlnová délka laserového paprsku ve vzduchu závisí na indexu lomu vzduchu. Index lomu vzduchu je funkcí teploty, tlaku, vlhkosti a složení vzduchu (CO2 a další příměsi mají také malý vliv).</a:t>
            </a:r>
          </a:p>
          <a:p>
            <a:r>
              <a:rPr lang="cs-CZ" sz="1600" b="0" kern="0" dirty="0"/>
              <a:t>Nejistotu měření ovlivňuje též znečištění optické cesty mezi laserem, interferometrem a koutovým odražečem a dále skutečná teplota měřeného předmětu</a:t>
            </a:r>
          </a:p>
          <a:p>
            <a:endParaRPr lang="cs-CZ" sz="1600" b="0" kern="0" dirty="0"/>
          </a:p>
          <a:p>
            <a:r>
              <a:rPr lang="cs-CZ" sz="1600" b="0" kern="0" dirty="0"/>
              <a:t> </a:t>
            </a:r>
          </a:p>
          <a:p>
            <a:r>
              <a:rPr lang="el-GR" sz="1200" b="0" kern="0" dirty="0"/>
              <a:t>λ – </a:t>
            </a:r>
            <a:r>
              <a:rPr lang="cs-CZ" sz="1200" b="0" kern="0" dirty="0"/>
              <a:t>vlnová délka laserového paprsku ve vzduchu</a:t>
            </a:r>
          </a:p>
          <a:p>
            <a:r>
              <a:rPr lang="el-GR" sz="1200" b="0" kern="0" dirty="0"/>
              <a:t>λ0 – </a:t>
            </a:r>
            <a:r>
              <a:rPr lang="cs-CZ" sz="1200" b="0" kern="0" dirty="0"/>
              <a:t>vlnová délka laserového paprsku ve vakuu</a:t>
            </a:r>
          </a:p>
          <a:p>
            <a:r>
              <a:rPr lang="cs-CZ" sz="1200" b="0" kern="0" dirty="0"/>
              <a:t>n – index lomu vzduchu</a:t>
            </a:r>
          </a:p>
          <a:p>
            <a:endParaRPr lang="cs-CZ" sz="1600" b="0" kern="0" dirty="0"/>
          </a:p>
          <a:p>
            <a:r>
              <a:rPr lang="cs-CZ" sz="1600" b="0" kern="0" dirty="0"/>
              <a:t>Vlnová délka laserového záření vzroste o 1µm těmito změnami v </a:t>
            </a:r>
            <a:r>
              <a:rPr lang="cs-CZ" sz="1600" b="0" kern="0" dirty="0" err="1"/>
              <a:t>atmosferických</a:t>
            </a:r>
            <a:r>
              <a:rPr lang="cs-CZ" sz="1600" b="0" kern="0" dirty="0"/>
              <a:t> podmínkách:</a:t>
            </a:r>
          </a:p>
          <a:p>
            <a:r>
              <a:rPr lang="cs-CZ" sz="1600" b="0" kern="0" dirty="0"/>
              <a:t> 1°C      nárůst teploty vzduchu</a:t>
            </a:r>
          </a:p>
          <a:p>
            <a:r>
              <a:rPr lang="cs-CZ" sz="1600" b="0" kern="0" dirty="0"/>
              <a:t> 3.7       </a:t>
            </a:r>
            <a:r>
              <a:rPr lang="cs-CZ" sz="1600" b="0" kern="0" dirty="0" err="1"/>
              <a:t>millibaru</a:t>
            </a:r>
            <a:r>
              <a:rPr lang="cs-CZ" sz="1600" b="0" kern="0" dirty="0"/>
              <a:t> pokles tlaku vzduchu</a:t>
            </a:r>
          </a:p>
          <a:p>
            <a:r>
              <a:rPr lang="cs-CZ" sz="1600" b="0" kern="0" dirty="0"/>
              <a:t> 100%   pokles v % relativní vlhkosti</a:t>
            </a:r>
          </a:p>
          <a:p>
            <a:endParaRPr lang="cs-CZ" sz="1600" b="0" kern="0" dirty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</p:txBody>
      </p:sp>
      <p:pic>
        <p:nvPicPr>
          <p:cNvPr id="5" name="Obrázek 4"/>
          <p:cNvPicPr/>
          <p:nvPr/>
        </p:nvPicPr>
        <p:blipFill>
          <a:blip r:embed="rId2"/>
          <a:stretch>
            <a:fillRect/>
          </a:stretch>
        </p:blipFill>
        <p:spPr>
          <a:xfrm>
            <a:off x="3975100" y="4292601"/>
            <a:ext cx="1219200" cy="108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54698"/>
      </p:ext>
    </p:extLst>
  </p:cSld>
  <p:clrMapOvr>
    <a:masterClrMapping/>
  </p:clrMapOvr>
  <p:transition>
    <p:push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Využitelnost interferometrických systémů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17235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/>
              <a:t>Při měření na výrobních </a:t>
            </a:r>
            <a:r>
              <a:rPr lang="cs-CZ" sz="1600" b="0" u="sng" kern="0" dirty="0" smtClean="0"/>
              <a:t>strojích:</a:t>
            </a:r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</p:txBody>
      </p:sp>
      <p:pic>
        <p:nvPicPr>
          <p:cNvPr id="5" name="Obrázek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7050" y="2977993"/>
            <a:ext cx="4114800" cy="3276600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2451100" y="6254593"/>
            <a:ext cx="5346700" cy="2693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0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Obr. </a:t>
            </a:r>
            <a:r>
              <a:rPr lang="cs-CZ" sz="1000" b="1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8 </a:t>
            </a:r>
            <a:r>
              <a:rPr lang="cs-CZ" sz="10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Lineární měření pomocí laserového interferometru </a:t>
            </a:r>
            <a:r>
              <a:rPr lang="cs-CZ" sz="1000" b="1" baseline="300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[4]</a:t>
            </a:r>
          </a:p>
        </p:txBody>
      </p:sp>
    </p:spTree>
    <p:extLst>
      <p:ext uri="{BB962C8B-B14F-4D97-AF65-F5344CB8AC3E}">
        <p14:creationId xmlns:p14="http://schemas.microsoft.com/office/powerpoint/2010/main" val="2258905827"/>
      </p:ext>
    </p:extLst>
  </p:cSld>
  <p:clrMapOvr>
    <a:masterClrMapping/>
  </p:clrMapOvr>
  <p:transition>
    <p:push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Využitelnost interferometrických systémů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17235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/>
              <a:t>Při měření na výrobních </a:t>
            </a:r>
            <a:r>
              <a:rPr lang="cs-CZ" sz="1600" b="0" u="sng" kern="0" dirty="0" smtClean="0"/>
              <a:t>strojích:</a:t>
            </a:r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</p:txBody>
      </p:sp>
      <p:sp>
        <p:nvSpPr>
          <p:cNvPr id="3" name="Obdélník 2"/>
          <p:cNvSpPr/>
          <p:nvPr/>
        </p:nvSpPr>
        <p:spPr>
          <a:xfrm>
            <a:off x="2451100" y="6254593"/>
            <a:ext cx="5346700" cy="2693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Obr.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9 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Úhlové měření pomocí laserového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interferometru </a:t>
            </a:r>
            <a:r>
              <a:rPr lang="cs-CZ" sz="1000" b="1" baseline="30000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[4</a:t>
            </a:r>
            <a:r>
              <a:rPr lang="cs-CZ" sz="1000" b="1" baseline="300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]</a:t>
            </a:r>
          </a:p>
        </p:txBody>
      </p:sp>
      <p:pic>
        <p:nvPicPr>
          <p:cNvPr id="7" name="Obrázek 6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17" r="9412" b="6425"/>
          <a:stretch/>
        </p:blipFill>
        <p:spPr bwMode="auto">
          <a:xfrm>
            <a:off x="3105150" y="3054193"/>
            <a:ext cx="4038600" cy="3200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9787652"/>
      </p:ext>
    </p:extLst>
  </p:cSld>
  <p:clrMapOvr>
    <a:masterClrMapping/>
  </p:clrMapOvr>
  <p:transition>
    <p:push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Využitelnost interferometrických systémů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17235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 smtClean="0"/>
              <a:t>Praktická ukázka využití u výrobního stroje :</a:t>
            </a:r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</p:txBody>
      </p:sp>
      <p:sp>
        <p:nvSpPr>
          <p:cNvPr id="3" name="Obdélník 2"/>
          <p:cNvSpPr/>
          <p:nvPr/>
        </p:nvSpPr>
        <p:spPr>
          <a:xfrm>
            <a:off x="2222500" y="6262546"/>
            <a:ext cx="6553200" cy="26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Obr.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10 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Umístění zařízení na výrobním stroji pro úhlové měření pomocí laserového interferometru </a:t>
            </a:r>
            <a:r>
              <a:rPr lang="cs-CZ" sz="1000" b="1" baseline="30000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[4</a:t>
            </a:r>
            <a:r>
              <a:rPr lang="cs-CZ" sz="1000" b="1" baseline="300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]</a:t>
            </a:r>
          </a:p>
        </p:txBody>
      </p:sp>
      <p:pic>
        <p:nvPicPr>
          <p:cNvPr id="9" name="Obrázek 8"/>
          <p:cNvPicPr/>
          <p:nvPr/>
        </p:nvPicPr>
        <p:blipFill>
          <a:blip r:embed="rId2"/>
          <a:stretch>
            <a:fillRect/>
          </a:stretch>
        </p:blipFill>
        <p:spPr>
          <a:xfrm>
            <a:off x="2755900" y="3095625"/>
            <a:ext cx="5105400" cy="316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82535"/>
      </p:ext>
    </p:extLst>
  </p:cSld>
  <p:clrMapOvr>
    <a:masterClrMapping/>
  </p:clrMapOvr>
  <p:transition>
    <p:push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Využitelnost </a:t>
            </a:r>
            <a:r>
              <a:rPr lang="cs-CZ" sz="3200" dirty="0" smtClean="0"/>
              <a:t>u jiných technických </a:t>
            </a:r>
            <a:r>
              <a:rPr lang="cs-CZ" sz="3200" dirty="0"/>
              <a:t>systémů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2462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 smtClean="0"/>
              <a:t>V oblasti měření </a:t>
            </a:r>
            <a:r>
              <a:rPr lang="cs-CZ" sz="1600" b="0" u="sng" kern="0" dirty="0"/>
              <a:t>3D </a:t>
            </a:r>
            <a:r>
              <a:rPr lang="cs-CZ" sz="1600" b="0" u="sng" kern="0" dirty="0" smtClean="0"/>
              <a:t>objektů :</a:t>
            </a:r>
            <a:endParaRPr lang="cs-CZ" sz="1600" b="0" u="sng" kern="0" dirty="0"/>
          </a:p>
          <a:p>
            <a:r>
              <a:rPr lang="cs-CZ" sz="1600" b="0" kern="0" dirty="0"/>
              <a:t>Pro 3D měření lze použit </a:t>
            </a:r>
            <a:r>
              <a:rPr lang="cs-CZ" sz="1600" b="0" kern="0" dirty="0" err="1"/>
              <a:t>Leica</a:t>
            </a:r>
            <a:r>
              <a:rPr lang="cs-CZ" sz="1600" b="0" kern="0" dirty="0"/>
              <a:t> laser </a:t>
            </a:r>
            <a:r>
              <a:rPr lang="cs-CZ" sz="1600" b="0" kern="0" dirty="0" err="1"/>
              <a:t>tracker</a:t>
            </a:r>
            <a:r>
              <a:rPr lang="cs-CZ" sz="1600" b="0" kern="0" dirty="0"/>
              <a:t> LTD 800 v kombinaci s dotykovou sondou T-</a:t>
            </a:r>
            <a:r>
              <a:rPr lang="cs-CZ" sz="1600" b="0" kern="0" dirty="0" err="1"/>
              <a:t>Probe</a:t>
            </a:r>
            <a:r>
              <a:rPr lang="cs-CZ" sz="1600" b="0" kern="0" dirty="0"/>
              <a:t> II. Během měření bylo použito několik druhů měřicích dotyků s ohledem na aktuálně měřenou plochu. </a:t>
            </a:r>
          </a:p>
          <a:p>
            <a:r>
              <a:rPr lang="cs-CZ" sz="1600" b="0" kern="0" dirty="0"/>
              <a:t>Přesnost měření za dané konfigurace a daných podmínek je ±60 </a:t>
            </a:r>
            <a:r>
              <a:rPr lang="el-GR" sz="1600" b="0" kern="0" dirty="0"/>
              <a:t>μ</a:t>
            </a:r>
            <a:r>
              <a:rPr lang="cs-CZ" sz="1600" b="0" kern="0" dirty="0"/>
              <a:t>m.</a:t>
            </a:r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</p:txBody>
      </p:sp>
      <p:sp>
        <p:nvSpPr>
          <p:cNvPr id="3" name="Obdélník 2"/>
          <p:cNvSpPr/>
          <p:nvPr/>
        </p:nvSpPr>
        <p:spPr>
          <a:xfrm>
            <a:off x="393700" y="6262546"/>
            <a:ext cx="9982200" cy="26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Obr.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11 </a:t>
            </a:r>
            <a:r>
              <a:rPr lang="cs-CZ" sz="1000" b="1" dirty="0" err="1">
                <a:solidFill>
                  <a:srgbClr val="428F9B"/>
                </a:solidFill>
                <a:ea typeface="+mj-ea"/>
                <a:cs typeface="Calibri"/>
              </a:rPr>
              <a:t>Leica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 laser </a:t>
            </a:r>
            <a:r>
              <a:rPr lang="cs-CZ" sz="1000" b="1" dirty="0" err="1">
                <a:solidFill>
                  <a:srgbClr val="428F9B"/>
                </a:solidFill>
                <a:ea typeface="+mj-ea"/>
                <a:cs typeface="Calibri"/>
              </a:rPr>
              <a:t>tracker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 LTD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800</a:t>
            </a:r>
            <a:r>
              <a:rPr lang="cs-CZ" sz="1000" b="1" dirty="0">
                <a:solidFill>
                  <a:srgbClr val="428F9B"/>
                </a:solidFill>
                <a:cs typeface="Calibri"/>
              </a:rPr>
              <a:t> </a:t>
            </a:r>
            <a:r>
              <a:rPr lang="cs-CZ" sz="1000" b="1" baseline="30000" dirty="0">
                <a:solidFill>
                  <a:srgbClr val="428F9B"/>
                </a:solidFill>
                <a:cs typeface="Calibri"/>
              </a:rPr>
              <a:t>[6</a:t>
            </a:r>
            <a:r>
              <a:rPr lang="cs-CZ" sz="1000" b="1" baseline="30000" dirty="0" smtClean="0">
                <a:solidFill>
                  <a:srgbClr val="428F9B"/>
                </a:solidFill>
                <a:cs typeface="Calibri"/>
              </a:rPr>
              <a:t>]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			Obr.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12 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Dotyková </a:t>
            </a:r>
            <a:r>
              <a:rPr lang="cs-CZ" sz="1000" b="1" dirty="0" err="1">
                <a:solidFill>
                  <a:srgbClr val="428F9B"/>
                </a:solidFill>
                <a:ea typeface="+mj-ea"/>
                <a:cs typeface="Calibri"/>
              </a:rPr>
              <a:t>sondá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 T-</a:t>
            </a:r>
            <a:r>
              <a:rPr lang="cs-CZ" sz="1000" b="1" dirty="0" err="1">
                <a:solidFill>
                  <a:srgbClr val="428F9B"/>
                </a:solidFill>
                <a:ea typeface="+mj-ea"/>
                <a:cs typeface="Calibri"/>
              </a:rPr>
              <a:t>Probe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II </a:t>
            </a:r>
            <a:r>
              <a:rPr lang="cs-CZ" sz="1000" b="1" baseline="30000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[6]</a:t>
            </a:r>
            <a:endParaRPr lang="cs-CZ" sz="1000" b="1" baseline="30000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</p:txBody>
      </p:sp>
      <p:pic>
        <p:nvPicPr>
          <p:cNvPr id="7" name="Obrázek 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1100" y="3705225"/>
            <a:ext cx="1028700" cy="2441575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700" y="4127751"/>
            <a:ext cx="1981200" cy="17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01012"/>
      </p:ext>
    </p:extLst>
  </p:cSld>
  <p:clrMapOvr>
    <a:masterClrMapping/>
  </p:clrMapOvr>
  <p:transition>
    <p:push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Využitelnost </a:t>
            </a:r>
            <a:r>
              <a:rPr lang="cs-CZ" sz="3200" dirty="0" smtClean="0"/>
              <a:t>u jiných technických </a:t>
            </a:r>
            <a:r>
              <a:rPr lang="cs-CZ" sz="3200" dirty="0"/>
              <a:t>systémů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1" y="2660649"/>
            <a:ext cx="4105999" cy="51706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/>
              <a:t>Princip laser </a:t>
            </a:r>
            <a:r>
              <a:rPr lang="cs-CZ" sz="1600" b="0" u="sng" kern="0" dirty="0" err="1"/>
              <a:t>trackeru</a:t>
            </a:r>
            <a:endParaRPr lang="cs-CZ" sz="1600" b="0" u="sng" kern="0" dirty="0"/>
          </a:p>
          <a:p>
            <a:r>
              <a:rPr lang="cs-CZ" sz="1600" b="0" kern="0" dirty="0"/>
              <a:t>Základní funkcí je nepřetržité sledování sondy se sféricky montovaným koutovým odražečem SMR (z angl. </a:t>
            </a:r>
            <a:r>
              <a:rPr lang="cs-CZ" sz="1600" b="0" kern="0" dirty="0" err="1"/>
              <a:t>Spherically</a:t>
            </a:r>
            <a:r>
              <a:rPr lang="cs-CZ" sz="1600" b="0" kern="0" dirty="0"/>
              <a:t> </a:t>
            </a:r>
            <a:r>
              <a:rPr lang="cs-CZ" sz="1600" b="0" kern="0" dirty="0" err="1"/>
              <a:t>Mounted</a:t>
            </a:r>
            <a:r>
              <a:rPr lang="cs-CZ" sz="1600" b="0" kern="0" dirty="0"/>
              <a:t> Retro-</a:t>
            </a:r>
            <a:r>
              <a:rPr lang="cs-CZ" sz="1600" b="0" kern="0" dirty="0" err="1"/>
              <a:t>reflector</a:t>
            </a:r>
            <a:r>
              <a:rPr lang="cs-CZ" sz="1600" b="0" kern="0" dirty="0"/>
              <a:t>) pomocí laserového paprsku a zaznamenávání souřadnic v prostorových polárních souřadnicích, které se skládají ze dvou úhlů a jedné vzdálenosti. První z úhlů je azimut </a:t>
            </a:r>
            <a:r>
              <a:rPr lang="el-GR" sz="1600" b="0" kern="0" dirty="0"/>
              <a:t>θ, </a:t>
            </a:r>
            <a:r>
              <a:rPr lang="cs-CZ" sz="1600" b="0" kern="0" dirty="0"/>
              <a:t>který je natočením od svislé osy, v tomto případě osy stojícího laser </a:t>
            </a:r>
            <a:r>
              <a:rPr lang="cs-CZ" sz="1600" b="0" kern="0" dirty="0" err="1"/>
              <a:t>trackeru</a:t>
            </a:r>
            <a:r>
              <a:rPr lang="cs-CZ" sz="1600" b="0" kern="0" dirty="0"/>
              <a:t>. Druhým úhlem je elevační úhel </a:t>
            </a:r>
            <a:r>
              <a:rPr lang="el-GR" sz="1600" b="0" kern="0" dirty="0"/>
              <a:t>φ, </a:t>
            </a:r>
            <a:r>
              <a:rPr lang="cs-CZ" sz="1600" b="0" kern="0" dirty="0"/>
              <a:t>který je odklonem od horizontální roviny a je kolmý k ose stojícího zařízení. Pro zjištění vzdálenosti se využívá kombinace dvou způsobů měření.[7] Měření pomocí laser interferometrie (IFM) a měření pomocí absolutní vzdálenosti (ADM).</a:t>
            </a:r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</p:txBody>
      </p:sp>
      <p:pic>
        <p:nvPicPr>
          <p:cNvPr id="9" name="Obrázek 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1900" y="2359930"/>
            <a:ext cx="5057775" cy="3571875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4660900" y="6097872"/>
            <a:ext cx="4029797" cy="26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		Obr.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13 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Princip laser </a:t>
            </a:r>
            <a:r>
              <a:rPr lang="cs-CZ" sz="1000" b="1" dirty="0" err="1" smtClean="0">
                <a:solidFill>
                  <a:srgbClr val="428F9B"/>
                </a:solidFill>
                <a:ea typeface="+mj-ea"/>
                <a:cs typeface="Calibri"/>
              </a:rPr>
              <a:t>trackeru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 </a:t>
            </a:r>
            <a:r>
              <a:rPr lang="cs-CZ" sz="1000" b="1" baseline="30000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</a:t>
            </a:r>
            <a:r>
              <a:rPr lang="cs-CZ" sz="1000" b="1" baseline="300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7</a:t>
            </a:r>
            <a:r>
              <a:rPr lang="cs-CZ" sz="1000" b="1" baseline="30000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]</a:t>
            </a:r>
            <a:endParaRPr lang="cs-CZ" sz="1000" b="1" baseline="30000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5328030"/>
      </p:ext>
    </p:extLst>
  </p:cSld>
  <p:clrMapOvr>
    <a:masterClrMapping/>
  </p:clrMapOvr>
  <p:transition>
    <p:push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Využitelnost </a:t>
            </a:r>
            <a:r>
              <a:rPr lang="cs-CZ" sz="3200" dirty="0" smtClean="0"/>
              <a:t>u jiných technických </a:t>
            </a:r>
            <a:r>
              <a:rPr lang="cs-CZ" sz="3200" dirty="0"/>
              <a:t>systémů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270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/>
              <a:t>Princip dotykové sondy</a:t>
            </a:r>
          </a:p>
          <a:p>
            <a:r>
              <a:rPr lang="cs-CZ" sz="1600" b="0" kern="0" dirty="0"/>
              <a:t>Dotykový sonda je kombinací snímacího doteku a odražeče. Díky znalosti polohy odražeče sondy, natočení sondy v prostoru a geometrických parametrů je možné určit polohu dotyku.</a:t>
            </a:r>
          </a:p>
          <a:p>
            <a:r>
              <a:rPr lang="cs-CZ" sz="1600" b="0" kern="0" dirty="0"/>
              <a:t>Sonda </a:t>
            </a:r>
            <a:r>
              <a:rPr lang="cs-CZ" sz="1600" b="0" kern="0" dirty="0" err="1"/>
              <a:t>Leica</a:t>
            </a:r>
            <a:r>
              <a:rPr lang="cs-CZ" sz="1600" b="0" kern="0" dirty="0"/>
              <a:t> T-</a:t>
            </a:r>
            <a:r>
              <a:rPr lang="cs-CZ" sz="1600" b="0" kern="0" dirty="0" err="1"/>
              <a:t>Probe</a:t>
            </a:r>
            <a:r>
              <a:rPr lang="cs-CZ" sz="1600" b="0" kern="0" dirty="0"/>
              <a:t> je bezdrátové zařízení, které umožnuje výměnu dotykových hrotů bez nutnosti následné kalibrace. Maximální vzdálenost měření je 30 m.</a:t>
            </a:r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</p:txBody>
      </p:sp>
      <p:sp>
        <p:nvSpPr>
          <p:cNvPr id="5" name="Obdélník 4"/>
          <p:cNvSpPr/>
          <p:nvPr/>
        </p:nvSpPr>
        <p:spPr>
          <a:xfrm>
            <a:off x="2374900" y="6295016"/>
            <a:ext cx="4029797" cy="26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		Obr.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14 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Dotyková </a:t>
            </a:r>
            <a:r>
              <a:rPr lang="cs-CZ" sz="1000" b="1" dirty="0" err="1">
                <a:solidFill>
                  <a:srgbClr val="428F9B"/>
                </a:solidFill>
                <a:ea typeface="+mj-ea"/>
                <a:cs typeface="Calibri"/>
              </a:rPr>
              <a:t>sondá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 T-</a:t>
            </a:r>
            <a:r>
              <a:rPr lang="cs-CZ" sz="1000" b="1" dirty="0" err="1">
                <a:solidFill>
                  <a:srgbClr val="428F9B"/>
                </a:solidFill>
                <a:ea typeface="+mj-ea"/>
                <a:cs typeface="Calibri"/>
              </a:rPr>
              <a:t>Probe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II </a:t>
            </a:r>
            <a:r>
              <a:rPr lang="cs-CZ" sz="1000" b="1" baseline="30000" dirty="0" smtClean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[6]</a:t>
            </a:r>
            <a:endParaRPr lang="cs-CZ" sz="1000" b="1" baseline="30000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</p:txBody>
      </p:sp>
      <p:pic>
        <p:nvPicPr>
          <p:cNvPr id="6" name="Obrázek 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1300" y="4293387"/>
            <a:ext cx="1981200" cy="174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63273"/>
      </p:ext>
    </p:extLst>
  </p:cSld>
  <p:clrMapOvr>
    <a:masterClrMapping/>
  </p:clrMapOvr>
  <p:transition>
    <p:push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Využitelnost u jiných technických systémů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17235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 smtClean="0"/>
              <a:t>Praktická ukázka využití u </a:t>
            </a:r>
            <a:r>
              <a:rPr lang="cs-CZ" sz="1600" b="0" u="sng" kern="0" dirty="0"/>
              <a:t>3D </a:t>
            </a:r>
            <a:r>
              <a:rPr lang="cs-CZ" sz="1600" b="0" u="sng" kern="0" dirty="0" smtClean="0"/>
              <a:t>scanneru </a:t>
            </a:r>
            <a:r>
              <a:rPr lang="cs-CZ" sz="1600" b="0" u="sng" kern="0" dirty="0" err="1" smtClean="0"/>
              <a:t>Leica</a:t>
            </a:r>
            <a:r>
              <a:rPr lang="cs-CZ" sz="1600" b="0" u="sng" kern="0" dirty="0" smtClean="0"/>
              <a:t> </a:t>
            </a:r>
            <a:r>
              <a:rPr lang="cs-CZ" sz="1600" b="0" u="sng" kern="0" dirty="0"/>
              <a:t>laser </a:t>
            </a:r>
            <a:r>
              <a:rPr lang="cs-CZ" sz="1600" b="0" u="sng" kern="0" dirty="0" err="1"/>
              <a:t>tracker</a:t>
            </a:r>
            <a:r>
              <a:rPr lang="cs-CZ" sz="1600" b="0" u="sng" kern="0" dirty="0"/>
              <a:t> LTD </a:t>
            </a:r>
            <a:r>
              <a:rPr lang="cs-CZ" sz="1600" b="0" u="sng" kern="0" dirty="0" smtClean="0"/>
              <a:t>800 :</a:t>
            </a:r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</p:txBody>
      </p:sp>
      <p:sp>
        <p:nvSpPr>
          <p:cNvPr id="3" name="Obdélník 2"/>
          <p:cNvSpPr/>
          <p:nvPr/>
        </p:nvSpPr>
        <p:spPr>
          <a:xfrm>
            <a:off x="827156" y="6403966"/>
            <a:ext cx="4356100" cy="26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Obr.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15 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Celkové uspořádání při 3D skenování/měření objektu</a:t>
            </a:r>
            <a:endParaRPr lang="cs-CZ" sz="1000" b="1" baseline="30000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</p:txBody>
      </p:sp>
      <p:pic>
        <p:nvPicPr>
          <p:cNvPr id="7" name="Obrázek 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300" y="2984228"/>
            <a:ext cx="4595812" cy="3401377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1100" y="3278173"/>
            <a:ext cx="3590925" cy="2703830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5803900" y="6103117"/>
            <a:ext cx="435610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Obr.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16 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Výsledné reálné měření vybraných míst promítnutých do 3D modelu objektu s velikostí odchylky</a:t>
            </a:r>
            <a:endParaRPr lang="cs-CZ" sz="1000" b="1" baseline="30000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3647953"/>
      </p:ext>
    </p:extLst>
  </p:cSld>
  <p:clrMapOvr>
    <a:masterClrMapping/>
  </p:clrMapOvr>
  <p:transition>
    <p:push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/>
              <a:t>Využitelnost u jiných technických systémů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17235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600" b="0" u="sng" kern="0" dirty="0" smtClean="0"/>
              <a:t>Praktická ukázka využití u různých typů dálkoměrů :</a:t>
            </a:r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</p:txBody>
      </p:sp>
      <p:sp>
        <p:nvSpPr>
          <p:cNvPr id="3" name="Obdélník 2"/>
          <p:cNvSpPr/>
          <p:nvPr/>
        </p:nvSpPr>
        <p:spPr>
          <a:xfrm>
            <a:off x="827156" y="6403966"/>
            <a:ext cx="4356100" cy="26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Obr.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17 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Laserový dálkoměr </a:t>
            </a:r>
            <a:r>
              <a:rPr lang="cs-CZ" sz="1000" b="1" dirty="0" err="1">
                <a:solidFill>
                  <a:srgbClr val="428F9B"/>
                </a:solidFill>
                <a:ea typeface="+mj-ea"/>
                <a:cs typeface="Calibri"/>
              </a:rPr>
              <a:t>Leica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 DISTO X4</a:t>
            </a:r>
            <a:endParaRPr lang="cs-CZ" sz="1000" b="1" baseline="30000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5803900" y="6455325"/>
            <a:ext cx="4356100" cy="26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Obr. </a:t>
            </a:r>
            <a:r>
              <a:rPr lang="cs-CZ" sz="1000" b="1" dirty="0" smtClean="0">
                <a:solidFill>
                  <a:srgbClr val="428F9B"/>
                </a:solidFill>
                <a:ea typeface="+mj-ea"/>
                <a:cs typeface="Calibri"/>
              </a:rPr>
              <a:t>18 </a:t>
            </a:r>
            <a:r>
              <a:rPr lang="cs-CZ" sz="1000" b="1" dirty="0">
                <a:solidFill>
                  <a:srgbClr val="428F9B"/>
                </a:solidFill>
                <a:ea typeface="+mj-ea"/>
                <a:cs typeface="Calibri"/>
              </a:rPr>
              <a:t>Laserový měřič vzdálenosti s úhloměrem Bosch GLM 500</a:t>
            </a:r>
            <a:endParaRPr lang="cs-CZ" sz="1000" b="1" baseline="30000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1500" y="2996836"/>
            <a:ext cx="1611058" cy="332422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456" y="2815636"/>
            <a:ext cx="2124514" cy="373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70459"/>
      </p:ext>
    </p:extLst>
  </p:cSld>
  <p:clrMapOvr>
    <a:masterClrMapping/>
  </p:clrMapOvr>
  <p:transition>
    <p:push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31051"/>
          </a:xfrm>
        </p:spPr>
        <p:txBody>
          <a:bodyPr/>
          <a:lstStyle/>
          <a:p>
            <a:pPr algn="ctr"/>
            <a:r>
              <a:rPr lang="cs-CZ" dirty="0"/>
              <a:t/>
            </a:r>
            <a:br>
              <a:rPr lang="cs-CZ" dirty="0"/>
            </a:br>
            <a:r>
              <a:rPr lang="cs-CZ" sz="3200" dirty="0" smtClean="0"/>
              <a:t>Literatura</a:t>
            </a:r>
            <a:endParaRPr lang="cs-CZ" sz="32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93900" y="3248025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8" name="Nadpis 3"/>
          <p:cNvSpPr txBox="1">
            <a:spLocks/>
          </p:cNvSpPr>
          <p:nvPr/>
        </p:nvSpPr>
        <p:spPr>
          <a:xfrm>
            <a:off x="707300" y="2660649"/>
            <a:ext cx="9278797" cy="45550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sz="1200" dirty="0" smtClean="0"/>
              <a:t>[</a:t>
            </a:r>
            <a:r>
              <a:rPr lang="cs-CZ" sz="1200" dirty="0"/>
              <a:t>1] PATA, Vladimír, Úvod do </a:t>
            </a:r>
            <a:r>
              <a:rPr lang="cs-CZ" sz="1200" dirty="0" err="1"/>
              <a:t>laserinterferometrie</a:t>
            </a:r>
            <a:r>
              <a:rPr lang="cs-CZ" sz="1200" dirty="0"/>
              <a:t>. 2005-2007.</a:t>
            </a:r>
          </a:p>
          <a:p>
            <a:endParaRPr lang="cs-CZ" sz="1200" dirty="0" smtClean="0"/>
          </a:p>
          <a:p>
            <a:r>
              <a:rPr lang="cs-CZ" sz="1200" dirty="0" smtClean="0"/>
              <a:t>[</a:t>
            </a:r>
            <a:r>
              <a:rPr lang="cs-CZ" sz="1200" dirty="0"/>
              <a:t>2] JENČÍK J, VOLF J: Technická měření, Vydavatelství ČVUT, Praha, 2000, ISBN 80-01-02138-6.</a:t>
            </a:r>
          </a:p>
          <a:p>
            <a:endParaRPr lang="cs-CZ" sz="1200" dirty="0" smtClean="0"/>
          </a:p>
          <a:p>
            <a:r>
              <a:rPr lang="cs-CZ" sz="1200" dirty="0" smtClean="0"/>
              <a:t>[</a:t>
            </a:r>
            <a:r>
              <a:rPr lang="cs-CZ" sz="1200" dirty="0"/>
              <a:t>3] Interference a </a:t>
            </a:r>
            <a:r>
              <a:rPr lang="cs-CZ" sz="1200" dirty="0" err="1"/>
              <a:t>interferogram</a:t>
            </a:r>
            <a:r>
              <a:rPr lang="cs-CZ" sz="1200" dirty="0"/>
              <a:t>. Gymnázium Ladislava Jaroše Holešov [online]. [cit. 2021-12-22]. Dostupné z: http://www.gymhol.cz/projekt/fyzika/08_interf/08_interf.htm</a:t>
            </a:r>
          </a:p>
          <a:p>
            <a:endParaRPr lang="cs-CZ" sz="1200" dirty="0" smtClean="0"/>
          </a:p>
          <a:p>
            <a:r>
              <a:rPr lang="cs-CZ" sz="1200" dirty="0" smtClean="0"/>
              <a:t>[</a:t>
            </a:r>
            <a:r>
              <a:rPr lang="cs-CZ" sz="1200" dirty="0"/>
              <a:t>4] Laserové interferometry, </a:t>
            </a:r>
            <a:r>
              <a:rPr lang="cs-CZ" sz="1200" dirty="0" err="1"/>
              <a:t>Renishaw</a:t>
            </a:r>
            <a:r>
              <a:rPr lang="cs-CZ" sz="1200" dirty="0"/>
              <a:t> [online]. [cit. 2021-01-22]. Dostupné z:  https://www.renishaw.cz/cs/jak-funguje-interferometricky-system--38612</a:t>
            </a:r>
          </a:p>
          <a:p>
            <a:endParaRPr lang="cs-CZ" sz="1200" dirty="0" smtClean="0"/>
          </a:p>
          <a:p>
            <a:r>
              <a:rPr lang="cs-CZ" sz="1200" dirty="0" smtClean="0"/>
              <a:t>[</a:t>
            </a:r>
            <a:r>
              <a:rPr lang="cs-CZ" sz="1200" dirty="0"/>
              <a:t>5] Interferometry, </a:t>
            </a:r>
            <a:r>
              <a:rPr lang="cs-CZ" sz="1200" dirty="0" err="1"/>
              <a:t>WiKi</a:t>
            </a:r>
            <a:r>
              <a:rPr lang="cs-CZ" sz="1200" dirty="0"/>
              <a:t> [online]. [cit. 2021-01-22]. Dostupné z:  https://cs.wikipedia.org/wiki/Interferometr</a:t>
            </a:r>
          </a:p>
          <a:p>
            <a:endParaRPr lang="cs-CZ" sz="1200" dirty="0" smtClean="0"/>
          </a:p>
          <a:p>
            <a:r>
              <a:rPr lang="cs-CZ" sz="1200" dirty="0" smtClean="0"/>
              <a:t>[</a:t>
            </a:r>
            <a:r>
              <a:rPr lang="cs-CZ" sz="1200" dirty="0"/>
              <a:t>6] </a:t>
            </a:r>
            <a:r>
              <a:rPr lang="cs-CZ" sz="1200" dirty="0" err="1"/>
              <a:t>Leica</a:t>
            </a:r>
            <a:r>
              <a:rPr lang="cs-CZ" sz="1200" dirty="0"/>
              <a:t> T-</a:t>
            </a:r>
            <a:r>
              <a:rPr lang="cs-CZ" sz="1200" dirty="0" err="1"/>
              <a:t>Probe</a:t>
            </a:r>
            <a:r>
              <a:rPr lang="cs-CZ" sz="1200" dirty="0"/>
              <a:t>. [online]. [cit. 2020-12-22]. Dostupné z: https://www.pesmetrology.com/</a:t>
            </a:r>
            <a:r>
              <a:rPr lang="cs-CZ" sz="1200" dirty="0" err="1"/>
              <a:t>hire</a:t>
            </a:r>
            <a:r>
              <a:rPr lang="cs-CZ" sz="1200" dirty="0"/>
              <a:t>/</a:t>
            </a:r>
            <a:r>
              <a:rPr lang="cs-CZ" sz="1200" dirty="0" err="1"/>
              <a:t>hire</a:t>
            </a:r>
            <a:r>
              <a:rPr lang="cs-CZ" sz="1200" dirty="0"/>
              <a:t>-t-</a:t>
            </a:r>
            <a:r>
              <a:rPr lang="cs-CZ" sz="1200" dirty="0" err="1"/>
              <a:t>probe</a:t>
            </a:r>
            <a:r>
              <a:rPr lang="cs-CZ" sz="1200" dirty="0"/>
              <a:t>/.  </a:t>
            </a:r>
          </a:p>
          <a:p>
            <a:endParaRPr lang="cs-CZ" sz="1200" dirty="0" smtClean="0"/>
          </a:p>
          <a:p>
            <a:r>
              <a:rPr lang="cs-CZ" sz="1200" dirty="0" smtClean="0"/>
              <a:t>[</a:t>
            </a:r>
            <a:r>
              <a:rPr lang="cs-CZ" sz="1200" dirty="0"/>
              <a:t>7] </a:t>
            </a:r>
            <a:r>
              <a:rPr lang="cs-CZ" sz="1200" dirty="0" err="1"/>
              <a:t>Leica</a:t>
            </a:r>
            <a:r>
              <a:rPr lang="cs-CZ" sz="1200" dirty="0"/>
              <a:t> T-</a:t>
            </a:r>
            <a:r>
              <a:rPr lang="cs-CZ" sz="1200" dirty="0" err="1"/>
              <a:t>Probe</a:t>
            </a:r>
            <a:r>
              <a:rPr lang="cs-CZ" sz="1200" dirty="0"/>
              <a:t>. [online]. [cit. 2020-12-22]. Dostupné z: https://www.hexagonmi.com/</a:t>
            </a:r>
            <a:r>
              <a:rPr lang="cs-CZ" sz="1200" dirty="0" err="1"/>
              <a:t>cs</a:t>
            </a:r>
            <a:r>
              <a:rPr lang="cs-CZ" sz="1200" dirty="0"/>
              <a:t>-CZ/</a:t>
            </a:r>
            <a:r>
              <a:rPr lang="cs-CZ" sz="1200" dirty="0" err="1"/>
              <a:t>products</a:t>
            </a:r>
            <a:r>
              <a:rPr lang="cs-CZ" sz="1200" dirty="0"/>
              <a:t>/laser-</a:t>
            </a:r>
            <a:r>
              <a:rPr lang="cs-CZ" sz="1200" dirty="0" err="1"/>
              <a:t>tracker</a:t>
            </a:r>
            <a:r>
              <a:rPr lang="cs-CZ" sz="1200" dirty="0"/>
              <a:t>-</a:t>
            </a:r>
            <a:r>
              <a:rPr lang="cs-CZ" sz="1200" dirty="0" err="1"/>
              <a:t>systems</a:t>
            </a:r>
            <a:r>
              <a:rPr lang="cs-CZ" sz="1200" dirty="0"/>
              <a:t>/</a:t>
            </a:r>
            <a:r>
              <a:rPr lang="cs-CZ" sz="1200" dirty="0" err="1"/>
              <a:t>leicaprobing-solutions</a:t>
            </a:r>
            <a:r>
              <a:rPr lang="cs-CZ" sz="1200" dirty="0"/>
              <a:t>/</a:t>
            </a:r>
            <a:r>
              <a:rPr lang="cs-CZ" sz="1200" dirty="0" err="1"/>
              <a:t>leica-tprobe</a:t>
            </a:r>
            <a:r>
              <a:rPr lang="cs-CZ" sz="1200" dirty="0"/>
              <a:t>.</a:t>
            </a:r>
          </a:p>
          <a:p>
            <a:endParaRPr lang="cs-CZ" sz="1200" smtClean="0"/>
          </a:p>
          <a:p>
            <a:r>
              <a:rPr lang="cs-CZ" sz="1200" smtClean="0"/>
              <a:t>[</a:t>
            </a:r>
            <a:r>
              <a:rPr lang="cs-CZ" sz="1200" dirty="0" smtClean="0"/>
              <a:t>9] </a:t>
            </a:r>
            <a:r>
              <a:rPr lang="cs-CZ" sz="1200" dirty="0"/>
              <a:t>Fuka J., Havelka B.: Optika a atomová fyzika, I. Optika, fyzikální kompendium pro vysoké školy, díl IV., SPN, Praha 1961. </a:t>
            </a:r>
            <a:r>
              <a:rPr lang="cs-CZ" sz="1200" u="sng" dirty="0"/>
              <a:t>Dostupné online.</a:t>
            </a:r>
            <a:endParaRPr lang="cs-CZ" sz="1200" dirty="0"/>
          </a:p>
          <a:p>
            <a:pPr algn="ctr"/>
            <a:endParaRPr lang="cs-CZ" sz="1200" kern="0" dirty="0" smtClean="0"/>
          </a:p>
          <a:p>
            <a:pPr algn="ctr"/>
            <a:endParaRPr lang="cs-CZ" sz="1200" kern="0" dirty="0"/>
          </a:p>
          <a:p>
            <a:pPr algn="ctr"/>
            <a:endParaRPr lang="cs-CZ" sz="1200" kern="0" dirty="0" smtClean="0"/>
          </a:p>
          <a:p>
            <a:pPr algn="ctr"/>
            <a:endParaRPr lang="cs-CZ" sz="1200" kern="0" dirty="0"/>
          </a:p>
          <a:p>
            <a:pPr algn="ctr"/>
            <a:endParaRPr lang="cs-CZ" sz="1600" kern="0" dirty="0" smtClean="0"/>
          </a:p>
          <a:p>
            <a:pPr algn="ctr"/>
            <a:endParaRPr lang="cs-CZ" sz="1600" kern="0" dirty="0"/>
          </a:p>
        </p:txBody>
      </p:sp>
    </p:spTree>
    <p:extLst>
      <p:ext uri="{BB962C8B-B14F-4D97-AF65-F5344CB8AC3E}">
        <p14:creationId xmlns:p14="http://schemas.microsoft.com/office/powerpoint/2010/main" val="1972119647"/>
      </p:ext>
    </p:extLst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</TotalTime>
  <Words>1337</Words>
  <Application>Microsoft Office PowerPoint</Application>
  <PresentationFormat>Vlastní</PresentationFormat>
  <Paragraphs>223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5" baseType="lpstr">
      <vt:lpstr>Calibri</vt:lpstr>
      <vt:lpstr>Office Theme</vt:lpstr>
      <vt:lpstr>Prezentace aplikace PowerPoint</vt:lpstr>
      <vt:lpstr> MĚŘENÍ POLOHY A VZDÁLENOSTI  Laserové interferometry </vt:lpstr>
      <vt:lpstr> Na jakém principu funguje interferometrický systém  Nejznámějším interferometrickým nástrojem je tzv. Michelsonův interferometr. Jedná se o nejstarší známý druh interferometru, který vynalezl, navrhl a sestavil v roce 1887 Albert Abraham Michelson (americký fyzik narozený v Polsku, který v roce 1907 obdržel Nobelovu cenu za fyziku za své přesné optické přístroje).  </vt:lpstr>
      <vt:lpstr> Interferometrické systémy  Interferometr je proto technické zařízení (přístroj) pro velmi přesná měření polohy a vzdálenosti, na principu interferenci světla.    Interferometry pro měření délek se nazývají „interferenční komparátory“  Interferometry pro určení indexů lomu u plynů a u kapalin se nazývají „interferenční refraktometry“   Interferometry pro určení jemné struktury spektrálních čar se nazývají „interferenční spektroskopy“  </vt:lpstr>
      <vt:lpstr> Interferenční komparátory</vt:lpstr>
      <vt:lpstr> Interferenční refraktometry</vt:lpstr>
      <vt:lpstr> Interferenční refraktometry</vt:lpstr>
      <vt:lpstr> Interferenční refraktometry</vt:lpstr>
      <vt:lpstr> Interferenční spektroskopy</vt:lpstr>
      <vt:lpstr> Technické řešení interferenčního komparátoru</vt:lpstr>
      <vt:lpstr> Technické řešení interferenčního komparátoru</vt:lpstr>
      <vt:lpstr> Technické řešení interferenčního komparátoru</vt:lpstr>
      <vt:lpstr> Technické řešení interferenčního komparátoru</vt:lpstr>
      <vt:lpstr> Technické řešení interferenčního komparátoru</vt:lpstr>
      <vt:lpstr> Využitelnost interferometrických systémů</vt:lpstr>
      <vt:lpstr> Využitelnost interferometrických systémů</vt:lpstr>
      <vt:lpstr> Využitelnost interferometrických systémů</vt:lpstr>
      <vt:lpstr> Využitelnost u jiných technických systémů</vt:lpstr>
      <vt:lpstr> Využitelnost u jiných technických systémů</vt:lpstr>
      <vt:lpstr> Využitelnost u jiných technických systémů</vt:lpstr>
      <vt:lpstr> Využitelnost u jiných technických systémů</vt:lpstr>
      <vt:lpstr> Využitelnost u jiných technických systémů</vt:lpstr>
      <vt:lpstr> Literatura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formanek</cp:lastModifiedBy>
  <cp:revision>22</cp:revision>
  <dcterms:created xsi:type="dcterms:W3CDTF">2017-03-15T11:07:40Z</dcterms:created>
  <dcterms:modified xsi:type="dcterms:W3CDTF">2021-02-24T14:46:18Z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