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g"/>
  <Override PartName="/ppt/theme/theme3.xml" ContentType="application/vnd.openxmlformats-officedocument.theme+xml"/>
  <Override PartName="/ppt/media/image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handoutMasterIdLst>
    <p:handoutMasterId r:id="rId22"/>
  </p:handoutMasterIdLst>
  <p:sldIdLst>
    <p:sldId id="380" r:id="rId3"/>
    <p:sldId id="256" r:id="rId4"/>
    <p:sldId id="258" r:id="rId5"/>
    <p:sldId id="291" r:id="rId6"/>
    <p:sldId id="359" r:id="rId7"/>
    <p:sldId id="360" r:id="rId8"/>
    <p:sldId id="363" r:id="rId9"/>
    <p:sldId id="361" r:id="rId10"/>
    <p:sldId id="368" r:id="rId11"/>
    <p:sldId id="362" r:id="rId12"/>
    <p:sldId id="364" r:id="rId13"/>
    <p:sldId id="365" r:id="rId14"/>
    <p:sldId id="366" r:id="rId15"/>
    <p:sldId id="367" r:id="rId16"/>
    <p:sldId id="369" r:id="rId17"/>
    <p:sldId id="370" r:id="rId18"/>
    <p:sldId id="371" r:id="rId19"/>
    <p:sldId id="372" r:id="rId20"/>
    <p:sldId id="379" r:id="rId2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87" autoAdjust="0"/>
  </p:normalViewPr>
  <p:slideViewPr>
    <p:cSldViewPr>
      <p:cViewPr varScale="1">
        <p:scale>
          <a:sx n="160" d="100"/>
          <a:sy n="160" d="100"/>
        </p:scale>
        <p:origin x="166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76CDB-F306-4299-9238-881D63217EA3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19DA0-5DF6-459C-811E-166B5C5949F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6485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856740" y="1772468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0" name="Zástupný symbol pro obsah 8"/>
          <p:cNvSpPr>
            <a:spLocks noGrp="1"/>
          </p:cNvSpPr>
          <p:nvPr>
            <p:ph sz="quarter" idx="14"/>
          </p:nvPr>
        </p:nvSpPr>
        <p:spPr>
          <a:xfrm>
            <a:off x="5868615" y="400506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8" y="1700213"/>
            <a:ext cx="4968875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903769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Hall laboratory for medium-voltage power electronics and</a:t>
            </a:r>
          </a:p>
          <a:p>
            <a:pPr lvl="0"/>
            <a:r>
              <a:rPr lang="en-US" dirty="0" smtClean="0"/>
              <a:t>transport systems</a:t>
            </a:r>
            <a:endParaRPr lang="cs-CZ" dirty="0"/>
          </a:p>
        </p:txBody>
      </p:sp>
      <p:sp>
        <p:nvSpPr>
          <p:cNvPr id="8" name="Zástupný symbol pro obsah 8"/>
          <p:cNvSpPr>
            <a:spLocks noGrp="1"/>
          </p:cNvSpPr>
          <p:nvPr>
            <p:ph sz="quarter" idx="17"/>
          </p:nvPr>
        </p:nvSpPr>
        <p:spPr>
          <a:xfrm>
            <a:off x="3185657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1" name="Zástupný symbol pro obsah 8"/>
          <p:cNvSpPr>
            <a:spLocks noGrp="1"/>
          </p:cNvSpPr>
          <p:nvPr>
            <p:ph sz="quarter" idx="18"/>
          </p:nvPr>
        </p:nvSpPr>
        <p:spPr>
          <a:xfrm>
            <a:off x="467544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3" name="Zástupný symbol pro obsah 8"/>
          <p:cNvSpPr>
            <a:spLocks noGrp="1"/>
          </p:cNvSpPr>
          <p:nvPr>
            <p:ph sz="quarter" idx="19"/>
          </p:nvPr>
        </p:nvSpPr>
        <p:spPr>
          <a:xfrm>
            <a:off x="5901794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5" name="Zástupný symbol pro obsah 8"/>
          <p:cNvSpPr>
            <a:spLocks noGrp="1"/>
          </p:cNvSpPr>
          <p:nvPr>
            <p:ph sz="quarter" idx="20"/>
          </p:nvPr>
        </p:nvSpPr>
        <p:spPr>
          <a:xfrm>
            <a:off x="3183682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6" name="Zástupný symbol pro obsah 8"/>
          <p:cNvSpPr>
            <a:spLocks noGrp="1"/>
          </p:cNvSpPr>
          <p:nvPr>
            <p:ph sz="quarter" idx="21"/>
          </p:nvPr>
        </p:nvSpPr>
        <p:spPr>
          <a:xfrm>
            <a:off x="465569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4139952" y="1700808"/>
            <a:ext cx="4464496" cy="43924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9" y="1700213"/>
            <a:ext cx="3240732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8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697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3707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901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502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7E14-4D9B-4DBF-A714-A14CC02B2019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BD840-C176-4DE6-9BFF-0CE1B2CC14A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4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600" b="1" kern="1200">
          <a:solidFill>
            <a:srgbClr val="30669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6"/>
        </a:buBlip>
        <a:defRPr sz="3200" kern="1200">
          <a:solidFill>
            <a:srgbClr val="30669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6"/>
        </a:buBlip>
        <a:defRPr sz="2800" kern="1200">
          <a:solidFill>
            <a:srgbClr val="30669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400" kern="1200">
          <a:solidFill>
            <a:srgbClr val="30669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840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384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6" name="object 6"/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7" name="object 7"/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8" name="object 8"/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9" name="object 9"/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0" name="object 10"/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1" name="object 11"/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2" name="object 12"/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4" name="object 14"/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5" name="object 15"/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6" name="object 16"/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7"/>
            <a:ext cx="7612217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1196764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53998"/>
          </a:xfrm>
        </p:spPr>
        <p:txBody>
          <a:bodyPr/>
          <a:lstStyle/>
          <a:p>
            <a:r>
              <a:rPr lang="cs-CZ" sz="3600" dirty="0" smtClean="0"/>
              <a:t>Grafy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Grafy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1560" y="1772816"/>
            <a:ext cx="5761038" cy="46085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Grafy – typy grafů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Formátování a nastavení vzhledu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Více signálů v jednom grafu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Export a možnosti nastavení</a:t>
            </a:r>
          </a:p>
          <a:p>
            <a:pPr marL="0" indent="0">
              <a:buNone/>
            </a:pPr>
            <a:endParaRPr lang="cs-CZ" sz="240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20" name="Zástupný symbol pro text 19"/>
          <p:cNvSpPr>
            <a:spLocks noGrp="1"/>
          </p:cNvSpPr>
          <p:nvPr>
            <p:ph type="body" sz="quarter" idx="4294967295"/>
          </p:nvPr>
        </p:nvSpPr>
        <p:spPr>
          <a:xfrm>
            <a:off x="2232025" y="908050"/>
            <a:ext cx="6911975" cy="576263"/>
          </a:xfrm>
        </p:spPr>
        <p:txBody>
          <a:bodyPr/>
          <a:lstStyle/>
          <a:p>
            <a:r>
              <a:rPr lang="cs-CZ" dirty="0" smtClean="0"/>
              <a:t>Obsah přednášky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Typy grafů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412776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V </a:t>
            </a:r>
            <a:r>
              <a:rPr lang="cs-CZ" sz="2800" dirty="0" err="1" smtClean="0"/>
              <a:t>LabVIEW</a:t>
            </a:r>
            <a:r>
              <a:rPr lang="cs-CZ" sz="2800" dirty="0" smtClean="0"/>
              <a:t> rozlišujeme dva základní typy grafických zobrazovačů:</a:t>
            </a:r>
          </a:p>
          <a:p>
            <a:pPr marL="0" indent="0">
              <a:buNone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 smtClean="0"/>
              <a:t>Chart</a:t>
            </a:r>
            <a:r>
              <a:rPr lang="cs-CZ" sz="2800" dirty="0" smtClean="0"/>
              <a:t> – registrační, průběžný, tzv. „zapisovač“ – data bere bod po bodu a okamžitě je zapisuje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 err="1" smtClean="0"/>
              <a:t>Graph</a:t>
            </a:r>
            <a:r>
              <a:rPr lang="cs-CZ" sz="2800" dirty="0" smtClean="0"/>
              <a:t> – statický zobrazovač, data se připraví a zapíší najednou, pracuje s poli dat</a:t>
            </a:r>
          </a:p>
        </p:txBody>
      </p:sp>
    </p:spTree>
    <p:extLst>
      <p:ext uri="{BB962C8B-B14F-4D97-AF65-F5344CB8AC3E}">
        <p14:creationId xmlns:p14="http://schemas.microsoft.com/office/powerpoint/2010/main" val="33251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Typy grafů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57084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Přední panel -&gt; Controls -&gt; </a:t>
            </a:r>
            <a:r>
              <a:rPr lang="cs-CZ" sz="2800" dirty="0" err="1" smtClean="0"/>
              <a:t>Graph</a:t>
            </a:r>
            <a:endParaRPr lang="cs-CZ" sz="2800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43" y="1916832"/>
            <a:ext cx="3267531" cy="277216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067" y="3804455"/>
            <a:ext cx="5153744" cy="2314898"/>
          </a:xfrm>
          <a:prstGeom prst="rect">
            <a:avLst/>
          </a:prstGeom>
        </p:spPr>
      </p:pic>
      <p:sp>
        <p:nvSpPr>
          <p:cNvPr id="4" name="Ovál 3"/>
          <p:cNvSpPr/>
          <p:nvPr/>
        </p:nvSpPr>
        <p:spPr>
          <a:xfrm>
            <a:off x="3995936" y="4581128"/>
            <a:ext cx="966973" cy="8226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ovéPole 4"/>
          <p:cNvSpPr txBox="1"/>
          <p:nvPr/>
        </p:nvSpPr>
        <p:spPr>
          <a:xfrm>
            <a:off x="4499992" y="2213721"/>
            <a:ext cx="4176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Nejčastější jsou tři grafy: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err="1"/>
              <a:t>Waveform</a:t>
            </a:r>
            <a:r>
              <a:rPr lang="cs-CZ" sz="2000" dirty="0"/>
              <a:t> Chart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err="1"/>
              <a:t>Waveform</a:t>
            </a:r>
            <a:r>
              <a:rPr lang="cs-CZ" sz="2000" dirty="0"/>
              <a:t> </a:t>
            </a:r>
            <a:r>
              <a:rPr lang="cs-CZ" sz="2000" dirty="0" err="1"/>
              <a:t>Graph</a:t>
            </a:r>
            <a:endParaRPr lang="cs-CZ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Express XY </a:t>
            </a:r>
            <a:r>
              <a:rPr lang="cs-CZ" sz="2000" dirty="0" err="1"/>
              <a:t>Graph</a:t>
            </a:r>
            <a:endParaRPr lang="en-US" sz="2000" dirty="0"/>
          </a:p>
        </p:txBody>
      </p:sp>
      <p:sp>
        <p:nvSpPr>
          <p:cNvPr id="8" name="Ovál 7"/>
          <p:cNvSpPr/>
          <p:nvPr/>
        </p:nvSpPr>
        <p:spPr>
          <a:xfrm>
            <a:off x="2593910" y="3141264"/>
            <a:ext cx="791791" cy="7917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ál 8"/>
          <p:cNvSpPr/>
          <p:nvPr/>
        </p:nvSpPr>
        <p:spPr>
          <a:xfrm>
            <a:off x="4962909" y="4581128"/>
            <a:ext cx="966973" cy="8226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ál 9"/>
          <p:cNvSpPr/>
          <p:nvPr/>
        </p:nvSpPr>
        <p:spPr>
          <a:xfrm>
            <a:off x="6948264" y="4570470"/>
            <a:ext cx="966973" cy="8226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6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Waveform</a:t>
            </a:r>
            <a:r>
              <a:rPr lang="cs-CZ" sz="2400" dirty="0" smtClean="0"/>
              <a:t> Chart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88198" y="1340768"/>
            <a:ext cx="4464050" cy="52562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800" b="1" dirty="0" err="1" smtClean="0"/>
              <a:t>Waveform</a:t>
            </a:r>
            <a:r>
              <a:rPr lang="cs-CZ" sz="2800" b="1" dirty="0" smtClean="0"/>
              <a:t> Chart</a:t>
            </a:r>
            <a:r>
              <a:rPr lang="cs-CZ" sz="2800" dirty="0" smtClean="0"/>
              <a:t> – registrační, průběžný zapisovač</a:t>
            </a:r>
            <a:endParaRPr lang="cs-CZ" sz="1400" dirty="0" smtClean="0"/>
          </a:p>
          <a:p>
            <a:pPr marL="0" indent="0">
              <a:buNone/>
            </a:pPr>
            <a:endParaRPr lang="cs-CZ" sz="105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barevně je i v případě grafu zvýrazněn datový typ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nastavení vzhledu v prostředí předního panelu – lze i za chodu programu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změna rozlišení na osách – přímo přepsáním minimální / maximální hodnoty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legenda je důležitá pro nastavení typu a tloušťky čar, typu grafu (sloupcový) … 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182" y="1340768"/>
            <a:ext cx="3439005" cy="279121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221088"/>
            <a:ext cx="2880320" cy="1440160"/>
          </a:xfrm>
          <a:prstGeom prst="rect">
            <a:avLst/>
          </a:prstGeom>
        </p:spPr>
      </p:pic>
      <p:sp>
        <p:nvSpPr>
          <p:cNvPr id="5" name="Ovál 4"/>
          <p:cNvSpPr/>
          <p:nvPr/>
        </p:nvSpPr>
        <p:spPr>
          <a:xfrm>
            <a:off x="5292080" y="1251663"/>
            <a:ext cx="1872208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ovéPole 5"/>
          <p:cNvSpPr txBox="1"/>
          <p:nvPr/>
        </p:nvSpPr>
        <p:spPr>
          <a:xfrm>
            <a:off x="5292080" y="882607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popisek - label</a:t>
            </a:r>
            <a:endParaRPr lang="en-US" dirty="0"/>
          </a:p>
        </p:txBody>
      </p:sp>
      <p:sp>
        <p:nvSpPr>
          <p:cNvPr id="9" name="Ovál 8"/>
          <p:cNvSpPr/>
          <p:nvPr/>
        </p:nvSpPr>
        <p:spPr>
          <a:xfrm>
            <a:off x="7301186" y="1484783"/>
            <a:ext cx="1293001" cy="5040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ovéPole 9"/>
          <p:cNvSpPr txBox="1"/>
          <p:nvPr/>
        </p:nvSpPr>
        <p:spPr>
          <a:xfrm>
            <a:off x="7450192" y="113639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legenda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93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Waveform</a:t>
            </a:r>
            <a:r>
              <a:rPr lang="cs-CZ" sz="2400" dirty="0" smtClean="0"/>
              <a:t> Chart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446405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Nastavení přes kontextové menu</a:t>
            </a:r>
          </a:p>
          <a:p>
            <a:pPr marL="0" indent="0">
              <a:buNone/>
            </a:pPr>
            <a:endParaRPr lang="cs-CZ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X </a:t>
            </a:r>
            <a:r>
              <a:rPr lang="cs-CZ" sz="2000" b="1" dirty="0" err="1" smtClean="0"/>
              <a:t>scale</a:t>
            </a:r>
            <a:r>
              <a:rPr lang="cs-CZ" sz="2000" b="1" dirty="0" smtClean="0"/>
              <a:t> </a:t>
            </a:r>
            <a:r>
              <a:rPr lang="cs-CZ" sz="2000" dirty="0" smtClean="0"/>
              <a:t>/ </a:t>
            </a:r>
            <a:r>
              <a:rPr lang="cs-CZ" sz="2000" b="1" dirty="0" smtClean="0"/>
              <a:t>Y </a:t>
            </a:r>
            <a:r>
              <a:rPr lang="cs-CZ" sz="2000" b="1" dirty="0" err="1" smtClean="0"/>
              <a:t>scale</a:t>
            </a:r>
            <a:r>
              <a:rPr lang="cs-CZ" sz="2000" b="1" dirty="0" smtClean="0"/>
              <a:t> </a:t>
            </a:r>
            <a:r>
              <a:rPr lang="cs-CZ" sz="2000" dirty="0" smtClean="0"/>
              <a:t>– nastavení popisků osy a hodnot – formátování, styl, </a:t>
            </a:r>
            <a:r>
              <a:rPr lang="cs-CZ" sz="2000" dirty="0" err="1" smtClean="0"/>
              <a:t>autoscale</a:t>
            </a:r>
            <a:r>
              <a:rPr lang="cs-CZ" sz="2000" dirty="0" smtClean="0"/>
              <a:t>,…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Data </a:t>
            </a:r>
            <a:r>
              <a:rPr lang="cs-CZ" sz="2000" b="1" dirty="0" err="1" smtClean="0"/>
              <a:t>Operations</a:t>
            </a:r>
            <a:r>
              <a:rPr lang="cs-CZ" sz="2000" b="1" dirty="0" smtClean="0"/>
              <a:t> </a:t>
            </a:r>
            <a:r>
              <a:rPr lang="cs-CZ" sz="2000" dirty="0" smtClean="0"/>
              <a:t>-&gt; </a:t>
            </a:r>
            <a:r>
              <a:rPr lang="cs-CZ" sz="2000" b="1" dirty="0" err="1" smtClean="0"/>
              <a:t>Clear</a:t>
            </a:r>
            <a:r>
              <a:rPr lang="cs-CZ" sz="2000" b="1" dirty="0" smtClean="0"/>
              <a:t> Chart </a:t>
            </a:r>
            <a:r>
              <a:rPr lang="cs-CZ" sz="2000" dirty="0" smtClean="0"/>
              <a:t>– smaže okno grafu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err="1" smtClean="0"/>
              <a:t>Advanced</a:t>
            </a:r>
            <a:r>
              <a:rPr lang="cs-CZ" sz="2000" dirty="0" smtClean="0"/>
              <a:t> -&gt; </a:t>
            </a:r>
            <a:r>
              <a:rPr lang="cs-CZ" sz="2000" b="1" dirty="0" smtClean="0"/>
              <a:t>Update Mode </a:t>
            </a:r>
            <a:r>
              <a:rPr lang="cs-CZ" sz="2000" dirty="0" smtClean="0"/>
              <a:t>–výběr ze tří variant grafů (</a:t>
            </a:r>
            <a:r>
              <a:rPr lang="cs-CZ" sz="2000" dirty="0" err="1" smtClean="0">
                <a:solidFill>
                  <a:srgbClr val="00B0F0"/>
                </a:solidFill>
              </a:rPr>
              <a:t>Strip</a:t>
            </a:r>
            <a:r>
              <a:rPr lang="cs-CZ" sz="2000" dirty="0" smtClean="0">
                <a:solidFill>
                  <a:srgbClr val="00B0F0"/>
                </a:solidFill>
              </a:rPr>
              <a:t> Chart</a:t>
            </a:r>
            <a:r>
              <a:rPr lang="cs-CZ" sz="2000" dirty="0" smtClean="0"/>
              <a:t>, </a:t>
            </a:r>
            <a:r>
              <a:rPr lang="cs-CZ" sz="2000" dirty="0" err="1" smtClean="0">
                <a:solidFill>
                  <a:srgbClr val="00B050"/>
                </a:solidFill>
              </a:rPr>
              <a:t>Scope</a:t>
            </a:r>
            <a:r>
              <a:rPr lang="cs-CZ" sz="2000" dirty="0" smtClean="0">
                <a:solidFill>
                  <a:srgbClr val="00B050"/>
                </a:solidFill>
              </a:rPr>
              <a:t> Chart</a:t>
            </a:r>
            <a:r>
              <a:rPr lang="cs-CZ" sz="2000" dirty="0" smtClean="0"/>
              <a:t>, </a:t>
            </a:r>
            <a:r>
              <a:rPr lang="cs-CZ" sz="2000" dirty="0" err="1" smtClean="0">
                <a:solidFill>
                  <a:srgbClr val="FF0000"/>
                </a:solidFill>
              </a:rPr>
              <a:t>Sweep</a:t>
            </a:r>
            <a:r>
              <a:rPr lang="cs-CZ" sz="2000" dirty="0" smtClean="0">
                <a:solidFill>
                  <a:srgbClr val="FF0000"/>
                </a:solidFill>
              </a:rPr>
              <a:t> Chart</a:t>
            </a:r>
            <a:r>
              <a:rPr lang="cs-CZ" sz="2000" dirty="0" smtClean="0"/>
              <a:t>)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451" y="1196752"/>
            <a:ext cx="3439005" cy="279121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221088"/>
            <a:ext cx="2880320" cy="1440160"/>
          </a:xfrm>
          <a:prstGeom prst="rect">
            <a:avLst/>
          </a:prstGeom>
        </p:spPr>
      </p:pic>
      <p:grpSp>
        <p:nvGrpSpPr>
          <p:cNvPr id="6" name="Skupina 5"/>
          <p:cNvGrpSpPr/>
          <p:nvPr/>
        </p:nvGrpSpPr>
        <p:grpSpPr>
          <a:xfrm>
            <a:off x="1507743" y="5147108"/>
            <a:ext cx="2592288" cy="820817"/>
            <a:chOff x="1403648" y="5416496"/>
            <a:chExt cx="2592288" cy="820817"/>
          </a:xfrm>
        </p:grpSpPr>
        <p:pic>
          <p:nvPicPr>
            <p:cNvPr id="2" name="Obrázek 1"/>
            <p:cNvPicPr>
              <a:picLocks noChangeAspect="1"/>
            </p:cNvPicPr>
            <p:nvPr/>
          </p:nvPicPr>
          <p:blipFill rotWithShape="1">
            <a:blip r:embed="rId4"/>
            <a:srcRect t="21387" b="14452"/>
            <a:stretch/>
          </p:blipFill>
          <p:spPr>
            <a:xfrm>
              <a:off x="1403648" y="5416496"/>
              <a:ext cx="2592288" cy="820817"/>
            </a:xfrm>
            <a:prstGeom prst="rect">
              <a:avLst/>
            </a:prstGeom>
          </p:spPr>
        </p:pic>
        <p:sp>
          <p:nvSpPr>
            <p:cNvPr id="5" name="Obdélník 4"/>
            <p:cNvSpPr/>
            <p:nvPr/>
          </p:nvSpPr>
          <p:spPr>
            <a:xfrm>
              <a:off x="2339752" y="5549774"/>
              <a:ext cx="504056" cy="543522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bdélník 7"/>
            <p:cNvSpPr/>
            <p:nvPr/>
          </p:nvSpPr>
          <p:spPr>
            <a:xfrm>
              <a:off x="3141552" y="5549774"/>
              <a:ext cx="530348" cy="54352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027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Waveform</a:t>
            </a:r>
            <a:r>
              <a:rPr lang="cs-CZ" sz="2400" dirty="0" smtClean="0"/>
              <a:t> Chart</a:t>
            </a:r>
            <a:endParaRPr lang="cs-CZ" sz="24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36712"/>
            <a:ext cx="3744416" cy="289726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171260"/>
            <a:ext cx="4324753" cy="288032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611420"/>
            <a:ext cx="4608512" cy="2841916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3995936" y="1113753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Který způsob použití </a:t>
            </a:r>
            <a:r>
              <a:rPr lang="cs-CZ" sz="2400" dirty="0" err="1"/>
              <a:t>Waveform</a:t>
            </a:r>
            <a:r>
              <a:rPr lang="cs-CZ" sz="2400" dirty="0"/>
              <a:t> Chart je vhodnější?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885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349" y="3685541"/>
            <a:ext cx="3305636" cy="2791215"/>
          </a:xfrm>
          <a:prstGeom prst="rect">
            <a:avLst/>
          </a:prstGeom>
        </p:spPr>
      </p:pic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Waveform</a:t>
            </a:r>
            <a:r>
              <a:rPr lang="cs-CZ" sz="2400" dirty="0" smtClean="0"/>
              <a:t> Chart</a:t>
            </a:r>
            <a:endParaRPr lang="cs-CZ" sz="24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467544" y="1052736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Zobrazení více signálů</a:t>
            </a:r>
            <a:endParaRPr lang="en-US" sz="2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21" y="1484784"/>
            <a:ext cx="4583199" cy="189306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4"/>
          <a:srcRect t="5034" r="3245" b="5889"/>
          <a:stretch/>
        </p:blipFill>
        <p:spPr>
          <a:xfrm>
            <a:off x="4953852" y="1052736"/>
            <a:ext cx="3290556" cy="252028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527" y="3645024"/>
            <a:ext cx="4338789" cy="194645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852" y="3882056"/>
            <a:ext cx="3286584" cy="2610214"/>
          </a:xfrm>
          <a:prstGeom prst="rect">
            <a:avLst/>
          </a:prstGeom>
        </p:spPr>
      </p:pic>
      <p:sp>
        <p:nvSpPr>
          <p:cNvPr id="10" name="Ovál 9"/>
          <p:cNvSpPr/>
          <p:nvPr/>
        </p:nvSpPr>
        <p:spPr>
          <a:xfrm>
            <a:off x="7016134" y="3717032"/>
            <a:ext cx="1368152" cy="843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Přímá spojnice se šipkou 14"/>
          <p:cNvCxnSpPr/>
          <p:nvPr/>
        </p:nvCxnSpPr>
        <p:spPr>
          <a:xfrm>
            <a:off x="2339752" y="3717032"/>
            <a:ext cx="288032" cy="643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ovéPole 12"/>
          <p:cNvSpPr txBox="1"/>
          <p:nvPr/>
        </p:nvSpPr>
        <p:spPr>
          <a:xfrm>
            <a:off x="1050403" y="3372961"/>
            <a:ext cx="332225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b="1" dirty="0" err="1"/>
              <a:t>Bundle</a:t>
            </a:r>
            <a:r>
              <a:rPr lang="cs-CZ" dirty="0"/>
              <a:t> funkce na sbalení více dat</a:t>
            </a:r>
            <a:endParaRPr lang="en-US" dirty="0"/>
          </a:p>
        </p:txBody>
      </p:sp>
      <p:cxnSp>
        <p:nvCxnSpPr>
          <p:cNvPr id="18" name="Přímá spojnice se šipkou 17"/>
          <p:cNvCxnSpPr/>
          <p:nvPr/>
        </p:nvCxnSpPr>
        <p:spPr>
          <a:xfrm flipV="1">
            <a:off x="4572000" y="4221090"/>
            <a:ext cx="3024336" cy="13797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/>
          <p:cNvSpPr txBox="1"/>
          <p:nvPr/>
        </p:nvSpPr>
        <p:spPr>
          <a:xfrm>
            <a:off x="686239" y="5400230"/>
            <a:ext cx="3888432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/>
              <a:t>Roztažením legendy lze zobrazit ostatní průběhy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04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Waveform</a:t>
            </a:r>
            <a:r>
              <a:rPr lang="cs-CZ" sz="2400" dirty="0" smtClean="0"/>
              <a:t> </a:t>
            </a:r>
            <a:r>
              <a:rPr lang="cs-CZ" sz="2400" dirty="0" err="1" smtClean="0"/>
              <a:t>Graph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1560" y="1201985"/>
            <a:ext cx="446405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 err="1" smtClean="0"/>
              <a:t>Waveform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Graph</a:t>
            </a:r>
            <a:r>
              <a:rPr lang="cs-CZ" sz="2800" b="1" dirty="0" smtClean="0"/>
              <a:t> </a:t>
            </a:r>
            <a:r>
              <a:rPr lang="cs-CZ" sz="2800" dirty="0" smtClean="0"/>
              <a:t>– statický zapisovač, zapíše soubor dat (pole) ze vstupu</a:t>
            </a:r>
          </a:p>
          <a:p>
            <a:pPr marL="0" indent="0">
              <a:buNone/>
            </a:pPr>
            <a:endParaRPr lang="cs-CZ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nastavení opět přes kontextové menu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téměř totožné s </a:t>
            </a:r>
            <a:r>
              <a:rPr lang="cs-CZ" sz="2000" dirty="0" err="1" smtClean="0"/>
              <a:t>Waveform</a:t>
            </a:r>
            <a:r>
              <a:rPr lang="cs-CZ" sz="2000" dirty="0" smtClean="0"/>
              <a:t> Chart (chybí např. Update Mode)</a:t>
            </a:r>
            <a:endParaRPr lang="cs-CZ" sz="1800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221088"/>
            <a:ext cx="2903862" cy="129614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424" y="1201985"/>
            <a:ext cx="3372321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0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Waveform</a:t>
            </a:r>
            <a:r>
              <a:rPr lang="cs-CZ" sz="2400" dirty="0" smtClean="0"/>
              <a:t> </a:t>
            </a:r>
            <a:r>
              <a:rPr lang="cs-CZ" sz="2400" dirty="0" err="1" smtClean="0"/>
              <a:t>Graph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1560" y="1340575"/>
            <a:ext cx="7559675" cy="1150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Lze přímo propojit generátor náhodných čísel s grafem?</a:t>
            </a:r>
          </a:p>
        </p:txBody>
      </p:sp>
      <p:sp>
        <p:nvSpPr>
          <p:cNvPr id="8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1559" y="4869160"/>
            <a:ext cx="7559675" cy="11509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err="1" smtClean="0"/>
              <a:t>Waveform</a:t>
            </a:r>
            <a:r>
              <a:rPr lang="cs-CZ" sz="2400" dirty="0" smtClean="0"/>
              <a:t> </a:t>
            </a:r>
            <a:r>
              <a:rPr lang="cs-CZ" sz="2400" dirty="0" err="1" smtClean="0"/>
              <a:t>Graph</a:t>
            </a:r>
            <a:r>
              <a:rPr lang="cs-CZ" sz="2400" dirty="0" smtClean="0"/>
              <a:t> očekává na vstupu pole dat. Proto se zobrazí chyba propojení. Správný postup je tedy graf dát mimo cyklus a vykreslit data až po naplnění pole.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43" y="1969338"/>
            <a:ext cx="3508641" cy="2736899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880646"/>
            <a:ext cx="3829890" cy="275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2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Waveform</a:t>
            </a:r>
            <a:r>
              <a:rPr lang="cs-CZ" sz="2400" dirty="0" smtClean="0"/>
              <a:t> </a:t>
            </a:r>
            <a:r>
              <a:rPr lang="cs-CZ" sz="2400" dirty="0" err="1" smtClean="0"/>
              <a:t>Graph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5084482"/>
            <a:ext cx="7561263" cy="1150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Každých 5s dojde k vygenerování 50 náhodných čísel a vykreslení do grafu.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80728"/>
            <a:ext cx="5963482" cy="408679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3024125"/>
            <a:ext cx="2165280" cy="170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7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Waveform</a:t>
            </a:r>
            <a:r>
              <a:rPr lang="cs-CZ" sz="2400" dirty="0" smtClean="0"/>
              <a:t> </a:t>
            </a:r>
            <a:r>
              <a:rPr lang="cs-CZ" sz="2400" dirty="0" err="1" smtClean="0"/>
              <a:t>Graph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1560" y="1124744"/>
            <a:ext cx="7559675" cy="1150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Pokud nastavíme rozsah osy x delší než je počet opakování cyklu, co se vykreslí do grafu?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16832"/>
            <a:ext cx="4536504" cy="1893259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/>
          <a:srcRect t="1588" b="13431"/>
          <a:stretch/>
        </p:blipFill>
        <p:spPr>
          <a:xfrm>
            <a:off x="4247964" y="2708920"/>
            <a:ext cx="4689461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Waveform</a:t>
            </a:r>
            <a:r>
              <a:rPr lang="cs-CZ" sz="2400" dirty="0" smtClean="0"/>
              <a:t> </a:t>
            </a:r>
            <a:r>
              <a:rPr lang="cs-CZ" sz="2400" dirty="0" err="1" smtClean="0"/>
              <a:t>Graph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467544" y="1052736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Zobrazení více signálů – </a:t>
            </a:r>
            <a:r>
              <a:rPr lang="cs-CZ" sz="2400" b="1" dirty="0" err="1"/>
              <a:t>G</a:t>
            </a:r>
            <a:r>
              <a:rPr lang="cs-CZ" sz="2400" b="1" dirty="0" err="1" smtClean="0"/>
              <a:t>raph</a:t>
            </a:r>
            <a:r>
              <a:rPr lang="cs-CZ" sz="2400" dirty="0" smtClean="0"/>
              <a:t> na rozdíl od </a:t>
            </a:r>
            <a:r>
              <a:rPr lang="cs-CZ" sz="2400" b="1" dirty="0" smtClean="0"/>
              <a:t>Chart</a:t>
            </a:r>
            <a:r>
              <a:rPr lang="cs-CZ" sz="2400" dirty="0" smtClean="0"/>
              <a:t> pracuje s polem – využijeme 2D pole</a:t>
            </a:r>
            <a:endParaRPr lang="en-US" sz="24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930" y="4221088"/>
            <a:ext cx="3030558" cy="243662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930" y="1556792"/>
            <a:ext cx="2978514" cy="258939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77" y="2171765"/>
            <a:ext cx="4089605" cy="1646130"/>
          </a:xfrm>
          <a:prstGeom prst="rect">
            <a:avLst/>
          </a:prstGeom>
        </p:spPr>
      </p:pic>
      <p:sp>
        <p:nvSpPr>
          <p:cNvPr id="11" name="TextovéPole 10"/>
          <p:cNvSpPr txBox="1"/>
          <p:nvPr/>
        </p:nvSpPr>
        <p:spPr>
          <a:xfrm>
            <a:off x="179512" y="3817895"/>
            <a:ext cx="56886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Problém nesouměřitelných hodnoty na ose y lze vyřešit druhou osou.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Klikneme pravým tlačítkem nad osou kterou chceme zdvojit a vybereme </a:t>
            </a:r>
            <a:r>
              <a:rPr lang="cs-CZ" sz="2000" b="1" dirty="0" err="1" smtClean="0"/>
              <a:t>Duplicate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Scale</a:t>
            </a: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Swap </a:t>
            </a:r>
            <a:r>
              <a:rPr lang="cs-CZ" sz="2000" b="1" dirty="0" err="1" smtClean="0"/>
              <a:t>Sides</a:t>
            </a:r>
            <a:r>
              <a:rPr lang="cs-CZ" sz="2000" b="1" dirty="0" smtClean="0"/>
              <a:t> </a:t>
            </a:r>
            <a:r>
              <a:rPr lang="cs-CZ" sz="2000" dirty="0" smtClean="0"/>
              <a:t>nám přesune osu na druhou stranu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Nesmíme zapomenout přepnout na druhou osu před legendu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4949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XY </a:t>
            </a:r>
            <a:r>
              <a:rPr lang="cs-CZ" sz="2400" dirty="0" err="1" smtClean="0"/>
              <a:t>Graph</a:t>
            </a:r>
            <a:r>
              <a:rPr lang="cs-CZ" sz="2400" dirty="0" smtClean="0"/>
              <a:t>, Express XY </a:t>
            </a:r>
            <a:r>
              <a:rPr lang="cs-CZ" sz="2400" dirty="0" err="1" smtClean="0"/>
              <a:t>Graph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8640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XY </a:t>
            </a:r>
            <a:r>
              <a:rPr lang="cs-CZ" sz="2800" b="1" dirty="0" err="1" smtClean="0"/>
              <a:t>Graph</a:t>
            </a:r>
            <a:r>
              <a:rPr lang="cs-CZ" sz="2800" b="1" dirty="0" smtClean="0"/>
              <a:t> </a:t>
            </a:r>
            <a:r>
              <a:rPr lang="cs-CZ" sz="2800" dirty="0" smtClean="0"/>
              <a:t>a </a:t>
            </a:r>
            <a:r>
              <a:rPr lang="cs-CZ" sz="2800" b="1" dirty="0" smtClean="0"/>
              <a:t>Express XY </a:t>
            </a:r>
            <a:r>
              <a:rPr lang="cs-CZ" sz="2800" b="1" dirty="0" err="1" smtClean="0"/>
              <a:t>Graph</a:t>
            </a:r>
            <a:r>
              <a:rPr lang="cs-CZ" sz="2800" b="1" dirty="0" smtClean="0"/>
              <a:t> </a:t>
            </a:r>
            <a:r>
              <a:rPr lang="cs-CZ" sz="2800" dirty="0" smtClean="0"/>
              <a:t>(s předřazeným blokem pro konfiguraci X a Y vstupů) se používají pro zobrazení více závislých veličin či nepravidelných dat</a:t>
            </a:r>
            <a:endParaRPr lang="en-US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498152"/>
            <a:ext cx="2858738" cy="2842542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144" y="2511878"/>
            <a:ext cx="1157440" cy="845114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2437731"/>
            <a:ext cx="2505425" cy="1333686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467" y="3750050"/>
            <a:ext cx="2662714" cy="260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4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XY </a:t>
            </a:r>
            <a:r>
              <a:rPr lang="cs-CZ" sz="2400" dirty="0" err="1" smtClean="0"/>
              <a:t>Graph</a:t>
            </a:r>
            <a:r>
              <a:rPr lang="cs-CZ" sz="2400" dirty="0" smtClean="0"/>
              <a:t>, Express XY </a:t>
            </a:r>
            <a:r>
              <a:rPr lang="cs-CZ" sz="2400" dirty="0" err="1" smtClean="0"/>
              <a:t>Graph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Ukázka použití pro vykreslení průběhu goniometrických funkcí sinus a cosinus</a:t>
            </a:r>
            <a:endParaRPr lang="en-US" sz="28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204864"/>
            <a:ext cx="7983064" cy="382005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066" y="1534450"/>
            <a:ext cx="2243555" cy="225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0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Parametry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864096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Volba parametrů grafických zobrazovačů se provádí přes pop-up menu a položku </a:t>
            </a:r>
            <a:r>
              <a:rPr lang="cs-CZ" sz="2800" b="1" dirty="0" err="1" smtClean="0"/>
              <a:t>Visible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Items</a:t>
            </a:r>
            <a:endParaRPr lang="cs-CZ" sz="2800" b="1" dirty="0" smtClean="0"/>
          </a:p>
          <a:p>
            <a:endParaRPr lang="cs-CZ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b="1" dirty="0" smtClean="0"/>
              <a:t>Label</a:t>
            </a:r>
            <a:r>
              <a:rPr lang="cs-CZ" sz="2000" dirty="0" smtClean="0"/>
              <a:t>, </a:t>
            </a:r>
            <a:r>
              <a:rPr lang="cs-CZ" sz="2000" b="1" dirty="0" err="1" smtClean="0"/>
              <a:t>Caption</a:t>
            </a:r>
            <a:r>
              <a:rPr lang="cs-CZ" sz="2000" dirty="0" smtClean="0"/>
              <a:t> – název, popisek grafu (nahoře vlevo)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b="1" dirty="0" smtClean="0"/>
              <a:t>Plot Legend </a:t>
            </a:r>
            <a:r>
              <a:rPr lang="cs-CZ" sz="2000" dirty="0" smtClean="0"/>
              <a:t>– panel kde jsou vidět barvy průběhů jednotlivých průběhů, lze použít přes pop-up menu k nastavení barvy, typu čáry, síly čáry, …(nahoře vpravo)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b="1" dirty="0" err="1" smtClean="0"/>
              <a:t>Scale</a:t>
            </a:r>
            <a:r>
              <a:rPr lang="cs-CZ" sz="2000" b="1" dirty="0" smtClean="0"/>
              <a:t> Legend </a:t>
            </a:r>
            <a:r>
              <a:rPr lang="cs-CZ" sz="2000" dirty="0" smtClean="0"/>
              <a:t>– panel s možností nastavení 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b="1" dirty="0" err="1" smtClean="0"/>
              <a:t>Graph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Palette</a:t>
            </a:r>
            <a:r>
              <a:rPr lang="cs-CZ" sz="2000" b="1" dirty="0" smtClean="0"/>
              <a:t> </a:t>
            </a:r>
            <a:r>
              <a:rPr lang="cs-CZ" sz="2000" dirty="0" smtClean="0"/>
              <a:t>– panel s nástroji pro práci v grafu – lupa, ruka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b="1" dirty="0"/>
              <a:t>Digital Display </a:t>
            </a:r>
            <a:r>
              <a:rPr lang="cs-CZ" sz="2000" dirty="0"/>
              <a:t>– číselný zobrazovač hodnot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b="1" dirty="0"/>
              <a:t>X </a:t>
            </a:r>
            <a:r>
              <a:rPr lang="cs-CZ" sz="2000" b="1" dirty="0" err="1"/>
              <a:t>Scrollbar</a:t>
            </a:r>
            <a:r>
              <a:rPr lang="cs-CZ" sz="2000" b="1" dirty="0"/>
              <a:t> </a:t>
            </a:r>
            <a:r>
              <a:rPr lang="cs-CZ" sz="2000" dirty="0"/>
              <a:t>– posuvník pro zobrazení dat, která se nevykreslí v aktuálním oknu</a:t>
            </a:r>
            <a:endParaRPr lang="en-U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b="1" dirty="0" smtClean="0"/>
              <a:t>X </a:t>
            </a:r>
            <a:r>
              <a:rPr lang="cs-CZ" sz="2000" b="1" dirty="0" err="1" smtClean="0"/>
              <a:t>Scale</a:t>
            </a:r>
            <a:r>
              <a:rPr lang="cs-CZ" sz="2000" b="1" dirty="0" smtClean="0"/>
              <a:t> </a:t>
            </a:r>
            <a:r>
              <a:rPr lang="cs-CZ" sz="2000" dirty="0" smtClean="0"/>
              <a:t>/ </a:t>
            </a:r>
            <a:r>
              <a:rPr lang="cs-CZ" sz="2000" b="1" dirty="0" smtClean="0"/>
              <a:t>Y </a:t>
            </a:r>
            <a:r>
              <a:rPr lang="cs-CZ" sz="2000" b="1" dirty="0" err="1" smtClean="0"/>
              <a:t>Scale</a:t>
            </a:r>
            <a:r>
              <a:rPr lang="cs-CZ" sz="2000" b="1" dirty="0" smtClean="0"/>
              <a:t> </a:t>
            </a:r>
            <a:r>
              <a:rPr lang="cs-CZ" sz="2000" dirty="0" smtClean="0"/>
              <a:t>– formátování 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b="1" dirty="0" err="1" smtClean="0"/>
              <a:t>Cursor</a:t>
            </a:r>
            <a:r>
              <a:rPr lang="cs-CZ" sz="2000" b="1" dirty="0" smtClean="0"/>
              <a:t> Legend </a:t>
            </a:r>
            <a:r>
              <a:rPr lang="cs-CZ" sz="2000" dirty="0" smtClean="0"/>
              <a:t>– nástroj pro nastavení kurzoru dané křivky</a:t>
            </a:r>
          </a:p>
        </p:txBody>
      </p:sp>
    </p:spTree>
    <p:extLst>
      <p:ext uri="{BB962C8B-B14F-4D97-AF65-F5344CB8AC3E}">
        <p14:creationId xmlns:p14="http://schemas.microsoft.com/office/powerpoint/2010/main" val="341440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Export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864096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Export obrázků z grafických zobrazovačů </a:t>
            </a:r>
            <a:endParaRPr lang="cs-CZ" sz="2800" b="1" dirty="0" smtClean="0"/>
          </a:p>
          <a:p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smtClean="0"/>
              <a:t>u všech typů zobrazovačů lze vyvolat přes kontextové menu položku </a:t>
            </a:r>
            <a:r>
              <a:rPr lang="cs-CZ" sz="2400" b="1" dirty="0" smtClean="0"/>
              <a:t>Export</a:t>
            </a:r>
            <a:r>
              <a:rPr lang="cs-CZ" sz="2400" dirty="0" smtClean="0"/>
              <a:t> (na čelním panelu) kde je možnost </a:t>
            </a:r>
            <a:r>
              <a:rPr lang="cs-CZ" sz="2400" b="1" dirty="0" smtClean="0"/>
              <a:t>Export </a:t>
            </a:r>
            <a:r>
              <a:rPr lang="cs-CZ" sz="2400" b="1" dirty="0" err="1" smtClean="0"/>
              <a:t>Simplified</a:t>
            </a:r>
            <a:r>
              <a:rPr lang="cs-CZ" sz="2400" b="1" dirty="0" smtClean="0"/>
              <a:t> Image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smtClean="0"/>
              <a:t>otevře se dialogové okno s nastavením exportu – výběr formátu obrázku, cíl uložení, skrytí mřížky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smtClean="0"/>
              <a:t>lze exportovat i data – </a:t>
            </a:r>
            <a:r>
              <a:rPr lang="cs-CZ" sz="2400" b="1" dirty="0" smtClean="0"/>
              <a:t>Export Data To </a:t>
            </a:r>
            <a:r>
              <a:rPr lang="cs-CZ" sz="2400" b="1" dirty="0" err="1" smtClean="0"/>
              <a:t>Clipboard</a:t>
            </a:r>
            <a:r>
              <a:rPr lang="cs-CZ" sz="2400" dirty="0" smtClean="0"/>
              <a:t>, </a:t>
            </a:r>
            <a:r>
              <a:rPr lang="cs-CZ" sz="2400" b="1" dirty="0" smtClean="0"/>
              <a:t>Export Data to Excel</a:t>
            </a:r>
            <a:endParaRPr lang="cs-CZ" sz="2800" b="1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861048"/>
            <a:ext cx="2288253" cy="15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7"/>
          <p:cNvSpPr>
            <a:spLocks noGrp="1"/>
          </p:cNvSpPr>
          <p:nvPr>
            <p:ph type="body" sz="quarter" idx="4294967295"/>
          </p:nvPr>
        </p:nvSpPr>
        <p:spPr>
          <a:xfrm>
            <a:off x="2339752" y="2492896"/>
            <a:ext cx="4464050" cy="984250"/>
          </a:xfrm>
        </p:spPr>
        <p:txBody>
          <a:bodyPr/>
          <a:lstStyle/>
          <a:p>
            <a:pPr algn="ctr"/>
            <a:r>
              <a:rPr lang="cs-CZ" sz="3200" dirty="0" smtClean="0"/>
              <a:t>Díky za pozornost.</a:t>
            </a:r>
          </a:p>
          <a:p>
            <a:pPr algn="ctr"/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74316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 white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4060</TotalTime>
  <Words>636</Words>
  <Application>Microsoft Office PowerPoint</Application>
  <PresentationFormat>Předvádění na obrazovce (4:3)</PresentationFormat>
  <Paragraphs>86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19</vt:i4>
      </vt:variant>
    </vt:vector>
  </HeadingPairs>
  <TitlesOfParts>
    <vt:vector size="23" baseType="lpstr">
      <vt:lpstr>Arial</vt:lpstr>
      <vt:lpstr>Calibri</vt:lpstr>
      <vt:lpstr>Rice white</vt:lpstr>
      <vt:lpstr>Office Theme</vt:lpstr>
      <vt:lpstr>Prezentace aplikace PowerPoint</vt:lpstr>
      <vt:lpstr>Grafy</vt:lpstr>
      <vt:lpstr>Grafy</vt:lpstr>
      <vt:lpstr>Typy grafů</vt:lpstr>
      <vt:lpstr>Typy grafů</vt:lpstr>
      <vt:lpstr>Waveform Chart</vt:lpstr>
      <vt:lpstr>Waveform Chart</vt:lpstr>
      <vt:lpstr>Waveform Chart</vt:lpstr>
      <vt:lpstr>Waveform Chart</vt:lpstr>
      <vt:lpstr>Waveform Graph</vt:lpstr>
      <vt:lpstr>Waveform Graph</vt:lpstr>
      <vt:lpstr>Waveform Graph</vt:lpstr>
      <vt:lpstr>Waveform Graph</vt:lpstr>
      <vt:lpstr>Waveform Graph</vt:lpstr>
      <vt:lpstr>XY Graph, Express XY Graph</vt:lpstr>
      <vt:lpstr>XY Graph, Express XY Graph</vt:lpstr>
      <vt:lpstr>Parametry</vt:lpstr>
      <vt:lpstr>Export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Vasik</dc:creator>
  <cp:lastModifiedBy>Václav Kotlan</cp:lastModifiedBy>
  <cp:revision>170</cp:revision>
  <dcterms:created xsi:type="dcterms:W3CDTF">2013-09-05T13:20:21Z</dcterms:created>
  <dcterms:modified xsi:type="dcterms:W3CDTF">2020-12-10T11:34:10Z</dcterms:modified>
</cp:coreProperties>
</file>