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5" r:id="rId3"/>
    <p:sldId id="354" r:id="rId4"/>
    <p:sldId id="358" r:id="rId5"/>
    <p:sldId id="360" r:id="rId6"/>
    <p:sldId id="355" r:id="rId7"/>
    <p:sldId id="356" r:id="rId8"/>
    <p:sldId id="296" r:id="rId9"/>
    <p:sldId id="306" r:id="rId10"/>
    <p:sldId id="289" r:id="rId11"/>
    <p:sldId id="291" r:id="rId12"/>
    <p:sldId id="290" r:id="rId13"/>
    <p:sldId id="297" r:id="rId14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62406" y="316060"/>
            <a:ext cx="8822055" cy="538609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2405" y="2035434"/>
            <a:ext cx="4330827" cy="138499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53634" y="2035436"/>
            <a:ext cx="4330827" cy="138499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fld id="{5A132E7E-BC1F-48D8-8F41-24FD8635617D}" type="datetimeFigureOut">
              <a:rPr lang="cs-CZ" smtClean="0"/>
              <a:t>09.08.2022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/>
          <a:p>
            <a:fld id="{FF2B71F5-F8AB-469D-B8A8-F7CD99DE7F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63003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8" y="-28576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69113" y="7334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1308100" y="3629025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/>
              <a:t>2.část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3407728" y="538162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/>
              <a:t>Soňa Galušková</a:t>
            </a: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DA8E7F-BC9D-4D2D-9B2F-A783CCA46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171" y="1094152"/>
            <a:ext cx="9223058" cy="538609"/>
          </a:xfrm>
        </p:spPr>
        <p:txBody>
          <a:bodyPr/>
          <a:lstStyle/>
          <a:p>
            <a:r>
              <a:rPr lang="cs-CZ" dirty="0"/>
              <a:t>Dýchací systém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7428A17-23E9-4FB2-A09A-F3294533C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100" y="1988594"/>
            <a:ext cx="9753599" cy="4480104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Dechová frekvence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základní parametr, pomocí EKG elektrod při dýchání nebo sledováním pohybu hrudníku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dýchání u obézních je namáhavější, pohyby hrudníku nemusí být tolik znatelné díky konstituci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dechovou frekvenci ovlivňuje i poloha obézního nemocného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Pulzní </a:t>
            </a:r>
            <a:r>
              <a:rPr lang="cs-CZ" b="1" dirty="0" err="1"/>
              <a:t>oxymetrie</a:t>
            </a:r>
            <a:endParaRPr lang="cs-CZ" b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neinvazivní metoda, měření pomocí čidla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čidlo </a:t>
            </a:r>
            <a:r>
              <a:rPr lang="cs-CZ" dirty="0" err="1"/>
              <a:t>prosvicuje</a:t>
            </a:r>
            <a:r>
              <a:rPr lang="cs-CZ" dirty="0"/>
              <a:t> akrální část těla (ušní lalůček, prst ruky)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u obézních mohou být poruchy periferního prokrvení, měření je nepřesné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Monitorování při UPV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monitorování funkce ventilátoru, nastavení ventilačních parametrů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obézní nemocní jsou hůře </a:t>
            </a:r>
            <a:r>
              <a:rPr lang="cs-CZ" dirty="0" err="1"/>
              <a:t>ventilovatelní</a:t>
            </a:r>
            <a:r>
              <a:rPr lang="cs-CZ" dirty="0"/>
              <a:t>, ventilaci ztěžuje množství podkožního tuku v oblasti hrudní a břišní stěny</a:t>
            </a:r>
          </a:p>
        </p:txBody>
      </p:sp>
    </p:spTree>
    <p:extLst>
      <p:ext uri="{BB962C8B-B14F-4D97-AF65-F5344CB8AC3E}">
        <p14:creationId xmlns:p14="http://schemas.microsoft.com/office/powerpoint/2010/main" val="3863394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Dýchací systém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962405" y="2035433"/>
            <a:ext cx="4330827" cy="4260591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Poloha pacienta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V polosedě, zvýšená horní polovina těla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dechová rehabilitace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péče o dýchací cesty (odsávání)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Útlak hrudních orgánů: klesají ventilační parametry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Zvýšené nároky na dodávku kyslíku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Vyšší dechová práce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Zvýšený průtok krve plícemi</a:t>
            </a:r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457" y="2533305"/>
            <a:ext cx="4327182" cy="3248120"/>
          </a:xfrm>
        </p:spPr>
      </p:pic>
      <p:sp>
        <p:nvSpPr>
          <p:cNvPr id="7" name="Pěticípá hvězda 6"/>
          <p:cNvSpPr/>
          <p:nvPr/>
        </p:nvSpPr>
        <p:spPr>
          <a:xfrm>
            <a:off x="7273085" y="4099869"/>
            <a:ext cx="802005" cy="80200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79"/>
          </a:p>
        </p:txBody>
      </p:sp>
    </p:spTree>
    <p:extLst>
      <p:ext uri="{BB962C8B-B14F-4D97-AF65-F5344CB8AC3E}">
        <p14:creationId xmlns:p14="http://schemas.microsoft.com/office/powerpoint/2010/main" val="494481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symbol pro obsah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1775" y="1808600"/>
            <a:ext cx="5009901" cy="3757425"/>
          </a:xfr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13610" y="1778339"/>
            <a:ext cx="4767825" cy="3575869"/>
          </a:xfrm>
          <a:prstGeom prst="rect">
            <a:avLst/>
          </a:prstGeom>
        </p:spPr>
      </p:pic>
      <p:sp>
        <p:nvSpPr>
          <p:cNvPr id="2" name="Hvězda: pěticípá 1">
            <a:extLst>
              <a:ext uri="{FF2B5EF4-FFF2-40B4-BE49-F238E27FC236}">
                <a16:creationId xmlns:a16="http://schemas.microsoft.com/office/drawing/2014/main" id="{5D964FF0-F843-21A6-2A08-E2784BC75680}"/>
              </a:ext>
            </a:extLst>
          </p:cNvPr>
          <p:cNvSpPr/>
          <p:nvPr/>
        </p:nvSpPr>
        <p:spPr>
          <a:xfrm>
            <a:off x="6565900" y="1612664"/>
            <a:ext cx="1764000" cy="1764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Hvězda: pěticípá 2">
            <a:extLst>
              <a:ext uri="{FF2B5EF4-FFF2-40B4-BE49-F238E27FC236}">
                <a16:creationId xmlns:a16="http://schemas.microsoft.com/office/drawing/2014/main" id="{8EC29BE6-6AE2-207A-8048-6BD4B1AA9499}"/>
              </a:ext>
            </a:extLst>
          </p:cNvPr>
          <p:cNvSpPr/>
          <p:nvPr/>
        </p:nvSpPr>
        <p:spPr>
          <a:xfrm>
            <a:off x="1906300" y="1724025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35035CC3-7B11-F19C-1320-D7AFEE5D3A9E}"/>
              </a:ext>
            </a:extLst>
          </p:cNvPr>
          <p:cNvSpPr txBox="1"/>
          <p:nvPr/>
        </p:nvSpPr>
        <p:spPr>
          <a:xfrm>
            <a:off x="808013" y="6257377"/>
            <a:ext cx="8531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</a:t>
            </a:r>
            <a:r>
              <a:rPr lang="cs-CZ" sz="1000" dirty="0" err="1"/>
              <a:t>vlsatní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3315420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4362" y="1890015"/>
            <a:ext cx="4704353" cy="3528265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146" y="1301970"/>
            <a:ext cx="5967675" cy="4475756"/>
          </a:xfrm>
          <a:prstGeom prst="rect">
            <a:avLst/>
          </a:prstGeom>
        </p:spPr>
      </p:pic>
      <p:sp>
        <p:nvSpPr>
          <p:cNvPr id="6" name="Pěticípá hvězda 5"/>
          <p:cNvSpPr/>
          <p:nvPr/>
        </p:nvSpPr>
        <p:spPr>
          <a:xfrm>
            <a:off x="7972873" y="2668840"/>
            <a:ext cx="802005" cy="80200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79"/>
          </a:p>
        </p:txBody>
      </p:sp>
      <p:sp>
        <p:nvSpPr>
          <p:cNvPr id="7" name="Pěticípá hvězda 6"/>
          <p:cNvSpPr/>
          <p:nvPr/>
        </p:nvSpPr>
        <p:spPr>
          <a:xfrm>
            <a:off x="9451078" y="3415805"/>
            <a:ext cx="802005" cy="80200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79"/>
          </a:p>
        </p:txBody>
      </p:sp>
      <p:sp>
        <p:nvSpPr>
          <p:cNvPr id="3" name="Hvězda: pěticípá 2">
            <a:extLst>
              <a:ext uri="{FF2B5EF4-FFF2-40B4-BE49-F238E27FC236}">
                <a16:creationId xmlns:a16="http://schemas.microsoft.com/office/drawing/2014/main" id="{9AF5C67C-462B-BDEE-9101-35BA29DF9B73}"/>
              </a:ext>
            </a:extLst>
          </p:cNvPr>
          <p:cNvSpPr/>
          <p:nvPr/>
        </p:nvSpPr>
        <p:spPr>
          <a:xfrm>
            <a:off x="2146300" y="2559273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: se zakulacenými rohy 7">
            <a:extLst>
              <a:ext uri="{FF2B5EF4-FFF2-40B4-BE49-F238E27FC236}">
                <a16:creationId xmlns:a16="http://schemas.microsoft.com/office/drawing/2014/main" id="{C029D60C-C570-4836-EEC1-68305F0C2256}"/>
              </a:ext>
            </a:extLst>
          </p:cNvPr>
          <p:cNvSpPr/>
          <p:nvPr/>
        </p:nvSpPr>
        <p:spPr>
          <a:xfrm rot="1747658">
            <a:off x="7879684" y="3082648"/>
            <a:ext cx="26280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148C5267-C468-DD26-F885-D948AEFD29EC}"/>
              </a:ext>
            </a:extLst>
          </p:cNvPr>
          <p:cNvSpPr txBox="1"/>
          <p:nvPr/>
        </p:nvSpPr>
        <p:spPr>
          <a:xfrm flipH="1">
            <a:off x="962406" y="6006325"/>
            <a:ext cx="4155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/>
              <a:t>Zdroj: vlastní</a:t>
            </a:r>
          </a:p>
        </p:txBody>
      </p:sp>
    </p:spTree>
    <p:extLst>
      <p:ext uri="{BB962C8B-B14F-4D97-AF65-F5344CB8AC3E}">
        <p14:creationId xmlns:p14="http://schemas.microsoft.com/office/powerpoint/2010/main" val="3019944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Dýchací systém – spánková apnoe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3600986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Obezita je hlavní rizikový faktor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Dg jen ve spánkové laboratoři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Hlavní typy syndromu spánkové apnoe 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Obstrukční spánková apnoe:</a:t>
            </a:r>
            <a:r>
              <a:rPr lang="cs-CZ" dirty="0"/>
              <a:t> Má anatomické příčiny, je vyvolána mechanickým uzavřením dýchacích cest během spánku.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Centrální spánková apnoe:</a:t>
            </a:r>
            <a:r>
              <a:rPr lang="cs-CZ" dirty="0"/>
              <a:t> Má příčinu v centrálním nervovém systému, anatomie dýchacích cest je v pořádku, ale chybí dýchací úsilí, mozek nedává správný signál dýchací soustavě.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Smíšená spánková apnoe:</a:t>
            </a:r>
            <a:r>
              <a:rPr lang="cs-CZ" dirty="0"/>
              <a:t> Kombinace obou předešlých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46164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Léčba spánkové apnoe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962405" y="2035434"/>
            <a:ext cx="4330827" cy="3955791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b="1" dirty="0"/>
              <a:t>Léčba spánkové apnoe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V lehčích případech může lékař doporučit pouze úpravu životního stylu, např. přestat kouřit či redukovat váhu, alergologická léčba.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V těžších případech onemocnění jsou k dispozici komplexnější řešení, jejichž základem jsou přístroje, které pacientům pomáhají v noci dýchat.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Přístrojů je několik druhů a lékař na základě diagnostiky ve spolupráci s pacientem vybírá optimální variantu.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Vzhledem k tomu, že léčba přístrojem vyžaduje spaní se speciální maskou, mohou být počátky terapie lehce nekomfortní, ale většina pacientů si na masku zvykne.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V úvahu může připadat i operace. </a:t>
            </a:r>
          </a:p>
          <a:p>
            <a:endParaRPr lang="cs-CZ" dirty="0"/>
          </a:p>
        </p:txBody>
      </p:sp>
      <p:pic>
        <p:nvPicPr>
          <p:cNvPr id="3074" name="Picture 2" descr="Spánková apnoe – příznaky, rizika a léčba - Zdraví.Euro.cz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034" y="1025281"/>
            <a:ext cx="4330270" cy="2888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Kvůli chrápání jsem mohl umřít. Teď musím spát s maskou - iDNES.cz"/>
          <p:cNvSpPr>
            <a:spLocks noChangeAspect="1" noChangeArrowheads="1"/>
          </p:cNvSpPr>
          <p:nvPr/>
        </p:nvSpPr>
        <p:spPr bwMode="auto">
          <a:xfrm>
            <a:off x="136452" y="647201"/>
            <a:ext cx="267335" cy="26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cs-CZ" sz="1579"/>
          </a:p>
        </p:txBody>
      </p:sp>
      <p:pic>
        <p:nvPicPr>
          <p:cNvPr id="3078" name="Picture 6" descr="Katalog: Krátkodobé přerušení dýchání ve spánku (spánková apnoe) - Nemoci -  Vitalia.c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667" y="4041798"/>
            <a:ext cx="2999165" cy="2380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F6DC3472-BE9F-67ED-70C7-0FD3CD1BCF54}"/>
              </a:ext>
            </a:extLst>
          </p:cNvPr>
          <p:cNvSpPr txBox="1"/>
          <p:nvPr/>
        </p:nvSpPr>
        <p:spPr>
          <a:xfrm>
            <a:off x="6198667" y="6464873"/>
            <a:ext cx="28568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https://zdravi.euro.cz/leky/spankova-apnoe/</a:t>
            </a:r>
          </a:p>
        </p:txBody>
      </p:sp>
    </p:spTree>
    <p:extLst>
      <p:ext uri="{BB962C8B-B14F-4D97-AF65-F5344CB8AC3E}">
        <p14:creationId xmlns:p14="http://schemas.microsoft.com/office/powerpoint/2010/main" val="3373348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25E78F-B414-4026-94B3-D2C03C81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171" y="1094152"/>
            <a:ext cx="9223058" cy="816578"/>
          </a:xfrm>
        </p:spPr>
        <p:txBody>
          <a:bodyPr>
            <a:normAutofit fontScale="90000"/>
          </a:bodyPr>
          <a:lstStyle/>
          <a:p>
            <a:r>
              <a:rPr lang="cs-CZ" dirty="0"/>
              <a:t>Problematika ošetřovatelské péče o oběhový systém u obézního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D203323-4BC0-4011-9D04-540D2EE1D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171" y="2432956"/>
            <a:ext cx="9223058" cy="3255891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na srdce jako pumpu jsou kladeny zvýšené nároky, cirkulující objem krve je mnohonásobně vyšší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za každý kilogram vzrůstá srdeční objem o 100ml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hypertrofie myokardu, diastolická dysfunkce, snížená kontraktilita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často hypertenze, arytmie a srdeční selhání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výhodnější je invazivní měření krevního tlaku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tekutiny s opatrností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79760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53BD83-82C3-4BE1-911E-D62090F39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171" y="1094152"/>
            <a:ext cx="9223058" cy="538609"/>
          </a:xfrm>
        </p:spPr>
        <p:txBody>
          <a:bodyPr/>
          <a:lstStyle/>
          <a:p>
            <a:r>
              <a:rPr lang="cs-CZ" dirty="0"/>
              <a:t>Kardiovaskulární systém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E74F233-8CB2-4D7D-8290-937FE6F46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171" y="2472270"/>
            <a:ext cx="9223058" cy="1680717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b="1" dirty="0"/>
              <a:t>Krevní tlak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pomocí rtuťového tonometru a fonendoskopu nebo manžety a monitoru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důležitá je správná šířka manžety- 40% obvodu paže- u obézních min. 14cm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častá je hypertenze</a:t>
            </a:r>
          </a:p>
          <a:p>
            <a:pPr>
              <a:buFontTx/>
              <a:buChar char="-"/>
            </a:pPr>
            <a:endParaRPr lang="cs-CZ" sz="1754" dirty="0"/>
          </a:p>
          <a:p>
            <a:endParaRPr lang="cs-CZ" dirty="0"/>
          </a:p>
        </p:txBody>
      </p:sp>
      <p:pic>
        <p:nvPicPr>
          <p:cNvPr id="4098" name="Picture 2" descr="Měření krevního tlaku a diagnostika a léčba hypertenze v pediatrii -  Zdraví.Euro.c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020" y="141625"/>
            <a:ext cx="2506266" cy="251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OKROČILÍ) Nejčastější chyby při měření krevního tlaku - Kardioblo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6489" y="3821859"/>
            <a:ext cx="5052000" cy="2661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68358695-526C-9187-BF8B-BFC6B22C2EC8}"/>
              </a:ext>
            </a:extLst>
          </p:cNvPr>
          <p:cNvSpPr txBox="1"/>
          <p:nvPr/>
        </p:nvSpPr>
        <p:spPr>
          <a:xfrm>
            <a:off x="3066489" y="6345587"/>
            <a:ext cx="44598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https://kardioblog.cz/pokrocili-nejcastejsi-chyby-pri-mereni-krevniho-tlaku/</a:t>
            </a:r>
          </a:p>
        </p:txBody>
      </p:sp>
    </p:spTree>
    <p:extLst>
      <p:ext uri="{BB962C8B-B14F-4D97-AF65-F5344CB8AC3E}">
        <p14:creationId xmlns:p14="http://schemas.microsoft.com/office/powerpoint/2010/main" val="2851669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C3EC88-F677-4BAB-BCE2-9D97F1A6D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171" y="1094152"/>
            <a:ext cx="9223058" cy="653062"/>
          </a:xfrm>
        </p:spPr>
        <p:txBody>
          <a:bodyPr>
            <a:normAutofit/>
          </a:bodyPr>
          <a:lstStyle/>
          <a:p>
            <a:r>
              <a:rPr lang="cs-CZ" dirty="0"/>
              <a:t>Problematika ošetřovatelské péče o GIT. Výživa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C382836-4DB5-40AE-97A4-95F9A7B9B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171" y="2487995"/>
            <a:ext cx="9223058" cy="3117392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2105" dirty="0"/>
              <a:t> </a:t>
            </a:r>
            <a:r>
              <a:rPr lang="cs-CZ" dirty="0"/>
              <a:t>pravidelné vylučování je základní denní činností a jeho frekvence je individuální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pro správné vylučování je vhodný pravidelný pohyb, dostatečný pitný režim a vhodné stravovací návyky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u obézních pacientů vzhledem k nedostatečnému pohybu a nepravidelnému stravování může docházet k patologickému vyprazdňování = zácpě či průjmu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ošetřovatelský problém nastává u imobilních pacientů, kde velkou roli sehrává stud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3151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B99DAB-775C-44AD-BDDE-488F54126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171" y="1094152"/>
            <a:ext cx="9223058" cy="863296"/>
          </a:xfrm>
        </p:spPr>
        <p:txBody>
          <a:bodyPr>
            <a:normAutofit fontScale="90000"/>
          </a:bodyPr>
          <a:lstStyle/>
          <a:p>
            <a:r>
              <a:rPr lang="cs-CZ" dirty="0"/>
              <a:t>Specifika péče o vyprazdňování u obézních- průjem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A28718D-ABF7-4996-8B0B-B6CA9E51C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171" y="2331198"/>
            <a:ext cx="9223058" cy="2354491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častější hygiena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ochrana kůže nejen v okolí konečníku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úprava stravy, zařazení probiotik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při protrahovaných průjmech, zejména na JIP, lze použít </a:t>
            </a:r>
            <a:r>
              <a:rPr lang="cs-CZ" dirty="0" err="1"/>
              <a:t>FlexiSeal</a:t>
            </a:r>
            <a:endParaRPr lang="cs-CZ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zachování intimity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3738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342ADC-214E-40E7-92FA-CAC87B6C1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171" y="1094152"/>
            <a:ext cx="9223058" cy="606343"/>
          </a:xfrm>
        </p:spPr>
        <p:txBody>
          <a:bodyPr>
            <a:normAutofit/>
          </a:bodyPr>
          <a:lstStyle/>
          <a:p>
            <a:r>
              <a:rPr lang="cs-CZ" dirty="0"/>
              <a:t>Specifika péče o vyprazdňování u obézních- zácpa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07A4EA5-50C1-4854-8FDF-533EE344C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171" y="1941876"/>
            <a:ext cx="9223058" cy="3896950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zajištění pravidelného vyprazdňování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úprava stravy, pitného a pohybového režimu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pokud nelze upravit režimová opatření - podpora medikací a klyzmaty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hygienická péče po vyprazdňování může být obtížná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pokud je nemocný schopen sedu- přikládání podložní mísy popřípadě využití vhodného toaletního křesla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zvýšená péče o oblast konečníku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zachování intimity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780216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Konec 2.část</a:t>
            </a:r>
            <a:endParaRPr lang="cs-CZ" dirty="0"/>
          </a:p>
        </p:txBody>
      </p:sp>
    </p:spTree>
  </p:cSld>
  <p:clrMapOvr>
    <a:masterClrMapping/>
  </p:clrMapOvr>
  <p:transition>
    <p:push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620</Words>
  <Application>Microsoft Office PowerPoint</Application>
  <PresentationFormat>Vlastní</PresentationFormat>
  <Paragraphs>79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6" baseType="lpstr">
      <vt:lpstr>Calibri</vt:lpstr>
      <vt:lpstr>Wingdings</vt:lpstr>
      <vt:lpstr>Office Theme</vt:lpstr>
      <vt:lpstr>Prezentace aplikace PowerPoint</vt:lpstr>
      <vt:lpstr>Dýchací systém</vt:lpstr>
      <vt:lpstr>Dýchací systém</vt:lpstr>
      <vt:lpstr>Prezentace aplikace PowerPoint</vt:lpstr>
      <vt:lpstr>Prezentace aplikace PowerPoint</vt:lpstr>
      <vt:lpstr>Dýchací systém – spánková apnoe</vt:lpstr>
      <vt:lpstr>Léčba spánkové apnoe</vt:lpstr>
      <vt:lpstr>Problematika ošetřovatelské péče o oběhový systém u obézního</vt:lpstr>
      <vt:lpstr>Kardiovaskulární systém</vt:lpstr>
      <vt:lpstr>Problematika ošetřovatelské péče o GIT. Výživa</vt:lpstr>
      <vt:lpstr>Specifika péče o vyprazdňování u obézních- průjem</vt:lpstr>
      <vt:lpstr>Specifika péče o vyprazdňování u obézních- zácpa</vt:lpstr>
      <vt:lpstr>Konec 2.část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Mgr. Soňa Galušková</cp:lastModifiedBy>
  <cp:revision>13</cp:revision>
  <dcterms:created xsi:type="dcterms:W3CDTF">2017-03-15T11:07:40Z</dcterms:created>
  <dcterms:modified xsi:type="dcterms:W3CDTF">2022-08-09T08:51:32Z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