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72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C7A818-F738-9FD9-3AC7-CCD68245E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25CE543-EB00-44B4-3C83-59F39569D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A3DA52-D5D1-0959-4122-ADE91116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D3C703-842D-B279-0DC4-0444314A0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44218F-447C-585F-79C8-4C6509F6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97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E23708-E8A8-1A91-53B7-95368F87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6E7B99-9D84-E473-C592-2110EE3F5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8AC7F3-6B2B-D60C-B812-C2BAC438B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621E01-EB58-52A3-FD8B-EF841066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31118A-D433-413B-8965-7D973F62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697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3D3CB8-AE9C-14B5-7474-621ADAE56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3DA10DB-0340-2B9F-20FE-FA2C7D6A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300BBD-AB5D-AE6A-A20A-745C0FD1A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49AAA7-CD9A-7ADF-B1F3-05F5C9FA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008F46-0F9D-F78D-CDC6-6CE21837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162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861ACC-D284-8A6A-61AE-DCCDE45C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1CCAED-5720-3FB6-B3D6-99B69380E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74A620D-5D55-21DC-3A07-D815B44F2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C22B0D6-BC61-75DE-2492-55EB622B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7D6003-22F7-F346-DD6A-19C6D26F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C8FFB1-BB92-47A0-9D27-A9A7A245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129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1C3C5B-2CEE-0D0D-6B18-5A1BE6691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AAB7EA-76E9-A54A-1E1D-511C533EC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9AAC1C9-F2FC-0FFE-33DD-34F09699A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49650A2-179A-8133-BB35-970DF8C2C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854AD6D-D7FA-6634-EA6D-7896C3C47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BBF5AFD-F0F3-CBB0-5452-658008B1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17A8C1C-0A35-7F0F-5357-2C5D276A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BFD125C-9D93-45C4-1655-BB78739F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432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204E4C-AED4-5481-7AAF-3838409B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B4C248F-31CF-2C7F-13B0-FD610230C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FDBD722-1737-7D00-6E19-350226EE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F351CDD-0198-2190-43EA-E67965A4A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615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D537E88-6C5A-0044-F312-CF316FCD4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6A886F7-6E20-8467-57E8-928E92F0B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A113855-1804-D64D-59C9-3F99D315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44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A973D6-4E33-CB97-195C-8B7532932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A6F2A8-A117-4C61-E71B-6A8E92B4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69158B5-E9FA-4EC8-4F81-5FAC77E2C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5B3E181-34B3-8D3B-7B9D-68969901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952C591-1277-0E79-6137-1DEC81DA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2EAE62B-1B43-847E-5927-5738F88D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849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3AD3D1-7D32-421A-BA75-17C1C7043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23FF70A-188D-B3F6-8833-48D7E1F9F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3B3AA8F-D838-27AB-7862-D115B96A5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2F174E6-EAB9-DC1C-172F-B519EFA0A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DE689BA-C75A-B1A4-9396-CDCE4B635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15939A-8F59-403B-1D12-343F28DF2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27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26420C-DE56-1A7B-8934-ED4C74DE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6457542-CD00-F8C5-EA89-4A9487397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566B28-6906-0537-4C0C-FA4DAA4E6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6D8181D-4097-0404-4173-AF1837D43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3C1059-60AB-E6BA-774C-271337FCF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84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D009E5D-B5A3-A3A6-F119-21D6AF171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C865F5-7B2B-C641-A171-235DC89D27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3C04B3-7820-3253-64DA-EE8157261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8D53A7-8055-DE3F-F5BF-49E37F33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7FFDFD-9874-E749-1CA3-4CE8C702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42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54EAAB-28FA-F6D5-C451-0D7BF4D4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BD1B6F-E1CC-06D4-029C-36C9E3C9F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6B16B6B-D593-2692-C165-67A9E6947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70AC9-83EF-4E93-B793-8D6626BECDF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469380-B5CE-E457-384F-F4B3A1D6B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B1BB7C5-67CB-8055-3E1B-F2801D595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D9115-3E12-4E95-A9BB-2F5929EC99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82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BF7605C-E365-A22D-F9AA-69CB42B5A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204" y="888865"/>
            <a:ext cx="9031591" cy="5080270"/>
          </a:xfrm>
        </p:spPr>
      </p:pic>
    </p:spTree>
    <p:extLst>
      <p:ext uri="{BB962C8B-B14F-4D97-AF65-F5344CB8AC3E}">
        <p14:creationId xmlns:p14="http://schemas.microsoft.com/office/powerpoint/2010/main" val="369727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0C7E1-DF01-A8E3-85A2-6F1359711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1619250"/>
            <a:ext cx="9144000" cy="289083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700" dirty="0"/>
              <a:t> Analýza pedagogických situací z </a:t>
            </a:r>
            <a:r>
              <a:rPr lang="cs-CZ" sz="2700" dirty="0" err="1"/>
              <a:t>psychodidaktického</a:t>
            </a:r>
            <a:r>
              <a:rPr lang="cs-CZ" sz="2700" dirty="0"/>
              <a:t> hlediska</a:t>
            </a:r>
            <a:br>
              <a:rPr lang="cs-CZ" sz="2700" dirty="0"/>
            </a:br>
            <a:br>
              <a:rPr lang="cs-CZ" sz="2700" dirty="0"/>
            </a:br>
            <a:r>
              <a:rPr lang="cs-CZ" sz="2400" dirty="0"/>
              <a:t> lekce 6: </a:t>
            </a:r>
            <a:br>
              <a:rPr lang="cs-CZ" sz="2400" dirty="0"/>
            </a:br>
            <a:br>
              <a:rPr lang="cs-CZ" sz="2400" dirty="0"/>
            </a:br>
            <a:r>
              <a:rPr lang="cs-CZ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Hloubková analýza výuky metodikou 3A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cs-CZ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Jedná se o formulář, který používáte již v předmětech ZRHV , RHV a který je rozšířený o </a:t>
            </a:r>
            <a:r>
              <a:rPr lang="cs-CZ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psychodidaktický</a:t>
            </a:r>
            <a:r>
              <a:rPr lang="cs-CZ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psychologický kontext.</a:t>
            </a:r>
            <a:b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27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BE2B-994B-F4F0-A8F3-4ECE2C89D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675" y="5020469"/>
            <a:ext cx="9144000" cy="1655762"/>
          </a:xfrm>
        </p:spPr>
        <p:txBody>
          <a:bodyPr/>
          <a:lstStyle/>
          <a:p>
            <a:r>
              <a:rPr lang="cs-CZ" dirty="0" err="1"/>
              <a:t>Mkom</a:t>
            </a:r>
            <a:endParaRPr lang="cs-CZ" dirty="0"/>
          </a:p>
          <a:p>
            <a:r>
              <a:rPr lang="cs-CZ" dirty="0"/>
              <a:t>KPS, FPE ZČU</a:t>
            </a:r>
          </a:p>
          <a:p>
            <a:r>
              <a:rPr lang="cs-CZ" sz="1400" dirty="0"/>
              <a:t>(kompletní materiál je z archivu autora)</a:t>
            </a:r>
          </a:p>
        </p:txBody>
      </p:sp>
    </p:spTree>
    <p:extLst>
      <p:ext uri="{BB962C8B-B14F-4D97-AF65-F5344CB8AC3E}">
        <p14:creationId xmlns:p14="http://schemas.microsoft.com/office/powerpoint/2010/main" val="113136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>
            <a:extLst>
              <a:ext uri="{FF2B5EF4-FFF2-40B4-BE49-F238E27FC236}">
                <a16:creationId xmlns:a16="http://schemas.microsoft.com/office/drawing/2014/main" id="{81D0E364-8A2C-FC59-866E-F4AE31E4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Anotace – popis a charakteristika edukačního kontinua</a:t>
            </a:r>
            <a:b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A0A93447-743D-1802-A1EC-BDE5A79CB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5" y="2597150"/>
            <a:ext cx="10515600" cy="196532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Popisuje</a:t>
            </a:r>
            <a:r>
              <a:rPr lang="cs-CZ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vnitřní </a:t>
            </a:r>
            <a:r>
              <a:rPr lang="cs-CZ" sz="2800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</a:t>
            </a:r>
            <a:r>
              <a:rPr lang="cs-CZ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-text</a:t>
            </a:r>
            <a:r>
              <a:rPr lang="cs-CZ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(školní a výukový) , </a:t>
            </a:r>
            <a:r>
              <a:rPr lang="cs-CZ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vnitřní </a:t>
            </a:r>
            <a:r>
              <a:rPr lang="cs-CZ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(oborový a kurikulární) a </a:t>
            </a:r>
            <a:r>
              <a:rPr lang="cs-CZ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vnější kontext </a:t>
            </a:r>
            <a:r>
              <a:rPr lang="cs-CZ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analyzované situace + </a:t>
            </a:r>
            <a:r>
              <a:rPr lang="cs-CZ" sz="28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vstupní sebereflexi</a:t>
            </a:r>
            <a:r>
              <a:rPr lang="cs-CZ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praktikanta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280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979DB3-11D4-18EF-D4BA-C96EC9B7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cs-CZ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ANOTACE </a:t>
            </a:r>
            <a:r>
              <a:rPr lang="cs-CZ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Vnitřní </a:t>
            </a:r>
            <a:r>
              <a:rPr lang="cs-CZ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</a:t>
            </a:r>
            <a:r>
              <a:rPr lang="cs-CZ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text výuky  1.část</a:t>
            </a:r>
            <a:br>
              <a:rPr lang="cs-CZ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868A48-0921-0211-08CF-073615BED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/>
              <a:t>POPIS: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/>
              <a:t>1) </a:t>
            </a:r>
            <a:r>
              <a:rPr lang="cs-CZ" b="1" dirty="0"/>
              <a:t>účastníků pedagogické situace </a:t>
            </a:r>
          </a:p>
          <a:p>
            <a:pPr marL="0" indent="0">
              <a:buNone/>
            </a:pPr>
            <a:r>
              <a:rPr lang="cs-CZ" sz="1900" dirty="0"/>
              <a:t>(počet žáků, věk dětí i učitele i „praktikanta“- jejich  pedagogická zkušenost – zda se jedná o školní praxe nebo již ve škole učíte dlouhodoběji,  učitel/mentor - aprobovaný/neaprobovaný, byl přítomen či ne ,asistenti ve výuce, případně rodiče, další účastníci)</a:t>
            </a:r>
          </a:p>
          <a:p>
            <a:pPr marL="0" indent="0">
              <a:buNone/>
            </a:pPr>
            <a:r>
              <a:rPr lang="cs-CZ" dirty="0"/>
              <a:t>2) </a:t>
            </a:r>
            <a:r>
              <a:rPr lang="cs-CZ" b="1" dirty="0"/>
              <a:t>znalost třídy a žáků před vstupem do situace</a:t>
            </a:r>
          </a:p>
          <a:p>
            <a:pPr marL="0" indent="0">
              <a:buNone/>
            </a:pPr>
            <a:r>
              <a:rPr lang="cs-CZ" sz="1800" b="1" dirty="0"/>
              <a:t> </a:t>
            </a:r>
            <a:r>
              <a:rPr lang="cs-CZ" sz="1800" dirty="0"/>
              <a:t>-jak znáte danou třídu a její klima včetně individuální poznání jednotlivých žáků i v kontextu SVP</a:t>
            </a:r>
          </a:p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r>
              <a:rPr lang="cs-CZ" dirty="0"/>
              <a:t>3) </a:t>
            </a:r>
            <a:r>
              <a:rPr lang="cs-CZ" b="1" dirty="0"/>
              <a:t>vztah žáků k předmětu, prekoncepty žáků k výuce, vztah k učiteli/mentorovi, k předmětu, vztah k „praktikantovi“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/>
              <a:t>4)</a:t>
            </a:r>
            <a:r>
              <a:rPr lang="cs-CZ" b="1" dirty="0"/>
              <a:t>v jaké fázi dne výuka probíhala včetně souvislostí zátěže z jiných předmětů (pokud byla)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Zaměřeno na zmapování  1) </a:t>
            </a:r>
            <a:r>
              <a:rPr lang="cs-CZ" dirty="0" err="1">
                <a:solidFill>
                  <a:schemeClr val="accent1"/>
                </a:solidFill>
              </a:rPr>
              <a:t>psychosociálnícho</a:t>
            </a:r>
            <a:r>
              <a:rPr lang="cs-CZ" dirty="0">
                <a:solidFill>
                  <a:schemeClr val="accent1"/>
                </a:solidFill>
              </a:rPr>
              <a:t> kontinua edukační situace včetně jejího  emočního prožívání jako základem pro pozitivní/negativní vztahování se účastníků k situaci, 2) zátěže na jedince z hlediska přirozeného biorytmu a kognitivní a emoční zátěže.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557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9A7CFC-6639-D4AA-0129-0F4401CE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ANOTACE</a:t>
            </a:r>
            <a:r>
              <a:rPr lang="cs-CZ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Vnitřní </a:t>
            </a:r>
            <a:r>
              <a:rPr lang="cs-CZ" sz="4400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</a:t>
            </a:r>
            <a:r>
              <a:rPr lang="cs-CZ" sz="44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text výuky  2.část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8A4325-7E37-71F9-BEBF-0518F2B58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/>
          </a:p>
          <a:p>
            <a:endParaRPr lang="cs-CZ" b="1" dirty="0"/>
          </a:p>
          <a:p>
            <a:r>
              <a:rPr lang="cs-CZ" b="1" dirty="0"/>
              <a:t>Charakteristika prostředí</a:t>
            </a:r>
            <a:r>
              <a:rPr lang="cs-CZ" dirty="0"/>
              <a:t>, v němž se se analyzovaná situace odehrála – soukromá/státní škola, venkovská (malotřídka)/ městská škola, zařízení </a:t>
            </a:r>
            <a:r>
              <a:rPr lang="cs-CZ" dirty="0" err="1"/>
              <a:t>třídy,uspořádání</a:t>
            </a:r>
            <a:r>
              <a:rPr lang="cs-CZ" dirty="0"/>
              <a:t> třídy, prostředí  školy.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Zde je kladen důraz na psychosociální účinky konkrétního prostředí.</a:t>
            </a:r>
          </a:p>
        </p:txBody>
      </p:sp>
    </p:spTree>
    <p:extLst>
      <p:ext uri="{BB962C8B-B14F-4D97-AF65-F5344CB8AC3E}">
        <p14:creationId xmlns:p14="http://schemas.microsoft.com/office/powerpoint/2010/main" val="374323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B73AEC-965E-0D69-D5F7-4B818569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ANOTACE</a:t>
            </a: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Vnitřní </a:t>
            </a:r>
            <a:r>
              <a:rPr kumimoji="0" lang="cs-CZ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</a:t>
            </a: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text výuky  3.část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B83A93-EDCE-9180-906D-F1CBE5023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/>
              <a:t>S oporou v kurikulu (RVP, ŠVP) </a:t>
            </a:r>
            <a:r>
              <a:rPr lang="cs-CZ" b="1" dirty="0"/>
              <a:t>charakterizujte obsah a cíle edukace</a:t>
            </a:r>
            <a:r>
              <a:rPr lang="cs-CZ" dirty="0"/>
              <a:t>, k níž analyzovaná situace patří . Tj. doložená příprava hodiny „před akcí“ -</a:t>
            </a:r>
            <a:r>
              <a:rPr lang="cs-CZ" sz="1600" i="1" dirty="0"/>
              <a:t>Zde to znamená pro analýzu předložit přípravu na danou hodinu tak, jak si ji student/učitel připravil. 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Charakterizujte průběh výuky, v níž analyzovaná situace hraje klíčovou úlohu </a:t>
            </a:r>
            <a:r>
              <a:rPr lang="cs-CZ" dirty="0"/>
              <a:t>(klíčová situace: excelentní nebo kritická) tak, jak jste ji tehdy prožívali a hodnotili : </a:t>
            </a:r>
            <a:r>
              <a:rPr lang="cs-CZ" b="1" dirty="0"/>
              <a:t>Excelentní x kritická </a:t>
            </a:r>
            <a:r>
              <a:rPr lang="cs-CZ" dirty="0"/>
              <a:t>- vyberte </a:t>
            </a:r>
          </a:p>
          <a:p>
            <a:pPr marL="0" indent="0">
              <a:buNone/>
            </a:pPr>
            <a:r>
              <a:rPr lang="cs-CZ" sz="1600" i="1" dirty="0"/>
              <a:t>           Toto je již řešeno z </a:t>
            </a:r>
            <a:r>
              <a:rPr lang="cs-CZ" sz="1600" i="1" dirty="0" err="1"/>
              <a:t>ontodidaktického</a:t>
            </a:r>
            <a:r>
              <a:rPr lang="cs-CZ" sz="1600" i="1" dirty="0"/>
              <a:t> pohledu v ZRHV, RHV.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Popište vznik, průběh, stávající stav, případně řešení situace samotnými       účastníky. Zaměřte se na vztah mezi výukou a jejími fázemi (didaktickou  stránkou) a psychosociální zpětnou vazbou/ reakcí žáků – individuální i skupinovou. </a:t>
            </a:r>
          </a:p>
          <a:p>
            <a:pPr marL="0" indent="0">
              <a:buNone/>
            </a:pPr>
            <a:r>
              <a:rPr lang="cs-CZ" dirty="0"/>
              <a:t>Rekonstrukce zaměřené všímavosti na verbální a neverbální KOMUNIKACI a PSYCHO-SOCIÁLNÍ INTERAKCE žáků v jednotlivých fázích PROCESU  AKCE VÝUKY (rekonstrukce proto, pokud nebyla výuka nahrávaná) - </a:t>
            </a:r>
            <a:r>
              <a:rPr lang="cs-CZ" sz="1900" i="1" dirty="0"/>
              <a:t>Toto je řešeno v RHV, ZRHV z </a:t>
            </a:r>
            <a:r>
              <a:rPr lang="cs-CZ" sz="1900" i="1" dirty="0" err="1"/>
              <a:t>ontodidaktického</a:t>
            </a:r>
            <a:r>
              <a:rPr lang="cs-CZ" sz="1900" i="1" dirty="0"/>
              <a:t> hlediska, zde v předmětu  ASP je vybraná situace analyzována z </a:t>
            </a:r>
            <a:r>
              <a:rPr lang="cs-CZ" sz="1900" i="1" dirty="0" err="1"/>
              <a:t>psychodidaktického</a:t>
            </a:r>
            <a:r>
              <a:rPr lang="cs-CZ" sz="1900" i="1" dirty="0"/>
              <a:t> hlediska</a:t>
            </a:r>
          </a:p>
        </p:txBody>
      </p:sp>
    </p:spTree>
    <p:extLst>
      <p:ext uri="{BB962C8B-B14F-4D97-AF65-F5344CB8AC3E}">
        <p14:creationId xmlns:p14="http://schemas.microsoft.com/office/powerpoint/2010/main" val="204844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B5DEB6-0986-A32E-78D3-B18DDE7A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</a:rPr>
              <a:t>ANOTACE </a:t>
            </a:r>
            <a:r>
              <a:rPr lang="cs-CZ" b="1" dirty="0">
                <a:solidFill>
                  <a:schemeClr val="accent1"/>
                </a:solidFill>
              </a:rPr>
              <a:t>Vnější kontext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651C0A-9204-F28F-DE13-FD29B4FA2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720975"/>
            <a:ext cx="10515600" cy="2536825"/>
          </a:xfrm>
        </p:spPr>
        <p:txBody>
          <a:bodyPr/>
          <a:lstStyle/>
          <a:p>
            <a:r>
              <a:rPr lang="cs-CZ" dirty="0"/>
              <a:t>Charakterizujte vnější okolnosti (kulturní, společenské, oborové, kurikulární), které pokládáte za důležité pro analýzu situace .</a:t>
            </a:r>
          </a:p>
          <a:p>
            <a:endParaRPr lang="cs-CZ" dirty="0"/>
          </a:p>
          <a:p>
            <a:r>
              <a:rPr lang="cs-CZ" sz="1800" i="1" dirty="0"/>
              <a:t>Vnější kontext je řešen jak v ZRHV,RHV , tak i zde v APS a to hlavně v antropologickém kontextu ( </a:t>
            </a:r>
            <a:r>
              <a:rPr lang="cs-CZ" sz="1800" i="1" dirty="0" err="1"/>
              <a:t>Štech</a:t>
            </a:r>
            <a:r>
              <a:rPr lang="cs-CZ" sz="1800" i="1" dirty="0"/>
              <a:t>, 2004)</a:t>
            </a:r>
          </a:p>
        </p:txBody>
      </p:sp>
    </p:spTree>
    <p:extLst>
      <p:ext uri="{BB962C8B-B14F-4D97-AF65-F5344CB8AC3E}">
        <p14:creationId xmlns:p14="http://schemas.microsoft.com/office/powerpoint/2010/main" val="53383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355100-62D0-2B16-86DE-08525E32E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sz="2000" dirty="0">
                <a:solidFill>
                  <a:schemeClr val="accent1"/>
                </a:solidFill>
              </a:rPr>
              <a:t>ANOTACE </a:t>
            </a:r>
            <a:r>
              <a:rPr lang="cs-CZ" b="1" dirty="0">
                <a:solidFill>
                  <a:schemeClr val="accent1"/>
                </a:solidFill>
              </a:rPr>
              <a:t>Vstupní sebereflexe vzhledem k situaci 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D043EF-C23F-A1FA-C5CA-242A8D476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Jak jste situaci prožíval/a? Čeho osobního se prožitá situace ve Vás dotkla? V jaké subjektivní pozici (psychické i fyzické v kontextu stresu/ klidu) jste do výuky vstupovali na profesní i osobní rovině?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Jaký je Váš osobní postoj k vzdělávacímu obsahu, který hraje klíčovou rolu v dané situaci (tj. postoj k učivu, k oboru, k jednotlivým metodám využitých ve výuce)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Jaké jsou Vaše silné stránky a ty, na kterých potřebujete ještě pracovat  při rozvíjení žákovských kompetencí – primárně : kompetence k  učení, k řešení problémů, komunikační, sociální a personální?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1600" i="1" dirty="0"/>
              <a:t>Schopnost sebereflexe je rozvíjena v předmětu ADUC, zde je pozornost zaměřena na aplikační rovinu v konkrétní situaci.</a:t>
            </a:r>
          </a:p>
        </p:txBody>
      </p:sp>
    </p:spTree>
    <p:extLst>
      <p:ext uri="{BB962C8B-B14F-4D97-AF65-F5344CB8AC3E}">
        <p14:creationId xmlns:p14="http://schemas.microsoft.com/office/powerpoint/2010/main" val="3687016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E6E2B1-B048-7950-5B4C-8439FD5E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1"/>
                </a:solidFill>
              </a:rPr>
              <a:t>ANALÝZA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995D43-98EA-BF4C-E29C-03F55F660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   analýza výuky, ve které vznikla klíčová situace – tj.</a:t>
            </a:r>
          </a:p>
          <a:p>
            <a:pPr marL="0" indent="0">
              <a:buNone/>
            </a:pPr>
            <a:r>
              <a:rPr lang="cs-CZ" dirty="0"/>
              <a:t>   </a:t>
            </a:r>
            <a:r>
              <a:rPr lang="cs-CZ" b="1" dirty="0"/>
              <a:t>Jak se ne/podařil obsah výuky transformovat dané třídě,</a:t>
            </a:r>
          </a:p>
          <a:p>
            <a:pPr marL="0" indent="0">
              <a:buNone/>
            </a:pPr>
            <a:r>
              <a:rPr lang="cs-CZ" b="1" dirty="0"/>
              <a:t>   jednotlivým žákům v daném </a:t>
            </a:r>
            <a:r>
              <a:rPr lang="cs-CZ" b="1" dirty="0" err="1"/>
              <a:t>ko</a:t>
            </a:r>
            <a:r>
              <a:rPr lang="cs-CZ" b="1" dirty="0"/>
              <a:t>-textu a kontextu = tj. co se v hodině</a:t>
            </a:r>
          </a:p>
          <a:p>
            <a:pPr marL="0" indent="0">
              <a:buNone/>
            </a:pPr>
            <a:r>
              <a:rPr lang="cs-CZ" b="1" dirty="0"/>
              <a:t>   stalo</a:t>
            </a:r>
          </a:p>
          <a:p>
            <a:endParaRPr lang="cs-CZ" dirty="0"/>
          </a:p>
          <a:p>
            <a:r>
              <a:rPr lang="cs-CZ" dirty="0"/>
              <a:t> „CO jste chtěl/a naučit , JAK jste to učil/a  </a:t>
            </a:r>
            <a:r>
              <a:rPr lang="cs-CZ" dirty="0" err="1"/>
              <a:t>a</a:t>
            </a:r>
            <a:r>
              <a:rPr lang="cs-CZ" dirty="0"/>
              <a:t> Co skutečně jste vlastně naučil/a?“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1600" i="1" dirty="0"/>
              <a:t>Struktura Analýzy je plně převzata z metodiky 3A , ale v APS je fokusována z </a:t>
            </a:r>
            <a:r>
              <a:rPr lang="cs-CZ" sz="1600" i="1" dirty="0" err="1"/>
              <a:t>psychodidaktického</a:t>
            </a:r>
            <a:r>
              <a:rPr lang="cs-CZ" sz="1600" i="1" dirty="0"/>
              <a:t> hlediska – KOHO, co, jak učím – a jak záměr ne/vyšel s realitou. Z toho pak plynou navrhované alterace.</a:t>
            </a:r>
          </a:p>
        </p:txBody>
      </p:sp>
    </p:spTree>
    <p:extLst>
      <p:ext uri="{BB962C8B-B14F-4D97-AF65-F5344CB8AC3E}">
        <p14:creationId xmlns:p14="http://schemas.microsoft.com/office/powerpoint/2010/main" val="298848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240DC0-3AF0-17D1-6708-A48EB8C27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</a:rPr>
              <a:t>ANALÝZA</a:t>
            </a:r>
            <a:r>
              <a:rPr lang="cs-CZ" b="1" dirty="0">
                <a:solidFill>
                  <a:schemeClr val="accent1"/>
                </a:solidFill>
              </a:rPr>
              <a:t> </a:t>
            </a:r>
            <a:r>
              <a:rPr lang="cs-CZ" b="1" dirty="0" err="1">
                <a:solidFill>
                  <a:schemeClr val="accent1"/>
                </a:solidFill>
              </a:rPr>
              <a:t>Konceptová</a:t>
            </a:r>
            <a:r>
              <a:rPr lang="cs-CZ" b="1" dirty="0">
                <a:solidFill>
                  <a:schemeClr val="accent1"/>
                </a:solidFill>
              </a:rPr>
              <a:t> vrstva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D9EEF7-65F4-3614-887C-098641973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Jaká </a:t>
            </a:r>
            <a:r>
              <a:rPr lang="cs-CZ" b="1" dirty="0"/>
              <a:t>jsou obsahová jádra  situace </a:t>
            </a:r>
            <a:r>
              <a:rPr lang="cs-CZ" dirty="0"/>
              <a:t>a jejich struktura v souvislosti s příslušným oborem nebo oblastí kultury? Navrhněte a vysvětlete pojmovou mapu pro </a:t>
            </a:r>
            <a:r>
              <a:rPr lang="cs-CZ" dirty="0" err="1"/>
              <a:t>konceptovou</a:t>
            </a:r>
            <a:r>
              <a:rPr lang="cs-CZ" dirty="0"/>
              <a:t> vrstvu diagramu hloubkové struktury výuky. </a:t>
            </a:r>
          </a:p>
          <a:p>
            <a:endParaRPr lang="cs-CZ" dirty="0"/>
          </a:p>
          <a:p>
            <a:r>
              <a:rPr lang="cs-CZ" dirty="0"/>
              <a:t>Obsahová jádra výuky - Klíčové pojmy/koncepty výuky v dané výukové jednotce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i="1" dirty="0"/>
              <a:t>Psychologická témata mohou být již samy didaktickým obsahem </a:t>
            </a:r>
            <a:r>
              <a:rPr lang="cs-CZ" i="1" dirty="0"/>
              <a:t>– např. prožitková úroveň expresivního zážitku v expresivních výchovách anebo obecně třeba koncepty -  myšlenky, emoce, vztahy, hodnoty,  morálka </a:t>
            </a:r>
            <a:r>
              <a:rPr lang="cs-CZ" i="1" dirty="0" err="1"/>
              <a:t>etc</a:t>
            </a:r>
            <a:r>
              <a:rPr lang="cs-CZ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8739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28B66D-4A60-C683-3113-C63883AA1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</a:rPr>
              <a:t>ANALÝZA </a:t>
            </a:r>
            <a:r>
              <a:rPr lang="cs-CZ" b="1" dirty="0">
                <a:solidFill>
                  <a:schemeClr val="accent1"/>
                </a:solidFill>
              </a:rPr>
              <a:t>TEMATICKÁ VRSTVA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771F00-424A-4E69-42AE-0F78534B7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Jak se v situaci tematizoval edukační obsah prostřednictvím společných aktivit žáků s vyučující/m? Jakými učebními úlohami (zjevnými nebo skrytými) docházelo k tematizaci obsahu?  Navrhněte a vysvětlete, a reflektujte pojmovou mapu pro </a:t>
            </a:r>
            <a:r>
              <a:rPr lang="cs-CZ" b="1" dirty="0"/>
              <a:t>tematickou vrstvu </a:t>
            </a:r>
            <a:r>
              <a:rPr lang="cs-CZ" dirty="0"/>
              <a:t>diagramu  hloubkové struktury výuky.  Vysvětlete zamýšlený vztah  mezi </a:t>
            </a:r>
            <a:r>
              <a:rPr lang="cs-CZ" dirty="0" err="1"/>
              <a:t>tím„CO</a:t>
            </a:r>
            <a:r>
              <a:rPr lang="cs-CZ" dirty="0"/>
              <a:t> jste chtěl naučit a JAK jste to učil“ </a:t>
            </a:r>
          </a:p>
          <a:p>
            <a:endParaRPr lang="cs-CZ" dirty="0"/>
          </a:p>
          <a:p>
            <a:r>
              <a:rPr lang="cs-CZ" sz="2100" i="1" dirty="0"/>
              <a:t>Tematizace edukačního obsahu  - Formulovat aktivity, díky kterým  se oborové </a:t>
            </a:r>
            <a:r>
              <a:rPr lang="cs-CZ" sz="2100" i="1" dirty="0" err="1"/>
              <a:t>konceptové</a:t>
            </a:r>
            <a:r>
              <a:rPr lang="cs-CZ" sz="2100" i="1" dirty="0"/>
              <a:t> pojmy přiblíží žáků ve výuce- tj.  navrhuje se výuka, jak se hlavní cíl  výuky naplňuje dílčími cíli jednotlivých aktivit v hodině. Pro APS je z </a:t>
            </a:r>
            <a:r>
              <a:rPr lang="cs-CZ" sz="2100" i="1" dirty="0" err="1"/>
              <a:t>psychodidaktického</a:t>
            </a:r>
            <a:r>
              <a:rPr lang="cs-CZ" sz="2100" i="1" dirty="0"/>
              <a:t> pohledu klíčová otázka :</a:t>
            </a:r>
          </a:p>
          <a:p>
            <a:r>
              <a:rPr lang="cs-CZ" sz="2100" i="1" dirty="0"/>
              <a:t>„Když navrhuji výuku, tak řeším  tematizaci ,tj. konkretizaci učiva v </a:t>
            </a:r>
            <a:r>
              <a:rPr lang="cs-CZ" sz="2100" i="1" dirty="0" err="1"/>
              <a:t>jednotl</a:t>
            </a:r>
            <a:r>
              <a:rPr lang="cs-CZ" sz="2100" i="1" dirty="0"/>
              <a:t>. činnostech ve výuce  JAK  je vztažena jak k oboru a  JAK JI ZPROSTŘEDKUJI  KONKRÉTNÍM ŽÁKŮ V KONKRÉTNÍ TŘÍDĚ ?“</a:t>
            </a:r>
          </a:p>
          <a:p>
            <a:r>
              <a:rPr lang="cs-CZ" sz="2100" b="1" i="1" dirty="0"/>
              <a:t>CO, JAK , KOMU, KDO?</a:t>
            </a:r>
          </a:p>
          <a:p>
            <a:r>
              <a:rPr lang="cs-CZ" sz="2100" i="1" dirty="0"/>
              <a:t>Z </a:t>
            </a:r>
            <a:r>
              <a:rPr lang="cs-CZ" sz="2100" i="1" dirty="0" err="1"/>
              <a:t>psychodidaktického</a:t>
            </a:r>
            <a:r>
              <a:rPr lang="cs-CZ" sz="2100" i="1" dirty="0"/>
              <a:t> hlediska je zároveň důležité trénovat umění umět rozlišovat a zvědomovat (z pohledu praktikanta) EXPLICITNÍ A IMPLICITNÍ OBSAH výuky.</a:t>
            </a:r>
          </a:p>
        </p:txBody>
      </p:sp>
    </p:spTree>
    <p:extLst>
      <p:ext uri="{BB962C8B-B14F-4D97-AF65-F5344CB8AC3E}">
        <p14:creationId xmlns:p14="http://schemas.microsoft.com/office/powerpoint/2010/main" val="375386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24EEE-6374-33E1-AADE-E1B9D27E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</a:rPr>
              <a:t>ANALÝZA</a:t>
            </a:r>
            <a:r>
              <a:rPr lang="cs-CZ" b="1" dirty="0">
                <a:solidFill>
                  <a:schemeClr val="accent1"/>
                </a:solidFill>
              </a:rPr>
              <a:t> KOMPETENČNÍ VRSTVA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E6CE40-EDF7-F8C8-154E-BC0DDF33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Jak se v situaci projevovalo směřování k cílům (oborovým i </a:t>
            </a:r>
            <a:r>
              <a:rPr lang="cs-CZ" dirty="0" err="1"/>
              <a:t>nadoborovým</a:t>
            </a:r>
            <a:r>
              <a:rPr lang="cs-CZ" dirty="0"/>
              <a:t> kompetencím)? K jakému typu cílů situace spontánně směřovala: na úrovni předmětu (očekávané výstupy), nebo spíše na obecné úrovni (klíčové kompetence) a proč?   </a:t>
            </a:r>
          </a:p>
          <a:p>
            <a:r>
              <a:rPr lang="cs-CZ" dirty="0"/>
              <a:t>Navrhněte a vysvětlete pojmovou mapu pro kompetenční vrstvu  diagramu hloubkové struktury výuky.</a:t>
            </a:r>
          </a:p>
          <a:p>
            <a:r>
              <a:rPr lang="cs-CZ" sz="2100" i="1" dirty="0"/>
              <a:t>Kompetenční vrstva je - cílová vrstva.</a:t>
            </a:r>
          </a:p>
          <a:p>
            <a:r>
              <a:rPr lang="cs-CZ" sz="2100" i="1" dirty="0"/>
              <a:t>Na úrovni kompetencí např. k učení nebo sociální a personální – jsou to obecné abstrakt. pojmy z psychologie, kognitivních vět, sociologie</a:t>
            </a:r>
          </a:p>
          <a:p>
            <a:r>
              <a:rPr lang="cs-CZ" sz="2100" i="1" dirty="0"/>
              <a:t>(</a:t>
            </a:r>
            <a:r>
              <a:rPr lang="cs-CZ" sz="2100" i="1" dirty="0" err="1"/>
              <a:t>bloomova</a:t>
            </a:r>
            <a:r>
              <a:rPr lang="cs-CZ" sz="2100" i="1" dirty="0"/>
              <a:t> taxonomie – kognice, tvořivost, afektivní cíle, atd.) „kompetence jako </a:t>
            </a:r>
            <a:r>
              <a:rPr lang="cs-CZ" sz="2100" i="1" dirty="0" err="1"/>
              <a:t>substrákt</a:t>
            </a:r>
            <a:r>
              <a:rPr lang="cs-CZ" sz="2100" i="1" dirty="0"/>
              <a:t> mozku, kterou potřebujeme dlouhodobě ovlivnit a rozvíjet“ – kompetenční vrstvu je možné chápat jako výslednici „explicitních a implicitní obsahů výuky, které jsou dílčími koncepty a cílenými aktivitami jednotlivých hodin naplňovány v dlouhodobém horizontu.“</a:t>
            </a:r>
          </a:p>
        </p:txBody>
      </p:sp>
    </p:spTree>
    <p:extLst>
      <p:ext uri="{BB962C8B-B14F-4D97-AF65-F5344CB8AC3E}">
        <p14:creationId xmlns:p14="http://schemas.microsoft.com/office/powerpoint/2010/main" val="2350401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EE81BC-961D-7296-03D3-F2D0C3E0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1800" dirty="0">
                <a:solidFill>
                  <a:schemeClr val="accent1"/>
                </a:solidFill>
              </a:rPr>
              <a:t>ANALÝZA </a:t>
            </a:r>
            <a:r>
              <a:rPr lang="cs-CZ" b="1" dirty="0">
                <a:solidFill>
                  <a:schemeClr val="accent1"/>
                </a:solidFill>
              </a:rPr>
              <a:t>STANOVOVÁNÍ HYPOTÉZ PRO ALTERACI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474202-9392-7900-D719-95C7042F5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 čem je situace klíčová (excelentní nebo kritická) : </a:t>
            </a:r>
            <a:r>
              <a:rPr lang="cs-CZ" sz="2400" b="1" dirty="0"/>
              <a:t>na jaké poznávací překážky nebo psychosociální problémy </a:t>
            </a:r>
            <a:r>
              <a:rPr lang="cs-CZ" sz="2400" dirty="0"/>
              <a:t>žáci naráželi, jaké postupy rozhodovaly o tom, že byla situace vybrána pro analýzu? Stanovení hypotéz o vzniku situace a důvodu pro její analýzu. </a:t>
            </a:r>
          </a:p>
          <a:p>
            <a:r>
              <a:rPr lang="cs-CZ" sz="2400" dirty="0"/>
              <a:t>Jakou </a:t>
            </a:r>
            <a:r>
              <a:rPr lang="cs-CZ" sz="2400" b="1" dirty="0"/>
              <a:t>míru kvality </a:t>
            </a:r>
            <a:r>
              <a:rPr lang="cs-CZ" sz="2400" dirty="0"/>
              <a:t>(odhadem) přisuzujete situaci a proč: </a:t>
            </a:r>
            <a:r>
              <a:rPr lang="cs-CZ" sz="2400" b="1" dirty="0"/>
              <a:t>selhávající, nerozvinutá, podnětná, rozvíjející? – vyberte</a:t>
            </a:r>
          </a:p>
          <a:p>
            <a:r>
              <a:rPr lang="cs-CZ" sz="2400" dirty="0"/>
              <a:t>Jaké momenty nebo rysy situace vyžadují návrh zlepšující změny alterace + zdůvodnění -  Stanovení </a:t>
            </a:r>
            <a:r>
              <a:rPr lang="cs-CZ" sz="2400" b="1" dirty="0"/>
              <a:t>klíčové hypotézy</a:t>
            </a:r>
            <a:r>
              <a:rPr lang="cs-CZ" sz="2400" dirty="0"/>
              <a:t>/ otázky k efektivním návrhům alterace výuky, aby ne/došlo ke klíčové situaci– tj. stanovení otázky, kterou v následné analýze student řeší </a:t>
            </a:r>
          </a:p>
          <a:p>
            <a:r>
              <a:rPr lang="cs-CZ" sz="1900" b="1" i="1" dirty="0"/>
              <a:t>V APS je řešena otázka, co MOHLO BÝT z psychosociálního pohledu problematické a pro co je významné hledat alteraci V PSYCHODIDAKTICKÉM KONTEXTU.</a:t>
            </a:r>
          </a:p>
        </p:txBody>
      </p:sp>
    </p:spTree>
    <p:extLst>
      <p:ext uri="{BB962C8B-B14F-4D97-AF65-F5344CB8AC3E}">
        <p14:creationId xmlns:p14="http://schemas.microsoft.com/office/powerpoint/2010/main" val="399225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1341E7-A3CE-271E-DE84-41F367EF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1"/>
                </a:solidFill>
              </a:rPr>
              <a:t>ALTERACE A JEJÍ ZDŮVODNĚNÍ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215E66-3040-6535-A6B1-572F0C81D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05175"/>
            <a:ext cx="10515600" cy="933450"/>
          </a:xfrm>
        </p:spPr>
        <p:txBody>
          <a:bodyPr/>
          <a:lstStyle/>
          <a:p>
            <a:r>
              <a:rPr lang="cs-CZ" dirty="0"/>
              <a:t>Formulováni a návrh alterace – zlepšení pro analyzovanou situaci. </a:t>
            </a:r>
          </a:p>
        </p:txBody>
      </p:sp>
    </p:spTree>
    <p:extLst>
      <p:ext uri="{BB962C8B-B14F-4D97-AF65-F5344CB8AC3E}">
        <p14:creationId xmlns:p14="http://schemas.microsoft.com/office/powerpoint/2010/main" val="736835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31E96-0EFB-9F9C-E2AF-34AA8C03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1"/>
                </a:solidFill>
              </a:rPr>
              <a:t>ALTERACE: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1D135A-7A43-9481-A565-8DF14DC0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/>
              <a:t>Zdůvodněte váš návrh zlepšující alterace i jeho kritickou analýzu s oporou v teorii. </a:t>
            </a:r>
          </a:p>
          <a:p>
            <a:pPr marL="514350" indent="-514350">
              <a:buFont typeface="+mj-lt"/>
              <a:buAutoNum type="arabicPeriod"/>
            </a:pP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Odhadněte a charakterizujte slibná místa i rizika navrhované alterace při její realizaci ve vzdělávací praxi.  </a:t>
            </a:r>
          </a:p>
          <a:p>
            <a:pPr marL="514350" indent="-514350">
              <a:buFont typeface="+mj-lt"/>
              <a:buAutoNum type="arabicPeriod"/>
            </a:pP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Použijte alespoň 5 publikací (minimálně od 3 různých autorů), vycházejte z odborných článků a monografií. Nepoužívejte pouze učebnice a lexikony. Internetové zdroje používejte obezřetně, pouze jsou-li to odborné autorské texty. Dodržujte citační normu ISO 690 </a:t>
            </a:r>
          </a:p>
          <a:p>
            <a:pPr marL="0" indent="0">
              <a:buNone/>
            </a:pP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 Porovnejte navrhovanou alteraci s původním stavem analyzované situace a kriticky vyhodnoťte jejich vzájemné rozdíly s ohledem na soulad mezi obsahem, cíli a prostředky (integrita edukace): v čem konkrétně spočívá zlepšení? 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2300" i="1" dirty="0"/>
              <a:t>Opět totožné s formulářem ZRHV, RHV, ovšem v APS e je kladen důraz na otázku, jaká alterace psychosociální intervence praktikanta  (k, pro, s) konkrétním žákům či konkrétní třídě by byla efektivnější pro konkrétní zamýšlenou transformaci didaktického obsahu.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788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8E20D7-A0CC-A63A-41B7-09467E5C4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1"/>
                </a:solidFill>
              </a:rPr>
              <a:t>ZÁVĚR ANALÝZY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35CAEF-F5CC-DE17-0EC8-7D5735579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cs-CZ" b="1" dirty="0"/>
              <a:t>Jakou míru kvality </a:t>
            </a:r>
            <a:r>
              <a:rPr lang="cs-CZ" dirty="0"/>
              <a:t>po vypracování analýzy situace nyní přisuzujete situaci a proč: selhávající, nerozvinutá, podnětná, rozvíjející? Vaše hodnocení zdůvodněte.  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2) výstupní sebereflexe:</a:t>
            </a:r>
          </a:p>
          <a:p>
            <a:r>
              <a:rPr lang="cs-CZ" dirty="0"/>
              <a:t>a) </a:t>
            </a:r>
            <a:r>
              <a:rPr lang="cs-CZ" i="1" dirty="0"/>
              <a:t>významu analýzy pro sebe jako pedagoga </a:t>
            </a:r>
            <a:r>
              <a:rPr lang="cs-CZ" dirty="0"/>
              <a:t>– co jste již věděl na intuitivní či vědomé úrovni „před akcí,  v akci a po akci“, a co pro Vás bylo nové a překvapující, co bylo limitující v rámci procesu této dané analýzy.</a:t>
            </a:r>
          </a:p>
          <a:p>
            <a:endParaRPr lang="cs-CZ" dirty="0"/>
          </a:p>
          <a:p>
            <a:r>
              <a:rPr lang="cs-CZ" dirty="0"/>
              <a:t>b) </a:t>
            </a:r>
            <a:r>
              <a:rPr lang="cs-CZ" i="1" dirty="0"/>
              <a:t>autoevaluace</a:t>
            </a:r>
            <a:r>
              <a:rPr lang="cs-CZ" dirty="0"/>
              <a:t> toho, jak jste ve v situaci obstál z hlediska </a:t>
            </a:r>
            <a:r>
              <a:rPr lang="cs-CZ" dirty="0" err="1"/>
              <a:t>ontodidaktického</a:t>
            </a:r>
            <a:r>
              <a:rPr lang="cs-CZ" dirty="0"/>
              <a:t> a </a:t>
            </a:r>
            <a:r>
              <a:rPr lang="cs-CZ" dirty="0" err="1"/>
              <a:t>psychodidaktického</a:t>
            </a:r>
            <a:r>
              <a:rPr lang="cs-CZ" dirty="0"/>
              <a:t> – popište své silné stránky a ty , které potřebuje více rozvíjet – využijte pro uvažování strukturu Rámce profesních kvalit </a:t>
            </a:r>
          </a:p>
        </p:txBody>
      </p:sp>
    </p:spTree>
    <p:extLst>
      <p:ext uri="{BB962C8B-B14F-4D97-AF65-F5344CB8AC3E}">
        <p14:creationId xmlns:p14="http://schemas.microsoft.com/office/powerpoint/2010/main" val="4270109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4B26C7-F492-1811-A79F-9E198A208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a doporučené literatury: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0CDA91-FD18-DD8E-2215-3C62EDE42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Chocholoušková</a:t>
            </a:r>
            <a:r>
              <a:rPr lang="cs-CZ" i="0" dirty="0">
                <a:effectLst/>
                <a:latin typeface="Tahoma" panose="020B0604030504040204" pitchFamily="34" charset="0"/>
              </a:rPr>
              <a:t>, Z.,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Hajerová</a:t>
            </a:r>
            <a:r>
              <a:rPr lang="cs-CZ" i="0" dirty="0">
                <a:effectLst/>
                <a:latin typeface="Tahoma" panose="020B0604030504040204" pitchFamily="34" charset="0"/>
              </a:rPr>
              <a:t> Mullerová, L. </a:t>
            </a:r>
            <a:r>
              <a:rPr lang="cs-CZ" i="1" dirty="0">
                <a:effectLst/>
                <a:latin typeface="Tahoma" panose="020B0604030504040204" pitchFamily="34" charset="0"/>
              </a:rPr>
              <a:t>Didaktika biologie ve vztahu mezi obecnou a oborovou didaktikou</a:t>
            </a:r>
            <a:r>
              <a:rPr lang="cs-CZ" i="0" dirty="0">
                <a:effectLst/>
                <a:latin typeface="Tahoma" panose="020B0604030504040204" pitchFamily="34" charset="0"/>
              </a:rPr>
              <a:t>. Plzeň, 2019. ISBN 978-80-261-0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Slavík, J., Janík, T.,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Najvar</a:t>
            </a:r>
            <a:r>
              <a:rPr lang="cs-CZ" i="0" dirty="0">
                <a:effectLst/>
                <a:latin typeface="Tahoma" panose="020B0604030504040204" pitchFamily="34" charset="0"/>
              </a:rPr>
              <a:t>, P., Knecht, P. </a:t>
            </a:r>
            <a:r>
              <a:rPr lang="cs-CZ" i="1" dirty="0">
                <a:effectLst/>
                <a:latin typeface="Tahoma" panose="020B0604030504040204" pitchFamily="34" charset="0"/>
              </a:rPr>
              <a:t>Transdisciplinární didaktika. O učitelském sdílení znalostí a zvyšování kvality výuky napříč obory.</a:t>
            </a:r>
            <a:r>
              <a:rPr lang="cs-CZ" i="0" dirty="0">
                <a:effectLst/>
                <a:latin typeface="Tahoma" panose="020B0604030504040204" pitchFamily="34" charset="0"/>
              </a:rPr>
              <a:t>. Brno, 2017. ISBN 978-80-210-8568-8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Mužík, Jaroslav. </a:t>
            </a:r>
            <a:r>
              <a:rPr lang="cs-CZ" i="1" dirty="0">
                <a:effectLst/>
                <a:latin typeface="Tahoma" panose="020B0604030504040204" pitchFamily="34" charset="0"/>
              </a:rPr>
              <a:t>Andragogická didaktika. Řízení vzdělávacího procesu</a:t>
            </a:r>
            <a:r>
              <a:rPr lang="cs-CZ" i="0" dirty="0">
                <a:effectLst/>
                <a:latin typeface="Tahoma" panose="020B0604030504040204" pitchFamily="34" charset="0"/>
              </a:rPr>
              <a:t>. Praha: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Wolters-Kluwer</a:t>
            </a:r>
            <a:r>
              <a:rPr lang="cs-CZ" i="0" dirty="0">
                <a:effectLst/>
                <a:latin typeface="Tahoma" panose="020B0604030504040204" pitchFamily="34" charset="0"/>
              </a:rPr>
              <a:t>, 2011, ISBN </a:t>
            </a:r>
            <a:r>
              <a:rPr lang="cs-CZ" b="0" i="0" dirty="0">
                <a:effectLst/>
                <a:latin typeface="arial" panose="020B0604020202020204" pitchFamily="34" charset="0"/>
              </a:rPr>
              <a:t>978-80-7357-581-6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Korthagen</a:t>
            </a:r>
            <a:r>
              <a:rPr lang="cs-CZ" i="0" dirty="0">
                <a:effectLst/>
                <a:latin typeface="Tahoma" panose="020B0604030504040204" pitchFamily="34" charset="0"/>
              </a:rPr>
              <a:t>, F. A. J. </a:t>
            </a:r>
            <a:r>
              <a:rPr lang="cs-CZ" i="1" dirty="0">
                <a:effectLst/>
                <a:latin typeface="Tahoma" panose="020B0604030504040204" pitchFamily="34" charset="0"/>
              </a:rPr>
              <a:t>Jak spojit praxi s teorií: didaktika realistického vzdělávání učitelů.</a:t>
            </a:r>
            <a:r>
              <a:rPr lang="cs-CZ" i="0" dirty="0">
                <a:effectLst/>
                <a:latin typeface="Tahoma" panose="020B0604030504040204" pitchFamily="34" charset="0"/>
              </a:rPr>
              <a:t>. Brno, 2011. ISBN 978 -80 -7315 -22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980254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1759</Words>
  <Application>Microsoft Macintosh PowerPoint</Application>
  <PresentationFormat>Širokoúhlá obrazovka</PresentationFormat>
  <Paragraphs>100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5" baseType="lpstr">
      <vt:lpstr>Arial</vt:lpstr>
      <vt:lpstr>Arial</vt:lpstr>
      <vt:lpstr>Arial Narrow</vt:lpstr>
      <vt:lpstr>Calibri</vt:lpstr>
      <vt:lpstr>Calibri Light</vt:lpstr>
      <vt:lpstr>Tahoma</vt:lpstr>
      <vt:lpstr>Wingdings</vt:lpstr>
      <vt:lpstr>Motiv Office</vt:lpstr>
      <vt:lpstr>Prezentace aplikace PowerPoint</vt:lpstr>
      <vt:lpstr> Analýza pedagogických situací z psychodidaktického hlediska   lekce 6:   Hloubková analýza výuky metodikou 3A   Jedná se o formulář, který používáte již v předmětech ZRHV , RHV a který je rozšířený o psychodidaktický a psychologický kontext. </vt:lpstr>
      <vt:lpstr>Anotace – popis a charakteristika edukačního kontinua </vt:lpstr>
      <vt:lpstr> ANOTACE  Vnitřní ko – text výuky  1.část </vt:lpstr>
      <vt:lpstr>ANOTACE Vnitřní ko – text výuky  2.část</vt:lpstr>
      <vt:lpstr>ANOTACE Vnitřní ko – text výuky  3.část</vt:lpstr>
      <vt:lpstr>ANOTACE Vnější kontext</vt:lpstr>
      <vt:lpstr> ANOTACE Vstupní sebereflexe vzhledem k situaci   </vt:lpstr>
      <vt:lpstr>ANALÝZA</vt:lpstr>
      <vt:lpstr>ANALÝZA Konceptová vrstva</vt:lpstr>
      <vt:lpstr>ANALÝZA TEMATICKÁ VRSTVA</vt:lpstr>
      <vt:lpstr>ANALÝZA KOMPETENČNÍ VRSTVA</vt:lpstr>
      <vt:lpstr>ANALÝZA STANOVOVÁNÍ HYPOTÉZ PRO ALTERACI</vt:lpstr>
      <vt:lpstr>ALTERACE A JEJÍ ZDŮVODNĚNÍ</vt:lpstr>
      <vt:lpstr>ALTERACE:</vt:lpstr>
      <vt:lpstr>ZÁVĚR ANALÝZY</vt:lpstr>
      <vt:lpstr>Seznam použité a doporučené literatury: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Komzáková</dc:creator>
  <cp:lastModifiedBy>Jan Topinka</cp:lastModifiedBy>
  <cp:revision>5</cp:revision>
  <dcterms:created xsi:type="dcterms:W3CDTF">2022-07-15T09:31:17Z</dcterms:created>
  <dcterms:modified xsi:type="dcterms:W3CDTF">2023-04-06T08:52:34Z</dcterms:modified>
</cp:coreProperties>
</file>