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1" r:id="rId12"/>
    <p:sldId id="262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34886-C297-4C65-8EEE-57927ABF66D0}" type="datetimeFigureOut">
              <a:rPr lang="cs-CZ" smtClean="0"/>
              <a:pPr/>
              <a:t>02.06.2022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5FA4FB-78F8-4E05-96C1-E81D8F3553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06395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C82C488-41F6-4979-BB60-753B27AF75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61C27BED-B9E3-4FB3-B25D-96FE7C8171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D4C603D5-90C7-418D-9856-33BBD4EE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CFD4-DF4D-4D10-B041-48044D216740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B6FA159-9B27-498C-A667-977596B4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1863DC1B-DFAD-4FC0-9A9D-9952D54C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2928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D412E38-FF87-49F7-8E0E-3E9FBB45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8D60F98-A08E-4E32-BE97-383709473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D497713-9FD2-4D67-834A-499642F6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CAADB-CF90-495C-92D3-8A8E566F5B23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0631FBA-749E-4FB0-BE0F-C9E0F3C7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DCEB1AC-4296-4F20-8B59-CD7619D0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7117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6F15AF3-AEA0-4C1A-9579-30CFB396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9BA6DB9D-64A9-47FF-B8B4-E411E058E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3BD91C4-0594-4CF8-8D9A-905098D8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62255-8B91-4782-BC5B-9BB52164D87A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9C12604-125B-4B08-8B89-CE775602E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E81D184-B908-4B0C-8AB1-DDEDEB1E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7078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B6867A2-0A10-4C65-90EF-2536EFB39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942A744-0E1F-4142-BBA9-954E1316A0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28F5850E-F405-436D-86F9-3180CDE6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4D4DFB62-6E6B-48A5-998B-D7F42E46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13762-9CB4-4E80-988A-B22C80C3E8AC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76870116-DAE9-4ECC-80B6-E16EF52C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DE619B9D-6D5C-4A78-A75A-09871F89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4989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5AE3F0-9F9C-4829-97F3-EE818F4B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8554593B-4475-412E-9ADB-4523CC03D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D903E563-87DC-4E4D-905B-FF399C661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FFAB2934-0D13-4B96-B5C2-2352C1C8EC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7DB0E16B-EF74-4986-B67C-E6622D647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E15F3E2D-58DF-4FD0-B2AA-6386724E9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3B8C-4FDD-495C-BD9B-971E1E903689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51D53A61-152E-4118-9C17-7B29E010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8CCD1068-5908-4C45-A0C7-0B985B5F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235933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86FD694-22B3-4CCD-8DFA-C48F3CD45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EECBE387-B9B5-434F-B4CC-E87E4B053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7E47-E1B7-487E-8E07-D9A47942C875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92F1D5D7-F44A-4FA3-AA68-DB0572466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6D22BB9B-7EA1-4D29-9D13-069582B8E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304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B1E71BE1-ACE7-45A3-9FAA-58A6AA9D1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919F-5607-4705-BFFE-C66DC027C1B7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26213CFF-C912-4E73-AFD6-C4E6BE7BC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9B2A2AFC-D324-412A-BD8D-EDDFB796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02361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CFDD420-3F97-42A1-843F-1DA014990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C6C933B-7FEF-4B5C-8083-7E7B162B2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3B0A0B1D-0FDB-4400-BEB2-58DA63C1E2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1F26D129-AD0C-4F23-A487-58CBFEA7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A8778-7211-466E-8606-54E2CEC2803D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586D0A03-F734-4671-A4C8-48EE6AC1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C9AC75F-B0F2-4A60-97DC-12FC801C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96909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9C7C4F2-45D4-42A6-8907-C05867AD0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80C90117-5EC9-4D36-AF18-B2A6B438C0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55FE2DF5-1E25-4678-8BD1-EAE4026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FAD7E86A-911B-4CC8-86C7-F5119053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7208-D16E-4FB1-9775-28B6E3E4FF0A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FC66E330-0851-4CE5-B163-AB1F1ED13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0A64E435-108A-4D08-B73A-2AAB8674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70321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1C6A251-10E2-4F82-8CD3-EA1C9B41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D2ED8061-2EE8-49FE-B464-80E74BAFF7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0A4F6BFF-B8A2-44AB-A9CE-2C13C6141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3A12-EC05-49BD-93A0-838697B98904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8F7061A-2E36-4E3A-832A-27D83445F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FE5E0CC2-22AC-4054-9C23-18592B7A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18127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48598C48-F362-4704-A9EB-05C1770244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94A51E36-3C49-4D02-BFF8-69CEAC8B6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3285A993-2F83-43E8-A0F0-D70BD9011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7117-FC75-4301-88FB-1580BE526A9D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979904BD-6076-4A0D-98F3-65B3D6EE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A4B96A0-12AA-463B-B25A-CF4D07B7E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8359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6B27932-4DA1-4A3A-B881-B6A1B891E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5EA1BF5-B5EE-4A5A-89CB-5B469FEC0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EDC1AD7-1434-4ACF-A1C6-CA2E6AB95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F2B1E-E255-4427-AF3A-57F8AFC3A333}" type="datetime1">
              <a:rPr lang="cs-CZ" smtClean="0"/>
              <a:pPr/>
              <a:t>02.06.2022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DC8CBCA-AB6F-4681-AD03-F78775E71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1B8F723-1D1D-4403-8406-847465684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3121F-2F87-4890-BA0D-0AD48898A3D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1545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.dekubity.e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dekubity.eu/wp-content/uploads/2020/06/edukacni_letak_prolezeniny_a5_7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73204C83-C7DF-417E-A854-A08D364B4F7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13164" y="457200"/>
            <a:ext cx="9010302" cy="4554785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pPr marL="0" indent="0" algn="ctr">
              <a:buNone/>
            </a:pPr>
            <a:r>
              <a:rPr lang="cs-CZ" smtClean="0"/>
              <a:t>Workshop </a:t>
            </a:r>
            <a:r>
              <a:rPr lang="cs-CZ" dirty="0"/>
              <a:t>k projektu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sz="2400" b="1" dirty="0">
                <a:solidFill>
                  <a:srgbClr val="0D0D0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ZVYŠOVÁNÍ INFORMOVANOSTI NEFORMÁLNÍCH PEČUJÍCÍCH O OSOBY S CHRONICKÝM ONEMOCNĚNÍM</a:t>
            </a:r>
            <a:endParaRPr lang="cs-CZ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BCB51D26-9C19-4C19-A484-893A737EF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555" y="4044909"/>
            <a:ext cx="4042062" cy="45219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65842475-A9C2-46B8-84FD-54FEC7686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742" y="3525183"/>
            <a:ext cx="3325091" cy="1330625"/>
          </a:xfrm>
          <a:prstGeom prst="rect">
            <a:avLst/>
          </a:prstGeom>
        </p:spPr>
      </p:pic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xmlns="" id="{CE9DDF02-36DD-47F8-A507-01391DDA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1643" y="5511338"/>
            <a:ext cx="11105803" cy="1210137"/>
          </a:xfrm>
        </p:spPr>
        <p:txBody>
          <a:bodyPr/>
          <a:lstStyle/>
          <a:p>
            <a:r>
              <a:rPr lang="cs-C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č. 18/22/PPZ  „Zvyšování informovanosti neformálních pečujících o osoby s chronickým onemocněním“ je realizován za finanční podpory Ministerstva zdravotnictví ČR.</a:t>
            </a:r>
          </a:p>
        </p:txBody>
      </p:sp>
    </p:spTree>
    <p:extLst>
      <p:ext uri="{BB962C8B-B14F-4D97-AF65-F5344CB8AC3E}">
        <p14:creationId xmlns:p14="http://schemas.microsoft.com/office/powerpoint/2010/main" xmlns="" val="213684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065675A-57C4-4E3A-B57D-69E18D49CC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8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Prevence dekubitů/proleženin</a:t>
            </a:r>
            <a: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cs-C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052BE292-639B-4E94-B901-14D6DE7234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/>
              <a:t>Mgr. Jaroslava Nováková</a:t>
            </a:r>
          </a:p>
          <a:p>
            <a:r>
              <a:rPr lang="cs-CZ" sz="2400" dirty="0" smtClean="0"/>
              <a:t>ZČU </a:t>
            </a:r>
            <a:r>
              <a:rPr lang="cs-CZ" sz="2400" dirty="0"/>
              <a:t>v Plzni, Fakulta zdravotnických studií</a:t>
            </a:r>
          </a:p>
        </p:txBody>
      </p:sp>
    </p:spTree>
    <p:extLst>
      <p:ext uri="{BB962C8B-B14F-4D97-AF65-F5344CB8AC3E}">
        <p14:creationId xmlns:p14="http://schemas.microsoft.com/office/powerpoint/2010/main" xmlns="" val="11356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Definice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900756"/>
            <a:ext cx="5181600" cy="4201075"/>
          </a:xfrm>
        </p:spPr>
      </p:pic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cs-CZ" dirty="0"/>
              <a:t>Dekubity jsou defekty kůže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/>
              <a:t>podkožních struktur, které vznikají v důsledku tlaku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a </a:t>
            </a:r>
            <a:r>
              <a:rPr lang="cs-CZ" dirty="0"/>
              <a:t>dalších faktorů na disponované části těla.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7790214" y="6101831"/>
            <a:ext cx="380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hlinkClick r:id="rId3"/>
              </a:rPr>
              <a:t>https://www.dekubity.eu/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xmlns="" val="20354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Rizikové faktory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Intenzita tlaku, doba působení tlaku, odolnost organismu vůči tlaku</a:t>
            </a:r>
          </a:p>
          <a:p>
            <a:r>
              <a:rPr lang="cs-CZ" dirty="0" smtClean="0"/>
              <a:t>Střihové síly</a:t>
            </a:r>
          </a:p>
          <a:p>
            <a:r>
              <a:rPr lang="cs-CZ" dirty="0" smtClean="0"/>
              <a:t>Celkový zdravotní stav, všechna onemocnění, schopnost spolupráce</a:t>
            </a:r>
          </a:p>
          <a:p>
            <a:r>
              <a:rPr lang="cs-CZ" dirty="0" smtClean="0"/>
              <a:t>Podvýživa, nádorové onemocnění</a:t>
            </a:r>
          </a:p>
          <a:p>
            <a:r>
              <a:rPr lang="cs-CZ" dirty="0" smtClean="0"/>
              <a:t>Obezita</a:t>
            </a:r>
          </a:p>
          <a:p>
            <a:r>
              <a:rPr lang="cs-CZ" dirty="0" smtClean="0"/>
              <a:t>Léky, teplota, vlhkost – vlivy zevního prostředí</a:t>
            </a:r>
          </a:p>
          <a:p>
            <a:r>
              <a:rPr lang="cs-CZ" dirty="0" smtClean="0"/>
              <a:t>Inkontinence</a:t>
            </a:r>
          </a:p>
          <a:p>
            <a:r>
              <a:rPr lang="cs-CZ" dirty="0" smtClean="0"/>
              <a:t>Cévní a nervové faktory</a:t>
            </a:r>
          </a:p>
          <a:p>
            <a:r>
              <a:rPr lang="cs-CZ" dirty="0" smtClean="0"/>
              <a:t>věk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294894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Kritická místa _  disponované části těla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52551"/>
            <a:ext cx="4255931" cy="319194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931" y="1852551"/>
            <a:ext cx="4231574" cy="31736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072" y="1852551"/>
            <a:ext cx="3977928" cy="3182814"/>
          </a:xfrm>
          <a:prstGeom prst="rect">
            <a:avLst/>
          </a:prstGeom>
        </p:spPr>
      </p:pic>
      <p:sp>
        <p:nvSpPr>
          <p:cNvPr id="8" name="Šipka doprava 7"/>
          <p:cNvSpPr/>
          <p:nvPr/>
        </p:nvSpPr>
        <p:spPr>
          <a:xfrm>
            <a:off x="653143" y="5760728"/>
            <a:ext cx="3230088" cy="356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4726379" y="5747656"/>
            <a:ext cx="41444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Tlak a další faktory……..</a:t>
            </a:r>
            <a:endParaRPr lang="cs-CZ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939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dekubitus vypadá?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Dekubitus I. stupně: Zarudnutí kůže / neblednoucí hypereremie – </a:t>
            </a:r>
            <a:r>
              <a:rPr lang="cs-CZ" b="1" dirty="0" smtClean="0"/>
              <a:t>erytém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790" y="2980706"/>
            <a:ext cx="4824350" cy="231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414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dekubitus vypadá?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Dekubitus II. stupně: Částečně ztráta kožního pokryvu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703" y="2883415"/>
            <a:ext cx="4737805" cy="216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4275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dekubitus vypadá?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Dekubitus III. stupně: Úplná ztráta kožního pokryvu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511" y="3080533"/>
            <a:ext cx="4971987" cy="228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6570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dekubitus vypadá?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Dekubitus IV. stupně: Úplná ztráta kůže a podkoží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840" y="3004458"/>
            <a:ext cx="4136086" cy="208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0536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</a:t>
            </a:r>
            <a:r>
              <a:rPr lang="cs-CZ" dirty="0" smtClean="0"/>
              <a:t>ozor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Podezření na hluboké poškození tkání: Neznámá hloubka rány / vředu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449" y="2709862"/>
            <a:ext cx="5516301" cy="2776538"/>
          </a:xfrm>
          <a:prstGeom prst="rect">
            <a:avLst/>
          </a:prstGeom>
        </p:spPr>
      </p:pic>
      <p:sp>
        <p:nvSpPr>
          <p:cNvPr id="5" name="Šipka doleva 4"/>
          <p:cNvSpPr/>
          <p:nvPr/>
        </p:nvSpPr>
        <p:spPr>
          <a:xfrm>
            <a:off x="8158348" y="3526972"/>
            <a:ext cx="2826327" cy="77189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88209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Preventivní opatření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Pravidelně sledovat pokožku</a:t>
            </a:r>
          </a:p>
          <a:p>
            <a:r>
              <a:rPr lang="cs-CZ" dirty="0" smtClean="0"/>
              <a:t>Věnovat pozornost lůžku, křeslu….</a:t>
            </a:r>
          </a:p>
          <a:p>
            <a:r>
              <a:rPr lang="cs-CZ" dirty="0" smtClean="0"/>
              <a:t>Polohovat</a:t>
            </a:r>
          </a:p>
          <a:p>
            <a:r>
              <a:rPr lang="cs-CZ" dirty="0" smtClean="0"/>
              <a:t>Používat pomůcky při inkontinenci</a:t>
            </a:r>
          </a:p>
          <a:p>
            <a:r>
              <a:rPr lang="cs-CZ" dirty="0" smtClean="0"/>
              <a:t>Dobrá výživa, adekvátní příjem tekutin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53010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je v </a:t>
            </a:r>
            <a:r>
              <a:rPr lang="cs-CZ" smtClean="0"/>
              <a:t>životě reálné….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4100" dirty="0"/>
              <a:t>Nebát se říci si o pomoc</a:t>
            </a:r>
          </a:p>
          <a:p>
            <a:r>
              <a:rPr lang="cs-CZ" sz="4100" dirty="0"/>
              <a:t>Sdílet úspěchy i neúspěchy</a:t>
            </a:r>
          </a:p>
          <a:p>
            <a:r>
              <a:rPr lang="cs-CZ" sz="4100" dirty="0"/>
              <a:t>Radovat se</a:t>
            </a:r>
          </a:p>
          <a:p>
            <a:r>
              <a:rPr lang="cs-CZ" sz="4100" dirty="0"/>
              <a:t>Motivovat sebe i ostatní</a:t>
            </a:r>
          </a:p>
          <a:p>
            <a:pPr marL="0" indent="0">
              <a:buNone/>
            </a:pPr>
            <a:endParaRPr lang="cs-CZ" dirty="0" smtClean="0">
              <a:hlinkClick r:id="rId2"/>
            </a:endParaRPr>
          </a:p>
          <a:p>
            <a:endParaRPr lang="cs-CZ" dirty="0">
              <a:hlinkClick r:id="rId2"/>
            </a:endParaRPr>
          </a:p>
          <a:p>
            <a:endParaRPr lang="cs-CZ" dirty="0" smtClean="0">
              <a:hlinkClick r:id="rId2"/>
            </a:endParaRPr>
          </a:p>
          <a:p>
            <a:pPr marL="0" indent="0">
              <a:buNone/>
            </a:pPr>
            <a:endParaRPr lang="cs-CZ" dirty="0" smtClean="0">
              <a:hlinkClick r:id="rId2"/>
            </a:endParaRPr>
          </a:p>
          <a:p>
            <a:endParaRPr lang="cs-CZ" dirty="0">
              <a:hlinkClick r:id="rId2"/>
            </a:endParaRPr>
          </a:p>
          <a:p>
            <a:r>
              <a:rPr lang="cs-CZ" dirty="0" smtClean="0">
                <a:hlinkClick r:id="rId2"/>
              </a:rPr>
              <a:t>https</a:t>
            </a:r>
            <a:r>
              <a:rPr lang="cs-CZ" dirty="0">
                <a:hlinkClick r:id="rId2"/>
              </a:rPr>
              <a:t>://</a:t>
            </a:r>
            <a:r>
              <a:rPr lang="cs-CZ" dirty="0" smtClean="0">
                <a:hlinkClick r:id="rId2"/>
              </a:rPr>
              <a:t>www.dekubity.eu/wp-content/uploads/2020/06/edukacni_letak_prolezeniny_a5_7.pdf</a:t>
            </a:r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828" y="1585231"/>
            <a:ext cx="4268142" cy="3556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959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212</Words>
  <Application>Microsoft Office PowerPoint</Application>
  <PresentationFormat>Vlastní</PresentationFormat>
  <Paragraphs>52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Office</vt:lpstr>
      <vt:lpstr>Snímek 1</vt:lpstr>
      <vt:lpstr>   Prevence dekubitů/proleženin  </vt:lpstr>
      <vt:lpstr>Definice</vt:lpstr>
      <vt:lpstr>Rizikové faktory</vt:lpstr>
      <vt:lpstr>Kritická místa _  disponované části těla</vt:lpstr>
      <vt:lpstr>Jak dekubitus vypadá?</vt:lpstr>
      <vt:lpstr>Jak dekubitus vypadá?</vt:lpstr>
      <vt:lpstr>Jak dekubitus vypadá?</vt:lpstr>
      <vt:lpstr>Jak dekubitus vypadá?</vt:lpstr>
      <vt:lpstr>Pozor</vt:lpstr>
      <vt:lpstr>Preventivní opatření</vt:lpstr>
      <vt:lpstr>Co je v životě reálné….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Jana Horova</dc:creator>
  <cp:lastModifiedBy>Jarka</cp:lastModifiedBy>
  <cp:revision>16</cp:revision>
  <dcterms:created xsi:type="dcterms:W3CDTF">2022-04-23T11:04:53Z</dcterms:created>
  <dcterms:modified xsi:type="dcterms:W3CDTF">2022-06-02T17:41:13Z</dcterms:modified>
</cp:coreProperties>
</file>