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7"/>
  </p:notesMasterIdLst>
  <p:sldIdLst>
    <p:sldId id="256" r:id="rId2"/>
    <p:sldId id="329" r:id="rId3"/>
    <p:sldId id="330" r:id="rId4"/>
    <p:sldId id="331" r:id="rId5"/>
    <p:sldId id="333" r:id="rId6"/>
    <p:sldId id="334" r:id="rId7"/>
    <p:sldId id="335" r:id="rId8"/>
    <p:sldId id="370" r:id="rId9"/>
    <p:sldId id="371" r:id="rId10"/>
    <p:sldId id="361" r:id="rId11"/>
    <p:sldId id="362" r:id="rId12"/>
    <p:sldId id="363" r:id="rId13"/>
    <p:sldId id="364" r:id="rId14"/>
    <p:sldId id="365" r:id="rId15"/>
    <p:sldId id="366" r:id="rId16"/>
    <p:sldId id="367" r:id="rId17"/>
    <p:sldId id="336" r:id="rId18"/>
    <p:sldId id="356" r:id="rId19"/>
    <p:sldId id="337" r:id="rId20"/>
    <p:sldId id="338" r:id="rId21"/>
    <p:sldId id="339" r:id="rId22"/>
    <p:sldId id="357" r:id="rId23"/>
    <p:sldId id="341" r:id="rId24"/>
    <p:sldId id="343" r:id="rId25"/>
    <p:sldId id="345" r:id="rId26"/>
    <p:sldId id="358" r:id="rId27"/>
    <p:sldId id="346" r:id="rId28"/>
    <p:sldId id="359" r:id="rId29"/>
    <p:sldId id="349" r:id="rId30"/>
    <p:sldId id="350" r:id="rId31"/>
    <p:sldId id="360" r:id="rId32"/>
    <p:sldId id="273" r:id="rId33"/>
    <p:sldId id="375" r:id="rId34"/>
    <p:sldId id="374" r:id="rId35"/>
    <p:sldId id="268" r:id="rId36"/>
    <p:sldId id="269" r:id="rId37"/>
    <p:sldId id="271" r:id="rId38"/>
    <p:sldId id="270" r:id="rId39"/>
    <p:sldId id="368" r:id="rId40"/>
    <p:sldId id="272" r:id="rId41"/>
    <p:sldId id="276" r:id="rId42"/>
    <p:sldId id="277" r:id="rId43"/>
    <p:sldId id="292" r:id="rId44"/>
    <p:sldId id="275" r:id="rId45"/>
    <p:sldId id="282" r:id="rId46"/>
    <p:sldId id="278" r:id="rId47"/>
    <p:sldId id="279" r:id="rId48"/>
    <p:sldId id="280" r:id="rId49"/>
    <p:sldId id="380" r:id="rId50"/>
    <p:sldId id="285" r:id="rId51"/>
    <p:sldId id="286" r:id="rId52"/>
    <p:sldId id="289" r:id="rId53"/>
    <p:sldId id="381" r:id="rId54"/>
    <p:sldId id="290" r:id="rId55"/>
    <p:sldId id="382" r:id="rId56"/>
    <p:sldId id="369" r:id="rId57"/>
    <p:sldId id="351" r:id="rId58"/>
    <p:sldId id="372" r:id="rId59"/>
    <p:sldId id="353" r:id="rId60"/>
    <p:sldId id="327" r:id="rId61"/>
    <p:sldId id="354" r:id="rId62"/>
    <p:sldId id="378" r:id="rId63"/>
    <p:sldId id="379" r:id="rId64"/>
    <p:sldId id="377" r:id="rId65"/>
    <p:sldId id="376" r:id="rId66"/>
  </p:sldIdLst>
  <p:sldSz cx="9144000" cy="6858000" type="screen4x3"/>
  <p:notesSz cx="6858000" cy="9144000"/>
  <p:defaultTextStyle>
    <a:defPPr>
      <a:defRPr lang="cs-CZ"/>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a Müllerová" initials="EM" lastIdx="1" clrIdx="0">
    <p:extLst>
      <p:ext uri="{19B8F6BF-5375-455C-9EA6-DF929625EA0E}">
        <p15:presenceInfo xmlns:p15="http://schemas.microsoft.com/office/powerpoint/2012/main" userId="7fd0de043b2ac2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9FFD9"/>
    <a:srgbClr val="0066FF"/>
    <a:srgbClr val="009999"/>
    <a:srgbClr val="CEFADA"/>
    <a:srgbClr val="C3F9D1"/>
    <a:srgbClr val="CDFFCD"/>
    <a:srgbClr val="33CC33"/>
    <a:srgbClr val="00FF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mřížka tabul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4660"/>
  </p:normalViewPr>
  <p:slideViewPr>
    <p:cSldViewPr>
      <p:cViewPr varScale="1">
        <p:scale>
          <a:sx n="81" d="100"/>
          <a:sy n="81" d="100"/>
        </p:scale>
        <p:origin x="1507"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C5A76-67C1-4FBC-88E0-67F6CF13002F}" type="datetimeFigureOut">
              <a:rPr lang="cs-CZ" smtClean="0"/>
              <a:t>11.10.2021</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FC3C5-C066-4CFA-AF37-EC6B11018EA4}" type="slidenum">
              <a:rPr lang="cs-CZ" smtClean="0"/>
              <a:t>‹#›</a:t>
            </a:fld>
            <a:endParaRPr lang="cs-CZ"/>
          </a:p>
        </p:txBody>
      </p:sp>
    </p:spTree>
    <p:extLst>
      <p:ext uri="{BB962C8B-B14F-4D97-AF65-F5344CB8AC3E}">
        <p14:creationId xmlns:p14="http://schemas.microsoft.com/office/powerpoint/2010/main" val="336543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938FC3C5-C066-4CFA-AF37-EC6B11018EA4}" type="slidenum">
              <a:rPr lang="cs-CZ" smtClean="0"/>
              <a:t>26</a:t>
            </a:fld>
            <a:endParaRPr lang="cs-CZ"/>
          </a:p>
        </p:txBody>
      </p:sp>
    </p:spTree>
    <p:extLst>
      <p:ext uri="{BB962C8B-B14F-4D97-AF65-F5344CB8AC3E}">
        <p14:creationId xmlns:p14="http://schemas.microsoft.com/office/powerpoint/2010/main" val="527949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cs-CZ"/>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cs-CZ"/>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cs-CZ"/>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cs-CZ"/>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cs-CZ"/>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cs-CZ"/>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cs-CZ"/>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cs-CZ"/>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cs-CZ"/>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cs-CZ"/>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cs-CZ"/>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cs-CZ"/>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cs-CZ"/>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cs-CZ"/>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cs-CZ"/>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cs-CZ"/>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cs-CZ"/>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cs-CZ"/>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cs-CZ"/>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cs-CZ"/>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cs-CZ"/>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cs-CZ"/>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cs-CZ"/>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cs-CZ"/>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cs-CZ"/>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cs-CZ"/>
          </a:p>
        </p:txBody>
      </p:sp>
      <p:sp>
        <p:nvSpPr>
          <p:cNvPr id="12291" name="Rectangle 3"/>
          <p:cNvSpPr>
            <a:spLocks noGrp="1" noChangeArrowheads="1"/>
          </p:cNvSpPr>
          <p:nvPr>
            <p:ph type="ctrTitle"/>
          </p:nvPr>
        </p:nvSpPr>
        <p:spPr>
          <a:xfrm>
            <a:off x="315913" y="466725"/>
            <a:ext cx="6781800" cy="2133600"/>
          </a:xfrm>
        </p:spPr>
        <p:txBody>
          <a:bodyPr/>
          <a:lstStyle>
            <a:lvl1pPr algn="r">
              <a:defRPr sz="4800"/>
            </a:lvl1pPr>
          </a:lstStyle>
          <a:p>
            <a:r>
              <a:rPr lang="cs-CZ" altLang="en-US"/>
              <a:t>Klepnutím lze upravit styl předlohy nadpisů.</a:t>
            </a:r>
          </a:p>
        </p:txBody>
      </p:sp>
      <p:sp>
        <p:nvSpPr>
          <p:cNvPr id="1229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cs-CZ" altLang="en-US"/>
              <a:t>Klepnutím lze upravit styl předlohy podnadpisů.</a:t>
            </a:r>
          </a:p>
        </p:txBody>
      </p:sp>
      <p:sp>
        <p:nvSpPr>
          <p:cNvPr id="38" name="Rectangle 5"/>
          <p:cNvSpPr>
            <a:spLocks noGrp="1" noChangeArrowheads="1"/>
          </p:cNvSpPr>
          <p:nvPr>
            <p:ph type="dt" sz="half" idx="10"/>
          </p:nvPr>
        </p:nvSpPr>
        <p:spPr/>
        <p:txBody>
          <a:bodyPr/>
          <a:lstStyle>
            <a:lvl1pPr>
              <a:defRPr/>
            </a:lvl1pPr>
          </a:lstStyle>
          <a:p>
            <a:pPr>
              <a:defRPr/>
            </a:pPr>
            <a:endParaRPr lang="cs-CZ" altLang="en-US"/>
          </a:p>
        </p:txBody>
      </p:sp>
      <p:sp>
        <p:nvSpPr>
          <p:cNvPr id="39" name="Rectangle 6"/>
          <p:cNvSpPr>
            <a:spLocks noGrp="1" noChangeArrowheads="1"/>
          </p:cNvSpPr>
          <p:nvPr>
            <p:ph type="ftr" sz="quarter" idx="11"/>
          </p:nvPr>
        </p:nvSpPr>
        <p:spPr/>
        <p:txBody>
          <a:bodyPr/>
          <a:lstStyle>
            <a:lvl1pPr>
              <a:defRPr/>
            </a:lvl1pPr>
          </a:lstStyle>
          <a:p>
            <a:pPr>
              <a:defRPr/>
            </a:pPr>
            <a:endParaRPr lang="cs-CZ" altLang="en-US"/>
          </a:p>
        </p:txBody>
      </p:sp>
      <p:sp>
        <p:nvSpPr>
          <p:cNvPr id="40" name="Rectangle 7"/>
          <p:cNvSpPr>
            <a:spLocks noGrp="1" noChangeArrowheads="1"/>
          </p:cNvSpPr>
          <p:nvPr>
            <p:ph type="sldNum" sz="quarter" idx="12"/>
          </p:nvPr>
        </p:nvSpPr>
        <p:spPr/>
        <p:txBody>
          <a:bodyPr/>
          <a:lstStyle>
            <a:lvl1pPr>
              <a:defRPr/>
            </a:lvl1pPr>
          </a:lstStyle>
          <a:p>
            <a:pPr>
              <a:defRPr/>
            </a:pPr>
            <a:fld id="{918B402A-2AD5-4884-ABC4-3C5C29B9C0F9}" type="slidenum">
              <a:rPr lang="cs-CZ" altLang="en-US"/>
              <a:pPr>
                <a:defRPr/>
              </a:pPr>
              <a:t>‹#›</a:t>
            </a:fld>
            <a:endParaRPr lang="cs-CZ"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6" name="Rectangle 7"/>
          <p:cNvSpPr>
            <a:spLocks noGrp="1" noChangeArrowheads="1"/>
          </p:cNvSpPr>
          <p:nvPr>
            <p:ph type="sldNum" sz="quarter" idx="12"/>
          </p:nvPr>
        </p:nvSpPr>
        <p:spPr>
          <a:ln/>
        </p:spPr>
        <p:txBody>
          <a:bodyPr/>
          <a:lstStyle>
            <a:lvl1pPr>
              <a:defRPr/>
            </a:lvl1pPr>
          </a:lstStyle>
          <a:p>
            <a:pPr>
              <a:defRPr/>
            </a:pPr>
            <a:fld id="{64BA4015-C2DA-4A96-9112-07C1B62ED2D5}" type="slidenum">
              <a:rPr lang="cs-CZ" altLang="en-US"/>
              <a:pPr>
                <a:defRPr/>
              </a:pPr>
              <a:t>‹#›</a:t>
            </a:fld>
            <a:endParaRPr lang="cs-CZ"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6" name="Rectangle 7"/>
          <p:cNvSpPr>
            <a:spLocks noGrp="1" noChangeArrowheads="1"/>
          </p:cNvSpPr>
          <p:nvPr>
            <p:ph type="sldNum" sz="quarter" idx="12"/>
          </p:nvPr>
        </p:nvSpPr>
        <p:spPr>
          <a:ln/>
        </p:spPr>
        <p:txBody>
          <a:bodyPr/>
          <a:lstStyle>
            <a:lvl1pPr>
              <a:defRPr/>
            </a:lvl1pPr>
          </a:lstStyle>
          <a:p>
            <a:pPr>
              <a:defRPr/>
            </a:pPr>
            <a:fld id="{7283E69D-0D8F-40E4-BC78-E47E3A90BB0D}" type="slidenum">
              <a:rPr lang="cs-CZ" altLang="en-US"/>
              <a:pPr>
                <a:defRPr/>
              </a:pPr>
              <a:t>‹#›</a:t>
            </a:fld>
            <a:endParaRPr lang="cs-CZ"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7" name="Rectangle 7"/>
          <p:cNvSpPr>
            <a:spLocks noGrp="1" noChangeArrowheads="1"/>
          </p:cNvSpPr>
          <p:nvPr>
            <p:ph type="sldNum" sz="quarter" idx="12"/>
          </p:nvPr>
        </p:nvSpPr>
        <p:spPr>
          <a:ln/>
        </p:spPr>
        <p:txBody>
          <a:bodyPr/>
          <a:lstStyle>
            <a:lvl1pPr>
              <a:defRPr/>
            </a:lvl1pPr>
          </a:lstStyle>
          <a:p>
            <a:pPr>
              <a:defRPr/>
            </a:pPr>
            <a:fld id="{3DF5EC6D-F325-4933-9F2F-15CEEC40129E}" type="slidenum">
              <a:rPr lang="cs-CZ" altLang="en-US"/>
              <a:pPr>
                <a:defRPr/>
              </a:pPr>
              <a:t>‹#›</a:t>
            </a:fld>
            <a:endParaRPr lang="cs-CZ"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9" name="Rectangle 7"/>
          <p:cNvSpPr>
            <a:spLocks noGrp="1" noChangeArrowheads="1"/>
          </p:cNvSpPr>
          <p:nvPr>
            <p:ph type="sldNum" sz="quarter" idx="12"/>
          </p:nvPr>
        </p:nvSpPr>
        <p:spPr>
          <a:ln/>
        </p:spPr>
        <p:txBody>
          <a:bodyPr/>
          <a:lstStyle>
            <a:lvl1pPr>
              <a:defRPr/>
            </a:lvl1pPr>
          </a:lstStyle>
          <a:p>
            <a:pPr>
              <a:defRPr/>
            </a:pPr>
            <a:fld id="{A91084B4-ED42-4DED-AA8D-16F819F68AE1}" type="slidenum">
              <a:rPr lang="cs-CZ" altLang="en-US"/>
              <a:pPr>
                <a:defRPr/>
              </a:pPr>
              <a:t>‹#›</a:t>
            </a:fld>
            <a:endParaRPr lang="cs-CZ"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5" name="Rectangle 7"/>
          <p:cNvSpPr>
            <a:spLocks noGrp="1" noChangeArrowheads="1"/>
          </p:cNvSpPr>
          <p:nvPr>
            <p:ph type="sldNum" sz="quarter" idx="12"/>
          </p:nvPr>
        </p:nvSpPr>
        <p:spPr>
          <a:ln/>
        </p:spPr>
        <p:txBody>
          <a:bodyPr/>
          <a:lstStyle>
            <a:lvl1pPr>
              <a:defRPr/>
            </a:lvl1pPr>
          </a:lstStyle>
          <a:p>
            <a:pPr>
              <a:defRPr/>
            </a:pPr>
            <a:fld id="{7F1A76FE-9BEC-4ECD-AA76-D75176708D9B}" type="slidenum">
              <a:rPr lang="cs-CZ" altLang="en-US"/>
              <a:pPr>
                <a:defRPr/>
              </a:pPr>
              <a:t>‹#›</a:t>
            </a:fld>
            <a:endParaRPr lang="cs-CZ"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bg>
      <p:bgRef idx="1001">
        <a:schemeClr val="bg1"/>
      </p:bgRef>
    </p:bg>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4" name="Rectangle 7"/>
          <p:cNvSpPr>
            <a:spLocks noGrp="1" noChangeArrowheads="1"/>
          </p:cNvSpPr>
          <p:nvPr>
            <p:ph type="sldNum" sz="quarter" idx="12"/>
          </p:nvPr>
        </p:nvSpPr>
        <p:spPr>
          <a:ln/>
        </p:spPr>
        <p:txBody>
          <a:bodyPr/>
          <a:lstStyle>
            <a:lvl1pPr>
              <a:defRPr/>
            </a:lvl1pPr>
          </a:lstStyle>
          <a:p>
            <a:pPr>
              <a:defRPr/>
            </a:pPr>
            <a:fld id="{537CB4E2-88E1-437D-B186-F2F80B2BF42E}" type="slidenum">
              <a:rPr lang="cs-CZ" altLang="en-US"/>
              <a:pPr>
                <a:defRPr/>
              </a:pPr>
              <a:t>‹#›</a:t>
            </a:fld>
            <a:endParaRPr lang="cs-CZ"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7" name="Rectangle 7"/>
          <p:cNvSpPr>
            <a:spLocks noGrp="1" noChangeArrowheads="1"/>
          </p:cNvSpPr>
          <p:nvPr>
            <p:ph type="sldNum" sz="quarter" idx="12"/>
          </p:nvPr>
        </p:nvSpPr>
        <p:spPr>
          <a:ln/>
        </p:spPr>
        <p:txBody>
          <a:bodyPr/>
          <a:lstStyle>
            <a:lvl1pPr>
              <a:defRPr/>
            </a:lvl1pPr>
          </a:lstStyle>
          <a:p>
            <a:pPr>
              <a:defRPr/>
            </a:pPr>
            <a:fld id="{5CA54718-4838-4723-B4C2-3E0AD7B550F8}" type="slidenum">
              <a:rPr lang="cs-CZ" altLang="en-US"/>
              <a:pPr>
                <a:defRPr/>
              </a:pPr>
              <a:t>‹#›</a:t>
            </a:fld>
            <a:endParaRPr lang="cs-CZ"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7" name="Rectangle 7"/>
          <p:cNvSpPr>
            <a:spLocks noGrp="1" noChangeArrowheads="1"/>
          </p:cNvSpPr>
          <p:nvPr>
            <p:ph type="sldNum" sz="quarter" idx="12"/>
          </p:nvPr>
        </p:nvSpPr>
        <p:spPr>
          <a:ln/>
        </p:spPr>
        <p:txBody>
          <a:bodyPr/>
          <a:lstStyle>
            <a:lvl1pPr>
              <a:defRPr/>
            </a:lvl1pPr>
          </a:lstStyle>
          <a:p>
            <a:pPr>
              <a:defRPr/>
            </a:pPr>
            <a:fld id="{DB5FB92E-0062-4466-B886-E2FB79F1D39F}" type="slidenum">
              <a:rPr lang="cs-CZ" altLang="en-US"/>
              <a:pPr>
                <a:defRPr/>
              </a:pPr>
              <a:t>‹#›</a:t>
            </a:fld>
            <a:endParaRPr lang="cs-CZ"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6" name="Rectangle 7"/>
          <p:cNvSpPr>
            <a:spLocks noGrp="1" noChangeArrowheads="1"/>
          </p:cNvSpPr>
          <p:nvPr>
            <p:ph type="sldNum" sz="quarter" idx="12"/>
          </p:nvPr>
        </p:nvSpPr>
        <p:spPr>
          <a:ln/>
        </p:spPr>
        <p:txBody>
          <a:bodyPr/>
          <a:lstStyle>
            <a:lvl1pPr>
              <a:defRPr/>
            </a:lvl1pPr>
          </a:lstStyle>
          <a:p>
            <a:pPr>
              <a:defRPr/>
            </a:pPr>
            <a:fld id="{5B4405D4-50B6-4FDE-A596-CF6DAEF5EA82}" type="slidenum">
              <a:rPr lang="cs-CZ" altLang="en-US"/>
              <a:pPr>
                <a:defRPr/>
              </a:pPr>
              <a:t>‹#›</a:t>
            </a:fld>
            <a:endParaRPr lang="cs-CZ"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122238"/>
            <a:ext cx="2057400" cy="6008687"/>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122238"/>
            <a:ext cx="6019800" cy="6008687"/>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6" name="Rectangle 7"/>
          <p:cNvSpPr>
            <a:spLocks noGrp="1" noChangeArrowheads="1"/>
          </p:cNvSpPr>
          <p:nvPr>
            <p:ph type="sldNum" sz="quarter" idx="12"/>
          </p:nvPr>
        </p:nvSpPr>
        <p:spPr>
          <a:ln/>
        </p:spPr>
        <p:txBody>
          <a:bodyPr/>
          <a:lstStyle>
            <a:lvl1pPr>
              <a:defRPr/>
            </a:lvl1pPr>
          </a:lstStyle>
          <a:p>
            <a:pPr>
              <a:defRPr/>
            </a:pPr>
            <a:fld id="{B4111777-AE58-4565-B901-A773B49FDAF1}" type="slidenum">
              <a:rPr lang="cs-CZ" altLang="en-US"/>
              <a:pPr>
                <a:defRPr/>
              </a:pPr>
              <a:t>‹#›</a:t>
            </a:fld>
            <a:endParaRPr lang="cs-CZ"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122238"/>
            <a:ext cx="7543800" cy="12954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719263"/>
            <a:ext cx="4038600" cy="44116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719263"/>
            <a:ext cx="4038600" cy="2128837"/>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4000500"/>
            <a:ext cx="4038600" cy="21304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8" name="Rectangle 7"/>
          <p:cNvSpPr>
            <a:spLocks noGrp="1" noChangeArrowheads="1"/>
          </p:cNvSpPr>
          <p:nvPr>
            <p:ph type="sldNum" sz="quarter" idx="12"/>
          </p:nvPr>
        </p:nvSpPr>
        <p:spPr>
          <a:ln/>
        </p:spPr>
        <p:txBody>
          <a:bodyPr/>
          <a:lstStyle>
            <a:lvl1pPr>
              <a:defRPr/>
            </a:lvl1pPr>
          </a:lstStyle>
          <a:p>
            <a:pPr>
              <a:defRPr/>
            </a:pPr>
            <a:fld id="{29DF1230-7891-4A39-9426-5127764224D5}" type="slidenum">
              <a:rPr lang="cs-CZ" altLang="en-US"/>
              <a:pPr>
                <a:defRPr/>
              </a:pPr>
              <a:t>‹#›</a:t>
            </a:fld>
            <a:endParaRPr lang="cs-CZ"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122238"/>
            <a:ext cx="7543800" cy="12954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719263"/>
            <a:ext cx="4038600" cy="44116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719263"/>
            <a:ext cx="4038600" cy="44116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7" name="Rectangle 7"/>
          <p:cNvSpPr>
            <a:spLocks noGrp="1" noChangeArrowheads="1"/>
          </p:cNvSpPr>
          <p:nvPr>
            <p:ph type="sldNum" sz="quarter" idx="12"/>
          </p:nvPr>
        </p:nvSpPr>
        <p:spPr>
          <a:ln/>
        </p:spPr>
        <p:txBody>
          <a:bodyPr/>
          <a:lstStyle>
            <a:lvl1pPr>
              <a:defRPr/>
            </a:lvl1pPr>
          </a:lstStyle>
          <a:p>
            <a:pPr>
              <a:defRPr/>
            </a:pPr>
            <a:fld id="{47654193-7730-4FC7-9752-A9D69F8C2F14}" type="slidenum">
              <a:rPr lang="cs-CZ" altLang="en-US"/>
              <a:pPr>
                <a:defRPr/>
              </a:pPr>
              <a:t>‹#›</a:t>
            </a:fld>
            <a:endParaRPr lang="cs-CZ"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122238"/>
            <a:ext cx="7543800" cy="1295400"/>
          </a:xfrm>
        </p:spPr>
        <p:txBody>
          <a:bodyPr/>
          <a:lstStyle/>
          <a:p>
            <a:r>
              <a:rPr lang="cs-CZ"/>
              <a:t>Klepnutím lze upravit styl předlohy nadpisů.</a:t>
            </a:r>
          </a:p>
        </p:txBody>
      </p:sp>
      <p:sp>
        <p:nvSpPr>
          <p:cNvPr id="3" name="Zástupný symbol pro obsah 2"/>
          <p:cNvSpPr>
            <a:spLocks noGrp="1"/>
          </p:cNvSpPr>
          <p:nvPr>
            <p:ph sz="half" idx="1"/>
          </p:nvPr>
        </p:nvSpPr>
        <p:spPr>
          <a:xfrm>
            <a:off x="457200" y="1719263"/>
            <a:ext cx="4038600" cy="44116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719263"/>
            <a:ext cx="4038600" cy="2128837"/>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4000500"/>
            <a:ext cx="4038600" cy="21304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8" name="Rectangle 7"/>
          <p:cNvSpPr>
            <a:spLocks noGrp="1" noChangeArrowheads="1"/>
          </p:cNvSpPr>
          <p:nvPr>
            <p:ph type="sldNum" sz="quarter" idx="12"/>
          </p:nvPr>
        </p:nvSpPr>
        <p:spPr>
          <a:ln/>
        </p:spPr>
        <p:txBody>
          <a:bodyPr/>
          <a:lstStyle>
            <a:lvl1pPr>
              <a:defRPr/>
            </a:lvl1pPr>
          </a:lstStyle>
          <a:p>
            <a:pPr>
              <a:defRPr/>
            </a:pPr>
            <a:fld id="{78C49C22-A9D3-40CB-BCE7-3C8E3633A408}" type="slidenum">
              <a:rPr lang="cs-CZ" altLang="en-US"/>
              <a:pPr>
                <a:defRPr/>
              </a:pPr>
              <a:t>‹#›</a:t>
            </a:fld>
            <a:endParaRPr lang="cs-CZ"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457200" y="122238"/>
            <a:ext cx="7543800" cy="1295400"/>
          </a:xfrm>
        </p:spPr>
        <p:txBody>
          <a:bodyPr/>
          <a:lstStyle/>
          <a:p>
            <a:r>
              <a:rPr lang="cs-CZ"/>
              <a:t>Klepnutím lze upravit styl předlohy nadpisů.</a:t>
            </a:r>
          </a:p>
        </p:txBody>
      </p:sp>
      <p:sp>
        <p:nvSpPr>
          <p:cNvPr id="3" name="Zástupný symbol pro obsah 2"/>
          <p:cNvSpPr>
            <a:spLocks noGrp="1"/>
          </p:cNvSpPr>
          <p:nvPr>
            <p:ph sz="quarter" idx="1"/>
          </p:nvPr>
        </p:nvSpPr>
        <p:spPr>
          <a:xfrm>
            <a:off x="457200" y="1719263"/>
            <a:ext cx="4038600" cy="2128837"/>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719263"/>
            <a:ext cx="4038600" cy="2128837"/>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57200" y="4000500"/>
            <a:ext cx="4038600" cy="21304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obsah 5"/>
          <p:cNvSpPr>
            <a:spLocks noGrp="1"/>
          </p:cNvSpPr>
          <p:nvPr>
            <p:ph sz="quarter" idx="4"/>
          </p:nvPr>
        </p:nvSpPr>
        <p:spPr>
          <a:xfrm>
            <a:off x="4648200" y="4000500"/>
            <a:ext cx="4038600" cy="21304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5"/>
          <p:cNvSpPr>
            <a:spLocks noGrp="1" noChangeArrowheads="1"/>
          </p:cNvSpPr>
          <p:nvPr>
            <p:ph type="dt" sz="half" idx="10"/>
          </p:nvPr>
        </p:nvSpPr>
        <p:spPr>
          <a:ln/>
        </p:spPr>
        <p:txBody>
          <a:bodyPr/>
          <a:lstStyle>
            <a:lvl1pPr>
              <a:defRPr/>
            </a:lvl1pPr>
          </a:lstStyle>
          <a:p>
            <a:pPr>
              <a:defRPr/>
            </a:pPr>
            <a:endParaRPr lang="cs-CZ"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cs-CZ" altLang="en-US"/>
          </a:p>
        </p:txBody>
      </p:sp>
      <p:sp>
        <p:nvSpPr>
          <p:cNvPr id="9" name="Rectangle 7"/>
          <p:cNvSpPr>
            <a:spLocks noGrp="1" noChangeArrowheads="1"/>
          </p:cNvSpPr>
          <p:nvPr>
            <p:ph type="sldNum" sz="quarter" idx="12"/>
          </p:nvPr>
        </p:nvSpPr>
        <p:spPr>
          <a:ln/>
        </p:spPr>
        <p:txBody>
          <a:bodyPr/>
          <a:lstStyle>
            <a:lvl1pPr>
              <a:defRPr/>
            </a:lvl1pPr>
          </a:lstStyle>
          <a:p>
            <a:pPr>
              <a:defRPr/>
            </a:pPr>
            <a:fld id="{9873F1EE-6D71-46E5-BFF0-6DFF27C6663E}" type="slidenum">
              <a:rPr lang="cs-CZ" altLang="en-US"/>
              <a:pPr>
                <a:defRPr/>
              </a:pPr>
              <a:t>‹#›</a:t>
            </a:fld>
            <a:endParaRPr lang="cs-CZ"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32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cs-CZ"/>
          </a:p>
        </p:txBody>
      </p:sp>
      <p:sp>
        <p:nvSpPr>
          <p:cNvPr id="614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cs-CZ" altLang="en-US"/>
              <a:t>Klepnutím lze upravit styl předlohy nadpisů.</a:t>
            </a:r>
          </a:p>
        </p:txBody>
      </p:sp>
      <p:sp>
        <p:nvSpPr>
          <p:cNvPr id="614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altLang="en-US"/>
              <a:t>Klepnutím lze upravit styly předlohy textu.</a:t>
            </a:r>
          </a:p>
          <a:p>
            <a:pPr lvl="1"/>
            <a:r>
              <a:rPr lang="cs-CZ" altLang="en-US"/>
              <a:t>Druhá úroveň</a:t>
            </a:r>
          </a:p>
          <a:p>
            <a:pPr lvl="2"/>
            <a:r>
              <a:rPr lang="cs-CZ" altLang="en-US"/>
              <a:t>Třetí úroveň</a:t>
            </a:r>
          </a:p>
          <a:p>
            <a:pPr lvl="3"/>
            <a:r>
              <a:rPr lang="cs-CZ" altLang="en-US"/>
              <a:t>Čtvrtá úroveň</a:t>
            </a:r>
          </a:p>
          <a:p>
            <a:pPr lvl="4"/>
            <a:r>
              <a:rPr lang="cs-CZ" altLang="en-US"/>
              <a:t>Pátá úroveň</a:t>
            </a:r>
          </a:p>
        </p:txBody>
      </p:sp>
      <p:sp>
        <p:nvSpPr>
          <p:cNvPr id="11269"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a:lvl1pPr>
          </a:lstStyle>
          <a:p>
            <a:pPr>
              <a:defRPr/>
            </a:pPr>
            <a:endParaRPr lang="cs-CZ" altLang="en-US"/>
          </a:p>
        </p:txBody>
      </p:sp>
      <p:sp>
        <p:nvSpPr>
          <p:cNvPr id="11270"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a:lvl1pPr>
          </a:lstStyle>
          <a:p>
            <a:pPr>
              <a:defRPr/>
            </a:pPr>
            <a:endParaRPr lang="cs-CZ" altLang="en-US"/>
          </a:p>
        </p:txBody>
      </p:sp>
      <p:sp>
        <p:nvSpPr>
          <p:cNvPr id="11271"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a:lvl1pPr>
          </a:lstStyle>
          <a:p>
            <a:pPr>
              <a:defRPr/>
            </a:pPr>
            <a:fld id="{254692DD-8D8F-412F-83B1-D13024229C0B}" type="slidenum">
              <a:rPr lang="cs-CZ" altLang="en-US"/>
              <a:pPr>
                <a:defRPr/>
              </a:pPr>
              <a:t>‹#›</a:t>
            </a:fld>
            <a:endParaRPr lang="cs-CZ" altLang="en-US"/>
          </a:p>
        </p:txBody>
      </p:sp>
      <p:grpSp>
        <p:nvGrpSpPr>
          <p:cNvPr id="6152" name="Group 8"/>
          <p:cNvGrpSpPr>
            <a:grpSpLocks/>
          </p:cNvGrpSpPr>
          <p:nvPr/>
        </p:nvGrpSpPr>
        <p:grpSpPr bwMode="auto">
          <a:xfrm>
            <a:off x="8153400" y="152400"/>
            <a:ext cx="792163" cy="1295400"/>
            <a:chOff x="5136" y="960"/>
            <a:chExt cx="528" cy="864"/>
          </a:xfrm>
        </p:grpSpPr>
        <p:sp>
          <p:nvSpPr>
            <p:cNvPr id="11273"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cs-CZ"/>
            </a:p>
          </p:txBody>
        </p:sp>
        <p:sp>
          <p:nvSpPr>
            <p:cNvPr id="11274"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cs-CZ"/>
            </a:p>
          </p:txBody>
        </p:sp>
        <p:sp>
          <p:nvSpPr>
            <p:cNvPr id="11275"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cs-CZ"/>
            </a:p>
          </p:txBody>
        </p:sp>
        <p:sp>
          <p:nvSpPr>
            <p:cNvPr id="11276"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cs-CZ"/>
            </a:p>
          </p:txBody>
        </p:sp>
        <p:sp>
          <p:nvSpPr>
            <p:cNvPr id="11277"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cs-CZ"/>
            </a:p>
          </p:txBody>
        </p:sp>
        <p:sp>
          <p:nvSpPr>
            <p:cNvPr id="11278"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cs-CZ"/>
            </a:p>
          </p:txBody>
        </p:sp>
        <p:sp>
          <p:nvSpPr>
            <p:cNvPr id="11279" name="Oval 15"/>
            <p:cNvSpPr>
              <a:spLocks noChangeArrowheads="1"/>
            </p:cNvSpPr>
            <p:nvPr/>
          </p:nvSpPr>
          <p:spPr bwMode="auto">
            <a:xfrm>
              <a:off x="5472" y="1072"/>
              <a:ext cx="73" cy="77"/>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80" name="Oval 16"/>
            <p:cNvSpPr>
              <a:spLocks noChangeArrowheads="1"/>
            </p:cNvSpPr>
            <p:nvPr/>
          </p:nvSpPr>
          <p:spPr bwMode="auto">
            <a:xfrm>
              <a:off x="5136" y="1184"/>
              <a:ext cx="80" cy="73"/>
            </a:xfrm>
            <a:prstGeom prst="ellipse">
              <a:avLst/>
            </a:prstGeom>
            <a:solidFill>
              <a:schemeClr val="tx2"/>
            </a:solidFill>
            <a:ln w="9525">
              <a:noFill/>
              <a:round/>
              <a:headEnd/>
              <a:tailEnd/>
            </a:ln>
            <a:effectLst/>
          </p:spPr>
          <p:txBody>
            <a:bodyPr wrap="none" anchor="ctr"/>
            <a:lstStyle/>
            <a:p>
              <a:pPr>
                <a:defRPr/>
              </a:pPr>
              <a:endParaRPr lang="cs-CZ"/>
            </a:p>
          </p:txBody>
        </p:sp>
        <p:sp>
          <p:nvSpPr>
            <p:cNvPr id="11281" name="Oval 17"/>
            <p:cNvSpPr>
              <a:spLocks noChangeArrowheads="1"/>
            </p:cNvSpPr>
            <p:nvPr/>
          </p:nvSpPr>
          <p:spPr bwMode="auto">
            <a:xfrm>
              <a:off x="5248" y="1184"/>
              <a:ext cx="79" cy="73"/>
            </a:xfrm>
            <a:prstGeom prst="ellipse">
              <a:avLst/>
            </a:prstGeom>
            <a:solidFill>
              <a:schemeClr val="tx2"/>
            </a:solidFill>
            <a:ln w="9525">
              <a:noFill/>
              <a:round/>
              <a:headEnd/>
              <a:tailEnd/>
            </a:ln>
            <a:effectLst/>
          </p:spPr>
          <p:txBody>
            <a:bodyPr wrap="none" anchor="ctr"/>
            <a:lstStyle/>
            <a:p>
              <a:pPr>
                <a:defRPr/>
              </a:pPr>
              <a:endParaRPr lang="cs-CZ"/>
            </a:p>
          </p:txBody>
        </p:sp>
        <p:sp>
          <p:nvSpPr>
            <p:cNvPr id="11282" name="Oval 18"/>
            <p:cNvSpPr>
              <a:spLocks noChangeArrowheads="1"/>
            </p:cNvSpPr>
            <p:nvPr/>
          </p:nvSpPr>
          <p:spPr bwMode="auto">
            <a:xfrm>
              <a:off x="5360" y="1184"/>
              <a:ext cx="76" cy="73"/>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83" name="Oval 19"/>
            <p:cNvSpPr>
              <a:spLocks noChangeArrowheads="1"/>
            </p:cNvSpPr>
            <p:nvPr/>
          </p:nvSpPr>
          <p:spPr bwMode="auto">
            <a:xfrm>
              <a:off x="5472" y="1184"/>
              <a:ext cx="73" cy="73"/>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84" name="Oval 20"/>
            <p:cNvSpPr>
              <a:spLocks noChangeArrowheads="1"/>
            </p:cNvSpPr>
            <p:nvPr/>
          </p:nvSpPr>
          <p:spPr bwMode="auto">
            <a:xfrm>
              <a:off x="5584" y="1184"/>
              <a:ext cx="80" cy="73"/>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85"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cs-CZ"/>
            </a:p>
          </p:txBody>
        </p:sp>
        <p:sp>
          <p:nvSpPr>
            <p:cNvPr id="11286"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87"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88" name="Oval 24"/>
            <p:cNvSpPr>
              <a:spLocks noChangeArrowheads="1"/>
            </p:cNvSpPr>
            <p:nvPr/>
          </p:nvSpPr>
          <p:spPr bwMode="auto">
            <a:xfrm>
              <a:off x="5472" y="1296"/>
              <a:ext cx="73" cy="80"/>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89"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90"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91"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92" name="Oval 28"/>
            <p:cNvSpPr>
              <a:spLocks noChangeArrowheads="1"/>
            </p:cNvSpPr>
            <p:nvPr/>
          </p:nvSpPr>
          <p:spPr bwMode="auto">
            <a:xfrm>
              <a:off x="5472" y="1408"/>
              <a:ext cx="73" cy="80"/>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93"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cs-CZ"/>
            </a:p>
          </p:txBody>
        </p:sp>
        <p:sp>
          <p:nvSpPr>
            <p:cNvPr id="11294"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cs-CZ"/>
            </a:p>
          </p:txBody>
        </p:sp>
        <p:sp>
          <p:nvSpPr>
            <p:cNvPr id="11295"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96"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97" name="Oval 33"/>
            <p:cNvSpPr>
              <a:spLocks noChangeArrowheads="1"/>
            </p:cNvSpPr>
            <p:nvPr/>
          </p:nvSpPr>
          <p:spPr bwMode="auto">
            <a:xfrm>
              <a:off x="5472" y="1520"/>
              <a:ext cx="73" cy="79"/>
            </a:xfrm>
            <a:prstGeom prst="ellipse">
              <a:avLst/>
            </a:prstGeom>
            <a:solidFill>
              <a:schemeClr val="folHlink"/>
            </a:solidFill>
            <a:ln w="9525">
              <a:noFill/>
              <a:round/>
              <a:headEnd/>
              <a:tailEnd/>
            </a:ln>
            <a:effectLst/>
          </p:spPr>
          <p:txBody>
            <a:bodyPr wrap="none" anchor="ctr"/>
            <a:lstStyle/>
            <a:p>
              <a:pPr>
                <a:defRPr/>
              </a:pPr>
              <a:endParaRPr lang="cs-CZ"/>
            </a:p>
          </p:txBody>
        </p:sp>
        <p:sp>
          <p:nvSpPr>
            <p:cNvPr id="11298" name="Oval 34"/>
            <p:cNvSpPr>
              <a:spLocks noChangeArrowheads="1"/>
            </p:cNvSpPr>
            <p:nvPr/>
          </p:nvSpPr>
          <p:spPr bwMode="auto">
            <a:xfrm>
              <a:off x="5136" y="1632"/>
              <a:ext cx="80" cy="75"/>
            </a:xfrm>
            <a:prstGeom prst="ellipse">
              <a:avLst/>
            </a:prstGeom>
            <a:solidFill>
              <a:schemeClr val="accent1"/>
            </a:solidFill>
            <a:ln w="9525">
              <a:noFill/>
              <a:round/>
              <a:headEnd/>
              <a:tailEnd/>
            </a:ln>
            <a:effectLst/>
          </p:spPr>
          <p:txBody>
            <a:bodyPr wrap="none" anchor="ctr"/>
            <a:lstStyle/>
            <a:p>
              <a:pPr>
                <a:defRPr/>
              </a:pPr>
              <a:endParaRPr lang="cs-CZ"/>
            </a:p>
          </p:txBody>
        </p:sp>
        <p:sp>
          <p:nvSpPr>
            <p:cNvPr id="11299" name="Oval 35"/>
            <p:cNvSpPr>
              <a:spLocks noChangeArrowheads="1"/>
            </p:cNvSpPr>
            <p:nvPr/>
          </p:nvSpPr>
          <p:spPr bwMode="auto">
            <a:xfrm>
              <a:off x="5248" y="1632"/>
              <a:ext cx="79" cy="75"/>
            </a:xfrm>
            <a:prstGeom prst="ellipse">
              <a:avLst/>
            </a:prstGeom>
            <a:solidFill>
              <a:schemeClr val="accent1"/>
            </a:solidFill>
            <a:ln w="9525">
              <a:noFill/>
              <a:round/>
              <a:headEnd/>
              <a:tailEnd/>
            </a:ln>
            <a:effectLst/>
          </p:spPr>
          <p:txBody>
            <a:bodyPr wrap="none" anchor="ctr"/>
            <a:lstStyle/>
            <a:p>
              <a:pPr>
                <a:defRPr/>
              </a:pPr>
              <a:endParaRPr lang="cs-CZ"/>
            </a:p>
          </p:txBody>
        </p:sp>
        <p:sp>
          <p:nvSpPr>
            <p:cNvPr id="11300" name="Oval 36"/>
            <p:cNvSpPr>
              <a:spLocks noChangeArrowheads="1"/>
            </p:cNvSpPr>
            <p:nvPr/>
          </p:nvSpPr>
          <p:spPr bwMode="auto">
            <a:xfrm>
              <a:off x="5360" y="1632"/>
              <a:ext cx="76" cy="75"/>
            </a:xfrm>
            <a:prstGeom prst="ellipse">
              <a:avLst/>
            </a:prstGeom>
            <a:solidFill>
              <a:schemeClr val="folHlink"/>
            </a:solidFill>
            <a:ln w="9525">
              <a:noFill/>
              <a:round/>
              <a:headEnd/>
              <a:tailEnd/>
            </a:ln>
            <a:effectLst/>
          </p:spPr>
          <p:txBody>
            <a:bodyPr wrap="none" anchor="ctr"/>
            <a:lstStyle/>
            <a:p>
              <a:pPr>
                <a:defRPr/>
              </a:pPr>
              <a:endParaRPr lang="cs-CZ"/>
            </a:p>
          </p:txBody>
        </p:sp>
        <p:sp>
          <p:nvSpPr>
            <p:cNvPr id="11301" name="Oval 37"/>
            <p:cNvSpPr>
              <a:spLocks noChangeArrowheads="1"/>
            </p:cNvSpPr>
            <p:nvPr/>
          </p:nvSpPr>
          <p:spPr bwMode="auto">
            <a:xfrm>
              <a:off x="5472" y="1632"/>
              <a:ext cx="73" cy="75"/>
            </a:xfrm>
            <a:prstGeom prst="ellipse">
              <a:avLst/>
            </a:prstGeom>
            <a:solidFill>
              <a:schemeClr val="folHlink"/>
            </a:solidFill>
            <a:ln w="9525">
              <a:noFill/>
              <a:round/>
              <a:headEnd/>
              <a:tailEnd/>
            </a:ln>
            <a:effectLst/>
          </p:spPr>
          <p:txBody>
            <a:bodyPr wrap="none" anchor="ctr"/>
            <a:lstStyle/>
            <a:p>
              <a:pPr>
                <a:defRPr/>
              </a:pPr>
              <a:endParaRPr lang="cs-CZ"/>
            </a:p>
          </p:txBody>
        </p:sp>
        <p:sp>
          <p:nvSpPr>
            <p:cNvPr id="11302"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cs-CZ"/>
            </a:p>
          </p:txBody>
        </p:sp>
        <p:sp>
          <p:nvSpPr>
            <p:cNvPr id="11303" name="Oval 39"/>
            <p:cNvSpPr>
              <a:spLocks noChangeArrowheads="1"/>
            </p:cNvSpPr>
            <p:nvPr/>
          </p:nvSpPr>
          <p:spPr bwMode="auto">
            <a:xfrm>
              <a:off x="5472" y="1744"/>
              <a:ext cx="73" cy="80"/>
            </a:xfrm>
            <a:prstGeom prst="ellipse">
              <a:avLst/>
            </a:prstGeom>
            <a:solidFill>
              <a:schemeClr val="folHlink"/>
            </a:solidFill>
            <a:ln w="9525">
              <a:noFill/>
              <a:round/>
              <a:headEnd/>
              <a:tailEnd/>
            </a:ln>
            <a:effectLst/>
          </p:spPr>
          <p:txBody>
            <a:bodyPr wrap="none" anchor="ctr"/>
            <a:lstStyle/>
            <a:p>
              <a:pPr>
                <a:defRPr/>
              </a:pPr>
              <a:endParaRPr lang="cs-CZ"/>
            </a:p>
          </p:txBody>
        </p:sp>
      </p:grpSp>
    </p:spTree>
  </p:cSld>
  <p:clrMap bg1="lt1" tx1="dk1" bg2="lt2" tx2="dk2" accent1="accent1" accent2="accent2" accent3="accent3" accent4="accent4" accent5="accent5" accent6="accent6" hlink="hlink" folHlink="folHlink"/>
  <p:sldLayoutIdLst>
    <p:sldLayoutId id="2147483844"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5" r:id="rId16"/>
  </p:sldLayoutIdLst>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amediano@unizar.es"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hyperlink" Target="https://afc-ingenieros.com/resources/afc/Noticias/pdf/R&amp;S%20EMI%20debugging%20V.3.1.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slide" Target="slide56.xml"/><Relationship Id="rId3" Type="http://schemas.openxmlformats.org/officeDocument/2006/relationships/slide" Target="slide24.xml"/><Relationship Id="rId7" Type="http://schemas.openxmlformats.org/officeDocument/2006/relationships/slide" Target="slide35.xml"/><Relationship Id="rId2" Type="http://schemas.openxmlformats.org/officeDocument/2006/relationships/slide" Target="slide19.xml"/><Relationship Id="rId1" Type="http://schemas.openxmlformats.org/officeDocument/2006/relationships/slideLayout" Target="../slideLayouts/slideLayout7.xml"/><Relationship Id="rId6" Type="http://schemas.openxmlformats.org/officeDocument/2006/relationships/slide" Target="slide32.xml"/><Relationship Id="rId5" Type="http://schemas.openxmlformats.org/officeDocument/2006/relationships/slide" Target="slide29.xml"/><Relationship Id="rId4" Type="http://schemas.openxmlformats.org/officeDocument/2006/relationships/slide" Target="slide27.xml"/><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480.pn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8" Type="http://schemas.openxmlformats.org/officeDocument/2006/relationships/image" Target="../media/image610.png"/><Relationship Id="rId3" Type="http://schemas.openxmlformats.org/officeDocument/2006/relationships/image" Target="../media/image560.png"/><Relationship Id="rId7" Type="http://schemas.openxmlformats.org/officeDocument/2006/relationships/image" Target="../media/image600.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90.png"/><Relationship Id="rId5" Type="http://schemas.openxmlformats.org/officeDocument/2006/relationships/image" Target="../media/image580.png"/><Relationship Id="rId10" Type="http://schemas.openxmlformats.org/officeDocument/2006/relationships/image" Target="../media/image630.png"/><Relationship Id="rId4" Type="http://schemas.openxmlformats.org/officeDocument/2006/relationships/image" Target="../media/image570.png"/><Relationship Id="rId9" Type="http://schemas.openxmlformats.org/officeDocument/2006/relationships/image" Target="../media/image620.png"/></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640.png"/><Relationship Id="rId7" Type="http://schemas.openxmlformats.org/officeDocument/2006/relationships/image" Target="../media/image68.png"/><Relationship Id="rId12" Type="http://schemas.openxmlformats.org/officeDocument/2006/relationships/image" Target="../media/image72.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7.png"/><Relationship Id="rId11" Type="http://schemas.openxmlformats.org/officeDocument/2006/relationships/image" Target="../media/image71.png"/><Relationship Id="rId5" Type="http://schemas.openxmlformats.org/officeDocument/2006/relationships/image" Target="../media/image660.png"/><Relationship Id="rId10" Type="http://schemas.openxmlformats.org/officeDocument/2006/relationships/image" Target="../media/image70.png"/><Relationship Id="rId4" Type="http://schemas.openxmlformats.org/officeDocument/2006/relationships/image" Target="../media/image650.png"/><Relationship Id="rId9" Type="http://schemas.openxmlformats.org/officeDocument/2006/relationships/image" Target="../media/image67.wmf"/></Relationships>
</file>

<file path=ppt/slides/_rels/slide4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5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104.jpeg"/><Relationship Id="rId1" Type="http://schemas.openxmlformats.org/officeDocument/2006/relationships/slideLayout" Target="../slideLayouts/slideLayout7.xml"/><Relationship Id="rId4" Type="http://schemas.openxmlformats.org/officeDocument/2006/relationships/slide" Target="slide4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5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slide" Target="slide62.xml"/><Relationship Id="rId1" Type="http://schemas.openxmlformats.org/officeDocument/2006/relationships/slideLayout" Target="../slideLayouts/slideLayout7.xml"/><Relationship Id="rId4" Type="http://schemas.openxmlformats.org/officeDocument/2006/relationships/image" Target="../media/image109.png"/></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slide" Target="slide6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10.png"/><Relationship Id="rId2" Type="http://schemas.openxmlformats.org/officeDocument/2006/relationships/image" Target="../media/image1100.png"/><Relationship Id="rId1" Type="http://schemas.openxmlformats.org/officeDocument/2006/relationships/slideLayout" Target="../slideLayouts/slideLayout7.xml"/><Relationship Id="rId4"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95478"/>
            <a:ext cx="9142805" cy="554109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715614" y="5967457"/>
            <a:ext cx="955492" cy="4617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237482" y="6034640"/>
            <a:ext cx="1777486" cy="33005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471704" y="5967460"/>
            <a:ext cx="692859" cy="462087"/>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2793616" y="6018765"/>
            <a:ext cx="48869" cy="46697"/>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2716657" y="6039387"/>
            <a:ext cx="48869" cy="46697"/>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2660318" y="6095713"/>
            <a:ext cx="48869" cy="46697"/>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2639698" y="6172685"/>
            <a:ext cx="48869" cy="46697"/>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2947536" y="6172685"/>
            <a:ext cx="48869" cy="46697"/>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2926915" y="6095713"/>
            <a:ext cx="48869" cy="46697"/>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2870576" y="6039387"/>
            <a:ext cx="48869" cy="46697"/>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2926915" y="6249635"/>
            <a:ext cx="48869" cy="46697"/>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2870576" y="6305971"/>
            <a:ext cx="48869" cy="46697"/>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2793616" y="6326593"/>
            <a:ext cx="48869" cy="46697"/>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2716657" y="6305971"/>
            <a:ext cx="48869" cy="46697"/>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2660318" y="6249635"/>
            <a:ext cx="48869" cy="46697"/>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765785" y="2178688"/>
            <a:ext cx="7612217" cy="953915"/>
          </a:xfrm>
          <a:prstGeom prst="rect">
            <a:avLst/>
          </a:prstGeom>
        </p:spPr>
        <p:txBody>
          <a:bodyPr vert="horz" wrap="square" lIns="0" tIns="0" rIns="0" bIns="0" rtlCol="0">
            <a:spAutoFit/>
          </a:bodyPr>
          <a:lstStyle/>
          <a:p>
            <a:pPr algn="ctr">
              <a:lnSpc>
                <a:spcPts val="4019"/>
              </a:lnSpc>
            </a:pPr>
            <a:r>
              <a:rPr lang="cs-CZ" sz="2736" spc="-17" dirty="0">
                <a:solidFill>
                  <a:srgbClr val="428F9B"/>
                </a:solidFill>
                <a:cs typeface="Calibri"/>
              </a:rPr>
              <a:t>ESF II projekt Západočeské univerzity v Plzni</a:t>
            </a:r>
          </a:p>
          <a:p>
            <a:pPr algn="ctr">
              <a:lnSpc>
                <a:spcPts val="4019"/>
              </a:lnSpc>
            </a:pPr>
            <a:r>
              <a:rPr lang="cs-CZ" sz="1710" spc="-17" dirty="0" err="1">
                <a:solidFill>
                  <a:srgbClr val="428F9B"/>
                </a:solidFill>
                <a:cs typeface="Calibri"/>
              </a:rPr>
              <a:t>reg</a:t>
            </a:r>
            <a:r>
              <a:rPr lang="cs-CZ" sz="1710" spc="-17" dirty="0">
                <a:solidFill>
                  <a:srgbClr val="428F9B"/>
                </a:solidFill>
                <a:cs typeface="Calibri"/>
              </a:rPr>
              <a:t>. č. CZ.02.2.69/0.0/0.0/18_056/0013239</a:t>
            </a:r>
            <a:endParaRPr sz="3420"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thernet 25 MHz and 50 MHz harmonics cuases radiation emission during the  EMC lab test - Electrical Engineering Stack Exchange">
            <a:extLst>
              <a:ext uri="{FF2B5EF4-FFF2-40B4-BE49-F238E27FC236}">
                <a16:creationId xmlns:a16="http://schemas.microsoft.com/office/drawing/2014/main" id="{0062574C-3C6B-4073-81D4-48B1DE154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8" y="-28193"/>
            <a:ext cx="9168658" cy="6886194"/>
          </a:xfrm>
          <a:prstGeom prst="rect">
            <a:avLst/>
          </a:prstGeom>
          <a:noFill/>
          <a:extLst>
            <a:ext uri="{909E8E84-426E-40DD-AFC4-6F175D3DCCD1}">
              <a14:hiddenFill xmlns:a14="http://schemas.microsoft.com/office/drawing/2010/main">
                <a:solidFill>
                  <a:srgbClr val="FFFFFF"/>
                </a:solidFill>
              </a14:hiddenFill>
            </a:ext>
          </a:extLst>
        </p:spPr>
      </p:pic>
      <p:sp>
        <p:nvSpPr>
          <p:cNvPr id="60419" name="Text Box 1027">
            <a:extLst>
              <a:ext uri="{FF2B5EF4-FFF2-40B4-BE49-F238E27FC236}">
                <a16:creationId xmlns:a16="http://schemas.microsoft.com/office/drawing/2014/main" id="{D00AD62A-D759-463B-A87B-02EFA270DAC0}"/>
              </a:ext>
            </a:extLst>
          </p:cNvPr>
          <p:cNvSpPr txBox="1">
            <a:spLocks noChangeArrowheads="1"/>
          </p:cNvSpPr>
          <p:nvPr/>
        </p:nvSpPr>
        <p:spPr bwMode="auto">
          <a:xfrm>
            <a:off x="755576" y="1916832"/>
            <a:ext cx="588645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cs-CZ" altLang="cs-CZ" sz="6000" dirty="0">
                <a:solidFill>
                  <a:srgbClr val="FF3300"/>
                </a:solidFill>
                <a:effectLst>
                  <a:outerShdw blurRad="38100" dist="38100" dir="2700000" algn="tl">
                    <a:srgbClr val="C0C0C0"/>
                  </a:outerShdw>
                </a:effectLst>
              </a:rPr>
              <a:t>EMI</a:t>
            </a:r>
          </a:p>
          <a:p>
            <a:pPr>
              <a:spcBef>
                <a:spcPct val="50000"/>
              </a:spcBef>
              <a:defRPr/>
            </a:pPr>
            <a:endParaRPr lang="cs-CZ" altLang="cs-CZ" sz="2000" dirty="0">
              <a:effectLst>
                <a:outerShdw blurRad="38100" dist="38100" dir="2700000" algn="tl">
                  <a:srgbClr val="C0C0C0"/>
                </a:outerShdw>
              </a:effectLst>
            </a:endParaRPr>
          </a:p>
          <a:p>
            <a:pPr algn="ctr">
              <a:spcBef>
                <a:spcPts val="0"/>
              </a:spcBef>
              <a:defRPr/>
            </a:pPr>
            <a:r>
              <a:rPr lang="cs-CZ" altLang="cs-CZ" sz="3200" dirty="0"/>
              <a:t>Měření elektromagnetických emisí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7D5A87F-EED1-43C4-A003-D4B750BFFF07}"/>
              </a:ext>
            </a:extLst>
          </p:cNvPr>
          <p:cNvPicPr>
            <a:picLocks noChangeAspect="1"/>
          </p:cNvPicPr>
          <p:nvPr/>
        </p:nvPicPr>
        <p:blipFill>
          <a:blip r:embed="rId2"/>
          <a:stretch>
            <a:fillRect/>
          </a:stretch>
        </p:blipFill>
        <p:spPr>
          <a:xfrm>
            <a:off x="1331640" y="3269907"/>
            <a:ext cx="6819425" cy="3128993"/>
          </a:xfrm>
          <a:prstGeom prst="rect">
            <a:avLst/>
          </a:prstGeom>
        </p:spPr>
      </p:pic>
      <p:sp>
        <p:nvSpPr>
          <p:cNvPr id="3074" name="Text Box 4">
            <a:extLst>
              <a:ext uri="{FF2B5EF4-FFF2-40B4-BE49-F238E27FC236}">
                <a16:creationId xmlns:a16="http://schemas.microsoft.com/office/drawing/2014/main" id="{F3D7C6EB-D613-407A-B8B4-9C6C3D704987}"/>
              </a:ext>
            </a:extLst>
          </p:cNvPr>
          <p:cNvSpPr txBox="1">
            <a:spLocks noChangeArrowheads="1"/>
          </p:cNvSpPr>
          <p:nvPr/>
        </p:nvSpPr>
        <p:spPr bwMode="auto">
          <a:xfrm>
            <a:off x="3419872" y="162603"/>
            <a:ext cx="141577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5400" dirty="0">
                <a:solidFill>
                  <a:srgbClr val="CC0000"/>
                </a:solidFill>
                <a:effectLst>
                  <a:glow rad="63500">
                    <a:schemeClr val="tx1">
                      <a:lumMod val="65000"/>
                      <a:lumOff val="35000"/>
                      <a:alpha val="40000"/>
                    </a:schemeClr>
                  </a:glow>
                  <a:outerShdw blurRad="38100" dist="38100" dir="2700000" algn="tl">
                    <a:srgbClr val="C0C0C0"/>
                  </a:outerShdw>
                </a:effectLst>
                <a:latin typeface="Arial" charset="0"/>
              </a:rPr>
              <a:t>EMI</a:t>
            </a:r>
          </a:p>
        </p:txBody>
      </p:sp>
      <p:sp>
        <p:nvSpPr>
          <p:cNvPr id="3075" name="Rectangle 6">
            <a:extLst>
              <a:ext uri="{FF2B5EF4-FFF2-40B4-BE49-F238E27FC236}">
                <a16:creationId xmlns:a16="http://schemas.microsoft.com/office/drawing/2014/main" id="{905CD5D3-786E-4733-B339-B1853AC590FF}"/>
              </a:ext>
            </a:extLst>
          </p:cNvPr>
          <p:cNvSpPr>
            <a:spLocks noChangeArrowheads="1"/>
          </p:cNvSpPr>
          <p:nvPr/>
        </p:nvSpPr>
        <p:spPr bwMode="auto">
          <a:xfrm>
            <a:off x="166451" y="1045515"/>
            <a:ext cx="8730729"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000" dirty="0">
                <a:solidFill>
                  <a:srgbClr val="0033CC"/>
                </a:solidFill>
              </a:rPr>
              <a:t>Elektromagnetická interference (EMI - </a:t>
            </a:r>
            <a:r>
              <a:rPr lang="en-US" altLang="cs-CZ" sz="2000" dirty="0">
                <a:solidFill>
                  <a:srgbClr val="0033CC"/>
                </a:solidFill>
              </a:rPr>
              <a:t>Electromagnetic Interference</a:t>
            </a:r>
            <a:r>
              <a:rPr lang="cs-CZ" altLang="cs-CZ" sz="2000" dirty="0">
                <a:solidFill>
                  <a:srgbClr val="0033CC"/>
                </a:solidFill>
              </a:rPr>
              <a:t>), </a:t>
            </a:r>
            <a:r>
              <a:rPr lang="cs-CZ" altLang="cs-CZ" sz="2000" b="0" dirty="0"/>
              <a:t>elektromagnetické rušení, je proces, při kterém se signál generovaný zdrojem rušení přenáší prostřednictvím různých typů elektromagnetické vazby do rušených systémů. EMI se tedy zabývá především identifikací zdrojů rušení, popisem a měřením rušivých signálů a identifikací parazitních přenosových cest. Kompatibility celého systému se dosahuje technickými opatřeními především na straně zdrojů rušení a jeho přenosových cest.</a:t>
            </a:r>
            <a:br>
              <a:rPr lang="cs-CZ" altLang="cs-CZ" sz="2000" b="0" dirty="0"/>
            </a:br>
            <a:r>
              <a:rPr lang="cs-CZ" altLang="cs-CZ" sz="2000" b="0" dirty="0"/>
              <a:t>EMI se tak týká hlavně </a:t>
            </a:r>
            <a:r>
              <a:rPr lang="cs-CZ" altLang="cs-CZ" sz="2000" dirty="0"/>
              <a:t>příčin rušení a jejich odstraňování. </a:t>
            </a:r>
          </a:p>
        </p:txBody>
      </p:sp>
      <p:sp>
        <p:nvSpPr>
          <p:cNvPr id="6" name="TextovéPole 5">
            <a:extLst>
              <a:ext uri="{FF2B5EF4-FFF2-40B4-BE49-F238E27FC236}">
                <a16:creationId xmlns:a16="http://schemas.microsoft.com/office/drawing/2014/main" id="{DD182D53-594A-4E38-B517-224B9C089C9A}"/>
              </a:ext>
            </a:extLst>
          </p:cNvPr>
          <p:cNvSpPr txBox="1"/>
          <p:nvPr/>
        </p:nvSpPr>
        <p:spPr>
          <a:xfrm>
            <a:off x="166451" y="6010724"/>
            <a:ext cx="6938887" cy="646331"/>
          </a:xfrm>
          <a:prstGeom prst="rect">
            <a:avLst/>
          </a:prstGeom>
          <a:noFill/>
        </p:spPr>
        <p:txBody>
          <a:bodyPr wrap="square">
            <a:spAutoFit/>
          </a:bodyPr>
          <a:lstStyle/>
          <a:p>
            <a:pPr algn="l"/>
            <a:r>
              <a:rPr lang="cs-CZ" sz="1200" b="0" i="0" u="none" strike="noStrike" baseline="0" dirty="0">
                <a:latin typeface="+mn-lt"/>
              </a:rPr>
              <a:t>Elektromagnetická kompatibilita</a:t>
            </a:r>
          </a:p>
          <a:p>
            <a:pPr algn="l"/>
            <a:r>
              <a:rPr lang="cs-CZ" sz="1200" b="0" i="0" u="none" strike="noStrike" baseline="0" dirty="0">
                <a:latin typeface="+mn-lt"/>
              </a:rPr>
              <a:t>Ing. Jiří Dřínovský, Ph.D., doc. Ing. Tomáš Frýza, Ph.D., Ing. Václav Růžek, Ing. Jiří Zachar</a:t>
            </a:r>
          </a:p>
          <a:p>
            <a:pPr algn="l"/>
            <a:r>
              <a:rPr lang="cs-CZ" sz="1200" b="0" dirty="0">
                <a:latin typeface="+mn-lt"/>
              </a:rPr>
              <a:t>http://www.urel.feec.vutbr.cz/~drinovsky/?download=Skripta_EMC.pdf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2">
            <a:extLst>
              <a:ext uri="{FF2B5EF4-FFF2-40B4-BE49-F238E27FC236}">
                <a16:creationId xmlns:a16="http://schemas.microsoft.com/office/drawing/2014/main" id="{FD78F577-6CAD-49F6-A452-8736E62160E6}"/>
              </a:ext>
            </a:extLst>
          </p:cNvPr>
          <p:cNvGraphicFramePr>
            <a:graphicFrameLocks noGrp="1"/>
          </p:cNvGraphicFramePr>
          <p:nvPr>
            <p:extLst>
              <p:ext uri="{D42A27DB-BD31-4B8C-83A1-F6EECF244321}">
                <p14:modId xmlns:p14="http://schemas.microsoft.com/office/powerpoint/2010/main" val="3030440104"/>
              </p:ext>
            </p:extLst>
          </p:nvPr>
        </p:nvGraphicFramePr>
        <p:xfrm>
          <a:off x="0" y="0"/>
          <a:ext cx="9144000" cy="3306652"/>
        </p:xfrm>
        <a:graphic>
          <a:graphicData uri="http://schemas.openxmlformats.org/drawingml/2006/table">
            <a:tbl>
              <a:tblPr firstRow="1" bandRow="1">
                <a:tableStyleId>{5C22544A-7EE6-4342-B048-85BDC9FD1C3A}</a:tableStyleId>
              </a:tblPr>
              <a:tblGrid>
                <a:gridCol w="4292082">
                  <a:extLst>
                    <a:ext uri="{9D8B030D-6E8A-4147-A177-3AD203B41FA5}">
                      <a16:colId xmlns:a16="http://schemas.microsoft.com/office/drawing/2014/main" val="1631153628"/>
                    </a:ext>
                  </a:extLst>
                </a:gridCol>
                <a:gridCol w="373224">
                  <a:extLst>
                    <a:ext uri="{9D8B030D-6E8A-4147-A177-3AD203B41FA5}">
                      <a16:colId xmlns:a16="http://schemas.microsoft.com/office/drawing/2014/main" val="3957964479"/>
                    </a:ext>
                  </a:extLst>
                </a:gridCol>
                <a:gridCol w="4478694">
                  <a:extLst>
                    <a:ext uri="{9D8B030D-6E8A-4147-A177-3AD203B41FA5}">
                      <a16:colId xmlns:a16="http://schemas.microsoft.com/office/drawing/2014/main" val="2584361154"/>
                    </a:ext>
                  </a:extLst>
                </a:gridCol>
              </a:tblGrid>
              <a:tr h="65987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3200" b="1" i="0" u="none" strike="noStrike" kern="1200" cap="none" spc="0" normalizeH="0" baseline="0" noProof="0" dirty="0">
                          <a:ln>
                            <a:noFill/>
                          </a:ln>
                          <a:solidFill>
                            <a:srgbClr val="000000"/>
                          </a:solidFill>
                          <a:effectLst/>
                          <a:uLnTx/>
                          <a:uFillTx/>
                          <a:latin typeface="Arial" charset="0"/>
                          <a:ea typeface="+mn-ea"/>
                          <a:cs typeface="+mn-cs"/>
                        </a:rPr>
                        <a:t>Zdroje rušení</a:t>
                      </a:r>
                    </a:p>
                  </a:txBody>
                  <a:tcPr anchor="ctr">
                    <a:lnB w="38100" cmpd="sng">
                      <a:noFill/>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1800" b="1" i="0" u="none" strike="noStrike" kern="1200" cap="none" spc="0" normalizeH="0" baseline="0" noProof="0">
                          <a:ln>
                            <a:noFill/>
                          </a:ln>
                          <a:solidFill>
                            <a:srgbClr val="000000"/>
                          </a:solidFill>
                          <a:effectLst/>
                          <a:uLnTx/>
                          <a:uFillTx/>
                          <a:latin typeface="Arial" charset="0"/>
                          <a:ea typeface="+mn-ea"/>
                          <a:cs typeface="+mn-cs"/>
                        </a:rPr>
                        <a:t>Zdroje rušení</a:t>
                      </a:r>
                      <a:endParaRPr kumimoji="0" lang="cs-CZ" altLang="cs-CZ" sz="1800" b="1" i="0" u="none" strike="noStrike" kern="1200" cap="none" spc="0" normalizeH="0" baseline="0" noProof="0" dirty="0">
                        <a:ln>
                          <a:noFill/>
                        </a:ln>
                        <a:solidFill>
                          <a:srgbClr val="000000"/>
                        </a:solidFill>
                        <a:effectLst/>
                        <a:uLnTx/>
                        <a:uFillTx/>
                        <a:latin typeface="Arial" charset="0"/>
                        <a:ea typeface="+mn-ea"/>
                        <a:cs typeface="+mn-cs"/>
                      </a:endParaRPr>
                    </a:p>
                  </a:txBody>
                  <a:tcPr anchor="ct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1800" b="1" i="0" u="none" strike="noStrike" kern="1200" cap="none" spc="0" normalizeH="0" baseline="0" noProof="0" dirty="0">
                          <a:ln>
                            <a:noFill/>
                          </a:ln>
                          <a:solidFill>
                            <a:srgbClr val="000000"/>
                          </a:solidFill>
                          <a:effectLst/>
                          <a:uLnTx/>
                          <a:uFillTx/>
                          <a:latin typeface="Arial" charset="0"/>
                          <a:ea typeface="+mn-ea"/>
                          <a:cs typeface="+mn-cs"/>
                        </a:rPr>
                        <a:t>Zdroje rušení</a:t>
                      </a:r>
                    </a:p>
                  </a:txBody>
                  <a:tcPr anchor="ctr"/>
                </a:tc>
                <a:extLst>
                  <a:ext uri="{0D108BD9-81ED-4DB2-BD59-A6C34878D82A}">
                    <a16:rowId xmlns:a16="http://schemas.microsoft.com/office/drawing/2014/main" val="2083225470"/>
                  </a:ext>
                </a:extLst>
              </a:tr>
              <a:tr h="552777">
                <a:tc>
                  <a:txBody>
                    <a:bodyPr/>
                    <a:lstStyle/>
                    <a:p>
                      <a:pPr algn="r"/>
                      <a:r>
                        <a:rPr lang="cs-CZ" altLang="cs-CZ" sz="1800" b="0" dirty="0"/>
                        <a:t>Přírodní (přirozené) </a:t>
                      </a:r>
                      <a:endParaRPr lang="cs-CZ"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Umělé (technické)</a:t>
                      </a:r>
                      <a:endParaRPr lang="cs-CZ"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29616830"/>
                  </a:ext>
                </a:extLst>
              </a:tr>
              <a:tr h="418800">
                <a:tc>
                  <a:txBody>
                    <a:bodyPr/>
                    <a:lstStyle/>
                    <a:p>
                      <a:pPr algn="r"/>
                      <a:r>
                        <a:rPr lang="cs-CZ" altLang="cs-CZ" sz="1800" b="0" dirty="0"/>
                        <a:t>Funkční</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Nefunkční (parazitní)</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0255688"/>
                  </a:ext>
                </a:extLst>
              </a:tr>
              <a:tr h="418800">
                <a:tc>
                  <a:txBody>
                    <a:bodyPr/>
                    <a:lstStyle/>
                    <a:p>
                      <a:pPr algn="r"/>
                      <a:r>
                        <a:rPr lang="cs-CZ" altLang="cs-CZ" sz="1800" b="0" dirty="0"/>
                        <a:t>Spojité </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Impulzní</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14008045"/>
                  </a:ext>
                </a:extLst>
              </a:tr>
              <a:tr h="418800">
                <a:tc>
                  <a:txBody>
                    <a:bodyPr/>
                    <a:lstStyle/>
                    <a:p>
                      <a:pPr algn="r"/>
                      <a:r>
                        <a:rPr lang="cs-CZ" altLang="cs-CZ" sz="1800" b="0" dirty="0"/>
                        <a:t>Úzkopásmové </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Širokopásmové</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19761146"/>
                  </a:ext>
                </a:extLst>
              </a:tr>
              <a:tr h="418800">
                <a:tc>
                  <a:txBody>
                    <a:bodyPr/>
                    <a:lstStyle/>
                    <a:p>
                      <a:pPr algn="r"/>
                      <a:r>
                        <a:rPr lang="cs-CZ" altLang="cs-CZ" sz="1800" b="0" dirty="0"/>
                        <a:t>Nízkofrekvenční (energetické)</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Vysokofrekvenční (radiové)</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65779262"/>
                  </a:ext>
                </a:extLst>
              </a:tr>
              <a:tr h="418800">
                <a:tc>
                  <a:txBody>
                    <a:bodyPr/>
                    <a:lstStyle/>
                    <a:p>
                      <a:pPr algn="r"/>
                      <a:r>
                        <a:rPr lang="cs-CZ" altLang="cs-CZ" sz="1800" b="0" dirty="0"/>
                        <a:t>Šířené vedením </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cs-CZ" dirty="0"/>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cs-CZ" altLang="cs-CZ" sz="1800" b="0" dirty="0"/>
                        <a:t>Šířené vyzařováním</a:t>
                      </a:r>
                      <a:endParaRPr lang="cs-CZ"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75740962"/>
                  </a:ext>
                </a:extLst>
              </a:tr>
            </a:tbl>
          </a:graphicData>
        </a:graphic>
      </p:graphicFrame>
      <p:sp>
        <p:nvSpPr>
          <p:cNvPr id="11" name="TextovéPole 10">
            <a:extLst>
              <a:ext uri="{FF2B5EF4-FFF2-40B4-BE49-F238E27FC236}">
                <a16:creationId xmlns:a16="http://schemas.microsoft.com/office/drawing/2014/main" id="{F178BD89-18D8-4D66-8985-51D21C5FB937}"/>
              </a:ext>
            </a:extLst>
          </p:cNvPr>
          <p:cNvSpPr txBox="1"/>
          <p:nvPr/>
        </p:nvSpPr>
        <p:spPr>
          <a:xfrm>
            <a:off x="467544" y="3551349"/>
            <a:ext cx="8064896" cy="2738122"/>
          </a:xfrm>
          <a:prstGeom prst="rect">
            <a:avLst/>
          </a:prstGeom>
          <a:noFill/>
        </p:spPr>
        <p:txBody>
          <a:bodyPr wrap="square">
            <a:spAutoFit/>
          </a:bodyPr>
          <a:lstStyle/>
          <a:p>
            <a:pPr algn="just">
              <a:lnSpc>
                <a:spcPct val="107000"/>
              </a:lnSpc>
              <a:spcAft>
                <a:spcPts val="800"/>
              </a:spcAft>
              <a:defRPr/>
            </a:pPr>
            <a:r>
              <a:rPr lang="cs-CZ" sz="1800" b="0" dirty="0">
                <a:latin typeface="+mn-lt"/>
                <a:ea typeface="Calibri" panose="020F0502020204030204" pitchFamily="34" charset="0"/>
                <a:cs typeface="Times New Roman" panose="02020603050405020304" pitchFamily="18" charset="0"/>
              </a:rPr>
              <a:t>Z hlediska zamezení rušení jsou v centru naší pozornosti především umělé interferenční zdroje, tj. zdroje vzniklé lidskou technickou činností (man made </a:t>
            </a:r>
            <a:r>
              <a:rPr lang="cs-CZ" sz="1800" b="0" dirty="0" err="1">
                <a:latin typeface="+mn-lt"/>
                <a:ea typeface="Calibri" panose="020F0502020204030204" pitchFamily="34" charset="0"/>
                <a:cs typeface="Times New Roman" panose="02020603050405020304" pitchFamily="18" charset="0"/>
              </a:rPr>
              <a:t>noise</a:t>
            </a:r>
            <a:r>
              <a:rPr lang="cs-CZ" sz="1800" b="0" dirty="0">
                <a:latin typeface="+mn-lt"/>
                <a:ea typeface="Calibri" panose="020F0502020204030204" pitchFamily="34" charset="0"/>
                <a:cs typeface="Times New Roman" panose="02020603050405020304" pitchFamily="18" charset="0"/>
              </a:rPr>
              <a:t>). Přírodní (přirozené) zdroje rušivých signálů musíme brát jako fakt, jehož vzniku většinou nemůžeme zabránit, zbývá tedy jen předcházet jejich následkům. Takové interferenční zdroje, které jsou základem funkce jednoho systému (např. sdělovací signály vysílačů) a přitom mohou ovlivnit základní funkce jiného systému a být tedy vůči němu rušivé, nazýváme funkční nebo užitečné. Ostatní zdroje, které při svém provozu produkují parazitní (nežádoucí) rušivá elektrická pole, označujeme jako parazitní nebo nefunkční.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EMI - Threat of Intentional Electromagnetic Interference">
            <a:extLst>
              <a:ext uri="{FF2B5EF4-FFF2-40B4-BE49-F238E27FC236}">
                <a16:creationId xmlns:a16="http://schemas.microsoft.com/office/drawing/2014/main" id="{C629900E-55AF-4A89-8759-7F79A064B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8507"/>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Obdélník 1">
            <a:extLst>
              <a:ext uri="{FF2B5EF4-FFF2-40B4-BE49-F238E27FC236}">
                <a16:creationId xmlns:a16="http://schemas.microsoft.com/office/drawing/2014/main" id="{AEA0ED10-E41D-40C8-A8AC-152AA9771D5A}"/>
              </a:ext>
            </a:extLst>
          </p:cNvPr>
          <p:cNvSpPr/>
          <p:nvPr/>
        </p:nvSpPr>
        <p:spPr>
          <a:xfrm>
            <a:off x="233362" y="620688"/>
            <a:ext cx="8803134" cy="6056145"/>
          </a:xfrm>
          <a:prstGeom prst="rect">
            <a:avLst/>
          </a:prstGeom>
        </p:spPr>
        <p:txBody>
          <a:bodyPr wrap="square">
            <a:spAutoFit/>
          </a:bodyPr>
          <a:lstStyle/>
          <a:p>
            <a:pPr>
              <a:lnSpc>
                <a:spcPct val="107000"/>
              </a:lnSpc>
              <a:spcAft>
                <a:spcPts val="800"/>
              </a:spcAft>
              <a:defRPr/>
            </a:pPr>
            <a:r>
              <a:rPr lang="cs-CZ" sz="1800" b="0" dirty="0">
                <a:solidFill>
                  <a:schemeClr val="accent1">
                    <a:lumMod val="60000"/>
                    <a:lumOff val="40000"/>
                  </a:schemeClr>
                </a:solidFill>
                <a:latin typeface="+mn-lt"/>
                <a:ea typeface="Calibri" panose="020F0502020204030204" pitchFamily="34" charset="0"/>
                <a:cs typeface="Times New Roman" panose="02020603050405020304" pitchFamily="18" charset="0"/>
              </a:rPr>
              <a:t>Interferenční zdroje je možné také klasifikovat podle časového průběhu rušivého signálu. Impulzní rušení má charakter časové posloupnosti jednotlivých impulzů nebo přechodných jevů. Opakem je tzv. spojité rušení, které nemůže být považováno za posloupnost oddělených jevů a působí kontinuálně na rušené zařízení. </a:t>
            </a:r>
          </a:p>
          <a:p>
            <a:pPr>
              <a:lnSpc>
                <a:spcPct val="107000"/>
              </a:lnSpc>
              <a:spcAft>
                <a:spcPts val="800"/>
              </a:spcAft>
              <a:defRPr/>
            </a:pPr>
            <a:r>
              <a:rPr lang="cs-CZ" b="0" u="sng" dirty="0">
                <a:solidFill>
                  <a:schemeClr val="accent1">
                    <a:lumMod val="60000"/>
                    <a:lumOff val="40000"/>
                  </a:schemeClr>
                </a:solidFill>
                <a:latin typeface="+mn-lt"/>
                <a:ea typeface="Calibri" panose="020F0502020204030204" pitchFamily="34" charset="0"/>
                <a:cs typeface="Times New Roman" panose="02020603050405020304" pitchFamily="18" charset="0"/>
              </a:rPr>
              <a:t>Používaná klasifikace umělých rušivých signálů:</a:t>
            </a:r>
            <a:endParaRPr lang="cs-CZ" sz="1800" b="0" u="sng" dirty="0">
              <a:solidFill>
                <a:schemeClr val="accent1">
                  <a:lumMod val="60000"/>
                  <a:lumOff val="40000"/>
                </a:schemeClr>
              </a:solidFill>
              <a:latin typeface="+mn-lt"/>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
              <a:defRPr/>
            </a:pP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Šum (</a:t>
            </a:r>
            <a:r>
              <a:rPr lang="cs-CZ" b="0" dirty="0" err="1">
                <a:solidFill>
                  <a:schemeClr val="accent1">
                    <a:lumMod val="60000"/>
                    <a:lumOff val="40000"/>
                  </a:schemeClr>
                </a:solidFill>
                <a:latin typeface="+mn-lt"/>
                <a:ea typeface="Calibri" panose="020F0502020204030204" pitchFamily="34" charset="0"/>
                <a:cs typeface="Times New Roman" panose="02020603050405020304" pitchFamily="18" charset="0"/>
              </a:rPr>
              <a:t>noise</a:t>
            </a: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 jsou rušivé signály ovlivňující především tvar užitečného signálu, např. napájecího napětí. Název ” šum“ používaný v oblasti EMC ve smyslu rušivého signálu má jiný význam, než obvykle užívaný pojem šumu jako náhodný signál provázející činnost elektrických a elektronických součástek a obvodů. Šum jakožto rušivý signál má obvykle periodický charakter.</a:t>
            </a:r>
          </a:p>
          <a:p>
            <a:pPr marL="285750" indent="-285750">
              <a:lnSpc>
                <a:spcPct val="107000"/>
              </a:lnSpc>
              <a:spcAft>
                <a:spcPts val="800"/>
              </a:spcAft>
              <a:buFont typeface="Wingdings" panose="05000000000000000000" pitchFamily="2" charset="2"/>
              <a:buChar char="§"/>
              <a:defRPr/>
            </a:pP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Impulzy (</a:t>
            </a:r>
            <a:r>
              <a:rPr lang="cs-CZ" b="0" dirty="0" err="1">
                <a:solidFill>
                  <a:schemeClr val="accent1">
                    <a:lumMod val="60000"/>
                    <a:lumOff val="40000"/>
                  </a:schemeClr>
                </a:solidFill>
                <a:latin typeface="+mn-lt"/>
                <a:ea typeface="Calibri" panose="020F0502020204030204" pitchFamily="34" charset="0"/>
                <a:cs typeface="Times New Roman" panose="02020603050405020304" pitchFamily="18" charset="0"/>
              </a:rPr>
              <a:t>spikes</a:t>
            </a: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 jsou rušivé signály impulzního charakteru s velkým poměrem velikosti impulzů k době jejich trvání. Na užitečný signál se tyto impulzy superponují jako kladné či záporné ” špičky“. Typickou příčinou jejich vzniku jsou zejména spínací pochody při kontaktním spínání elektrických či energetických obvodů a soustav. </a:t>
            </a:r>
          </a:p>
          <a:p>
            <a:pPr marL="285750" indent="-285750">
              <a:buFont typeface="Wingdings" panose="05000000000000000000" pitchFamily="2" charset="2"/>
              <a:buChar char="§"/>
              <a:defRPr/>
            </a:pP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Přechodné jevy (</a:t>
            </a:r>
            <a:r>
              <a:rPr lang="cs-CZ" b="0" dirty="0" err="1">
                <a:solidFill>
                  <a:schemeClr val="accent1">
                    <a:lumMod val="60000"/>
                    <a:lumOff val="40000"/>
                  </a:schemeClr>
                </a:solidFill>
                <a:latin typeface="+mn-lt"/>
                <a:ea typeface="Calibri" panose="020F0502020204030204" pitchFamily="34" charset="0"/>
                <a:cs typeface="Times New Roman" panose="02020603050405020304" pitchFamily="18" charset="0"/>
              </a:rPr>
              <a:t>transients</a:t>
            </a: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 jsou náhodné jednorázové rušivé signály s dobou trvání od několika </a:t>
            </a:r>
            <a:r>
              <a:rPr lang="cs-CZ" b="0" dirty="0" err="1">
                <a:solidFill>
                  <a:schemeClr val="accent1">
                    <a:lumMod val="60000"/>
                    <a:lumOff val="40000"/>
                  </a:schemeClr>
                </a:solidFill>
                <a:latin typeface="+mn-lt"/>
                <a:ea typeface="Calibri" panose="020F0502020204030204" pitchFamily="34" charset="0"/>
                <a:cs typeface="Times New Roman" panose="02020603050405020304" pitchFamily="18" charset="0"/>
              </a:rPr>
              <a:t>ms</a:t>
            </a:r>
            <a:r>
              <a:rPr lang="cs-CZ" b="0" dirty="0">
                <a:solidFill>
                  <a:schemeClr val="accent1">
                    <a:lumMod val="60000"/>
                    <a:lumOff val="40000"/>
                  </a:schemeClr>
                </a:solidFill>
                <a:latin typeface="+mn-lt"/>
                <a:ea typeface="Calibri" panose="020F0502020204030204" pitchFamily="34" charset="0"/>
                <a:cs typeface="Times New Roman" panose="02020603050405020304" pitchFamily="18" charset="0"/>
              </a:rPr>
              <a:t> do několika sekund. Typickými příčinami jejich vzniku např. v energetické síti jsou náhlé změny jejího zatížení při zapínání a vypínání spotřebičů velkých výkonů.</a:t>
            </a:r>
            <a:endParaRPr lang="cs-CZ" b="0" dirty="0">
              <a:solidFill>
                <a:schemeClr val="accent1">
                  <a:lumMod val="60000"/>
                  <a:lumOff val="40000"/>
                </a:schemeClr>
              </a:solidFill>
              <a:latin typeface="+mn-lt"/>
            </a:endParaRPr>
          </a:p>
        </p:txBody>
      </p:sp>
      <p:sp>
        <p:nvSpPr>
          <p:cNvPr id="6147" name="Text Box 4">
            <a:extLst>
              <a:ext uri="{FF2B5EF4-FFF2-40B4-BE49-F238E27FC236}">
                <a16:creationId xmlns:a16="http://schemas.microsoft.com/office/drawing/2014/main" id="{EC64BC94-304B-41CC-AD14-D1881F209055}"/>
              </a:ext>
            </a:extLst>
          </p:cNvPr>
          <p:cNvSpPr txBox="1">
            <a:spLocks noChangeArrowheads="1"/>
          </p:cNvSpPr>
          <p:nvPr/>
        </p:nvSpPr>
        <p:spPr bwMode="auto">
          <a:xfrm>
            <a:off x="1691680" y="22176"/>
            <a:ext cx="56220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cs-CZ" altLang="cs-CZ" sz="3600" dirty="0"/>
              <a:t>Klasifikace zdrojů rušení</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Češi brojí proti 5G. I oni mají strach, že šíří koronavirus">
            <a:extLst>
              <a:ext uri="{FF2B5EF4-FFF2-40B4-BE49-F238E27FC236}">
                <a16:creationId xmlns:a16="http://schemas.microsoft.com/office/drawing/2014/main" id="{F54E4EDF-E371-40BD-9B82-D353E5D2DE57}"/>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0" y="0"/>
            <a:ext cx="9144000" cy="6861935"/>
          </a:xfrm>
          <a:prstGeom prst="rect">
            <a:avLst/>
          </a:prstGeom>
          <a:noFill/>
          <a:extLst>
            <a:ext uri="{909E8E84-426E-40DD-AFC4-6F175D3DCCD1}">
              <a14:hiddenFill xmlns:a14="http://schemas.microsoft.com/office/drawing/2010/main">
                <a:solidFill>
                  <a:srgbClr val="FFFFFF"/>
                </a:solidFill>
              </a14:hiddenFill>
            </a:ext>
          </a:extLst>
        </p:spPr>
      </p:pic>
      <p:sp>
        <p:nvSpPr>
          <p:cNvPr id="7171" name="Text Box 4">
            <a:extLst>
              <a:ext uri="{FF2B5EF4-FFF2-40B4-BE49-F238E27FC236}">
                <a16:creationId xmlns:a16="http://schemas.microsoft.com/office/drawing/2014/main" id="{1A5D1F7A-C994-41C9-BC82-391719044A47}"/>
              </a:ext>
            </a:extLst>
          </p:cNvPr>
          <p:cNvSpPr txBox="1">
            <a:spLocks noChangeArrowheads="1"/>
          </p:cNvSpPr>
          <p:nvPr/>
        </p:nvSpPr>
        <p:spPr bwMode="auto">
          <a:xfrm>
            <a:off x="1711464" y="116632"/>
            <a:ext cx="56220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cs-CZ" altLang="cs-CZ" sz="3600" dirty="0"/>
              <a:t>Klasifikace zdrojů rušení</a:t>
            </a:r>
          </a:p>
        </p:txBody>
      </p:sp>
      <p:sp>
        <p:nvSpPr>
          <p:cNvPr id="5" name="TextovéPole 4">
            <a:extLst>
              <a:ext uri="{FF2B5EF4-FFF2-40B4-BE49-F238E27FC236}">
                <a16:creationId xmlns:a16="http://schemas.microsoft.com/office/drawing/2014/main" id="{8B75FE3F-BF1B-46FA-B653-07BC7EBA007B}"/>
              </a:ext>
            </a:extLst>
          </p:cNvPr>
          <p:cNvSpPr txBox="1"/>
          <p:nvPr/>
        </p:nvSpPr>
        <p:spPr>
          <a:xfrm>
            <a:off x="395536" y="692696"/>
            <a:ext cx="8352928" cy="5909310"/>
          </a:xfrm>
          <a:prstGeom prst="rect">
            <a:avLst/>
          </a:prstGeom>
          <a:noFill/>
        </p:spPr>
        <p:txBody>
          <a:bodyPr wrap="square">
            <a:spAutoFit/>
          </a:bodyPr>
          <a:lstStyle/>
          <a:p>
            <a:r>
              <a:rPr lang="cs-CZ" b="0" i="0" u="none" strike="noStrike" baseline="0" dirty="0">
                <a:latin typeface="+mn-lt"/>
              </a:rPr>
              <a:t>S časovým průběhem rušivého signálu je svázáno spektrum signálu. Úzkopásmové rušení představuje zejména užitečné signály rozhlasových</a:t>
            </a:r>
            <a:br>
              <a:rPr lang="cs-CZ" b="0" i="0" u="none" strike="noStrike" baseline="0" dirty="0">
                <a:latin typeface="+mn-lt"/>
              </a:rPr>
            </a:br>
            <a:r>
              <a:rPr lang="cs-CZ" b="0" i="0" u="none" strike="noStrike" baseline="0" dirty="0">
                <a:latin typeface="+mn-lt"/>
              </a:rPr>
              <a:t>a televizních vysílačů, charakter širokopásmového rušení má většina průmyslových rušivých signálů. Přírodní rušení jsou svou podstatou také širokopásmová. </a:t>
            </a:r>
          </a:p>
          <a:p>
            <a:r>
              <a:rPr lang="cs-CZ" b="0" i="0" u="none" strike="noStrike" baseline="0" dirty="0">
                <a:latin typeface="+mn-lt"/>
              </a:rPr>
              <a:t>Z hlediska obsazení kmitočtového spektra lze rušení členit na nízkofrekvenční</a:t>
            </a:r>
            <a:br>
              <a:rPr lang="cs-CZ" b="0" i="0" u="none" strike="noStrike" baseline="0" dirty="0">
                <a:latin typeface="+mn-lt"/>
              </a:rPr>
            </a:br>
            <a:r>
              <a:rPr lang="cs-CZ" b="0" i="0" u="none" strike="noStrike" baseline="0" dirty="0">
                <a:latin typeface="+mn-lt"/>
              </a:rPr>
              <a:t>a vysokofrekvenční. </a:t>
            </a:r>
            <a:r>
              <a:rPr lang="cs-CZ" b="0" u="sng" strike="noStrike" baseline="0" dirty="0">
                <a:latin typeface="+mn-lt"/>
              </a:rPr>
              <a:t>Energetické nízkofrekvenční rušení</a:t>
            </a:r>
            <a:r>
              <a:rPr lang="cs-CZ" b="0" i="0" u="none" strike="noStrike" baseline="0" dirty="0">
                <a:latin typeface="+mn-lt"/>
              </a:rPr>
              <a:t> působí na napájecí energetickou soustavu v pásmu</a:t>
            </a:r>
            <a:r>
              <a:rPr lang="cs-CZ" b="0" dirty="0">
                <a:latin typeface="+mn-lt"/>
              </a:rPr>
              <a:t> </a:t>
            </a:r>
            <a:r>
              <a:rPr lang="cs-CZ" b="0" i="0" u="none" strike="noStrike" baseline="0" dirty="0">
                <a:latin typeface="+mn-lt"/>
              </a:rPr>
              <a:t>od 0 Hz do 2 kHz a způsobuje hlavně zkreslení (deformaci) napájecího napětí a odebraného proudu. To se projevuje rušivě</a:t>
            </a:r>
            <a:br>
              <a:rPr lang="cs-CZ" b="0" i="0" u="none" strike="noStrike" baseline="0" dirty="0">
                <a:latin typeface="+mn-lt"/>
              </a:rPr>
            </a:br>
            <a:r>
              <a:rPr lang="cs-CZ" b="0" i="0" u="none" strike="noStrike" baseline="0" dirty="0">
                <a:latin typeface="+mn-lt"/>
              </a:rPr>
              <a:t>v provozu zařízení, která jsou závislá na tvaru napájecího elektrického napět, jako jsou ovládací a sdělovací systémy, osvětlení, stroje, přístroje a další. Zdrojem energetického rušení je obecně každá nelineární zátěž způsobující deformaci odebraného proudu.</a:t>
            </a:r>
          </a:p>
          <a:p>
            <a:r>
              <a:rPr lang="cs-CZ" b="0" i="0" u="sng" strike="noStrike" baseline="0" dirty="0">
                <a:latin typeface="+mn-lt"/>
              </a:rPr>
              <a:t>Akustické nízkofrekvenční rušení </a:t>
            </a:r>
            <a:r>
              <a:rPr lang="cs-CZ" b="0" i="0" u="none" strike="noStrike" baseline="0" dirty="0">
                <a:latin typeface="+mn-lt"/>
              </a:rPr>
              <a:t>působí v pásmu do 10 kHz, kde negativně ovlivňuje funkci přenosových informačních systémů, jako jsou telefony, rozhlas, měřicí a řídicí zařízení, komunikační a informační soustavy. Toto rušení generují prakticky všechny energetické zdroje, systémy </a:t>
            </a:r>
            <a:r>
              <a:rPr lang="cs-CZ" b="0" dirty="0">
                <a:latin typeface="+mn-lt"/>
              </a:rPr>
              <a:t>číslicového přenosu</a:t>
            </a:r>
            <a:r>
              <a:rPr lang="cs-CZ" b="0" i="0" u="none" strike="noStrike" baseline="0" dirty="0">
                <a:latin typeface="+mn-lt"/>
              </a:rPr>
              <a:t> dat, radary apod.</a:t>
            </a:r>
          </a:p>
          <a:p>
            <a:r>
              <a:rPr lang="cs-CZ" i="0" u="sng" strike="noStrike" baseline="0" dirty="0">
                <a:latin typeface="+mn-lt"/>
              </a:rPr>
              <a:t>Vysokofrekvenční neboli rádiové rušení</a:t>
            </a:r>
            <a:r>
              <a:rPr lang="cs-CZ" i="0" u="none" strike="noStrike" baseline="0" dirty="0">
                <a:latin typeface="+mn-lt"/>
              </a:rPr>
              <a:t> leží podle Radiokomunikačního řádu v pásmu od 10 kHz do 400 GHz. Ke zdrojům radiového rušení patří prakticky všechny existující interferenční zdroje.</a:t>
            </a:r>
            <a:endParaRPr lang="cs-CZ"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967365AE-24DD-4217-90C2-13AF4B4B5E67}"/>
              </a:ext>
            </a:extLst>
          </p:cNvPr>
          <p:cNvPicPr>
            <a:picLocks noChangeAspect="1"/>
          </p:cNvPicPr>
          <p:nvPr/>
        </p:nvPicPr>
        <p:blipFill>
          <a:blip r:embed="rId2"/>
          <a:stretch>
            <a:fillRect/>
          </a:stretch>
        </p:blipFill>
        <p:spPr>
          <a:xfrm>
            <a:off x="1216056" y="804334"/>
            <a:ext cx="6711887" cy="5181106"/>
          </a:xfrm>
          <a:prstGeom prst="rect">
            <a:avLst/>
          </a:prstGeom>
        </p:spPr>
      </p:pic>
      <p:sp>
        <p:nvSpPr>
          <p:cNvPr id="8195" name="Text Box 5">
            <a:extLst>
              <a:ext uri="{FF2B5EF4-FFF2-40B4-BE49-F238E27FC236}">
                <a16:creationId xmlns:a16="http://schemas.microsoft.com/office/drawing/2014/main" id="{8733FCBA-8EDD-49B0-8F71-9E3D54FE7415}"/>
              </a:ext>
            </a:extLst>
          </p:cNvPr>
          <p:cNvSpPr txBox="1">
            <a:spLocks noChangeArrowheads="1"/>
          </p:cNvSpPr>
          <p:nvPr/>
        </p:nvSpPr>
        <p:spPr bwMode="auto">
          <a:xfrm>
            <a:off x="2282565" y="188640"/>
            <a:ext cx="44165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cs-CZ" altLang="cs-CZ" sz="3600" dirty="0">
                <a:solidFill>
                  <a:srgbClr val="CC0000"/>
                </a:solidFill>
              </a:rPr>
              <a:t>Způsoby šíření EMI</a:t>
            </a:r>
          </a:p>
        </p:txBody>
      </p:sp>
      <p:sp>
        <p:nvSpPr>
          <p:cNvPr id="10" name="TextovéPole 9">
            <a:extLst>
              <a:ext uri="{FF2B5EF4-FFF2-40B4-BE49-F238E27FC236}">
                <a16:creationId xmlns:a16="http://schemas.microsoft.com/office/drawing/2014/main" id="{0B283981-32AD-4F62-8636-D5A14AFC8598}"/>
              </a:ext>
            </a:extLst>
          </p:cNvPr>
          <p:cNvSpPr txBox="1"/>
          <p:nvPr/>
        </p:nvSpPr>
        <p:spPr>
          <a:xfrm>
            <a:off x="395536" y="5864765"/>
            <a:ext cx="8190656" cy="738664"/>
          </a:xfrm>
          <a:prstGeom prst="rect">
            <a:avLst/>
          </a:prstGeom>
          <a:noFill/>
        </p:spPr>
        <p:txBody>
          <a:bodyPr wrap="square">
            <a:spAutoFit/>
          </a:bodyPr>
          <a:lstStyle/>
          <a:p>
            <a:r>
              <a:rPr lang="cs-CZ" sz="1400" b="0" dirty="0" err="1"/>
              <a:t>The</a:t>
            </a:r>
            <a:r>
              <a:rPr lang="cs-CZ" sz="1400" b="0" dirty="0"/>
              <a:t> </a:t>
            </a:r>
            <a:r>
              <a:rPr lang="cs-CZ" sz="1400" b="0" dirty="0" err="1"/>
              <a:t>secrets</a:t>
            </a:r>
            <a:r>
              <a:rPr lang="cs-CZ" sz="1400" b="0" dirty="0"/>
              <a:t> </a:t>
            </a:r>
            <a:r>
              <a:rPr lang="cs-CZ" sz="1400" b="0" dirty="0" err="1"/>
              <a:t>of</a:t>
            </a:r>
            <a:r>
              <a:rPr lang="cs-CZ" sz="1400" b="0" dirty="0"/>
              <a:t> EMI/EMC debugging </a:t>
            </a:r>
            <a:r>
              <a:rPr lang="cs-CZ" sz="1400" b="0" dirty="0" err="1"/>
              <a:t>with</a:t>
            </a:r>
            <a:r>
              <a:rPr lang="cs-CZ" sz="1400" b="0" dirty="0"/>
              <a:t> </a:t>
            </a:r>
            <a:r>
              <a:rPr lang="cs-CZ" sz="1400" b="0" dirty="0" err="1"/>
              <a:t>high</a:t>
            </a:r>
            <a:r>
              <a:rPr lang="cs-CZ" sz="1400" b="0" dirty="0"/>
              <a:t>-end </a:t>
            </a:r>
            <a:r>
              <a:rPr lang="cs-CZ" sz="1400" b="0" dirty="0" err="1"/>
              <a:t>instruments</a:t>
            </a:r>
            <a:r>
              <a:rPr lang="cs-CZ" sz="1400" b="0" dirty="0"/>
              <a:t>!, Prof. </a:t>
            </a:r>
            <a:r>
              <a:rPr lang="cs-CZ" sz="1400" b="0" dirty="0" err="1"/>
              <a:t>Arturo</a:t>
            </a:r>
            <a:r>
              <a:rPr lang="cs-CZ" sz="1400" b="0" dirty="0"/>
              <a:t> </a:t>
            </a:r>
            <a:r>
              <a:rPr lang="cs-CZ" sz="1400" b="0" dirty="0" err="1"/>
              <a:t>Mediano</a:t>
            </a:r>
            <a:r>
              <a:rPr lang="cs-CZ" sz="1400" b="0" dirty="0"/>
              <a:t>, University </a:t>
            </a:r>
            <a:r>
              <a:rPr lang="cs-CZ" sz="1400" b="0" dirty="0" err="1"/>
              <a:t>of</a:t>
            </a:r>
            <a:r>
              <a:rPr lang="cs-CZ" sz="1400" b="0" dirty="0"/>
              <a:t> Zaragoza (SPAIN), </a:t>
            </a:r>
            <a:r>
              <a:rPr lang="cs-CZ" sz="1400" b="0" dirty="0">
                <a:hlinkClick r:id="rId3"/>
              </a:rPr>
              <a:t>amediano@unizar.es</a:t>
            </a:r>
            <a:endParaRPr lang="cs-CZ" sz="1400" b="0" dirty="0"/>
          </a:p>
          <a:p>
            <a:r>
              <a:rPr lang="cs-CZ" sz="1400" b="0" dirty="0">
                <a:hlinkClick r:id="rId4"/>
              </a:rPr>
              <a:t>https://afc-ingenieros.com/resources/afc/Noticias/pdf/R&amp;S%20EMI%20debugging%20V.3.1.pdf</a:t>
            </a:r>
            <a:endParaRPr lang="cs-CZ" sz="1400" b="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0CBD951E-2180-49C1-BB05-289EC294102E}"/>
              </a:ext>
            </a:extLst>
          </p:cNvPr>
          <p:cNvPicPr>
            <a:picLocks noChangeAspect="1"/>
          </p:cNvPicPr>
          <p:nvPr/>
        </p:nvPicPr>
        <p:blipFill>
          <a:blip r:embed="rId2"/>
          <a:stretch>
            <a:fillRect/>
          </a:stretch>
        </p:blipFill>
        <p:spPr>
          <a:xfrm>
            <a:off x="1763688" y="2186234"/>
            <a:ext cx="5183859" cy="3155823"/>
          </a:xfrm>
          <a:prstGeom prst="rect">
            <a:avLst/>
          </a:prstGeom>
        </p:spPr>
      </p:pic>
      <p:sp>
        <p:nvSpPr>
          <p:cNvPr id="8194" name="Text Box 4">
            <a:extLst>
              <a:ext uri="{FF2B5EF4-FFF2-40B4-BE49-F238E27FC236}">
                <a16:creationId xmlns:a16="http://schemas.microsoft.com/office/drawing/2014/main" id="{B6F0D53B-A70A-4C8F-A01F-E9E36113F792}"/>
              </a:ext>
            </a:extLst>
          </p:cNvPr>
          <p:cNvSpPr txBox="1">
            <a:spLocks noChangeArrowheads="1"/>
          </p:cNvSpPr>
          <p:nvPr/>
        </p:nvSpPr>
        <p:spPr bwMode="auto">
          <a:xfrm>
            <a:off x="311576" y="647864"/>
            <a:ext cx="84368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 typeface="Wingdings" panose="05000000000000000000" pitchFamily="2" charset="2"/>
              <a:buChar char="q"/>
            </a:pPr>
            <a:r>
              <a:rPr lang="cs-CZ" altLang="cs-CZ" sz="1600" b="0" i="1" u="sng" dirty="0"/>
              <a:t>Vedením</a:t>
            </a:r>
            <a:r>
              <a:rPr lang="cs-CZ" altLang="cs-CZ" sz="1600" b="0" dirty="0"/>
              <a:t> – galvanická vazba mezi obvody, m</a:t>
            </a:r>
            <a:r>
              <a:rPr lang="cs-CZ" sz="1600" b="0" dirty="0">
                <a:solidFill>
                  <a:srgbClr val="000000"/>
                </a:solidFill>
                <a:latin typeface="+mn-lt"/>
              </a:rPr>
              <a:t>ěřenými veličinami jsou rušivé napětí </a:t>
            </a:r>
            <a:r>
              <a:rPr lang="cs-CZ" sz="1600" b="0" i="1" dirty="0">
                <a:solidFill>
                  <a:srgbClr val="000000"/>
                </a:solidFill>
                <a:latin typeface="+mn-lt"/>
              </a:rPr>
              <a:t>U</a:t>
            </a:r>
            <a:r>
              <a:rPr lang="cs-CZ" sz="1600" b="0" i="1" baseline="-25000" dirty="0">
                <a:solidFill>
                  <a:srgbClr val="000000"/>
                </a:solidFill>
                <a:latin typeface="+mn-lt"/>
              </a:rPr>
              <a:t>r</a:t>
            </a:r>
            <a:r>
              <a:rPr lang="cs-CZ" sz="1600" b="0" dirty="0">
                <a:solidFill>
                  <a:srgbClr val="000000"/>
                </a:solidFill>
                <a:latin typeface="+mn-lt"/>
              </a:rPr>
              <a:t>, rušivý proud </a:t>
            </a:r>
            <a:r>
              <a:rPr lang="cs-CZ" sz="1600" b="0" i="1" dirty="0">
                <a:solidFill>
                  <a:srgbClr val="000000"/>
                </a:solidFill>
                <a:latin typeface="+mn-lt"/>
              </a:rPr>
              <a:t>I</a:t>
            </a:r>
            <a:r>
              <a:rPr lang="cs-CZ" sz="1600" b="0" i="1" baseline="-25000" dirty="0">
                <a:solidFill>
                  <a:srgbClr val="000000"/>
                </a:solidFill>
                <a:latin typeface="+mn-lt"/>
              </a:rPr>
              <a:t>r</a:t>
            </a:r>
            <a:r>
              <a:rPr lang="cs-CZ" sz="1600" b="0" dirty="0">
                <a:solidFill>
                  <a:srgbClr val="000000"/>
                </a:solidFill>
                <a:latin typeface="+mn-lt"/>
              </a:rPr>
              <a:t>, případně výkon </a:t>
            </a:r>
            <a:r>
              <a:rPr lang="cs-CZ" sz="1600" b="0" i="1" dirty="0" err="1">
                <a:solidFill>
                  <a:srgbClr val="000000"/>
                </a:solidFill>
                <a:latin typeface="+mn-lt"/>
              </a:rPr>
              <a:t>P</a:t>
            </a:r>
            <a:r>
              <a:rPr lang="cs-CZ" sz="1600" b="0" i="1" baseline="-25000" dirty="0" err="1">
                <a:solidFill>
                  <a:srgbClr val="000000"/>
                </a:solidFill>
                <a:latin typeface="+mn-lt"/>
              </a:rPr>
              <a:t>r</a:t>
            </a:r>
            <a:r>
              <a:rPr lang="cs-CZ" sz="1600" dirty="0">
                <a:solidFill>
                  <a:srgbClr val="000000"/>
                </a:solidFill>
                <a:latin typeface="+mn-lt"/>
              </a:rPr>
              <a:t> </a:t>
            </a:r>
            <a:r>
              <a:rPr lang="cs-CZ" sz="1600" b="0" dirty="0">
                <a:solidFill>
                  <a:srgbClr val="000000"/>
                </a:solidFill>
                <a:latin typeface="+mn-lt"/>
              </a:rPr>
              <a:t>rušivého signálu. </a:t>
            </a:r>
            <a:endParaRPr lang="cs-CZ" altLang="cs-CZ" sz="1600" b="0" dirty="0"/>
          </a:p>
        </p:txBody>
      </p:sp>
      <p:sp>
        <p:nvSpPr>
          <p:cNvPr id="8195" name="Text Box 5">
            <a:extLst>
              <a:ext uri="{FF2B5EF4-FFF2-40B4-BE49-F238E27FC236}">
                <a16:creationId xmlns:a16="http://schemas.microsoft.com/office/drawing/2014/main" id="{8733FCBA-8EDD-49B0-8F71-9E3D54FE7415}"/>
              </a:ext>
            </a:extLst>
          </p:cNvPr>
          <p:cNvSpPr txBox="1">
            <a:spLocks noChangeArrowheads="1"/>
          </p:cNvSpPr>
          <p:nvPr/>
        </p:nvSpPr>
        <p:spPr bwMode="auto">
          <a:xfrm>
            <a:off x="2339752" y="122257"/>
            <a:ext cx="394050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cs-CZ" altLang="cs-CZ" dirty="0">
                <a:solidFill>
                  <a:srgbClr val="CC0000"/>
                </a:solidFill>
              </a:rPr>
              <a:t>Způsoby šíření EMI</a:t>
            </a:r>
          </a:p>
        </p:txBody>
      </p:sp>
      <p:sp>
        <p:nvSpPr>
          <p:cNvPr id="8196" name="Text Box 6">
            <a:extLst>
              <a:ext uri="{FF2B5EF4-FFF2-40B4-BE49-F238E27FC236}">
                <a16:creationId xmlns:a16="http://schemas.microsoft.com/office/drawing/2014/main" id="{7B04F36C-0803-47EC-BC25-1EF5D273B787}"/>
              </a:ext>
            </a:extLst>
          </p:cNvPr>
          <p:cNvSpPr txBox="1">
            <a:spLocks noChangeArrowheads="1"/>
          </p:cNvSpPr>
          <p:nvPr/>
        </p:nvSpPr>
        <p:spPr bwMode="auto">
          <a:xfrm>
            <a:off x="311576" y="1225576"/>
            <a:ext cx="843688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 typeface="Wingdings" panose="05000000000000000000" pitchFamily="2" charset="2"/>
              <a:buChar char="q"/>
            </a:pPr>
            <a:r>
              <a:rPr lang="cs-CZ" altLang="cs-CZ" sz="1600" b="0" dirty="0"/>
              <a:t>Kapacitní nebo induktivní </a:t>
            </a:r>
            <a:r>
              <a:rPr lang="cs-CZ" altLang="cs-CZ" sz="1600" b="0" i="1" u="sng" dirty="0"/>
              <a:t>vazbou</a:t>
            </a:r>
            <a:r>
              <a:rPr lang="cs-CZ" altLang="cs-CZ" sz="1600" b="0" dirty="0"/>
              <a:t> mezi obvody (blízké pole </a:t>
            </a:r>
            <a:r>
              <a:rPr lang="cs-CZ" altLang="cs-CZ" sz="1600" b="0" i="1" dirty="0"/>
              <a:t>l </a:t>
            </a:r>
            <a:r>
              <a:rPr lang="el-GR" altLang="cs-CZ" sz="1600" b="0" dirty="0"/>
              <a:t>&lt; </a:t>
            </a:r>
            <a:r>
              <a:rPr lang="el-GR" altLang="cs-CZ" sz="1600" b="0" i="1" dirty="0"/>
              <a:t>λ</a:t>
            </a:r>
            <a:r>
              <a:rPr lang="cs-CZ" altLang="cs-CZ" sz="1600" b="0" dirty="0"/>
              <a:t>/2</a:t>
            </a:r>
            <a:r>
              <a:rPr lang="el-GR" altLang="cs-CZ" sz="1600" b="0" i="1" dirty="0"/>
              <a:t>π</a:t>
            </a:r>
            <a:r>
              <a:rPr lang="cs-CZ" altLang="cs-CZ" sz="1600" b="0" dirty="0"/>
              <a:t>), přenos elektrickou nebo magnetickou vazbou (blízkým elektrickým či magnetickým polem) mezi dvěma blízkými objekty. Parazitní vazbu charakterizujeme intenzitou rušivého elektrického pole </a:t>
            </a:r>
            <a:r>
              <a:rPr lang="cs-CZ" altLang="cs-CZ" sz="1600" b="0" i="1" dirty="0"/>
              <a:t>E</a:t>
            </a:r>
            <a:r>
              <a:rPr lang="cs-CZ" altLang="cs-CZ" sz="1600" b="0" i="1" baseline="-25000" dirty="0"/>
              <a:t>r</a:t>
            </a:r>
            <a:r>
              <a:rPr lang="cs-CZ" altLang="cs-CZ" sz="1600" b="0" dirty="0"/>
              <a:t> nebo intenzitou rušivého magnetického pole </a:t>
            </a:r>
            <a:r>
              <a:rPr lang="cs-CZ" altLang="cs-CZ" sz="1600" b="0" i="1" dirty="0"/>
              <a:t>H</a:t>
            </a:r>
            <a:r>
              <a:rPr lang="cs-CZ" altLang="cs-CZ" sz="1600" b="0" i="1" baseline="-25000" dirty="0"/>
              <a:t>r</a:t>
            </a:r>
            <a:r>
              <a:rPr lang="cs-CZ" altLang="cs-CZ" sz="1600" b="0" dirty="0"/>
              <a:t>. </a:t>
            </a:r>
          </a:p>
        </p:txBody>
      </p:sp>
      <p:sp>
        <p:nvSpPr>
          <p:cNvPr id="14" name="TextovéPole 13">
            <a:extLst>
              <a:ext uri="{FF2B5EF4-FFF2-40B4-BE49-F238E27FC236}">
                <a16:creationId xmlns:a16="http://schemas.microsoft.com/office/drawing/2014/main" id="{1D35E433-0180-423F-8950-AC85EBD023C2}"/>
              </a:ext>
            </a:extLst>
          </p:cNvPr>
          <p:cNvSpPr txBox="1"/>
          <p:nvPr/>
        </p:nvSpPr>
        <p:spPr>
          <a:xfrm>
            <a:off x="455592" y="5225497"/>
            <a:ext cx="8520848" cy="1323439"/>
          </a:xfrm>
          <a:prstGeom prst="rect">
            <a:avLst/>
          </a:prstGeom>
          <a:noFill/>
        </p:spPr>
        <p:txBody>
          <a:bodyPr wrap="square">
            <a:spAutoFit/>
          </a:bodyPr>
          <a:lstStyle/>
          <a:p>
            <a:pPr marL="285750" indent="-285750" eaLnBrk="1" hangingPunct="1">
              <a:spcBef>
                <a:spcPct val="0"/>
              </a:spcBef>
              <a:buFont typeface="Wingdings" panose="05000000000000000000" pitchFamily="2" charset="2"/>
              <a:buChar char="q"/>
            </a:pPr>
            <a:r>
              <a:rPr lang="cs-CZ" altLang="cs-CZ" sz="1600" b="0" dirty="0"/>
              <a:t>Vazba </a:t>
            </a:r>
            <a:r>
              <a:rPr lang="cs-CZ" altLang="cs-CZ" sz="1600" b="0" i="1" u="sng" dirty="0"/>
              <a:t>vyzařováním</a:t>
            </a:r>
            <a:r>
              <a:rPr lang="cs-CZ" altLang="cs-CZ" sz="1600" b="0" dirty="0"/>
              <a:t> – šíření signálu prostorem, přenos vyzařováním elektromagnetických vln (vzdáleným polem) mezi vzdálenými objekty na vyšších kmitočtech. Měřenými veličinami jsou intenzita elektrického nebo magnetického pole </a:t>
            </a:r>
            <a:r>
              <a:rPr lang="cs-CZ" altLang="cs-CZ" sz="1600" b="0" i="1" dirty="0"/>
              <a:t>E</a:t>
            </a:r>
            <a:r>
              <a:rPr lang="cs-CZ" altLang="cs-CZ" sz="1600" b="0" i="1" baseline="-25000" dirty="0"/>
              <a:t>r</a:t>
            </a:r>
            <a:r>
              <a:rPr lang="cs-CZ" altLang="cs-CZ" sz="1600" b="0" dirty="0"/>
              <a:t>, </a:t>
            </a:r>
            <a:r>
              <a:rPr lang="cs-CZ" altLang="cs-CZ" sz="1600" b="0" i="1" dirty="0"/>
              <a:t>H</a:t>
            </a:r>
            <a:r>
              <a:rPr lang="cs-CZ" altLang="cs-CZ" sz="1600" b="0" i="1" baseline="-25000" dirty="0"/>
              <a:t>r</a:t>
            </a:r>
            <a:r>
              <a:rPr lang="cs-CZ" altLang="cs-CZ" sz="1600" b="0" dirty="0"/>
              <a:t>, případně hustota vyzářeného výkonu </a:t>
            </a:r>
            <a:r>
              <a:rPr lang="cs-CZ" altLang="cs-CZ" sz="1600" b="0" i="1" dirty="0" err="1"/>
              <a:t>P</a:t>
            </a:r>
            <a:r>
              <a:rPr lang="cs-CZ" altLang="cs-CZ" sz="1600" b="0" i="1" baseline="-25000" dirty="0" err="1"/>
              <a:t>r</a:t>
            </a:r>
            <a:r>
              <a:rPr lang="cs-CZ" altLang="cs-CZ" sz="1600" b="0" i="1" dirty="0"/>
              <a:t> </a:t>
            </a:r>
            <a:r>
              <a:rPr lang="cs-CZ" altLang="cs-CZ" sz="1600" b="0" dirty="0"/>
              <a:t>rušivého signálu (velikost </a:t>
            </a:r>
            <a:r>
              <a:rPr lang="cs-CZ" altLang="cs-CZ" sz="1600" b="0" dirty="0" err="1"/>
              <a:t>Poyntingova</a:t>
            </a:r>
            <a:r>
              <a:rPr lang="cs-CZ" altLang="cs-CZ" sz="1600" b="0" dirty="0"/>
              <a:t> vektoru rušivého elektromagnetického pole). </a:t>
            </a:r>
          </a:p>
        </p:txBody>
      </p:sp>
      <p:sp>
        <p:nvSpPr>
          <p:cNvPr id="9" name="TextovéPole 8">
            <a:extLst>
              <a:ext uri="{FF2B5EF4-FFF2-40B4-BE49-F238E27FC236}">
                <a16:creationId xmlns:a16="http://schemas.microsoft.com/office/drawing/2014/main" id="{1F069C13-5E50-4306-AEF4-BF0D4B290E0A}"/>
              </a:ext>
            </a:extLst>
          </p:cNvPr>
          <p:cNvSpPr txBox="1"/>
          <p:nvPr/>
        </p:nvSpPr>
        <p:spPr>
          <a:xfrm>
            <a:off x="4661897" y="4953974"/>
            <a:ext cx="4032448" cy="307777"/>
          </a:xfrm>
          <a:prstGeom prst="rect">
            <a:avLst/>
          </a:prstGeom>
          <a:noFill/>
        </p:spPr>
        <p:txBody>
          <a:bodyPr wrap="square">
            <a:spAutoFit/>
          </a:bodyPr>
          <a:lstStyle/>
          <a:p>
            <a:r>
              <a:rPr lang="cs-CZ" sz="1400" b="0" dirty="0"/>
              <a:t>https://www.phoenixcontact.com/online/portal/pc</a:t>
            </a:r>
          </a:p>
        </p:txBody>
      </p:sp>
    </p:spTree>
    <p:extLst>
      <p:ext uri="{BB962C8B-B14F-4D97-AF65-F5344CB8AC3E}">
        <p14:creationId xmlns:p14="http://schemas.microsoft.com/office/powerpoint/2010/main" val="217499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sualizing Crosstalk in PCBs - In Compliance Magazine">
            <a:extLst>
              <a:ext uri="{FF2B5EF4-FFF2-40B4-BE49-F238E27FC236}">
                <a16:creationId xmlns:a16="http://schemas.microsoft.com/office/drawing/2014/main" id="{DC3E06A0-A168-4BE2-BB0A-83BB2A9B4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908" y="4044943"/>
            <a:ext cx="6480720" cy="2786710"/>
          </a:xfrm>
          <a:prstGeom prst="rect">
            <a:avLst/>
          </a:prstGeom>
          <a:noFill/>
          <a:extLst>
            <a:ext uri="{909E8E84-426E-40DD-AFC4-6F175D3DCCD1}">
              <a14:hiddenFill xmlns:a14="http://schemas.microsoft.com/office/drawing/2010/main">
                <a:solidFill>
                  <a:srgbClr val="FFFFFF"/>
                </a:solidFill>
              </a14:hiddenFill>
            </a:ext>
          </a:extLst>
        </p:spPr>
      </p:pic>
      <p:pic>
        <p:nvPicPr>
          <p:cNvPr id="6" name="Obrázek 5">
            <a:extLst>
              <a:ext uri="{FF2B5EF4-FFF2-40B4-BE49-F238E27FC236}">
                <a16:creationId xmlns:a16="http://schemas.microsoft.com/office/drawing/2014/main" id="{032373B9-2110-4312-BD52-048DF10E6E2C}"/>
              </a:ext>
            </a:extLst>
          </p:cNvPr>
          <p:cNvPicPr>
            <a:picLocks noChangeAspect="1"/>
          </p:cNvPicPr>
          <p:nvPr/>
        </p:nvPicPr>
        <p:blipFill>
          <a:blip r:embed="rId3"/>
          <a:stretch>
            <a:fillRect/>
          </a:stretch>
        </p:blipFill>
        <p:spPr>
          <a:xfrm>
            <a:off x="916482" y="812029"/>
            <a:ext cx="7540904" cy="3242108"/>
          </a:xfrm>
          <a:prstGeom prst="rect">
            <a:avLst/>
          </a:prstGeom>
        </p:spPr>
      </p:pic>
      <p:sp>
        <p:nvSpPr>
          <p:cNvPr id="9" name="Text Box 5">
            <a:extLst>
              <a:ext uri="{FF2B5EF4-FFF2-40B4-BE49-F238E27FC236}">
                <a16:creationId xmlns:a16="http://schemas.microsoft.com/office/drawing/2014/main" id="{C528676D-8E7E-4C25-830C-4E30809146A4}"/>
              </a:ext>
            </a:extLst>
          </p:cNvPr>
          <p:cNvSpPr txBox="1">
            <a:spLocks noChangeArrowheads="1"/>
          </p:cNvSpPr>
          <p:nvPr/>
        </p:nvSpPr>
        <p:spPr bwMode="auto">
          <a:xfrm>
            <a:off x="899592" y="153979"/>
            <a:ext cx="71096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cs-CZ" altLang="cs-CZ" sz="3600" dirty="0">
                <a:solidFill>
                  <a:srgbClr val="CC0000"/>
                </a:solidFill>
              </a:rPr>
              <a:t>Způsoby šíření EMI po vodičích</a:t>
            </a:r>
          </a:p>
        </p:txBody>
      </p:sp>
      <p:sp>
        <p:nvSpPr>
          <p:cNvPr id="10" name="Text Box 4">
            <a:extLst>
              <a:ext uri="{FF2B5EF4-FFF2-40B4-BE49-F238E27FC236}">
                <a16:creationId xmlns:a16="http://schemas.microsoft.com/office/drawing/2014/main" id="{51737B12-FF5A-41F6-893B-F26F08FFD6D0}"/>
              </a:ext>
            </a:extLst>
          </p:cNvPr>
          <p:cNvSpPr txBox="1">
            <a:spLocks noChangeArrowheads="1"/>
          </p:cNvSpPr>
          <p:nvPr/>
        </p:nvSpPr>
        <p:spPr bwMode="auto">
          <a:xfrm>
            <a:off x="323528" y="4876420"/>
            <a:ext cx="2735056"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spcBef>
                <a:spcPct val="0"/>
              </a:spcBef>
              <a:buNone/>
            </a:pPr>
            <a:r>
              <a:rPr lang="cs-CZ" altLang="cs-CZ" sz="1400" b="0" dirty="0"/>
              <a:t>Poznámka: Viz například také vliv režimu šíření při vazbě signálu typu </a:t>
            </a:r>
            <a:r>
              <a:rPr lang="cs-CZ" altLang="cs-CZ" sz="1400" b="0" dirty="0" err="1"/>
              <a:t>surge</a:t>
            </a:r>
            <a:r>
              <a:rPr lang="cs-CZ" altLang="cs-CZ" sz="1400" b="0" dirty="0"/>
              <a:t> při zkoušce odolnosti podle ČSN EN 61000</a:t>
            </a:r>
            <a:br>
              <a:rPr lang="cs-CZ" altLang="cs-CZ" sz="1400" b="0" dirty="0"/>
            </a:br>
            <a:r>
              <a:rPr lang="cs-CZ" altLang="cs-CZ" sz="1400" b="0" dirty="0"/>
              <a:t>-4-5.</a:t>
            </a:r>
          </a:p>
        </p:txBody>
      </p:sp>
      <p:sp>
        <p:nvSpPr>
          <p:cNvPr id="7" name="TextovéPole 6">
            <a:extLst>
              <a:ext uri="{FF2B5EF4-FFF2-40B4-BE49-F238E27FC236}">
                <a16:creationId xmlns:a16="http://schemas.microsoft.com/office/drawing/2014/main" id="{8B5D89BC-AEFD-4C9C-83E5-EF771BF332D5}"/>
              </a:ext>
            </a:extLst>
          </p:cNvPr>
          <p:cNvSpPr txBox="1"/>
          <p:nvPr/>
        </p:nvSpPr>
        <p:spPr>
          <a:xfrm>
            <a:off x="916482" y="4018471"/>
            <a:ext cx="2142102" cy="338554"/>
          </a:xfrm>
          <a:prstGeom prst="rect">
            <a:avLst/>
          </a:prstGeom>
          <a:noFill/>
        </p:spPr>
        <p:txBody>
          <a:bodyPr wrap="square" rtlCol="0">
            <a:spAutoFit/>
          </a:bodyPr>
          <a:lstStyle/>
          <a:p>
            <a:r>
              <a:rPr lang="cs-CZ" sz="1600" dirty="0" err="1"/>
              <a:t>Differential</a:t>
            </a:r>
            <a:r>
              <a:rPr lang="cs-CZ" sz="1600" dirty="0"/>
              <a:t>-mode </a:t>
            </a:r>
          </a:p>
        </p:txBody>
      </p:sp>
      <p:sp>
        <p:nvSpPr>
          <p:cNvPr id="8" name="TextovéPole 7">
            <a:extLst>
              <a:ext uri="{FF2B5EF4-FFF2-40B4-BE49-F238E27FC236}">
                <a16:creationId xmlns:a16="http://schemas.microsoft.com/office/drawing/2014/main" id="{3C3D31D0-F28C-487A-944C-CE7201AD0F3E}"/>
              </a:ext>
            </a:extLst>
          </p:cNvPr>
          <p:cNvSpPr txBox="1"/>
          <p:nvPr/>
        </p:nvSpPr>
        <p:spPr>
          <a:xfrm>
            <a:off x="5092948" y="3982805"/>
            <a:ext cx="1692940" cy="338554"/>
          </a:xfrm>
          <a:prstGeom prst="rect">
            <a:avLst/>
          </a:prstGeom>
          <a:noFill/>
        </p:spPr>
        <p:txBody>
          <a:bodyPr wrap="square" rtlCol="0">
            <a:spAutoFit/>
          </a:bodyPr>
          <a:lstStyle/>
          <a:p>
            <a:r>
              <a:rPr lang="cs-CZ" sz="1600" dirty="0" err="1"/>
              <a:t>Common</a:t>
            </a:r>
            <a:r>
              <a:rPr lang="cs-CZ" sz="1600" dirty="0"/>
              <a:t>-mode</a:t>
            </a:r>
          </a:p>
        </p:txBody>
      </p:sp>
    </p:spTree>
    <p:extLst>
      <p:ext uri="{BB962C8B-B14F-4D97-AF65-F5344CB8AC3E}">
        <p14:creationId xmlns:p14="http://schemas.microsoft.com/office/powerpoint/2010/main" val="1553073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5E34393-FEE1-468C-8F15-987442D581A6}"/>
              </a:ext>
            </a:extLst>
          </p:cNvPr>
          <p:cNvSpPr txBox="1">
            <a:spLocks noChangeArrowheads="1"/>
          </p:cNvSpPr>
          <p:nvPr/>
        </p:nvSpPr>
        <p:spPr>
          <a:xfrm>
            <a:off x="418186" y="476672"/>
            <a:ext cx="7682206" cy="714474"/>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3600" dirty="0">
                <a:solidFill>
                  <a:srgbClr val="CC0000"/>
                </a:solidFill>
                <a:latin typeface="Arial" panose="020B0604020202020204" pitchFamily="34" charset="0"/>
                <a:ea typeface="+mn-ea"/>
                <a:cs typeface="+mn-cs"/>
              </a:rPr>
              <a:t>Základní normy pro měření EMI</a:t>
            </a:r>
          </a:p>
        </p:txBody>
      </p:sp>
      <p:sp>
        <p:nvSpPr>
          <p:cNvPr id="3" name="Rectangle 3">
            <a:extLst>
              <a:ext uri="{FF2B5EF4-FFF2-40B4-BE49-F238E27FC236}">
                <a16:creationId xmlns:a16="http://schemas.microsoft.com/office/drawing/2014/main" id="{1F51E0F5-CB32-4BF7-8F4D-CD963438588F}"/>
              </a:ext>
            </a:extLst>
          </p:cNvPr>
          <p:cNvSpPr txBox="1">
            <a:spLocks noChangeArrowheads="1"/>
          </p:cNvSpPr>
          <p:nvPr/>
        </p:nvSpPr>
        <p:spPr>
          <a:xfrm>
            <a:off x="418186" y="1263154"/>
            <a:ext cx="8522516" cy="5472608"/>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buClr>
                <a:schemeClr val="tx1"/>
              </a:buClr>
              <a:buSzPct val="100000"/>
              <a:buFont typeface="Wingdings" panose="05000000000000000000" pitchFamily="2" charset="2"/>
              <a:buChar char="§"/>
            </a:pPr>
            <a:r>
              <a:rPr lang="cs-CZ" sz="1600" b="0" kern="0" dirty="0"/>
              <a:t>EUT (</a:t>
            </a:r>
            <a:r>
              <a:rPr lang="cs-CZ" sz="1600" b="0" kern="0" dirty="0" err="1"/>
              <a:t>equipment</a:t>
            </a:r>
            <a:r>
              <a:rPr lang="cs-CZ" sz="1600" b="0" kern="0" dirty="0"/>
              <a:t> </a:t>
            </a:r>
            <a:r>
              <a:rPr lang="cs-CZ" sz="1600" b="0" kern="0" dirty="0" err="1"/>
              <a:t>under</a:t>
            </a:r>
            <a:r>
              <a:rPr lang="cs-CZ" sz="1600" b="0" kern="0" dirty="0"/>
              <a:t> test) vystavené rušivým signálům musí vykazovat určitou míru odolnosti (EMS)</a:t>
            </a:r>
          </a:p>
          <a:p>
            <a:pPr eaLnBrk="1" hangingPunct="1">
              <a:buClr>
                <a:schemeClr val="tx1"/>
              </a:buClr>
              <a:buSzPct val="100000"/>
              <a:buFont typeface="Wingdings" panose="05000000000000000000" pitchFamily="2" charset="2"/>
              <a:buChar char="§"/>
            </a:pPr>
            <a:r>
              <a:rPr lang="cs-CZ" sz="1600" b="0" kern="0" dirty="0"/>
              <a:t>zároveň je však potencionálním zdrojem rušivých signálů pro ostatní zařízení, musí tedy také splnit limity pro maximálního přípustnou úroveň rušení, které může  generovat</a:t>
            </a:r>
          </a:p>
          <a:p>
            <a:pPr eaLnBrk="1" hangingPunct="1">
              <a:buClr>
                <a:schemeClr val="tx1"/>
              </a:buClr>
              <a:buSzPct val="100000"/>
              <a:buFont typeface="Wingdings" panose="05000000000000000000" pitchFamily="2" charset="2"/>
              <a:buChar char="§"/>
            </a:pPr>
            <a:r>
              <a:rPr lang="cs-CZ" sz="1600" b="0" kern="0" dirty="0"/>
              <a:t>základní měřicí sestava = EUT – prvek snímající rušivý signál – měřicí přijímač</a:t>
            </a:r>
          </a:p>
          <a:p>
            <a:pPr eaLnBrk="1" hangingPunct="1">
              <a:buClr>
                <a:schemeClr val="tx1"/>
              </a:buClr>
              <a:buSzPct val="100000"/>
              <a:buFont typeface="Wingdings" panose="05000000000000000000" pitchFamily="2" charset="2"/>
              <a:buChar char="§"/>
            </a:pPr>
            <a:r>
              <a:rPr lang="cs-CZ" sz="1600" b="0" kern="0" dirty="0"/>
              <a:t>vlastnosti snímačů EMI a měřicího přijímače jsou v rámci reprodukovatelnosti měření mezinárodně normalizovány, viz norma </a:t>
            </a:r>
            <a:r>
              <a:rPr lang="cs-CZ" sz="1600" b="0" i="1" kern="0" dirty="0"/>
              <a:t>ČSN EN 55016 Specifikace přístrojů a metod pro měření vysokofrekvenčního rušení a odolnosti </a:t>
            </a:r>
          </a:p>
          <a:p>
            <a:pPr lvl="1" eaLnBrk="1" hangingPunct="1">
              <a:buClr>
                <a:schemeClr val="tx1"/>
              </a:buClr>
              <a:buSzPct val="100000"/>
              <a:buFont typeface="Wingdings" panose="05000000000000000000" pitchFamily="2" charset="2"/>
              <a:buChar char="§"/>
            </a:pPr>
            <a:r>
              <a:rPr lang="cs-CZ" sz="1400" b="0" kern="0" dirty="0"/>
              <a:t>Část 1-1: Přístroje pro měření vysokofrekvenčního rušení a odolnosti - Měřicí přístroje</a:t>
            </a:r>
          </a:p>
          <a:p>
            <a:pPr lvl="1" eaLnBrk="1" hangingPunct="1">
              <a:buClr>
                <a:schemeClr val="tx1"/>
              </a:buClr>
              <a:buSzPct val="100000"/>
              <a:buFont typeface="Wingdings" panose="05000000000000000000" pitchFamily="2" charset="2"/>
              <a:buChar char="§"/>
            </a:pPr>
            <a:r>
              <a:rPr lang="cs-CZ" sz="1400" b="0" kern="0" dirty="0"/>
              <a:t>Část 1-2: Přístroje pro měření vysokofrekvenčního rušení a odolnosti – Vazební zařízení pro měření rušení šířeného vedením</a:t>
            </a:r>
          </a:p>
          <a:p>
            <a:pPr lvl="1" eaLnBrk="1" hangingPunct="1">
              <a:buClr>
                <a:schemeClr val="tx1"/>
              </a:buClr>
              <a:buSzPct val="100000"/>
              <a:buFont typeface="Wingdings" panose="05000000000000000000" pitchFamily="2" charset="2"/>
              <a:buChar char="§"/>
            </a:pPr>
            <a:r>
              <a:rPr lang="cs-CZ" sz="1400" b="0" kern="0" dirty="0"/>
              <a:t>Část 1-3: Přístroje pro měření vysokofrekvenčního rušení a odolnosti – Pomocná zařízení – Rušivý výkon</a:t>
            </a:r>
          </a:p>
          <a:p>
            <a:pPr lvl="1" eaLnBrk="1" hangingPunct="1">
              <a:buClr>
                <a:schemeClr val="tx1"/>
              </a:buClr>
              <a:buSzPct val="100000"/>
              <a:buFont typeface="Wingdings" panose="05000000000000000000" pitchFamily="2" charset="2"/>
              <a:buChar char="§"/>
            </a:pPr>
            <a:r>
              <a:rPr lang="cs-CZ" sz="1400" b="0" kern="0" dirty="0"/>
              <a:t>Část 1-4: Přístroje pro měření vysokofrekvenčního rušení a odolnosti – Antény</a:t>
            </a:r>
            <a:br>
              <a:rPr lang="cs-CZ" sz="1400" b="0" kern="0" dirty="0"/>
            </a:br>
            <a:r>
              <a:rPr lang="cs-CZ" sz="1400" b="0" kern="0" dirty="0"/>
              <a:t>a zkušební stanoviště pro měření rušení šířeného zářením</a:t>
            </a:r>
          </a:p>
          <a:p>
            <a:pPr lvl="1" eaLnBrk="1" hangingPunct="1">
              <a:buClr>
                <a:schemeClr val="tx1"/>
              </a:buClr>
              <a:buSzPct val="100000"/>
              <a:buFont typeface="Wingdings" panose="05000000000000000000" pitchFamily="2" charset="2"/>
              <a:buChar char="§"/>
            </a:pPr>
            <a:r>
              <a:rPr lang="cs-CZ" sz="1400" b="0" kern="0" dirty="0"/>
              <a:t>Část 1-5: Přístroje pro měření vysokofrekvenčního rušení a odolnosti - Stanoviště pro kalibraci antén a referenční zkušební stanoviště pro 5 MHz až 18 GHz</a:t>
            </a:r>
          </a:p>
          <a:p>
            <a:pPr lvl="1" eaLnBrk="1" hangingPunct="1">
              <a:buClr>
                <a:schemeClr val="tx1"/>
              </a:buClr>
              <a:buSzPct val="100000"/>
              <a:buFont typeface="Wingdings" panose="05000000000000000000" pitchFamily="2" charset="2"/>
              <a:buChar char="§"/>
            </a:pPr>
            <a:r>
              <a:rPr lang="cs-CZ" sz="1400" b="0" kern="0" dirty="0"/>
              <a:t>Část 1-6: Přístroje pro měření vysokofrekvenčního rušení a odolnosti - Kalibrace EMC antény</a:t>
            </a:r>
          </a:p>
          <a:p>
            <a:pPr lvl="1" eaLnBrk="1" hangingPunct="1">
              <a:buClr>
                <a:schemeClr val="tx1"/>
              </a:buClr>
              <a:buSzPct val="100000"/>
              <a:buFont typeface="Wingdings" panose="05000000000000000000" pitchFamily="2" charset="2"/>
              <a:buChar char="§"/>
            </a:pPr>
            <a:r>
              <a:rPr lang="cs-CZ" sz="1400" b="0" kern="0" dirty="0"/>
              <a:t>Část 2-1: Metody měření rušení a odolnosti –  Měření rušení šířeného vedením</a:t>
            </a:r>
          </a:p>
          <a:p>
            <a:pPr lvl="1" eaLnBrk="1" hangingPunct="1">
              <a:buClr>
                <a:schemeClr val="tx1"/>
              </a:buClr>
              <a:buSzPct val="100000"/>
              <a:buFont typeface="Wingdings" panose="05000000000000000000" pitchFamily="2" charset="2"/>
              <a:buChar char="§"/>
            </a:pPr>
            <a:r>
              <a:rPr lang="cs-CZ" sz="1400" b="0" kern="0" dirty="0"/>
              <a:t>Část 2-3: Metody měření rušení a odolnosti –  Měření rušení šířeného zářením</a:t>
            </a:r>
          </a:p>
        </p:txBody>
      </p:sp>
    </p:spTree>
    <p:extLst>
      <p:ext uri="{BB962C8B-B14F-4D97-AF65-F5344CB8AC3E}">
        <p14:creationId xmlns:p14="http://schemas.microsoft.com/office/powerpoint/2010/main" val="2079771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5E34393-FEE1-468C-8F15-987442D581A6}"/>
              </a:ext>
            </a:extLst>
          </p:cNvPr>
          <p:cNvSpPr txBox="1">
            <a:spLocks noChangeArrowheads="1"/>
          </p:cNvSpPr>
          <p:nvPr/>
        </p:nvSpPr>
        <p:spPr>
          <a:xfrm>
            <a:off x="418186" y="122238"/>
            <a:ext cx="5472608" cy="714474"/>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3600" dirty="0">
                <a:solidFill>
                  <a:srgbClr val="CC0000"/>
                </a:solidFill>
                <a:latin typeface="Arial" panose="020B0604020202020204" pitchFamily="34" charset="0"/>
                <a:ea typeface="+mn-ea"/>
                <a:cs typeface="+mn-cs"/>
              </a:rPr>
              <a:t>Normy pro měření EMI</a:t>
            </a:r>
          </a:p>
        </p:txBody>
      </p:sp>
      <p:sp>
        <p:nvSpPr>
          <p:cNvPr id="3" name="Rectangle 3">
            <a:extLst>
              <a:ext uri="{FF2B5EF4-FFF2-40B4-BE49-F238E27FC236}">
                <a16:creationId xmlns:a16="http://schemas.microsoft.com/office/drawing/2014/main" id="{1F51E0F5-CB32-4BF7-8F4D-CD963438588F}"/>
              </a:ext>
            </a:extLst>
          </p:cNvPr>
          <p:cNvSpPr txBox="1">
            <a:spLocks noChangeArrowheads="1"/>
          </p:cNvSpPr>
          <p:nvPr/>
        </p:nvSpPr>
        <p:spPr>
          <a:xfrm>
            <a:off x="418186" y="836712"/>
            <a:ext cx="8352928" cy="5899050"/>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marL="0" lvl="1" indent="0" eaLnBrk="1" hangingPunct="1">
              <a:spcBef>
                <a:spcPts val="0"/>
              </a:spcBef>
              <a:buClr>
                <a:schemeClr val="tx1"/>
              </a:buClr>
              <a:buSzPct val="100000"/>
              <a:buNone/>
            </a:pPr>
            <a:r>
              <a:rPr lang="cs-CZ" sz="1800" b="0" kern="0" dirty="0"/>
              <a:t>Limitní úrovně rušení, které může EUT generovat jsou uvedeny v kmenových normách nebo normách skupiny výrobků:</a:t>
            </a:r>
          </a:p>
          <a:p>
            <a:pPr marL="285750" lvl="1" indent="-285750" eaLnBrk="1" hangingPunct="1">
              <a:spcBef>
                <a:spcPts val="600"/>
              </a:spcBef>
              <a:buClr>
                <a:schemeClr val="tx1"/>
              </a:buClr>
              <a:buSzPct val="100000"/>
              <a:buFont typeface="Wingdings" panose="05000000000000000000" pitchFamily="2" charset="2"/>
              <a:buChar char="§"/>
            </a:pPr>
            <a:r>
              <a:rPr lang="cs-CZ" sz="1800" b="0" kern="0" dirty="0"/>
              <a:t>ČSN EN 61000-6-3 Elektromagnetická kompatibilita (EMC) - Část 6-3: </a:t>
            </a:r>
            <a:r>
              <a:rPr lang="cs-CZ" sz="1800" kern="0" dirty="0"/>
              <a:t>Kmenové normy</a:t>
            </a:r>
            <a:r>
              <a:rPr lang="cs-CZ" sz="1800" b="0" kern="0" dirty="0"/>
              <a:t> – Emise - Prostředí obytné, obchodní a lehkého průmyslu</a:t>
            </a:r>
          </a:p>
          <a:p>
            <a:pPr marL="285750" lvl="1" indent="-285750" eaLnBrk="1" hangingPunct="1">
              <a:spcBef>
                <a:spcPts val="600"/>
              </a:spcBef>
              <a:buClr>
                <a:schemeClr val="tx1"/>
              </a:buClr>
              <a:buSzPct val="100000"/>
              <a:buFont typeface="Wingdings" panose="05000000000000000000" pitchFamily="2" charset="2"/>
              <a:buChar char="§"/>
            </a:pPr>
            <a:r>
              <a:rPr lang="cs-CZ" sz="1800" b="0" kern="0" dirty="0"/>
              <a:t>ČSN EN 61000-6-4 Elektromagnetická kompatibilita (EMC) - Část 6-4: </a:t>
            </a:r>
            <a:r>
              <a:rPr lang="cs-CZ" sz="1800" kern="0" dirty="0"/>
              <a:t>Kmenové normy</a:t>
            </a:r>
            <a:r>
              <a:rPr lang="cs-CZ" sz="1800" b="0" kern="0" dirty="0"/>
              <a:t> – Emise – Průmyslové prostředí</a:t>
            </a:r>
          </a:p>
          <a:p>
            <a:pPr marL="285750" lvl="1" indent="-285750" eaLnBrk="1" hangingPunct="1">
              <a:spcBef>
                <a:spcPts val="600"/>
              </a:spcBef>
              <a:buClr>
                <a:schemeClr val="tx1"/>
              </a:buClr>
              <a:buSzPct val="100000"/>
              <a:buFont typeface="Wingdings" panose="05000000000000000000" pitchFamily="2" charset="2"/>
              <a:buChar char="§"/>
            </a:pPr>
            <a:r>
              <a:rPr lang="cs-CZ" sz="1800" b="0" kern="0" dirty="0"/>
              <a:t>ČSN EN 55014-1  Elektromagnetická kompatibilita - </a:t>
            </a:r>
            <a:r>
              <a:rPr lang="cs-CZ" sz="1800" b="0" u="sng" kern="0" dirty="0"/>
              <a:t>Požadavky na spotřebiče pro domácnost, elektrické nářadí a podobné přístroje</a:t>
            </a:r>
            <a:r>
              <a:rPr lang="cs-CZ" sz="1800" b="0" kern="0" dirty="0"/>
              <a:t> - Část 1: Emise</a:t>
            </a:r>
          </a:p>
          <a:p>
            <a:pPr marL="284400" indent="-284400" eaLnBrk="1" hangingPunct="1">
              <a:spcBef>
                <a:spcPts val="600"/>
              </a:spcBef>
              <a:buClr>
                <a:schemeClr val="tx1"/>
              </a:buClr>
              <a:buSzPct val="100000"/>
              <a:buFont typeface="Wingdings" panose="05000000000000000000" pitchFamily="2" charset="2"/>
              <a:buChar char="§"/>
            </a:pPr>
            <a:r>
              <a:rPr lang="cs-CZ" sz="1800" b="0" kern="0" dirty="0"/>
              <a:t>ČSN EN 55011 </a:t>
            </a:r>
            <a:r>
              <a:rPr lang="cs-CZ" sz="1800" b="0" u="sng" kern="0" dirty="0"/>
              <a:t>Průmyslová, vědecká a lékařská zařízení</a:t>
            </a:r>
            <a:r>
              <a:rPr lang="cs-CZ" sz="1800" b="0" kern="0" dirty="0"/>
              <a:t> - Charakteristiky vysokofrekvenčního rušení - Meze a metody měření</a:t>
            </a:r>
          </a:p>
          <a:p>
            <a:pPr marL="284400" indent="-284400" eaLnBrk="1" hangingPunct="1">
              <a:spcBef>
                <a:spcPts val="600"/>
              </a:spcBef>
              <a:buClr>
                <a:schemeClr val="tx1"/>
              </a:buClr>
              <a:buSzPct val="100000"/>
              <a:buFont typeface="Wingdings" panose="05000000000000000000" pitchFamily="2" charset="2"/>
              <a:buChar char="§"/>
            </a:pPr>
            <a:r>
              <a:rPr lang="cs-CZ" sz="1800" b="0" kern="0" dirty="0"/>
              <a:t>ČSN EN 55032 </a:t>
            </a:r>
            <a:r>
              <a:rPr lang="cs-CZ" sz="1800" b="0" u="sng" kern="0" dirty="0"/>
              <a:t>Elektromagnetická kompatibilita multimediálních zařízení</a:t>
            </a:r>
            <a:r>
              <a:rPr lang="cs-CZ" sz="1800" b="0" kern="0" dirty="0"/>
              <a:t> - Požadavky na emisi </a:t>
            </a:r>
          </a:p>
          <a:p>
            <a:pPr marL="284400" indent="-284400" eaLnBrk="1" hangingPunct="1">
              <a:spcBef>
                <a:spcPts val="600"/>
              </a:spcBef>
              <a:buClr>
                <a:schemeClr val="tx1"/>
              </a:buClr>
              <a:buSzPct val="100000"/>
              <a:buFont typeface="Wingdings" panose="05000000000000000000" pitchFamily="2" charset="2"/>
              <a:buChar char="§"/>
            </a:pPr>
            <a:r>
              <a:rPr lang="cs-CZ" sz="1800" b="0" kern="0" dirty="0"/>
              <a:t>ČSN EN 55015  Meze a metody měření charakteristik vysokofrekvenčního rušení způsobeného </a:t>
            </a:r>
            <a:r>
              <a:rPr lang="cs-CZ" sz="1800" b="0" u="sng" kern="0" dirty="0"/>
              <a:t>elektrickými svítidly a podobným zařízením</a:t>
            </a:r>
          </a:p>
          <a:p>
            <a:pPr marL="284400" indent="-284400" eaLnBrk="1" hangingPunct="1">
              <a:spcBef>
                <a:spcPts val="600"/>
              </a:spcBef>
              <a:buClr>
                <a:schemeClr val="tx1"/>
              </a:buClr>
              <a:buSzPct val="100000"/>
              <a:buFont typeface="Wingdings" panose="05000000000000000000" pitchFamily="2" charset="2"/>
              <a:buChar char="§"/>
            </a:pPr>
            <a:r>
              <a:rPr lang="cs-CZ" sz="1800" b="0" kern="0" dirty="0"/>
              <a:t>ČSN EN 50121-3-1  Drážní zařízení - Elektromagnetická kompatibilita - Část 3-1: Drážní vozidla - </a:t>
            </a:r>
            <a:r>
              <a:rPr lang="cs-CZ" sz="1800" b="0" u="sng" kern="0" dirty="0"/>
              <a:t>Vlak a celkové vozidlo</a:t>
            </a:r>
          </a:p>
          <a:p>
            <a:pPr marL="284400" indent="-284400" eaLnBrk="1" hangingPunct="1">
              <a:spcBef>
                <a:spcPts val="600"/>
              </a:spcBef>
              <a:buClr>
                <a:schemeClr val="tx1"/>
              </a:buClr>
              <a:buSzPct val="100000"/>
              <a:buFont typeface="Wingdings" panose="05000000000000000000" pitchFamily="2" charset="2"/>
              <a:buChar char="§"/>
            </a:pPr>
            <a:r>
              <a:rPr lang="cs-CZ" sz="1800" b="0" kern="0" dirty="0"/>
              <a:t>ČSN EN 50121-3-2  Drážní zařízení - Elektromagnetická kompatibilita - Část 3-2: </a:t>
            </a:r>
            <a:r>
              <a:rPr lang="cs-CZ" sz="1800" b="0" u="sng" kern="0" dirty="0"/>
              <a:t>Drážní vozidla - Zařízení</a:t>
            </a:r>
            <a:endParaRPr lang="cs-CZ" sz="1400" b="0" u="sng" kern="0" dirty="0"/>
          </a:p>
          <a:p>
            <a:pPr lvl="1" eaLnBrk="1" hangingPunct="1">
              <a:buClr>
                <a:schemeClr val="tx1"/>
              </a:buClr>
              <a:buSzPct val="100000"/>
              <a:buFont typeface="Wingdings" panose="05000000000000000000" pitchFamily="2" charset="2"/>
              <a:buChar char="§"/>
            </a:pPr>
            <a:endParaRPr lang="cs-CZ" sz="1400" b="0" kern="0" dirty="0"/>
          </a:p>
        </p:txBody>
      </p:sp>
    </p:spTree>
    <p:extLst>
      <p:ext uri="{BB962C8B-B14F-4D97-AF65-F5344CB8AC3E}">
        <p14:creationId xmlns:p14="http://schemas.microsoft.com/office/powerpoint/2010/main" val="2222833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5E34393-FEE1-468C-8F15-987442D581A6}"/>
              </a:ext>
            </a:extLst>
          </p:cNvPr>
          <p:cNvSpPr txBox="1">
            <a:spLocks noChangeArrowheads="1"/>
          </p:cNvSpPr>
          <p:nvPr/>
        </p:nvSpPr>
        <p:spPr>
          <a:xfrm>
            <a:off x="395536" y="116632"/>
            <a:ext cx="8474294" cy="570458"/>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800" dirty="0">
                <a:solidFill>
                  <a:srgbClr val="CC0000"/>
                </a:solidFill>
                <a:latin typeface="Arial" panose="020B0604020202020204" pitchFamily="34" charset="0"/>
                <a:ea typeface="+mn-ea"/>
                <a:cs typeface="+mn-cs"/>
              </a:rPr>
              <a:t>Normy pro měření EMI – příklad limitních hodnot</a:t>
            </a:r>
          </a:p>
        </p:txBody>
      </p:sp>
      <p:sp>
        <p:nvSpPr>
          <p:cNvPr id="4" name="Rectangle 3">
            <a:extLst>
              <a:ext uri="{FF2B5EF4-FFF2-40B4-BE49-F238E27FC236}">
                <a16:creationId xmlns:a16="http://schemas.microsoft.com/office/drawing/2014/main" id="{FBEABBF5-D8EE-4FBA-AEEC-8E620FE84D8C}"/>
              </a:ext>
            </a:extLst>
          </p:cNvPr>
          <p:cNvSpPr txBox="1">
            <a:spLocks noChangeArrowheads="1"/>
          </p:cNvSpPr>
          <p:nvPr/>
        </p:nvSpPr>
        <p:spPr>
          <a:xfrm>
            <a:off x="408105" y="764704"/>
            <a:ext cx="8196343" cy="5328592"/>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buClrTx/>
              <a:buSzPct val="100000"/>
              <a:buFont typeface="Wingdings" panose="05000000000000000000" pitchFamily="2" charset="2"/>
              <a:buChar char="§"/>
            </a:pPr>
            <a:r>
              <a:rPr lang="cs-CZ" sz="1600" b="1" kern="0" dirty="0"/>
              <a:t>Meze pro rušení šířené zářením</a:t>
            </a:r>
            <a:r>
              <a:rPr lang="cs-CZ" sz="1600" b="0" kern="0" dirty="0"/>
              <a:t> podle ČSN EN 55032:</a:t>
            </a:r>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r>
              <a:rPr lang="cs-CZ" sz="1600" b="0" kern="0" dirty="0"/>
              <a:t>Třída B je určena především pro prostředí domácnosti a může zahrnovat zařízení bez pevného místa použití (například přenosné zařízení napájené z vestavěných baterií), telekomunikační koncové zařízení napájené z telekomunikační sítě, osobní počítače a připojená pomocná zařízení.</a:t>
            </a:r>
          </a:p>
          <a:p>
            <a:pPr eaLnBrk="1" hangingPunct="1">
              <a:buClrTx/>
              <a:buSzPct val="100000"/>
              <a:buFont typeface="Wingdings" panose="05000000000000000000" pitchFamily="2" charset="2"/>
              <a:buChar char="§"/>
            </a:pPr>
            <a:r>
              <a:rPr lang="cs-CZ" sz="1600" b="0" kern="0" dirty="0"/>
              <a:t>Třída A je kategorie všech ostatních ITE. V návodu k použití musí být uvedeno upozornění: Toto je výrobek třídy A. V domácím prostředí může tento výrobek způsobovat vysokofrekvenční interferenci. V takovém případě se může vyžadovat, aby uživatel přijal příslušná opatření.</a:t>
            </a:r>
          </a:p>
          <a:p>
            <a:pPr eaLnBrk="1" hangingPunct="1">
              <a:buClrTx/>
              <a:buSzPct val="100000"/>
              <a:buFont typeface="Wingdings" panose="05000000000000000000" pitchFamily="2" charset="2"/>
              <a:buChar char="§"/>
            </a:pPr>
            <a:endParaRPr lang="cs-CZ" sz="1600" b="0" kern="0" dirty="0"/>
          </a:p>
          <a:p>
            <a:pPr eaLnBrk="1" hangingPunct="1"/>
            <a:endParaRPr lang="cs-CZ" sz="1400" b="0" kern="0" dirty="0"/>
          </a:p>
          <a:p>
            <a:pPr eaLnBrk="1" hangingPunct="1"/>
            <a:endParaRPr lang="cs-CZ" sz="1400" b="0" kern="0" dirty="0"/>
          </a:p>
          <a:p>
            <a:pPr eaLnBrk="1" hangingPunct="1"/>
            <a:endParaRPr lang="cs-CZ" sz="1400" b="0" kern="0" dirty="0"/>
          </a:p>
          <a:p>
            <a:pPr eaLnBrk="1" hangingPunct="1"/>
            <a:endParaRPr lang="cs-CZ" sz="1400" b="0" kern="0" dirty="0"/>
          </a:p>
          <a:p>
            <a:pPr eaLnBrk="1" hangingPunct="1">
              <a:buFont typeface="Wingdings" pitchFamily="2" charset="2"/>
              <a:buNone/>
            </a:pPr>
            <a:endParaRPr lang="cs-CZ" sz="1400" b="0" kern="0" dirty="0"/>
          </a:p>
          <a:p>
            <a:pPr eaLnBrk="1" hangingPunct="1"/>
            <a:endParaRPr lang="cs-CZ" sz="1400" b="0" kern="0" dirty="0"/>
          </a:p>
          <a:p>
            <a:pPr eaLnBrk="1" hangingPunct="1"/>
            <a:endParaRPr lang="cs-CZ" sz="1400" b="0" kern="0" dirty="0"/>
          </a:p>
          <a:p>
            <a:pPr eaLnBrk="1" hangingPunct="1">
              <a:buFont typeface="Wingdings" pitchFamily="2" charset="2"/>
              <a:buNone/>
            </a:pPr>
            <a:endParaRPr lang="cs-CZ" sz="1200" b="0" kern="0" dirty="0"/>
          </a:p>
        </p:txBody>
      </p:sp>
      <p:graphicFrame>
        <p:nvGraphicFramePr>
          <p:cNvPr id="6" name="Group 56">
            <a:extLst>
              <a:ext uri="{FF2B5EF4-FFF2-40B4-BE49-F238E27FC236}">
                <a16:creationId xmlns:a16="http://schemas.microsoft.com/office/drawing/2014/main" id="{A5945EC2-4625-436D-A607-131E4FBB1B24}"/>
              </a:ext>
            </a:extLst>
          </p:cNvPr>
          <p:cNvGraphicFramePr>
            <a:graphicFrameLocks/>
          </p:cNvGraphicFramePr>
          <p:nvPr>
            <p:extLst>
              <p:ext uri="{D42A27DB-BD31-4B8C-83A1-F6EECF244321}">
                <p14:modId xmlns:p14="http://schemas.microsoft.com/office/powerpoint/2010/main" val="1381681207"/>
              </p:ext>
            </p:extLst>
          </p:nvPr>
        </p:nvGraphicFramePr>
        <p:xfrm>
          <a:off x="611560" y="1259122"/>
          <a:ext cx="7691598" cy="2159999"/>
        </p:xfrm>
        <a:graphic>
          <a:graphicData uri="http://schemas.openxmlformats.org/drawingml/2006/table">
            <a:tbl>
              <a:tblPr/>
              <a:tblGrid>
                <a:gridCol w="1642926">
                  <a:extLst>
                    <a:ext uri="{9D8B030D-6E8A-4147-A177-3AD203B41FA5}">
                      <a16:colId xmlns:a16="http://schemas.microsoft.com/office/drawing/2014/main" val="20000"/>
                    </a:ext>
                  </a:extLst>
                </a:gridCol>
                <a:gridCol w="2238085">
                  <a:extLst>
                    <a:ext uri="{9D8B030D-6E8A-4147-A177-3AD203B41FA5}">
                      <a16:colId xmlns:a16="http://schemas.microsoft.com/office/drawing/2014/main" val="20001"/>
                    </a:ext>
                  </a:extLst>
                </a:gridCol>
                <a:gridCol w="1722355">
                  <a:extLst>
                    <a:ext uri="{9D8B030D-6E8A-4147-A177-3AD203B41FA5}">
                      <a16:colId xmlns:a16="http://schemas.microsoft.com/office/drawing/2014/main" val="1616223859"/>
                    </a:ext>
                  </a:extLst>
                </a:gridCol>
                <a:gridCol w="2088232">
                  <a:extLst>
                    <a:ext uri="{9D8B030D-6E8A-4147-A177-3AD203B41FA5}">
                      <a16:colId xmlns:a16="http://schemas.microsoft.com/office/drawing/2014/main" val="1270560514"/>
                    </a:ext>
                  </a:extLst>
                </a:gridCol>
              </a:tblGrid>
              <a:tr h="707287">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Meze rušení šířeného zářením pro zařízení třídy A ITE v měřicí vzdálenosti 3 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cs-CZ"/>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400" b="0" i="0" u="none" strike="noStrike" cap="none" normalizeH="0" baseline="0" dirty="0">
                          <a:ln>
                            <a:noFill/>
                          </a:ln>
                          <a:solidFill>
                            <a:schemeClr val="tx1"/>
                          </a:solidFill>
                          <a:effectLst/>
                          <a:latin typeface="Arial" charset="0"/>
                        </a:rPr>
                        <a:t>Meze rušení šířeného zářením pro zařízení třídy B ITE v měřicí vzdálenosti 3 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cs-CZ" sz="14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67126">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Kmitočtový rozsah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Kvazivrcholové meze 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Kmitočtový rozsah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Kvazivrcholové meze 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279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30 až 230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50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30 až 230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40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2793">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230 až 1000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57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230 až 1000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47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3494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5E34393-FEE1-468C-8F15-987442D581A6}"/>
              </a:ext>
            </a:extLst>
          </p:cNvPr>
          <p:cNvSpPr txBox="1">
            <a:spLocks noChangeArrowheads="1"/>
          </p:cNvSpPr>
          <p:nvPr/>
        </p:nvSpPr>
        <p:spPr>
          <a:xfrm>
            <a:off x="334853" y="404664"/>
            <a:ext cx="8474294" cy="570458"/>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800" dirty="0">
                <a:solidFill>
                  <a:srgbClr val="CC0000"/>
                </a:solidFill>
                <a:latin typeface="Arial" panose="020B0604020202020204" pitchFamily="34" charset="0"/>
                <a:ea typeface="+mn-ea"/>
                <a:cs typeface="+mn-cs"/>
              </a:rPr>
              <a:t>Normy pro měření EMI – příklad limitních hodnot</a:t>
            </a:r>
          </a:p>
        </p:txBody>
      </p:sp>
      <p:sp>
        <p:nvSpPr>
          <p:cNvPr id="5" name="Rectangle 3">
            <a:extLst>
              <a:ext uri="{FF2B5EF4-FFF2-40B4-BE49-F238E27FC236}">
                <a16:creationId xmlns:a16="http://schemas.microsoft.com/office/drawing/2014/main" id="{104E1F00-9F77-4A8E-86D1-24B8486F92CA}"/>
              </a:ext>
            </a:extLst>
          </p:cNvPr>
          <p:cNvSpPr txBox="1">
            <a:spLocks noChangeArrowheads="1"/>
          </p:cNvSpPr>
          <p:nvPr/>
        </p:nvSpPr>
        <p:spPr>
          <a:xfrm>
            <a:off x="468313" y="1223169"/>
            <a:ext cx="8229600" cy="4411662"/>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buClrTx/>
              <a:buSzPct val="100000"/>
              <a:buFont typeface="Wingdings" panose="05000000000000000000" pitchFamily="2" charset="2"/>
              <a:buChar char="§"/>
            </a:pPr>
            <a:r>
              <a:rPr lang="cs-CZ" sz="1600" b="1" kern="0" dirty="0"/>
              <a:t>Meze pro rušení šířené zářením</a:t>
            </a:r>
            <a:r>
              <a:rPr lang="cs-CZ" sz="1600" b="0" kern="0" dirty="0"/>
              <a:t> podle ČSN EN 55032:</a:t>
            </a:r>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r>
              <a:rPr lang="cs-CZ" sz="1600" b="0" kern="0" dirty="0"/>
              <a:t>Nejvyšší kmitočet interního zdroje EUT &lt; 108 MHz – měří se do 1 GHz</a:t>
            </a:r>
          </a:p>
          <a:p>
            <a:pPr eaLnBrk="1" hangingPunct="1">
              <a:buClrTx/>
              <a:buSzPct val="100000"/>
              <a:buFont typeface="Wingdings" panose="05000000000000000000" pitchFamily="2" charset="2"/>
              <a:buChar char="§"/>
            </a:pPr>
            <a:r>
              <a:rPr lang="cs-CZ" sz="1600" b="0" kern="0" dirty="0"/>
              <a:t>Nejvyšší kmitočet interního zdroje EUT &gt; 108 MHz a &lt; 500 MHz – měří se do 2 GHz</a:t>
            </a:r>
          </a:p>
          <a:p>
            <a:pPr eaLnBrk="1" hangingPunct="1">
              <a:buClrTx/>
              <a:buSzPct val="100000"/>
              <a:buFont typeface="Wingdings" panose="05000000000000000000" pitchFamily="2" charset="2"/>
              <a:buChar char="§"/>
            </a:pPr>
            <a:r>
              <a:rPr lang="cs-CZ" sz="1600" b="0" kern="0" dirty="0"/>
              <a:t>Nejvyšší kmitočet interního zdroje EUT &gt; 500 MHz a &lt; 1 GHz – měří se do 5 GHz</a:t>
            </a:r>
          </a:p>
          <a:p>
            <a:pPr eaLnBrk="1" hangingPunct="1">
              <a:buClrTx/>
              <a:buSzPct val="100000"/>
              <a:buFont typeface="Wingdings" panose="05000000000000000000" pitchFamily="2" charset="2"/>
              <a:buChar char="§"/>
            </a:pPr>
            <a:r>
              <a:rPr lang="cs-CZ" sz="1600" b="0" kern="0" dirty="0"/>
              <a:t>Nejvyšší kmitočet interního zdroje EUT &gt; 1 GHz – měří se do pětinásobku tohoto kmitočtu nebo  maximálně do 6 GHz</a:t>
            </a:r>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buClrTx/>
              <a:buSzPct val="100000"/>
              <a:buFont typeface="Wingdings" panose="05000000000000000000" pitchFamily="2" charset="2"/>
              <a:buChar char="§"/>
            </a:pPr>
            <a:endParaRPr lang="cs-CZ" sz="1600" b="0" kern="0" dirty="0"/>
          </a:p>
          <a:p>
            <a:pPr eaLnBrk="1" hangingPunct="1"/>
            <a:endParaRPr lang="cs-CZ" sz="1400" b="0" kern="0" dirty="0"/>
          </a:p>
          <a:p>
            <a:pPr eaLnBrk="1" hangingPunct="1"/>
            <a:endParaRPr lang="cs-CZ" sz="1400" b="0" kern="0" dirty="0"/>
          </a:p>
          <a:p>
            <a:pPr eaLnBrk="1" hangingPunct="1"/>
            <a:endParaRPr lang="cs-CZ" sz="1400" b="0" kern="0" dirty="0"/>
          </a:p>
          <a:p>
            <a:pPr eaLnBrk="1" hangingPunct="1"/>
            <a:endParaRPr lang="cs-CZ" sz="1400" b="0" kern="0" dirty="0"/>
          </a:p>
          <a:p>
            <a:pPr eaLnBrk="1" hangingPunct="1">
              <a:buFont typeface="Wingdings" pitchFamily="2" charset="2"/>
              <a:buNone/>
            </a:pPr>
            <a:endParaRPr lang="cs-CZ" sz="1400" b="0" kern="0" dirty="0"/>
          </a:p>
          <a:p>
            <a:pPr eaLnBrk="1" hangingPunct="1"/>
            <a:endParaRPr lang="cs-CZ" sz="1400" b="0" kern="0" dirty="0"/>
          </a:p>
          <a:p>
            <a:pPr eaLnBrk="1" hangingPunct="1"/>
            <a:endParaRPr lang="cs-CZ" sz="1400" b="0" kern="0" dirty="0"/>
          </a:p>
          <a:p>
            <a:pPr eaLnBrk="1" hangingPunct="1">
              <a:buFont typeface="Wingdings" pitchFamily="2" charset="2"/>
              <a:buNone/>
            </a:pPr>
            <a:endParaRPr lang="cs-CZ" sz="1200" b="0" kern="0" dirty="0"/>
          </a:p>
        </p:txBody>
      </p:sp>
      <p:graphicFrame>
        <p:nvGraphicFramePr>
          <p:cNvPr id="7" name="Tabulka 6">
            <a:extLst>
              <a:ext uri="{FF2B5EF4-FFF2-40B4-BE49-F238E27FC236}">
                <a16:creationId xmlns:a16="http://schemas.microsoft.com/office/drawing/2014/main" id="{BE553762-05E7-4C5F-BEA3-FF724A86BEA4}"/>
              </a:ext>
            </a:extLst>
          </p:cNvPr>
          <p:cNvGraphicFramePr>
            <a:graphicFrameLocks noGrp="1"/>
          </p:cNvGraphicFramePr>
          <p:nvPr>
            <p:extLst>
              <p:ext uri="{D42A27DB-BD31-4B8C-83A1-F6EECF244321}">
                <p14:modId xmlns:p14="http://schemas.microsoft.com/office/powerpoint/2010/main" val="548475924"/>
              </p:ext>
            </p:extLst>
          </p:nvPr>
        </p:nvGraphicFramePr>
        <p:xfrm>
          <a:off x="899592" y="1775214"/>
          <a:ext cx="3672408" cy="2034032"/>
        </p:xfrm>
        <a:graphic>
          <a:graphicData uri="http://schemas.openxmlformats.org/drawingml/2006/table">
            <a:tbl>
              <a:tblPr firstRow="1" bandRow="1">
                <a:tableStyleId>{5940675A-B579-460E-94D1-54222C63F5DA}</a:tableStyleId>
              </a:tblPr>
              <a:tblGrid>
                <a:gridCol w="1224136">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tblGrid>
              <a:tr h="370840">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Meze rušení šířeného zářením pro zařízení třídy A ITE v měřicí vzdálenosti 3 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cs-CZ"/>
                    </a:p>
                  </a:txBody>
                  <a:tcPr/>
                </a:tc>
                <a:tc hMerge="1">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cs-CZ" sz="14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Kmitočtový rozsah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Střední hodnota</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cs typeface="Arial" charset="0"/>
                        </a:rPr>
                        <a:t>Vrcholová hodnota</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400" b="0" i="0" u="none" strike="noStrike" cap="none" normalizeH="0" baseline="0" dirty="0">
                          <a:ln>
                            <a:noFill/>
                          </a:ln>
                          <a:solidFill>
                            <a:schemeClr val="tx1"/>
                          </a:solidFill>
                          <a:effectLst/>
                          <a:latin typeface="Arial" charset="0"/>
                        </a:rPr>
                        <a:t>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1 až 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56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76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3 až 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60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80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8" name="Tabulka 7">
            <a:extLst>
              <a:ext uri="{FF2B5EF4-FFF2-40B4-BE49-F238E27FC236}">
                <a16:creationId xmlns:a16="http://schemas.microsoft.com/office/drawing/2014/main" id="{B2C6EFEA-2248-4482-BF01-AB99B989400C}"/>
              </a:ext>
            </a:extLst>
          </p:cNvPr>
          <p:cNvGraphicFramePr>
            <a:graphicFrameLocks noGrp="1"/>
          </p:cNvGraphicFramePr>
          <p:nvPr>
            <p:extLst>
              <p:ext uri="{D42A27DB-BD31-4B8C-83A1-F6EECF244321}">
                <p14:modId xmlns:p14="http://schemas.microsoft.com/office/powerpoint/2010/main" val="2485538268"/>
              </p:ext>
            </p:extLst>
          </p:nvPr>
        </p:nvGraphicFramePr>
        <p:xfrm>
          <a:off x="4572000" y="1775214"/>
          <a:ext cx="3624063" cy="2034032"/>
        </p:xfrm>
        <a:graphic>
          <a:graphicData uri="http://schemas.openxmlformats.org/drawingml/2006/table">
            <a:tbl>
              <a:tblPr firstRow="1" bandRow="1">
                <a:tableStyleId>{5940675A-B579-460E-94D1-54222C63F5DA}</a:tableStyleId>
              </a:tblPr>
              <a:tblGrid>
                <a:gridCol w="1208021">
                  <a:extLst>
                    <a:ext uri="{9D8B030D-6E8A-4147-A177-3AD203B41FA5}">
                      <a16:colId xmlns:a16="http://schemas.microsoft.com/office/drawing/2014/main" val="20000"/>
                    </a:ext>
                  </a:extLst>
                </a:gridCol>
                <a:gridCol w="1208021">
                  <a:extLst>
                    <a:ext uri="{9D8B030D-6E8A-4147-A177-3AD203B41FA5}">
                      <a16:colId xmlns:a16="http://schemas.microsoft.com/office/drawing/2014/main" val="20001"/>
                    </a:ext>
                  </a:extLst>
                </a:gridCol>
                <a:gridCol w="1208021">
                  <a:extLst>
                    <a:ext uri="{9D8B030D-6E8A-4147-A177-3AD203B41FA5}">
                      <a16:colId xmlns:a16="http://schemas.microsoft.com/office/drawing/2014/main" val="20002"/>
                    </a:ext>
                  </a:extLst>
                </a:gridCol>
              </a:tblGrid>
              <a:tr h="370840">
                <a:tc gridSpan="3">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Meze rušení šířeného zářením pro zařízení třídy B ITE v měřicí vzdálenosti 3 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cs-CZ"/>
                    </a:p>
                  </a:txBody>
                  <a:tcPr/>
                </a:tc>
                <a:tc hMerge="1">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cs-CZ" sz="14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Kmitočtový rozsah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Střední hodnota</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cs typeface="Arial" charset="0"/>
                        </a:rPr>
                        <a:t>Vrcholová hodnota</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400" b="0" i="0" u="none" strike="noStrike" cap="none" normalizeH="0" baseline="0" dirty="0">
                          <a:ln>
                            <a:noFill/>
                          </a:ln>
                          <a:solidFill>
                            <a:schemeClr val="tx1"/>
                          </a:solidFill>
                          <a:effectLst/>
                          <a:latin typeface="Arial" charset="0"/>
                        </a:rPr>
                        <a:t>dB(</a:t>
                      </a:r>
                      <a:r>
                        <a:rPr kumimoji="0" lang="en-US" sz="1400" b="0" i="0" u="none" strike="noStrike" cap="none" normalizeH="0" baseline="0" dirty="0">
                          <a:ln>
                            <a:noFill/>
                          </a:ln>
                          <a:solidFill>
                            <a:schemeClr val="tx1"/>
                          </a:solidFill>
                          <a:effectLst/>
                          <a:latin typeface="Arial" charset="0"/>
                          <a:cs typeface="Arial" charset="0"/>
                        </a:rPr>
                        <a:t>µ</a:t>
                      </a:r>
                      <a:r>
                        <a:rPr kumimoji="0" lang="cs-CZ" sz="1400" b="0" i="0" u="none" strike="noStrike" cap="none" normalizeH="0" baseline="0" dirty="0">
                          <a:ln>
                            <a:noFill/>
                          </a:ln>
                          <a:solidFill>
                            <a:schemeClr val="tx1"/>
                          </a:solidFill>
                          <a:effectLst/>
                          <a:latin typeface="Arial" charset="0"/>
                          <a:cs typeface="Arial" charset="0"/>
                        </a:rPr>
                        <a:t>V/m)</a:t>
                      </a:r>
                      <a:endParaRPr kumimoji="0" lang="en-US" sz="1400" b="0" i="0" u="none" strike="noStrike" cap="none" normalizeH="0" baseline="0" dirty="0">
                        <a:ln>
                          <a:noFill/>
                        </a:ln>
                        <a:solidFill>
                          <a:schemeClr val="tx1"/>
                        </a:solidFill>
                        <a:effectLst/>
                        <a:latin typeface="Arial" charset="0"/>
                        <a:cs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1 až 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50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70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3 až 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54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Arial" charset="0"/>
                        </a:rPr>
                        <a:t>74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8531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7D54224D-13F0-4084-A3FE-CD650D262E2A}"/>
              </a:ext>
            </a:extLst>
          </p:cNvPr>
          <p:cNvPicPr>
            <a:picLocks noChangeAspect="1"/>
          </p:cNvPicPr>
          <p:nvPr/>
        </p:nvPicPr>
        <p:blipFill>
          <a:blip r:embed="rId2"/>
          <a:stretch>
            <a:fillRect/>
          </a:stretch>
        </p:blipFill>
        <p:spPr>
          <a:xfrm>
            <a:off x="0" y="851802"/>
            <a:ext cx="9144000" cy="5838154"/>
          </a:xfrm>
          <a:prstGeom prst="rect">
            <a:avLst/>
          </a:prstGeom>
        </p:spPr>
      </p:pic>
      <p:sp>
        <p:nvSpPr>
          <p:cNvPr id="4" name="Rectangle 2">
            <a:extLst>
              <a:ext uri="{FF2B5EF4-FFF2-40B4-BE49-F238E27FC236}">
                <a16:creationId xmlns:a16="http://schemas.microsoft.com/office/drawing/2014/main" id="{B280CB02-3CB0-4636-A338-7DE2CDF7FEA1}"/>
              </a:ext>
            </a:extLst>
          </p:cNvPr>
          <p:cNvSpPr txBox="1">
            <a:spLocks noChangeArrowheads="1"/>
          </p:cNvSpPr>
          <p:nvPr/>
        </p:nvSpPr>
        <p:spPr>
          <a:xfrm>
            <a:off x="431540" y="174168"/>
            <a:ext cx="8280920" cy="792088"/>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400" dirty="0">
                <a:solidFill>
                  <a:srgbClr val="CC0000"/>
                </a:solidFill>
                <a:latin typeface="Arial" panose="020B0604020202020204" pitchFamily="34" charset="0"/>
                <a:ea typeface="+mn-ea"/>
                <a:cs typeface="+mn-cs"/>
              </a:rPr>
              <a:t>Grafická prezentace limitních hodnot podle ČSN EN 55032, rušení šířené vedením</a:t>
            </a:r>
          </a:p>
        </p:txBody>
      </p:sp>
    </p:spTree>
    <p:extLst>
      <p:ext uri="{BB962C8B-B14F-4D97-AF65-F5344CB8AC3E}">
        <p14:creationId xmlns:p14="http://schemas.microsoft.com/office/powerpoint/2010/main" val="1294345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Skupina 4">
            <a:extLst>
              <a:ext uri="{FF2B5EF4-FFF2-40B4-BE49-F238E27FC236}">
                <a16:creationId xmlns:a16="http://schemas.microsoft.com/office/drawing/2014/main" id="{CC065165-B22D-4AA7-BFAB-D516A0D9D658}"/>
              </a:ext>
            </a:extLst>
          </p:cNvPr>
          <p:cNvGrpSpPr>
            <a:grpSpLocks noChangeAspect="1"/>
          </p:cNvGrpSpPr>
          <p:nvPr/>
        </p:nvGrpSpPr>
        <p:grpSpPr>
          <a:xfrm>
            <a:off x="4199" y="1095241"/>
            <a:ext cx="8964000" cy="5571580"/>
            <a:chOff x="0" y="548680"/>
            <a:chExt cx="9111196" cy="5683460"/>
          </a:xfrm>
        </p:grpSpPr>
        <p:pic>
          <p:nvPicPr>
            <p:cNvPr id="3" name="Obrázek 2">
              <a:extLst>
                <a:ext uri="{FF2B5EF4-FFF2-40B4-BE49-F238E27FC236}">
                  <a16:creationId xmlns:a16="http://schemas.microsoft.com/office/drawing/2014/main" id="{F29E50DB-AD15-4FE3-A819-5AD344E6609E}"/>
                </a:ext>
              </a:extLst>
            </p:cNvPr>
            <p:cNvPicPr>
              <a:picLocks noChangeAspect="1"/>
            </p:cNvPicPr>
            <p:nvPr/>
          </p:nvPicPr>
          <p:blipFill>
            <a:blip r:embed="rId2"/>
            <a:stretch>
              <a:fillRect/>
            </a:stretch>
          </p:blipFill>
          <p:spPr>
            <a:xfrm>
              <a:off x="0" y="548680"/>
              <a:ext cx="9111196" cy="5683460"/>
            </a:xfrm>
            <a:prstGeom prst="rect">
              <a:avLst/>
            </a:prstGeom>
          </p:spPr>
        </p:pic>
        <p:sp>
          <p:nvSpPr>
            <p:cNvPr id="4" name="TextovéPole 3">
              <a:extLst>
                <a:ext uri="{FF2B5EF4-FFF2-40B4-BE49-F238E27FC236}">
                  <a16:creationId xmlns:a16="http://schemas.microsoft.com/office/drawing/2014/main" id="{9EDB2112-2948-48BC-8963-B3462E972E3C}"/>
                </a:ext>
              </a:extLst>
            </p:cNvPr>
            <p:cNvSpPr txBox="1"/>
            <p:nvPr/>
          </p:nvSpPr>
          <p:spPr>
            <a:xfrm rot="16200000">
              <a:off x="-963461" y="3275112"/>
              <a:ext cx="2449710" cy="307777"/>
            </a:xfrm>
            <a:prstGeom prst="rect">
              <a:avLst/>
            </a:prstGeom>
            <a:solidFill>
              <a:schemeClr val="bg1"/>
            </a:solidFill>
          </p:spPr>
          <p:txBody>
            <a:bodyPr wrap="none" rtlCol="0">
              <a:spAutoFit/>
            </a:bodyPr>
            <a:lstStyle/>
            <a:p>
              <a:r>
                <a:rPr lang="cs-CZ" sz="1400" b="0" dirty="0" err="1"/>
                <a:t>Radiated</a:t>
              </a:r>
              <a:r>
                <a:rPr lang="cs-CZ" sz="1400" b="0" dirty="0"/>
                <a:t> </a:t>
              </a:r>
              <a:r>
                <a:rPr lang="cs-CZ" sz="1400" b="0" dirty="0" err="1"/>
                <a:t>emission</a:t>
              </a:r>
              <a:r>
                <a:rPr lang="cs-CZ" sz="1400" b="0" dirty="0"/>
                <a:t> / dB</a:t>
              </a:r>
              <a:r>
                <a:rPr lang="el-GR" sz="1400" b="0" dirty="0"/>
                <a:t>μ</a:t>
              </a:r>
              <a:r>
                <a:rPr lang="cs-CZ" sz="1400" b="0" dirty="0"/>
                <a:t>V/m</a:t>
              </a:r>
            </a:p>
          </p:txBody>
        </p:sp>
      </p:grpSp>
      <p:sp>
        <p:nvSpPr>
          <p:cNvPr id="6" name="Rectangle 2">
            <a:extLst>
              <a:ext uri="{FF2B5EF4-FFF2-40B4-BE49-F238E27FC236}">
                <a16:creationId xmlns:a16="http://schemas.microsoft.com/office/drawing/2014/main" id="{EA970F94-5767-47AD-AEC2-D509D9A7FC0D}"/>
              </a:ext>
            </a:extLst>
          </p:cNvPr>
          <p:cNvSpPr txBox="1">
            <a:spLocks noChangeArrowheads="1"/>
          </p:cNvSpPr>
          <p:nvPr/>
        </p:nvSpPr>
        <p:spPr>
          <a:xfrm>
            <a:off x="431540" y="174168"/>
            <a:ext cx="8280920" cy="792088"/>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400" dirty="0">
                <a:solidFill>
                  <a:srgbClr val="CC0000"/>
                </a:solidFill>
                <a:latin typeface="Arial" panose="020B0604020202020204" pitchFamily="34" charset="0"/>
                <a:ea typeface="+mn-ea"/>
                <a:cs typeface="+mn-cs"/>
              </a:rPr>
              <a:t>Grafická prezentace limitních hodnot podle ČSN EN 55032, rušení šířené zářením</a:t>
            </a:r>
          </a:p>
        </p:txBody>
      </p:sp>
    </p:spTree>
    <p:extLst>
      <p:ext uri="{BB962C8B-B14F-4D97-AF65-F5344CB8AC3E}">
        <p14:creationId xmlns:p14="http://schemas.microsoft.com/office/powerpoint/2010/main" val="2578442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984463FA-4150-4242-9B6C-758C47641A60}"/>
              </a:ext>
            </a:extLst>
          </p:cNvPr>
          <p:cNvPicPr>
            <a:picLocks noChangeAspect="1"/>
          </p:cNvPicPr>
          <p:nvPr/>
        </p:nvPicPr>
        <p:blipFill>
          <a:blip r:embed="rId2"/>
          <a:stretch>
            <a:fillRect/>
          </a:stretch>
        </p:blipFill>
        <p:spPr>
          <a:xfrm>
            <a:off x="0" y="1015283"/>
            <a:ext cx="9109701" cy="5842717"/>
          </a:xfrm>
          <a:prstGeom prst="rect">
            <a:avLst/>
          </a:prstGeom>
        </p:spPr>
      </p:pic>
      <p:sp>
        <p:nvSpPr>
          <p:cNvPr id="4" name="Rectangle 2">
            <a:extLst>
              <a:ext uri="{FF2B5EF4-FFF2-40B4-BE49-F238E27FC236}">
                <a16:creationId xmlns:a16="http://schemas.microsoft.com/office/drawing/2014/main" id="{5878B59D-A003-412C-A2FC-22CE1150B5EB}"/>
              </a:ext>
            </a:extLst>
          </p:cNvPr>
          <p:cNvSpPr txBox="1">
            <a:spLocks noChangeArrowheads="1"/>
          </p:cNvSpPr>
          <p:nvPr/>
        </p:nvSpPr>
        <p:spPr>
          <a:xfrm>
            <a:off x="323528" y="260648"/>
            <a:ext cx="7632848" cy="570458"/>
          </a:xfrm>
          <a:prstGeom prst="rect">
            <a:avLst/>
          </a:prstGeom>
        </p:spPr>
        <p:txBody>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400" dirty="0">
                <a:solidFill>
                  <a:srgbClr val="CC0000"/>
                </a:solidFill>
                <a:latin typeface="Arial" panose="020B0604020202020204" pitchFamily="34" charset="0"/>
                <a:ea typeface="+mn-ea"/>
                <a:cs typeface="+mn-cs"/>
              </a:rPr>
              <a:t>Přepočet limitních hodnot podle měřicí vzdálenosti (3 nebo 10 m) mezi anténou a EUT</a:t>
            </a:r>
          </a:p>
        </p:txBody>
      </p:sp>
    </p:spTree>
    <p:extLst>
      <p:ext uri="{BB962C8B-B14F-4D97-AF65-F5344CB8AC3E}">
        <p14:creationId xmlns:p14="http://schemas.microsoft.com/office/powerpoint/2010/main" val="1624684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a:extLst>
              <a:ext uri="{FF2B5EF4-FFF2-40B4-BE49-F238E27FC236}">
                <a16:creationId xmlns:a16="http://schemas.microsoft.com/office/drawing/2014/main" id="{E396FAD3-3C75-4205-A174-94DC76C44CC6}"/>
              </a:ext>
            </a:extLst>
          </p:cNvPr>
          <p:cNvSpPr txBox="1">
            <a:spLocks noChangeArrowheads="1"/>
          </p:cNvSpPr>
          <p:nvPr/>
        </p:nvSpPr>
        <p:spPr bwMode="auto">
          <a:xfrm>
            <a:off x="1093608" y="328613"/>
            <a:ext cx="65710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cs-CZ" altLang="cs-CZ" sz="3600" dirty="0">
                <a:solidFill>
                  <a:srgbClr val="CC0000"/>
                </a:solidFill>
              </a:rPr>
              <a:t>Snímače EMI v technice EMC</a:t>
            </a:r>
          </a:p>
        </p:txBody>
      </p:sp>
      <p:sp>
        <p:nvSpPr>
          <p:cNvPr id="9219" name="Text Box 8">
            <a:extLst>
              <a:ext uri="{FF2B5EF4-FFF2-40B4-BE49-F238E27FC236}">
                <a16:creationId xmlns:a16="http://schemas.microsoft.com/office/drawing/2014/main" id="{89F084FD-CA3F-438B-8F0C-0AA2652D8CC1}"/>
              </a:ext>
            </a:extLst>
          </p:cNvPr>
          <p:cNvSpPr txBox="1">
            <a:spLocks noChangeArrowheads="1"/>
          </p:cNvSpPr>
          <p:nvPr/>
        </p:nvSpPr>
        <p:spPr bwMode="auto">
          <a:xfrm>
            <a:off x="416620" y="1883569"/>
            <a:ext cx="807144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b="0" dirty="0">
                <a:hlinkClick r:id="rId2" action="ppaction://hlinksldjump"/>
              </a:rPr>
              <a:t>Umělá síť</a:t>
            </a:r>
            <a:r>
              <a:rPr lang="cs-CZ" altLang="cs-CZ" sz="1800" b="0" dirty="0"/>
              <a:t> (LISN, AMN) – 9 kHz až 30 MHz, rušení šířené po vedení</a:t>
            </a:r>
          </a:p>
          <a:p>
            <a:pPr>
              <a:spcBef>
                <a:spcPct val="0"/>
              </a:spcBef>
              <a:buNone/>
            </a:pPr>
            <a:r>
              <a:rPr lang="cs-CZ" altLang="cs-CZ" sz="1800" b="0" dirty="0">
                <a:hlinkClick r:id="rId3" action="ppaction://hlinksldjump"/>
              </a:rPr>
              <a:t>Napěťová sonda</a:t>
            </a:r>
            <a:r>
              <a:rPr lang="cs-CZ" altLang="cs-CZ" sz="1800" b="0" dirty="0"/>
              <a:t> – 9 kHz až 30 MHz, rušení šířené po vedení</a:t>
            </a:r>
          </a:p>
          <a:p>
            <a:pPr>
              <a:spcBef>
                <a:spcPct val="0"/>
              </a:spcBef>
              <a:buNone/>
            </a:pPr>
            <a:r>
              <a:rPr lang="cs-CZ" altLang="cs-CZ" sz="1800" b="0" dirty="0">
                <a:hlinkClick r:id="rId4" action="ppaction://hlinksldjump"/>
              </a:rPr>
              <a:t>Proudová sonda</a:t>
            </a:r>
            <a:r>
              <a:rPr lang="cs-CZ" altLang="cs-CZ" sz="1800" b="0" dirty="0"/>
              <a:t> – 9 kHz až 100 MHz (1 GHz), rušení šířené po vedení</a:t>
            </a:r>
          </a:p>
          <a:p>
            <a:pPr>
              <a:spcBef>
                <a:spcPct val="0"/>
              </a:spcBef>
              <a:buNone/>
            </a:pPr>
            <a:r>
              <a:rPr lang="cs-CZ" altLang="cs-CZ" sz="1800" b="0" dirty="0">
                <a:hlinkClick r:id="rId5" action="ppaction://hlinksldjump"/>
              </a:rPr>
              <a:t>Absorpční kleště</a:t>
            </a:r>
            <a:r>
              <a:rPr lang="cs-CZ" altLang="cs-CZ" sz="1800" b="0" dirty="0"/>
              <a:t> – 30 MHz až 1 GHz, rušení šířené po vedení</a:t>
            </a:r>
          </a:p>
          <a:p>
            <a:pPr>
              <a:spcBef>
                <a:spcPct val="0"/>
              </a:spcBef>
              <a:buNone/>
            </a:pPr>
            <a:r>
              <a:rPr lang="cs-CZ" altLang="cs-CZ" sz="1800" b="0" dirty="0">
                <a:hlinkClick r:id="rId6" action="ppaction://hlinksldjump"/>
              </a:rPr>
              <a:t>Sonda blízkého pole</a:t>
            </a:r>
            <a:r>
              <a:rPr lang="cs-CZ" altLang="cs-CZ" sz="1800" b="0" dirty="0"/>
              <a:t> – 100 kHz až 500 kHz, vyzařované rušení v blízkém poli</a:t>
            </a:r>
          </a:p>
          <a:p>
            <a:pPr>
              <a:spcBef>
                <a:spcPct val="0"/>
              </a:spcBef>
              <a:buNone/>
            </a:pPr>
            <a:r>
              <a:rPr lang="cs-CZ" altLang="cs-CZ" sz="1800" b="0" dirty="0">
                <a:hlinkClick r:id="rId7" action="ppaction://hlinksldjump"/>
              </a:rPr>
              <a:t>Anténa</a:t>
            </a:r>
            <a:r>
              <a:rPr lang="cs-CZ" altLang="cs-CZ" sz="1800" b="0" dirty="0"/>
              <a:t> – 9 kHz až 40 GHz, vyzařované rušení v blízkém i vzdáleném poli</a:t>
            </a:r>
          </a:p>
        </p:txBody>
      </p:sp>
      <p:sp>
        <p:nvSpPr>
          <p:cNvPr id="9225" name="Text Box 8">
            <a:extLst>
              <a:ext uri="{FF2B5EF4-FFF2-40B4-BE49-F238E27FC236}">
                <a16:creationId xmlns:a16="http://schemas.microsoft.com/office/drawing/2014/main" id="{2B0AF91E-D19A-4200-87C5-89A528DED4B7}"/>
              </a:ext>
            </a:extLst>
          </p:cNvPr>
          <p:cNvSpPr txBox="1">
            <a:spLocks noChangeArrowheads="1"/>
          </p:cNvSpPr>
          <p:nvPr/>
        </p:nvSpPr>
        <p:spPr bwMode="auto">
          <a:xfrm>
            <a:off x="416620" y="960239"/>
            <a:ext cx="864096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b="0" dirty="0"/>
              <a:t>Nahrazení obecné vazby v prostředí pomocí přesně definované vazby se známými parametry a přenosovými vlastnostmi. Signál ze snímače EMI je zpracovávaný zpravidla </a:t>
            </a:r>
            <a:r>
              <a:rPr lang="cs-CZ" altLang="cs-CZ" sz="1800" b="0" dirty="0">
                <a:hlinkClick r:id="rId8" action="ppaction://hlinksldjump"/>
              </a:rPr>
              <a:t>speciálním měřicím přijímačem</a:t>
            </a:r>
            <a:r>
              <a:rPr lang="cs-CZ" altLang="cs-CZ" sz="1800" b="0" dirty="0"/>
              <a:t>.</a:t>
            </a:r>
          </a:p>
        </p:txBody>
      </p:sp>
      <p:pic>
        <p:nvPicPr>
          <p:cNvPr id="3" name="Obrázek 2">
            <a:extLst>
              <a:ext uri="{FF2B5EF4-FFF2-40B4-BE49-F238E27FC236}">
                <a16:creationId xmlns:a16="http://schemas.microsoft.com/office/drawing/2014/main" id="{30F06E5C-52FD-4316-861A-A93F1BE9CB24}"/>
              </a:ext>
            </a:extLst>
          </p:cNvPr>
          <p:cNvPicPr>
            <a:picLocks noChangeAspect="1"/>
          </p:cNvPicPr>
          <p:nvPr/>
        </p:nvPicPr>
        <p:blipFill>
          <a:blip r:embed="rId9"/>
          <a:stretch>
            <a:fillRect/>
          </a:stretch>
        </p:blipFill>
        <p:spPr>
          <a:xfrm>
            <a:off x="3564641" y="3825728"/>
            <a:ext cx="5359679" cy="2761047"/>
          </a:xfrm>
          <a:prstGeom prst="rect">
            <a:avLst/>
          </a:prstGeom>
        </p:spPr>
      </p:pic>
      <p:sp>
        <p:nvSpPr>
          <p:cNvPr id="6" name="Text Box 25">
            <a:extLst>
              <a:ext uri="{FF2B5EF4-FFF2-40B4-BE49-F238E27FC236}">
                <a16:creationId xmlns:a16="http://schemas.microsoft.com/office/drawing/2014/main" id="{9ABF3AFF-1278-474E-907D-0606E566E9A1}"/>
              </a:ext>
            </a:extLst>
          </p:cNvPr>
          <p:cNvSpPr txBox="1">
            <a:spLocks noChangeArrowheads="1"/>
          </p:cNvSpPr>
          <p:nvPr/>
        </p:nvSpPr>
        <p:spPr bwMode="auto">
          <a:xfrm>
            <a:off x="416620" y="3637895"/>
            <a:ext cx="3744416" cy="2800767"/>
          </a:xfrm>
          <a:prstGeom prst="rect">
            <a:avLst/>
          </a:prstGeom>
          <a:noFill/>
          <a:ln w="9525">
            <a:noFill/>
            <a:miter lim="800000"/>
            <a:headEnd/>
            <a:tailEnd/>
          </a:ln>
        </p:spPr>
        <p:txBody>
          <a:bodyPr wrap="square">
            <a:spAutoFit/>
          </a:bodyPr>
          <a:lstStyle/>
          <a:p>
            <a:pPr>
              <a:spcBef>
                <a:spcPts val="0"/>
              </a:spcBef>
            </a:pPr>
            <a:r>
              <a:rPr lang="cs-CZ" sz="1600" b="0" dirty="0">
                <a:cs typeface="Arial" charset="0"/>
              </a:rPr>
              <a:t>V podmínkách vzdáleného pole (vzdálenost antény od zdroje rušení je </a:t>
            </a:r>
            <a:r>
              <a:rPr lang="en-US" sz="1600" b="0" dirty="0">
                <a:cs typeface="Arial" charset="0"/>
              </a:rPr>
              <a:t>&gt;</a:t>
            </a:r>
            <a:r>
              <a:rPr lang="cs-CZ" sz="1600" b="0" dirty="0">
                <a:cs typeface="Arial" charset="0"/>
              </a:rPr>
              <a:t> než </a:t>
            </a:r>
            <a:r>
              <a:rPr lang="el-GR" sz="1600" b="0" i="1" dirty="0">
                <a:cs typeface="Arial" charset="0"/>
              </a:rPr>
              <a:t>λ</a:t>
            </a:r>
            <a:r>
              <a:rPr lang="cs-CZ" sz="1600" b="0" dirty="0">
                <a:cs typeface="Arial" charset="0"/>
              </a:rPr>
              <a:t>/2</a:t>
            </a:r>
            <a:r>
              <a:rPr lang="el-GR" sz="1600" b="0" dirty="0">
                <a:cs typeface="Arial" charset="0"/>
              </a:rPr>
              <a:t>π</a:t>
            </a:r>
            <a:r>
              <a:rPr lang="cs-CZ" sz="1600" b="0" dirty="0">
                <a:cs typeface="Arial" charset="0"/>
              </a:rPr>
              <a:t>, </a:t>
            </a:r>
            <a:r>
              <a:rPr lang="el-GR" sz="1600" b="0" i="1" dirty="0">
                <a:cs typeface="Arial" charset="0"/>
              </a:rPr>
              <a:t>λ</a:t>
            </a:r>
            <a:r>
              <a:rPr lang="cs-CZ" sz="1600" b="0" dirty="0">
                <a:cs typeface="Arial" charset="0"/>
              </a:rPr>
              <a:t> – vlnová délka) je poměr </a:t>
            </a:r>
            <a:r>
              <a:rPr lang="cs-CZ" sz="1600" b="0" i="1" dirty="0">
                <a:cs typeface="Arial" charset="0"/>
              </a:rPr>
              <a:t>E</a:t>
            </a:r>
            <a:r>
              <a:rPr lang="cs-CZ" sz="1600" b="0" dirty="0">
                <a:cs typeface="Arial" charset="0"/>
              </a:rPr>
              <a:t> a </a:t>
            </a:r>
            <a:r>
              <a:rPr lang="cs-CZ" sz="1600" b="0" i="1" dirty="0">
                <a:cs typeface="Arial" charset="0"/>
              </a:rPr>
              <a:t>H</a:t>
            </a:r>
            <a:r>
              <a:rPr lang="cs-CZ" sz="1600" b="0" dirty="0">
                <a:cs typeface="Arial" charset="0"/>
              </a:rPr>
              <a:t> dán impedancí volného prostoru</a:t>
            </a:r>
            <a:br>
              <a:rPr lang="cs-CZ" sz="1600" b="0" dirty="0">
                <a:cs typeface="Arial" charset="0"/>
              </a:rPr>
            </a:br>
            <a:r>
              <a:rPr lang="cs-CZ" sz="1600" b="0" i="1" dirty="0">
                <a:latin typeface="Times New Roman" pitchFamily="18" charset="0"/>
                <a:cs typeface="Times New Roman" pitchFamily="18" charset="0"/>
              </a:rPr>
              <a:t>Z</a:t>
            </a:r>
            <a:r>
              <a:rPr lang="cs-CZ" sz="1600" b="0" baseline="-25000" dirty="0">
                <a:latin typeface="Times New Roman" pitchFamily="18" charset="0"/>
                <a:cs typeface="Times New Roman" pitchFamily="18" charset="0"/>
              </a:rPr>
              <a:t>0 </a:t>
            </a:r>
            <a:r>
              <a:rPr lang="cs-CZ" sz="1600" b="0" dirty="0">
                <a:latin typeface="Times New Roman" pitchFamily="18" charset="0"/>
                <a:cs typeface="Times New Roman" pitchFamily="18" charset="0"/>
              </a:rPr>
              <a:t>= 120</a:t>
            </a:r>
            <a:r>
              <a:rPr lang="el-GR" sz="1600" b="0" dirty="0">
                <a:latin typeface="Times New Roman" pitchFamily="18" charset="0"/>
                <a:cs typeface="Times New Roman" pitchFamily="18" charset="0"/>
              </a:rPr>
              <a:t>π</a:t>
            </a:r>
            <a:r>
              <a:rPr lang="cs-CZ" sz="1600" b="0" dirty="0">
                <a:latin typeface="Times New Roman" pitchFamily="18" charset="0"/>
                <a:cs typeface="Times New Roman" pitchFamily="18" charset="0"/>
              </a:rPr>
              <a:t> (377 </a:t>
            </a:r>
            <a:r>
              <a:rPr lang="el-GR" sz="1600" b="0" dirty="0">
                <a:latin typeface="Times New Roman" pitchFamily="18" charset="0"/>
                <a:cs typeface="Times New Roman" pitchFamily="18" charset="0"/>
              </a:rPr>
              <a:t>Ω</a:t>
            </a:r>
            <a:r>
              <a:rPr lang="cs-CZ" sz="1600" b="0" dirty="0">
                <a:latin typeface="Times New Roman" pitchFamily="18" charset="0"/>
                <a:cs typeface="Times New Roman" pitchFamily="18" charset="0"/>
              </a:rPr>
              <a:t>):</a:t>
            </a:r>
          </a:p>
          <a:p>
            <a:pPr>
              <a:spcBef>
                <a:spcPts val="0"/>
              </a:spcBef>
            </a:pPr>
            <a:r>
              <a:rPr lang="cs-CZ" sz="1600" b="0" i="1" dirty="0">
                <a:latin typeface="Times New Roman" pitchFamily="18" charset="0"/>
                <a:cs typeface="Times New Roman" pitchFamily="18" charset="0"/>
              </a:rPr>
              <a:t>E</a:t>
            </a:r>
            <a:r>
              <a:rPr lang="cs-CZ" sz="1600" b="0" dirty="0">
                <a:latin typeface="Times New Roman" pitchFamily="18" charset="0"/>
                <a:cs typeface="Times New Roman" pitchFamily="18" charset="0"/>
              </a:rPr>
              <a:t> =</a:t>
            </a:r>
            <a:r>
              <a:rPr lang="el-GR" sz="1600" b="0" dirty="0">
                <a:latin typeface="Times New Roman" pitchFamily="18" charset="0"/>
                <a:cs typeface="Times New Roman" pitchFamily="18" charset="0"/>
              </a:rPr>
              <a:t> </a:t>
            </a:r>
            <a:r>
              <a:rPr lang="el-GR" sz="1600" b="0" i="1" dirty="0">
                <a:latin typeface="Times New Roman" pitchFamily="18" charset="0"/>
                <a:cs typeface="Times New Roman" pitchFamily="18" charset="0"/>
              </a:rPr>
              <a:t>μ</a:t>
            </a:r>
            <a:r>
              <a:rPr lang="cs-CZ" sz="1600" b="0" i="1" baseline="-25000" dirty="0">
                <a:latin typeface="Times New Roman" pitchFamily="18" charset="0"/>
                <a:cs typeface="Times New Roman" pitchFamily="18" charset="0"/>
              </a:rPr>
              <a:t>r</a:t>
            </a:r>
            <a:r>
              <a:rPr lang="cs-CZ" sz="1600" b="0" i="1" dirty="0">
                <a:latin typeface="Times New Roman" pitchFamily="18" charset="0"/>
                <a:cs typeface="Times New Roman" pitchFamily="18" charset="0"/>
              </a:rPr>
              <a:t> </a:t>
            </a:r>
            <a:r>
              <a:rPr lang="el-GR" sz="1600" b="0" i="1" dirty="0">
                <a:latin typeface="Times New Roman" pitchFamily="18" charset="0"/>
                <a:cs typeface="Times New Roman" pitchFamily="18" charset="0"/>
              </a:rPr>
              <a:t>μ</a:t>
            </a:r>
            <a:r>
              <a:rPr lang="cs-CZ" sz="1600" b="0" baseline="-25000" dirty="0">
                <a:latin typeface="Times New Roman" pitchFamily="18" charset="0"/>
                <a:cs typeface="Times New Roman" pitchFamily="18" charset="0"/>
              </a:rPr>
              <a:t>0 </a:t>
            </a:r>
            <a:r>
              <a:rPr lang="cs-CZ" sz="1600" b="0" i="1" dirty="0">
                <a:latin typeface="Times New Roman" pitchFamily="18" charset="0"/>
                <a:cs typeface="Times New Roman" pitchFamily="18" charset="0"/>
              </a:rPr>
              <a:t>H v</a:t>
            </a:r>
            <a:r>
              <a:rPr lang="cs-CZ" sz="1600" b="0" dirty="0">
                <a:latin typeface="Times New Roman" pitchFamily="18" charset="0"/>
                <a:cs typeface="Times New Roman" pitchFamily="18" charset="0"/>
              </a:rPr>
              <a:t>, </a:t>
            </a:r>
            <a:r>
              <a:rPr lang="cs-CZ" sz="1600" b="0" i="1" dirty="0">
                <a:latin typeface="Times New Roman" pitchFamily="18" charset="0"/>
                <a:cs typeface="Times New Roman" pitchFamily="18" charset="0"/>
              </a:rPr>
              <a:t>H</a:t>
            </a:r>
            <a:r>
              <a:rPr lang="cs-CZ" sz="1600" b="0" dirty="0">
                <a:latin typeface="Times New Roman" pitchFamily="18" charset="0"/>
                <a:cs typeface="Times New Roman" pitchFamily="18" charset="0"/>
              </a:rPr>
              <a:t> =</a:t>
            </a:r>
            <a:r>
              <a:rPr lang="el-GR" sz="1600" b="0" dirty="0">
                <a:latin typeface="Times New Roman" pitchFamily="18" charset="0"/>
                <a:cs typeface="Times New Roman" pitchFamily="18" charset="0"/>
              </a:rPr>
              <a:t> </a:t>
            </a:r>
            <a:r>
              <a:rPr lang="el-GR" sz="1600" b="0" i="1" dirty="0">
                <a:latin typeface="Times New Roman" pitchFamily="18" charset="0"/>
                <a:cs typeface="Times New Roman" pitchFamily="18" charset="0"/>
              </a:rPr>
              <a:t>ε</a:t>
            </a:r>
            <a:r>
              <a:rPr lang="cs-CZ" sz="1600" b="0" i="1" baseline="-25000" dirty="0">
                <a:latin typeface="Times New Roman" pitchFamily="18" charset="0"/>
                <a:cs typeface="Times New Roman" pitchFamily="18" charset="0"/>
              </a:rPr>
              <a:t>r</a:t>
            </a:r>
            <a:r>
              <a:rPr lang="el-GR" sz="1600" b="0" i="1" dirty="0">
                <a:latin typeface="Times New Roman" pitchFamily="18" charset="0"/>
                <a:cs typeface="Times New Roman" pitchFamily="18" charset="0"/>
              </a:rPr>
              <a:t> ε</a:t>
            </a:r>
            <a:r>
              <a:rPr lang="cs-CZ" sz="1600" b="0" baseline="-25000" dirty="0">
                <a:latin typeface="Times New Roman" pitchFamily="18" charset="0"/>
                <a:cs typeface="Times New Roman" pitchFamily="18" charset="0"/>
              </a:rPr>
              <a:t>0</a:t>
            </a:r>
            <a:r>
              <a:rPr lang="cs-CZ" sz="1600" b="0" dirty="0">
                <a:latin typeface="Times New Roman" pitchFamily="18" charset="0"/>
                <a:cs typeface="Times New Roman" pitchFamily="18" charset="0"/>
              </a:rPr>
              <a:t> </a:t>
            </a:r>
            <a:r>
              <a:rPr lang="cs-CZ" sz="1600" b="0" i="1" dirty="0">
                <a:latin typeface="Times New Roman" pitchFamily="18" charset="0"/>
                <a:cs typeface="Times New Roman" pitchFamily="18" charset="0"/>
              </a:rPr>
              <a:t>E v</a:t>
            </a:r>
          </a:p>
          <a:p>
            <a:pPr>
              <a:spcBef>
                <a:spcPts val="0"/>
              </a:spcBef>
            </a:pPr>
            <a:r>
              <a:rPr lang="el-GR" sz="1600" b="0" i="1" dirty="0">
                <a:latin typeface="Times New Roman" pitchFamily="18" charset="0"/>
                <a:cs typeface="Times New Roman" pitchFamily="18" charset="0"/>
              </a:rPr>
              <a:t>ε</a:t>
            </a:r>
            <a:r>
              <a:rPr lang="cs-CZ" sz="1600" b="0" i="1" baseline="-25000" dirty="0">
                <a:latin typeface="Times New Roman" pitchFamily="18" charset="0"/>
                <a:cs typeface="Times New Roman" pitchFamily="18" charset="0"/>
              </a:rPr>
              <a:t>r</a:t>
            </a:r>
            <a:r>
              <a:rPr lang="cs-CZ" sz="1600" b="0" baseline="-25000" dirty="0">
                <a:latin typeface="Times New Roman" pitchFamily="18" charset="0"/>
                <a:cs typeface="Times New Roman" pitchFamily="18" charset="0"/>
              </a:rPr>
              <a:t> </a:t>
            </a:r>
            <a:r>
              <a:rPr lang="cs-CZ" sz="1600" b="0" dirty="0">
                <a:latin typeface="Times New Roman" pitchFamily="18" charset="0"/>
                <a:cs typeface="Times New Roman" pitchFamily="18" charset="0"/>
              </a:rPr>
              <a:t>= 1, </a:t>
            </a:r>
            <a:r>
              <a:rPr lang="el-GR" sz="1600" b="0" i="1" dirty="0">
                <a:latin typeface="Times New Roman" pitchFamily="18" charset="0"/>
                <a:cs typeface="Times New Roman" pitchFamily="18" charset="0"/>
              </a:rPr>
              <a:t>μ</a:t>
            </a:r>
            <a:r>
              <a:rPr lang="cs-CZ" sz="1600" b="0" i="1" baseline="-25000" dirty="0">
                <a:latin typeface="Times New Roman" pitchFamily="18" charset="0"/>
                <a:cs typeface="Times New Roman" pitchFamily="18" charset="0"/>
              </a:rPr>
              <a:t>r</a:t>
            </a:r>
            <a:r>
              <a:rPr lang="cs-CZ" sz="1600" b="0" dirty="0">
                <a:latin typeface="Times New Roman" pitchFamily="18" charset="0"/>
                <a:cs typeface="Times New Roman" pitchFamily="18" charset="0"/>
              </a:rPr>
              <a:t> = 1</a:t>
            </a:r>
          </a:p>
          <a:p>
            <a:pPr>
              <a:spcBef>
                <a:spcPts val="0"/>
              </a:spcBef>
            </a:pPr>
            <a:r>
              <a:rPr lang="cs-CZ" sz="1600" b="0" i="1" dirty="0">
                <a:latin typeface="Times New Roman" pitchFamily="18" charset="0"/>
                <a:cs typeface="Times New Roman" pitchFamily="18" charset="0"/>
              </a:rPr>
              <a:t>c</a:t>
            </a:r>
            <a:r>
              <a:rPr lang="cs-CZ" sz="1600" b="0" dirty="0">
                <a:latin typeface="Times New Roman" pitchFamily="18" charset="0"/>
                <a:cs typeface="Times New Roman" pitchFamily="18" charset="0"/>
              </a:rPr>
              <a:t> = 1/ √</a:t>
            </a:r>
            <a:r>
              <a:rPr lang="en-US" sz="1600" b="0" i="1" dirty="0">
                <a:latin typeface="Times New Roman" pitchFamily="18" charset="0"/>
                <a:cs typeface="Times New Roman" pitchFamily="18" charset="0"/>
              </a:rPr>
              <a:t>µ</a:t>
            </a:r>
            <a:r>
              <a:rPr lang="cs-CZ" sz="1600" b="0" baseline="-25000" dirty="0">
                <a:latin typeface="Times New Roman" pitchFamily="18" charset="0"/>
                <a:cs typeface="Times New Roman" pitchFamily="18" charset="0"/>
              </a:rPr>
              <a:t>0 </a:t>
            </a:r>
            <a:r>
              <a:rPr lang="el-GR" sz="1600" b="0" i="1" dirty="0">
                <a:latin typeface="Times New Roman" pitchFamily="18" charset="0"/>
                <a:cs typeface="Times New Roman" pitchFamily="18" charset="0"/>
              </a:rPr>
              <a:t>ε</a:t>
            </a:r>
            <a:r>
              <a:rPr lang="cs-CZ" sz="1600" b="0" baseline="-25000" dirty="0">
                <a:latin typeface="Times New Roman" pitchFamily="18" charset="0"/>
                <a:cs typeface="Times New Roman" pitchFamily="18" charset="0"/>
              </a:rPr>
              <a:t>0</a:t>
            </a:r>
            <a:r>
              <a:rPr lang="cs-CZ" sz="1600" b="0" dirty="0">
                <a:latin typeface="Times New Roman" pitchFamily="18" charset="0"/>
                <a:cs typeface="Times New Roman" pitchFamily="18" charset="0"/>
              </a:rPr>
              <a:t> , </a:t>
            </a:r>
            <a:r>
              <a:rPr lang="cs-CZ" sz="1600" b="0" i="1" dirty="0">
                <a:latin typeface="Times New Roman" pitchFamily="18" charset="0"/>
                <a:cs typeface="Times New Roman" pitchFamily="18" charset="0"/>
              </a:rPr>
              <a:t>E</a:t>
            </a:r>
            <a:r>
              <a:rPr lang="cs-CZ" sz="1600" b="0" dirty="0">
                <a:latin typeface="Times New Roman" pitchFamily="18" charset="0"/>
                <a:cs typeface="Times New Roman" pitchFamily="18" charset="0"/>
              </a:rPr>
              <a:t>= </a:t>
            </a:r>
            <a:r>
              <a:rPr lang="el-GR" sz="1600" b="0" i="1" dirty="0">
                <a:latin typeface="Times New Roman" pitchFamily="18" charset="0"/>
                <a:cs typeface="Times New Roman" pitchFamily="18" charset="0"/>
              </a:rPr>
              <a:t>μ</a:t>
            </a:r>
            <a:r>
              <a:rPr lang="cs-CZ" sz="1600" b="0" baseline="-25000" dirty="0">
                <a:latin typeface="Times New Roman" pitchFamily="18" charset="0"/>
                <a:cs typeface="Times New Roman" pitchFamily="18" charset="0"/>
              </a:rPr>
              <a:t>0 </a:t>
            </a:r>
            <a:r>
              <a:rPr lang="cs-CZ" sz="1600" b="0" i="1" dirty="0">
                <a:latin typeface="Times New Roman" pitchFamily="18" charset="0"/>
                <a:cs typeface="Times New Roman" pitchFamily="18" charset="0"/>
              </a:rPr>
              <a:t>H c</a:t>
            </a:r>
          </a:p>
          <a:p>
            <a:pPr>
              <a:spcBef>
                <a:spcPts val="0"/>
              </a:spcBef>
            </a:pPr>
            <a:r>
              <a:rPr lang="cs-CZ" sz="1600" b="0" i="1" dirty="0">
                <a:latin typeface="Times New Roman" pitchFamily="18" charset="0"/>
                <a:cs typeface="Times New Roman" pitchFamily="18" charset="0"/>
              </a:rPr>
              <a:t>Z</a:t>
            </a:r>
            <a:r>
              <a:rPr lang="cs-CZ" sz="1600" b="0" baseline="-25000" dirty="0">
                <a:latin typeface="Times New Roman" pitchFamily="18" charset="0"/>
                <a:cs typeface="Times New Roman" pitchFamily="18" charset="0"/>
              </a:rPr>
              <a:t>0</a:t>
            </a:r>
            <a:r>
              <a:rPr lang="cs-CZ" sz="1600" b="0" dirty="0">
                <a:latin typeface="Times New Roman" pitchFamily="18" charset="0"/>
                <a:cs typeface="Times New Roman" pitchFamily="18" charset="0"/>
              </a:rPr>
              <a:t> = </a:t>
            </a:r>
            <a:r>
              <a:rPr lang="cs-CZ" sz="1600" b="0" i="1" dirty="0">
                <a:latin typeface="Times New Roman" pitchFamily="18" charset="0"/>
                <a:cs typeface="Times New Roman" pitchFamily="18" charset="0"/>
              </a:rPr>
              <a:t>E</a:t>
            </a:r>
            <a:r>
              <a:rPr lang="cs-CZ" sz="1600" b="0" dirty="0">
                <a:latin typeface="Times New Roman" pitchFamily="18" charset="0"/>
                <a:cs typeface="Times New Roman" pitchFamily="18" charset="0"/>
              </a:rPr>
              <a:t> / </a:t>
            </a:r>
            <a:r>
              <a:rPr lang="cs-CZ" sz="1600" b="0" i="1" dirty="0">
                <a:latin typeface="Times New Roman" pitchFamily="18" charset="0"/>
                <a:cs typeface="Times New Roman" pitchFamily="18" charset="0"/>
              </a:rPr>
              <a:t>H</a:t>
            </a:r>
            <a:r>
              <a:rPr lang="cs-CZ" sz="1600" b="0" dirty="0">
                <a:latin typeface="Times New Roman" pitchFamily="18" charset="0"/>
                <a:cs typeface="Times New Roman" pitchFamily="18" charset="0"/>
              </a:rPr>
              <a:t> = </a:t>
            </a:r>
            <a:r>
              <a:rPr lang="cs-CZ" sz="1600" b="0" i="1" dirty="0">
                <a:latin typeface="Times New Roman" pitchFamily="18" charset="0"/>
                <a:cs typeface="Times New Roman" pitchFamily="18" charset="0"/>
              </a:rPr>
              <a:t>c </a:t>
            </a:r>
            <a:r>
              <a:rPr lang="en-US" sz="1600" b="0" i="1" dirty="0">
                <a:latin typeface="Times New Roman" pitchFamily="18" charset="0"/>
                <a:cs typeface="Times New Roman" pitchFamily="18" charset="0"/>
              </a:rPr>
              <a:t>µ</a:t>
            </a:r>
            <a:r>
              <a:rPr lang="cs-CZ" sz="1600" b="0" baseline="-25000" dirty="0">
                <a:latin typeface="Times New Roman" pitchFamily="18" charset="0"/>
                <a:cs typeface="Times New Roman" pitchFamily="18" charset="0"/>
              </a:rPr>
              <a:t>0 </a:t>
            </a:r>
            <a:r>
              <a:rPr lang="cs-CZ" sz="1600" b="0" dirty="0">
                <a:latin typeface="Times New Roman" pitchFamily="18" charset="0"/>
                <a:cs typeface="Times New Roman" pitchFamily="18" charset="0"/>
              </a:rPr>
              <a:t>= 3.10</a:t>
            </a:r>
            <a:r>
              <a:rPr lang="cs-CZ" sz="1600" b="0" baseline="30000" dirty="0">
                <a:latin typeface="Times New Roman" pitchFamily="18" charset="0"/>
                <a:cs typeface="Times New Roman" pitchFamily="18" charset="0"/>
              </a:rPr>
              <a:t>8</a:t>
            </a:r>
            <a:r>
              <a:rPr lang="cs-CZ" sz="1600" b="0" dirty="0">
                <a:latin typeface="Times New Roman" pitchFamily="18" charset="0"/>
                <a:cs typeface="Times New Roman" pitchFamily="18" charset="0"/>
              </a:rPr>
              <a:t> x 4</a:t>
            </a:r>
            <a:r>
              <a:rPr lang="el-GR" sz="1600" b="0" dirty="0">
                <a:latin typeface="Times New Roman" pitchFamily="18" charset="0"/>
                <a:cs typeface="Times New Roman" pitchFamily="18" charset="0"/>
              </a:rPr>
              <a:t>π</a:t>
            </a:r>
            <a:r>
              <a:rPr lang="cs-CZ" sz="1600" b="0" dirty="0">
                <a:latin typeface="Times New Roman" pitchFamily="18" charset="0"/>
                <a:cs typeface="Times New Roman" pitchFamily="18" charset="0"/>
              </a:rPr>
              <a:t>.10</a:t>
            </a:r>
            <a:r>
              <a:rPr lang="cs-CZ" sz="1600" b="0" baseline="30000" dirty="0">
                <a:latin typeface="Times New Roman" pitchFamily="18" charset="0"/>
                <a:cs typeface="Times New Roman" pitchFamily="18" charset="0"/>
              </a:rPr>
              <a:t>-7</a:t>
            </a:r>
            <a:r>
              <a:rPr lang="cs-CZ" sz="1600" b="0" dirty="0">
                <a:latin typeface="Times New Roman" pitchFamily="18" charset="0"/>
                <a:cs typeface="Times New Roman" pitchFamily="18" charset="0"/>
              </a:rPr>
              <a:t> = 120</a:t>
            </a:r>
            <a:r>
              <a:rPr lang="el-GR" sz="1600" b="0" dirty="0">
                <a:latin typeface="Times New Roman" pitchFamily="18" charset="0"/>
                <a:cs typeface="Times New Roman" pitchFamily="18" charset="0"/>
              </a:rPr>
              <a:t>π</a:t>
            </a:r>
            <a:endParaRPr lang="el-GR" sz="1600" b="0" baseline="-25000" dirty="0">
              <a:latin typeface="Times New Roman" pitchFamily="18" charset="0"/>
              <a:cs typeface="Times New Roman" pitchFamily="18" charset="0"/>
            </a:endParaRPr>
          </a:p>
          <a:p>
            <a:pPr>
              <a:spcBef>
                <a:spcPts val="0"/>
              </a:spcBef>
            </a:pPr>
            <a:r>
              <a:rPr lang="cs-CZ" sz="1600" b="0" i="1" dirty="0">
                <a:latin typeface="Times New Roman" pitchFamily="18" charset="0"/>
                <a:cs typeface="Times New Roman" pitchFamily="18" charset="0"/>
              </a:rPr>
              <a:t>H</a:t>
            </a:r>
            <a:r>
              <a:rPr lang="cs-CZ" sz="1600" b="0" dirty="0">
                <a:latin typeface="Times New Roman" pitchFamily="18" charset="0"/>
                <a:cs typeface="Times New Roman" pitchFamily="18" charset="0"/>
              </a:rPr>
              <a:t> (</a:t>
            </a:r>
            <a:r>
              <a:rPr lang="en-US" sz="1600" b="0" dirty="0">
                <a:latin typeface="Times New Roman" pitchFamily="18" charset="0"/>
                <a:cs typeface="Times New Roman" pitchFamily="18" charset="0"/>
              </a:rPr>
              <a:t>µ</a:t>
            </a:r>
            <a:r>
              <a:rPr lang="cs-CZ" sz="1600" b="0" dirty="0">
                <a:latin typeface="Times New Roman" pitchFamily="18" charset="0"/>
                <a:cs typeface="Times New Roman" pitchFamily="18" charset="0"/>
              </a:rPr>
              <a:t>A/m) = </a:t>
            </a:r>
            <a:r>
              <a:rPr lang="cs-CZ" sz="1600" b="0" i="1" dirty="0">
                <a:latin typeface="Times New Roman" pitchFamily="18" charset="0"/>
                <a:cs typeface="Times New Roman" pitchFamily="18" charset="0"/>
              </a:rPr>
              <a:t>E</a:t>
            </a:r>
            <a:r>
              <a:rPr lang="cs-CZ" sz="1600" b="0" dirty="0">
                <a:latin typeface="Times New Roman" pitchFamily="18" charset="0"/>
                <a:cs typeface="Times New Roman" pitchFamily="18" charset="0"/>
              </a:rPr>
              <a:t> (</a:t>
            </a:r>
            <a:r>
              <a:rPr lang="en-US" sz="1600" b="0" dirty="0">
                <a:latin typeface="Times New Roman" pitchFamily="18" charset="0"/>
                <a:cs typeface="Times New Roman" pitchFamily="18" charset="0"/>
              </a:rPr>
              <a:t>µ</a:t>
            </a:r>
            <a:r>
              <a:rPr lang="cs-CZ" sz="1600" b="0" dirty="0">
                <a:latin typeface="Times New Roman" pitchFamily="18" charset="0"/>
                <a:cs typeface="Times New Roman" pitchFamily="18" charset="0"/>
              </a:rPr>
              <a:t>V/m) / 377 </a:t>
            </a:r>
            <a:r>
              <a:rPr lang="el-GR" sz="1600" b="0" dirty="0">
                <a:latin typeface="Times New Roman" pitchFamily="18" charset="0"/>
                <a:cs typeface="Times New Roman" pitchFamily="18" charset="0"/>
              </a:rPr>
              <a:t>Ω</a:t>
            </a:r>
            <a:endParaRPr lang="cs-CZ" sz="1600" b="0" dirty="0">
              <a:latin typeface="Times New Roman" pitchFamily="18" charset="0"/>
              <a:cs typeface="Times New Roman" pitchFamily="18" charset="0"/>
            </a:endParaRPr>
          </a:p>
          <a:p>
            <a:pPr>
              <a:spcBef>
                <a:spcPts val="0"/>
              </a:spcBef>
            </a:pPr>
            <a:r>
              <a:rPr lang="cs-CZ" sz="1600" b="0" i="1" dirty="0">
                <a:latin typeface="Times New Roman" pitchFamily="18" charset="0"/>
                <a:cs typeface="Times New Roman" pitchFamily="18" charset="0"/>
              </a:rPr>
              <a:t>H</a:t>
            </a:r>
            <a:r>
              <a:rPr lang="cs-CZ" sz="1600" b="0" dirty="0">
                <a:latin typeface="Times New Roman" pitchFamily="18" charset="0"/>
                <a:cs typeface="Times New Roman" pitchFamily="18" charset="0"/>
              </a:rPr>
              <a:t> dB(</a:t>
            </a:r>
            <a:r>
              <a:rPr lang="en-US" sz="1600" b="0" dirty="0">
                <a:latin typeface="Times New Roman" pitchFamily="18" charset="0"/>
                <a:cs typeface="Times New Roman" pitchFamily="18" charset="0"/>
              </a:rPr>
              <a:t>µ</a:t>
            </a:r>
            <a:r>
              <a:rPr lang="cs-CZ" sz="1600" b="0" dirty="0">
                <a:latin typeface="Times New Roman" pitchFamily="18" charset="0"/>
                <a:cs typeface="Times New Roman" pitchFamily="18" charset="0"/>
              </a:rPr>
              <a:t>A/m) = </a:t>
            </a:r>
            <a:r>
              <a:rPr lang="cs-CZ" sz="1600" b="0" i="1" dirty="0">
                <a:latin typeface="Times New Roman" pitchFamily="18" charset="0"/>
                <a:cs typeface="Times New Roman" pitchFamily="18" charset="0"/>
              </a:rPr>
              <a:t>E</a:t>
            </a:r>
            <a:r>
              <a:rPr lang="cs-CZ" sz="1600" b="0" dirty="0">
                <a:latin typeface="Times New Roman" pitchFamily="18" charset="0"/>
                <a:cs typeface="Times New Roman" pitchFamily="18" charset="0"/>
              </a:rPr>
              <a:t> dB(</a:t>
            </a:r>
            <a:r>
              <a:rPr lang="en-US" sz="1600" b="0" dirty="0">
                <a:latin typeface="Times New Roman" pitchFamily="18" charset="0"/>
                <a:cs typeface="Times New Roman" pitchFamily="18" charset="0"/>
              </a:rPr>
              <a:t>µ</a:t>
            </a:r>
            <a:r>
              <a:rPr lang="cs-CZ" sz="1600" b="0" dirty="0">
                <a:latin typeface="Times New Roman" pitchFamily="18" charset="0"/>
                <a:cs typeface="Times New Roman" pitchFamily="18" charset="0"/>
              </a:rPr>
              <a:t>V/m) - 51,5 dB(</a:t>
            </a:r>
            <a:r>
              <a:rPr lang="el-GR" sz="1600" b="0" dirty="0">
                <a:latin typeface="Times New Roman" pitchFamily="18" charset="0"/>
                <a:cs typeface="Times New Roman" pitchFamily="18" charset="0"/>
              </a:rPr>
              <a:t>Ω</a:t>
            </a:r>
            <a:r>
              <a:rPr lang="cs-CZ" sz="1600" b="0" dirty="0">
                <a:latin typeface="Times New Roman" pitchFamily="18" charset="0"/>
                <a:cs typeface="Times New Roman" pitchFamily="18"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89A58F9C-9EAB-4343-857E-0BF5656E7F0E}"/>
              </a:ext>
            </a:extLst>
          </p:cNvPr>
          <p:cNvPicPr>
            <a:picLocks noChangeAspect="1"/>
          </p:cNvPicPr>
          <p:nvPr/>
        </p:nvPicPr>
        <p:blipFill>
          <a:blip r:embed="rId2"/>
          <a:stretch>
            <a:fillRect/>
          </a:stretch>
        </p:blipFill>
        <p:spPr>
          <a:xfrm>
            <a:off x="690021" y="831550"/>
            <a:ext cx="7410371" cy="5928297"/>
          </a:xfrm>
          <a:prstGeom prst="rect">
            <a:avLst/>
          </a:prstGeom>
        </p:spPr>
      </p:pic>
      <p:sp>
        <p:nvSpPr>
          <p:cNvPr id="4" name="Text Box 4">
            <a:extLst>
              <a:ext uri="{FF2B5EF4-FFF2-40B4-BE49-F238E27FC236}">
                <a16:creationId xmlns:a16="http://schemas.microsoft.com/office/drawing/2014/main" id="{B059B40E-A47D-4F18-A154-B1408C9EB02A}"/>
              </a:ext>
            </a:extLst>
          </p:cNvPr>
          <p:cNvSpPr txBox="1">
            <a:spLocks noChangeArrowheads="1"/>
          </p:cNvSpPr>
          <p:nvPr/>
        </p:nvSpPr>
        <p:spPr bwMode="auto">
          <a:xfrm>
            <a:off x="597642" y="185219"/>
            <a:ext cx="45095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None/>
            </a:pPr>
            <a:r>
              <a:rPr lang="cs-CZ" altLang="cs-CZ" dirty="0">
                <a:solidFill>
                  <a:srgbClr val="CC0000"/>
                </a:solidFill>
              </a:rPr>
              <a:t>Blízké a vzdálené pole</a:t>
            </a:r>
          </a:p>
        </p:txBody>
      </p:sp>
    </p:spTree>
    <p:extLst>
      <p:ext uri="{BB962C8B-B14F-4D97-AF65-F5344CB8AC3E}">
        <p14:creationId xmlns:p14="http://schemas.microsoft.com/office/powerpoint/2010/main" val="149665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a:extLst>
              <a:ext uri="{FF2B5EF4-FFF2-40B4-BE49-F238E27FC236}">
                <a16:creationId xmlns:a16="http://schemas.microsoft.com/office/drawing/2014/main" id="{57707A74-994A-493E-87EF-FBDE7A30D250}"/>
              </a:ext>
            </a:extLst>
          </p:cNvPr>
          <p:cNvSpPr txBox="1">
            <a:spLocks noChangeArrowheads="1"/>
          </p:cNvSpPr>
          <p:nvPr/>
        </p:nvSpPr>
        <p:spPr bwMode="auto">
          <a:xfrm>
            <a:off x="3059832" y="147990"/>
            <a:ext cx="277832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cs-CZ" altLang="cs-CZ" sz="4400" dirty="0"/>
              <a:t>Umělá síť</a:t>
            </a:r>
          </a:p>
        </p:txBody>
      </p:sp>
      <p:sp>
        <p:nvSpPr>
          <p:cNvPr id="10243" name="Rectangle 5">
            <a:extLst>
              <a:ext uri="{FF2B5EF4-FFF2-40B4-BE49-F238E27FC236}">
                <a16:creationId xmlns:a16="http://schemas.microsoft.com/office/drawing/2014/main" id="{D73077A3-AAE4-4F58-AFA9-09AAA9CF12E8}"/>
              </a:ext>
            </a:extLst>
          </p:cNvPr>
          <p:cNvSpPr>
            <a:spLocks noChangeArrowheads="1"/>
          </p:cNvSpPr>
          <p:nvPr/>
        </p:nvSpPr>
        <p:spPr bwMode="auto">
          <a:xfrm>
            <a:off x="599015" y="917431"/>
            <a:ext cx="80670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b="0" i="1" dirty="0"/>
              <a:t>(LISN - Line Impedance </a:t>
            </a:r>
            <a:r>
              <a:rPr lang="cs-CZ" altLang="cs-CZ" sz="1800" b="0" i="1" dirty="0" err="1"/>
              <a:t>Stabilizing</a:t>
            </a:r>
            <a:r>
              <a:rPr lang="cs-CZ" altLang="cs-CZ" sz="1800" b="0" i="1" dirty="0"/>
              <a:t> Network, AMN – </a:t>
            </a:r>
            <a:r>
              <a:rPr lang="cs-CZ" altLang="cs-CZ" sz="1800" b="0" i="1" dirty="0" err="1"/>
              <a:t>Artificial</a:t>
            </a:r>
            <a:r>
              <a:rPr lang="cs-CZ" altLang="cs-CZ" sz="1800" b="0" i="1" dirty="0"/>
              <a:t> </a:t>
            </a:r>
            <a:r>
              <a:rPr lang="cs-CZ" altLang="cs-CZ" sz="1800" b="0" i="1" dirty="0" err="1"/>
              <a:t>Mains</a:t>
            </a:r>
            <a:r>
              <a:rPr lang="cs-CZ" altLang="cs-CZ" sz="1800" b="0" i="1" dirty="0"/>
              <a:t> Network)</a:t>
            </a:r>
            <a:r>
              <a:rPr lang="cs-CZ" altLang="cs-CZ" sz="1800" b="0" dirty="0"/>
              <a:t> </a:t>
            </a:r>
          </a:p>
        </p:txBody>
      </p:sp>
      <p:sp>
        <p:nvSpPr>
          <p:cNvPr id="2" name="Obdélník 1">
            <a:extLst>
              <a:ext uri="{FF2B5EF4-FFF2-40B4-BE49-F238E27FC236}">
                <a16:creationId xmlns:a16="http://schemas.microsoft.com/office/drawing/2014/main" id="{98122745-E2D5-4C77-9CA6-128228BCB568}"/>
              </a:ext>
            </a:extLst>
          </p:cNvPr>
          <p:cNvSpPr/>
          <p:nvPr/>
        </p:nvSpPr>
        <p:spPr>
          <a:xfrm>
            <a:off x="587211" y="1196752"/>
            <a:ext cx="7957774" cy="5193729"/>
          </a:xfrm>
          <a:prstGeom prst="rect">
            <a:avLst/>
          </a:prstGeom>
        </p:spPr>
        <p:txBody>
          <a:bodyPr wrap="square">
            <a:spAutoFit/>
          </a:bodyPr>
          <a:lstStyle/>
          <a:p>
            <a:pPr eaLnBrk="1" hangingPunct="1">
              <a:defRPr/>
            </a:pPr>
            <a:endParaRPr lang="cs-CZ" sz="1050" b="0" dirty="0">
              <a:solidFill>
                <a:srgbClr val="000000"/>
              </a:solidFill>
              <a:latin typeface="+mn-lt"/>
            </a:endParaRPr>
          </a:p>
          <a:p>
            <a:pPr marL="285750" indent="-285750" eaLnBrk="1" hangingPunct="1">
              <a:spcBef>
                <a:spcPts val="600"/>
              </a:spcBef>
              <a:buFont typeface="Wingdings" panose="05000000000000000000" pitchFamily="2" charset="2"/>
              <a:buChar char="q"/>
              <a:defRPr/>
            </a:pPr>
            <a:r>
              <a:rPr lang="cs-CZ" b="0" dirty="0">
                <a:solidFill>
                  <a:srgbClr val="000000"/>
                </a:solidFill>
                <a:latin typeface="+mn-lt"/>
              </a:rPr>
              <a:t>Zajišťuje připojení zkoušeného objektu (EUT) k měřicímu zařízení (měřiči rušení) pro celý rozsah měřených kmitočtů (</a:t>
            </a:r>
            <a:r>
              <a:rPr lang="cs-CZ" dirty="0">
                <a:solidFill>
                  <a:srgbClr val="000000"/>
                </a:solidFill>
                <a:latin typeface="+mn-lt"/>
              </a:rPr>
              <a:t>funkce horní propusti</a:t>
            </a:r>
            <a:r>
              <a:rPr lang="cs-CZ" b="0" dirty="0">
                <a:solidFill>
                  <a:srgbClr val="000000"/>
                </a:solidFill>
                <a:latin typeface="+mn-lt"/>
              </a:rPr>
              <a:t>). Propust je často tvořena pouze oddělovacím kondenzátorem o hodnotě několika set </a:t>
            </a:r>
            <a:r>
              <a:rPr lang="cs-CZ" b="0" dirty="0" err="1">
                <a:solidFill>
                  <a:srgbClr val="000000"/>
                </a:solidFill>
                <a:latin typeface="+mn-lt"/>
              </a:rPr>
              <a:t>nF</a:t>
            </a:r>
            <a:r>
              <a:rPr lang="cs-CZ" b="0" dirty="0">
                <a:solidFill>
                  <a:srgbClr val="000000"/>
                </a:solidFill>
                <a:latin typeface="+mn-lt"/>
              </a:rPr>
              <a:t>. </a:t>
            </a:r>
          </a:p>
          <a:p>
            <a:pPr marL="285750" indent="-285750">
              <a:spcBef>
                <a:spcPts val="600"/>
              </a:spcBef>
              <a:buFont typeface="Wingdings" panose="05000000000000000000" pitchFamily="2" charset="2"/>
              <a:buChar char="q"/>
              <a:defRPr/>
            </a:pPr>
            <a:r>
              <a:rPr lang="cs-CZ" b="0" dirty="0">
                <a:solidFill>
                  <a:srgbClr val="000000"/>
                </a:solidFill>
                <a:latin typeface="+mn-lt"/>
              </a:rPr>
              <a:t>Zajišťuje, že na vstup měřicího zařízení se dostanou jen měřené rušivé signály ze zkoušeného objektu, ale nikoliv signály z vnější napájecí sítě (</a:t>
            </a:r>
            <a:r>
              <a:rPr lang="cs-CZ" dirty="0">
                <a:solidFill>
                  <a:srgbClr val="000000"/>
                </a:solidFill>
                <a:latin typeface="+mn-lt"/>
              </a:rPr>
              <a:t>funkce dolní propusti 50 Hz</a:t>
            </a:r>
            <a:r>
              <a:rPr lang="cs-CZ" b="0" dirty="0">
                <a:solidFill>
                  <a:srgbClr val="000000"/>
                </a:solidFill>
                <a:latin typeface="+mn-lt"/>
              </a:rPr>
              <a:t>). Tyto rušivé signály se tak nedostanou ani ke zkoumanému zařízení a neovlivňují tak výsledky měření. Dolní propust je obvykle tvořena LC článkem typu </a:t>
            </a:r>
            <a:r>
              <a:rPr lang="el-GR" b="0" dirty="0">
                <a:solidFill>
                  <a:srgbClr val="000000"/>
                </a:solidFill>
                <a:latin typeface="+mn-lt"/>
              </a:rPr>
              <a:t>Γ. </a:t>
            </a:r>
            <a:endParaRPr lang="cs-CZ" b="0" dirty="0">
              <a:solidFill>
                <a:srgbClr val="000000"/>
              </a:solidFill>
              <a:latin typeface="+mn-lt"/>
            </a:endParaRPr>
          </a:p>
          <a:p>
            <a:pPr marL="285750" indent="-285750">
              <a:spcBef>
                <a:spcPts val="600"/>
              </a:spcBef>
              <a:buFont typeface="Wingdings" panose="05000000000000000000" pitchFamily="2" charset="2"/>
              <a:buChar char="q"/>
              <a:defRPr/>
            </a:pPr>
            <a:r>
              <a:rPr lang="cs-CZ" b="0" dirty="0">
                <a:solidFill>
                  <a:srgbClr val="000000"/>
                </a:solidFill>
                <a:latin typeface="+mn-lt"/>
              </a:rPr>
              <a:t>Zajišťuje přizpůsobení měřiče rušení k výstupním přístrojovým svorkám LISN a zajišťuje definovanou hodnotu impedance na výstupních síťových svorkách (strana EUT). Impedance LISN na přístrojových výstupních svorkách je v celém pásmu rovna vstupní impedanci měřiče rušení (50 </a:t>
            </a:r>
            <a:r>
              <a:rPr lang="el-GR" b="0" dirty="0">
                <a:solidFill>
                  <a:srgbClr val="000000"/>
                </a:solidFill>
                <a:latin typeface="+mn-lt"/>
              </a:rPr>
              <a:t>Ω), </a:t>
            </a:r>
            <a:r>
              <a:rPr lang="cs-CZ" b="0" dirty="0">
                <a:solidFill>
                  <a:srgbClr val="000000"/>
                </a:solidFill>
                <a:latin typeface="+mn-lt"/>
              </a:rPr>
              <a:t>impedance LISN ze strany zkoušeného objektu (na výstupních síťových svorkách) – </a:t>
            </a:r>
            <a:r>
              <a:rPr lang="cs-CZ" dirty="0">
                <a:solidFill>
                  <a:srgbClr val="000000"/>
                </a:solidFill>
                <a:latin typeface="+mn-lt"/>
              </a:rPr>
              <a:t>impedance umělé sítě </a:t>
            </a:r>
            <a:r>
              <a:rPr lang="cs-CZ" b="0" dirty="0">
                <a:solidFill>
                  <a:srgbClr val="000000"/>
                </a:solidFill>
                <a:latin typeface="+mn-lt"/>
              </a:rPr>
              <a:t>simuluje v daném pásmu kmitočtů impedanci napájecí sítě, ve které bude zařízení pracovat, viz různé typy LISN. </a:t>
            </a:r>
            <a:endParaRPr lang="el-GR" b="0" dirty="0">
              <a:solidFill>
                <a:srgbClr val="000000"/>
              </a:solidFill>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Obdélník 2">
            <a:extLst>
              <a:ext uri="{FF2B5EF4-FFF2-40B4-BE49-F238E27FC236}">
                <a16:creationId xmlns:a16="http://schemas.microsoft.com/office/drawing/2014/main" id="{304A284F-1598-4D06-9A7E-7EF8820132BD}"/>
              </a:ext>
            </a:extLst>
          </p:cNvPr>
          <p:cNvSpPr>
            <a:spLocks noChangeArrowheads="1"/>
          </p:cNvSpPr>
          <p:nvPr/>
        </p:nvSpPr>
        <p:spPr bwMode="auto">
          <a:xfrm>
            <a:off x="576263" y="3729038"/>
            <a:ext cx="799147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a:solidFill>
                  <a:srgbClr val="000000"/>
                </a:solidFill>
              </a:rPr>
              <a:t>Impedance umělých sítí dle ČSN EN 55016-1-2: </a:t>
            </a:r>
          </a:p>
          <a:p>
            <a:pPr algn="ctr" eaLnBrk="1" hangingPunct="1">
              <a:spcBef>
                <a:spcPct val="0"/>
              </a:spcBef>
              <a:buFontTx/>
              <a:buNone/>
            </a:pPr>
            <a:endParaRPr lang="cs-CZ" altLang="cs-CZ" sz="1800" b="0" dirty="0">
              <a:solidFill>
                <a:srgbClr val="000000"/>
              </a:solidFill>
            </a:endParaRPr>
          </a:p>
          <a:p>
            <a:pPr eaLnBrk="1" hangingPunct="1">
              <a:spcBef>
                <a:spcPct val="0"/>
              </a:spcBef>
              <a:buFontTx/>
              <a:buAutoNum type="alphaLcParenR"/>
            </a:pPr>
            <a:r>
              <a:rPr lang="cs-CZ" altLang="cs-CZ" sz="1800" b="0" dirty="0">
                <a:solidFill>
                  <a:srgbClr val="000000"/>
                </a:solidFill>
              </a:rPr>
              <a:t> 50 </a:t>
            </a:r>
            <a:r>
              <a:rPr lang="el-GR" altLang="cs-CZ" sz="1800" b="0" dirty="0">
                <a:solidFill>
                  <a:srgbClr val="000000"/>
                </a:solidFill>
              </a:rPr>
              <a:t>Ω/50 μ</a:t>
            </a:r>
            <a:r>
              <a:rPr lang="cs-CZ" altLang="cs-CZ" sz="1800" b="0" dirty="0">
                <a:solidFill>
                  <a:srgbClr val="000000"/>
                </a:solidFill>
              </a:rPr>
              <a:t>H + 5 </a:t>
            </a:r>
            <a:r>
              <a:rPr lang="el-GR" altLang="cs-CZ" sz="1800" b="0" dirty="0">
                <a:solidFill>
                  <a:srgbClr val="000000"/>
                </a:solidFill>
              </a:rPr>
              <a:t>Ω </a:t>
            </a:r>
            <a:r>
              <a:rPr lang="cs-CZ" altLang="cs-CZ" sz="1800" b="0" dirty="0">
                <a:solidFill>
                  <a:srgbClr val="000000"/>
                </a:solidFill>
              </a:rPr>
              <a:t>pro 9 kHz až 30 MHz (</a:t>
            </a:r>
            <a:r>
              <a:rPr lang="cs-CZ" altLang="cs-CZ" sz="1800" dirty="0">
                <a:solidFill>
                  <a:srgbClr val="000000"/>
                </a:solidFill>
              </a:rPr>
              <a:t>nízkonapěťové napájecí sítě</a:t>
            </a:r>
            <a:r>
              <a:rPr lang="cs-CZ" altLang="cs-CZ" sz="1800" b="0" dirty="0">
                <a:solidFill>
                  <a:srgbClr val="000000"/>
                </a:solidFill>
              </a:rPr>
              <a:t>); </a:t>
            </a:r>
          </a:p>
          <a:p>
            <a:pPr eaLnBrk="1" hangingPunct="1">
              <a:spcBef>
                <a:spcPct val="0"/>
              </a:spcBef>
              <a:buFontTx/>
              <a:buAutoNum type="alphaLcParenR"/>
            </a:pPr>
            <a:endParaRPr lang="cs-CZ" altLang="cs-CZ" sz="1800" b="0" dirty="0">
              <a:solidFill>
                <a:srgbClr val="000000"/>
              </a:solidFill>
            </a:endParaRPr>
          </a:p>
          <a:p>
            <a:pPr eaLnBrk="1" hangingPunct="1">
              <a:spcBef>
                <a:spcPct val="0"/>
              </a:spcBef>
              <a:buFontTx/>
              <a:buNone/>
            </a:pPr>
            <a:r>
              <a:rPr lang="cs-CZ" altLang="cs-CZ" sz="1800" b="0" dirty="0">
                <a:solidFill>
                  <a:srgbClr val="000000"/>
                </a:solidFill>
              </a:rPr>
              <a:t>b) 50 </a:t>
            </a:r>
            <a:r>
              <a:rPr lang="el-GR" altLang="cs-CZ" sz="1800" b="0" dirty="0">
                <a:solidFill>
                  <a:srgbClr val="000000"/>
                </a:solidFill>
              </a:rPr>
              <a:t>Ω/50 μ</a:t>
            </a:r>
            <a:r>
              <a:rPr lang="cs-CZ" altLang="cs-CZ" sz="1800" b="0" dirty="0">
                <a:solidFill>
                  <a:srgbClr val="000000"/>
                </a:solidFill>
              </a:rPr>
              <a:t>H pro 0,15 MHz až 30 MHz (</a:t>
            </a:r>
            <a:r>
              <a:rPr lang="cs-CZ" altLang="cs-CZ" sz="1800" dirty="0">
                <a:solidFill>
                  <a:srgbClr val="000000"/>
                </a:solidFill>
              </a:rPr>
              <a:t>průmyslové napájecí sítě</a:t>
            </a:r>
            <a:r>
              <a:rPr lang="cs-CZ" altLang="cs-CZ" sz="1800" b="0" dirty="0">
                <a:solidFill>
                  <a:srgbClr val="000000"/>
                </a:solidFill>
              </a:rPr>
              <a:t>); </a:t>
            </a:r>
          </a:p>
          <a:p>
            <a:pPr eaLnBrk="1" hangingPunct="1">
              <a:spcBef>
                <a:spcPct val="0"/>
              </a:spcBef>
              <a:buFontTx/>
              <a:buNone/>
            </a:pPr>
            <a:endParaRPr lang="cs-CZ" altLang="cs-CZ" sz="1800" b="0" dirty="0">
              <a:solidFill>
                <a:srgbClr val="000000"/>
              </a:solidFill>
            </a:endParaRPr>
          </a:p>
          <a:p>
            <a:pPr eaLnBrk="1" hangingPunct="1">
              <a:spcBef>
                <a:spcPct val="0"/>
              </a:spcBef>
              <a:buFontTx/>
              <a:buNone/>
            </a:pPr>
            <a:r>
              <a:rPr lang="cs-CZ" altLang="cs-CZ" sz="1800" b="0" dirty="0">
                <a:solidFill>
                  <a:srgbClr val="000000"/>
                </a:solidFill>
              </a:rPr>
              <a:t>c) 50 </a:t>
            </a:r>
            <a:r>
              <a:rPr lang="el-GR" altLang="cs-CZ" sz="1800" b="0" dirty="0">
                <a:solidFill>
                  <a:srgbClr val="000000"/>
                </a:solidFill>
              </a:rPr>
              <a:t>Ω/5 μ</a:t>
            </a:r>
            <a:r>
              <a:rPr lang="cs-CZ" altLang="cs-CZ" sz="1800" b="0" dirty="0">
                <a:solidFill>
                  <a:srgbClr val="000000"/>
                </a:solidFill>
              </a:rPr>
              <a:t>H + 1 </a:t>
            </a:r>
            <a:r>
              <a:rPr lang="el-GR" altLang="cs-CZ" sz="1800" b="0" dirty="0">
                <a:solidFill>
                  <a:srgbClr val="000000"/>
                </a:solidFill>
              </a:rPr>
              <a:t>Ω </a:t>
            </a:r>
            <a:r>
              <a:rPr lang="cs-CZ" altLang="cs-CZ" sz="1800" b="0" dirty="0">
                <a:solidFill>
                  <a:srgbClr val="000000"/>
                </a:solidFill>
              </a:rPr>
              <a:t>pro 0,15 MHz až 100 MHz (</a:t>
            </a:r>
            <a:r>
              <a:rPr lang="cs-CZ" altLang="cs-CZ" sz="1800" dirty="0">
                <a:solidFill>
                  <a:srgbClr val="000000"/>
                </a:solidFill>
              </a:rPr>
              <a:t>palubní napájecí sítě</a:t>
            </a:r>
            <a:r>
              <a:rPr lang="cs-CZ" altLang="cs-CZ" sz="1800" b="0" dirty="0">
                <a:solidFill>
                  <a:srgbClr val="000000"/>
                </a:solidFill>
              </a:rPr>
              <a:t>); </a:t>
            </a:r>
          </a:p>
          <a:p>
            <a:pPr eaLnBrk="1" hangingPunct="1">
              <a:spcBef>
                <a:spcPct val="0"/>
              </a:spcBef>
              <a:buFontTx/>
              <a:buNone/>
            </a:pPr>
            <a:endParaRPr lang="cs-CZ" altLang="cs-CZ" sz="1800" b="0" dirty="0">
              <a:solidFill>
                <a:srgbClr val="000000"/>
              </a:solidFill>
            </a:endParaRPr>
          </a:p>
          <a:p>
            <a:pPr eaLnBrk="1" hangingPunct="1">
              <a:spcBef>
                <a:spcPct val="0"/>
              </a:spcBef>
              <a:buFontTx/>
              <a:buNone/>
            </a:pPr>
            <a:r>
              <a:rPr lang="cs-CZ" altLang="cs-CZ" sz="1800" b="0" dirty="0">
                <a:solidFill>
                  <a:srgbClr val="000000"/>
                </a:solidFill>
              </a:rPr>
              <a:t>d) 150 </a:t>
            </a:r>
            <a:r>
              <a:rPr lang="el-GR" altLang="cs-CZ" sz="1800" b="0" dirty="0">
                <a:solidFill>
                  <a:srgbClr val="000000"/>
                </a:solidFill>
              </a:rPr>
              <a:t>Ω </a:t>
            </a:r>
            <a:r>
              <a:rPr lang="cs-CZ" altLang="cs-CZ" sz="1800" b="0" dirty="0">
                <a:solidFill>
                  <a:srgbClr val="000000"/>
                </a:solidFill>
              </a:rPr>
              <a:t>pro 150 kHz až 30 MHz (</a:t>
            </a:r>
            <a:r>
              <a:rPr lang="cs-CZ" altLang="cs-CZ" sz="1800" dirty="0">
                <a:solidFill>
                  <a:srgbClr val="000000"/>
                </a:solidFill>
              </a:rPr>
              <a:t>klasické napájecí sítě</a:t>
            </a:r>
            <a:r>
              <a:rPr lang="cs-CZ" altLang="cs-CZ" sz="1800" b="0" dirty="0">
                <a:solidFill>
                  <a:srgbClr val="000000"/>
                </a:solidFill>
              </a:rPr>
              <a:t>). </a:t>
            </a:r>
            <a:endParaRPr lang="cs-CZ" altLang="cs-CZ" sz="1800" dirty="0"/>
          </a:p>
        </p:txBody>
      </p:sp>
      <p:sp>
        <p:nvSpPr>
          <p:cNvPr id="4" name="Obdélník 3">
            <a:extLst>
              <a:ext uri="{FF2B5EF4-FFF2-40B4-BE49-F238E27FC236}">
                <a16:creationId xmlns:a16="http://schemas.microsoft.com/office/drawing/2014/main" id="{E09CD4D3-90D1-4769-B65D-95CCFDD61BC0}"/>
              </a:ext>
            </a:extLst>
          </p:cNvPr>
          <p:cNvSpPr/>
          <p:nvPr/>
        </p:nvSpPr>
        <p:spPr>
          <a:xfrm>
            <a:off x="1623115" y="281315"/>
            <a:ext cx="5897768" cy="523220"/>
          </a:xfrm>
          <a:prstGeom prst="rect">
            <a:avLst/>
          </a:prstGeom>
        </p:spPr>
        <p:txBody>
          <a:bodyPr wrap="none">
            <a:spAutoFit/>
          </a:bodyPr>
          <a:lstStyle/>
          <a:p>
            <a:pPr eaLnBrk="1" hangingPunct="1">
              <a:defRPr/>
            </a:pPr>
            <a:r>
              <a:rPr lang="cs-CZ" sz="2800" dirty="0">
                <a:solidFill>
                  <a:srgbClr val="000000"/>
                </a:solidFill>
                <a:latin typeface="+mj-lt"/>
              </a:rPr>
              <a:t>Standardní impedance umělé sítě</a:t>
            </a:r>
            <a:endParaRPr lang="cs-CZ" sz="2800" dirty="0">
              <a:latin typeface="+mj-lt"/>
            </a:endParaRPr>
          </a:p>
        </p:txBody>
      </p:sp>
      <p:grpSp>
        <p:nvGrpSpPr>
          <p:cNvPr id="25" name="Skupina 24">
            <a:extLst>
              <a:ext uri="{FF2B5EF4-FFF2-40B4-BE49-F238E27FC236}">
                <a16:creationId xmlns:a16="http://schemas.microsoft.com/office/drawing/2014/main" id="{BFF5A0FA-D9F2-4EAA-B64A-EC1CF43C7324}"/>
              </a:ext>
            </a:extLst>
          </p:cNvPr>
          <p:cNvGrpSpPr/>
          <p:nvPr/>
        </p:nvGrpSpPr>
        <p:grpSpPr>
          <a:xfrm>
            <a:off x="251520" y="947350"/>
            <a:ext cx="8754697" cy="2781688"/>
            <a:chOff x="358106" y="1340768"/>
            <a:chExt cx="8754697" cy="2781688"/>
          </a:xfrm>
        </p:grpSpPr>
        <p:grpSp>
          <p:nvGrpSpPr>
            <p:cNvPr id="22" name="Skupina 21">
              <a:extLst>
                <a:ext uri="{FF2B5EF4-FFF2-40B4-BE49-F238E27FC236}">
                  <a16:creationId xmlns:a16="http://schemas.microsoft.com/office/drawing/2014/main" id="{91ACA5FB-6A56-4FFD-B961-06426D2352F1}"/>
                </a:ext>
              </a:extLst>
            </p:cNvPr>
            <p:cNvGrpSpPr/>
            <p:nvPr/>
          </p:nvGrpSpPr>
          <p:grpSpPr>
            <a:xfrm>
              <a:off x="358106" y="1340768"/>
              <a:ext cx="8754697" cy="2781688"/>
              <a:chOff x="194650" y="1268760"/>
              <a:chExt cx="8754697" cy="2781688"/>
            </a:xfrm>
          </p:grpSpPr>
          <p:grpSp>
            <p:nvGrpSpPr>
              <p:cNvPr id="21" name="Skupina 20">
                <a:extLst>
                  <a:ext uri="{FF2B5EF4-FFF2-40B4-BE49-F238E27FC236}">
                    <a16:creationId xmlns:a16="http://schemas.microsoft.com/office/drawing/2014/main" id="{12E9CB52-64DD-41DC-81F2-24579A831493}"/>
                  </a:ext>
                </a:extLst>
              </p:cNvPr>
              <p:cNvGrpSpPr/>
              <p:nvPr/>
            </p:nvGrpSpPr>
            <p:grpSpPr>
              <a:xfrm>
                <a:off x="194650" y="1268760"/>
                <a:ext cx="8754697" cy="2781688"/>
                <a:chOff x="194650" y="2038156"/>
                <a:chExt cx="8754697" cy="2781688"/>
              </a:xfrm>
            </p:grpSpPr>
            <p:pic>
              <p:nvPicPr>
                <p:cNvPr id="12" name="Obrázek 11">
                  <a:extLst>
                    <a:ext uri="{FF2B5EF4-FFF2-40B4-BE49-F238E27FC236}">
                      <a16:creationId xmlns:a16="http://schemas.microsoft.com/office/drawing/2014/main" id="{D9FA8E3A-669C-44E3-B68F-0E20C196B2BE}"/>
                    </a:ext>
                  </a:extLst>
                </p:cNvPr>
                <p:cNvPicPr>
                  <a:picLocks noChangeAspect="1"/>
                </p:cNvPicPr>
                <p:nvPr/>
              </p:nvPicPr>
              <p:blipFill>
                <a:blip r:embed="rId2"/>
                <a:stretch>
                  <a:fillRect/>
                </a:stretch>
              </p:blipFill>
              <p:spPr>
                <a:xfrm>
                  <a:off x="194650" y="2038156"/>
                  <a:ext cx="8754697" cy="2781688"/>
                </a:xfrm>
                <a:prstGeom prst="rect">
                  <a:avLst/>
                </a:prstGeom>
              </p:spPr>
            </p:pic>
            <p:pic>
              <p:nvPicPr>
                <p:cNvPr id="24" name="Obrázek 23">
                  <a:extLst>
                    <a:ext uri="{FF2B5EF4-FFF2-40B4-BE49-F238E27FC236}">
                      <a16:creationId xmlns:a16="http://schemas.microsoft.com/office/drawing/2014/main" id="{10FBAA95-DADC-47E7-A8A8-AC8E4E2FAD1A}"/>
                    </a:ext>
                  </a:extLst>
                </p:cNvPr>
                <p:cNvPicPr>
                  <a:picLocks noChangeAspect="1"/>
                </p:cNvPicPr>
                <p:nvPr/>
              </p:nvPicPr>
              <p:blipFill>
                <a:blip r:embed="rId3"/>
                <a:stretch>
                  <a:fillRect/>
                </a:stretch>
              </p:blipFill>
              <p:spPr>
                <a:xfrm>
                  <a:off x="3275856" y="2994396"/>
                  <a:ext cx="294545" cy="648000"/>
                </a:xfrm>
                <a:prstGeom prst="rect">
                  <a:avLst/>
                </a:prstGeom>
              </p:spPr>
            </p:pic>
          </p:grpSp>
          <p:pic>
            <p:nvPicPr>
              <p:cNvPr id="20" name="Obrázek 19">
                <a:extLst>
                  <a:ext uri="{FF2B5EF4-FFF2-40B4-BE49-F238E27FC236}">
                    <a16:creationId xmlns:a16="http://schemas.microsoft.com/office/drawing/2014/main" id="{83069106-7342-48A6-95DD-453FA8F297A1}"/>
                  </a:ext>
                </a:extLst>
              </p:cNvPr>
              <p:cNvPicPr>
                <a:picLocks noChangeAspect="1"/>
              </p:cNvPicPr>
              <p:nvPr/>
            </p:nvPicPr>
            <p:blipFill>
              <a:blip r:embed="rId3"/>
              <a:stretch>
                <a:fillRect/>
              </a:stretch>
            </p:blipFill>
            <p:spPr>
              <a:xfrm>
                <a:off x="924812" y="2011604"/>
                <a:ext cx="288032" cy="648000"/>
              </a:xfrm>
              <a:prstGeom prst="rect">
                <a:avLst/>
              </a:prstGeom>
            </p:spPr>
          </p:pic>
        </p:grpSp>
        <p:pic>
          <p:nvPicPr>
            <p:cNvPr id="23" name="Obrázek 22">
              <a:extLst>
                <a:ext uri="{FF2B5EF4-FFF2-40B4-BE49-F238E27FC236}">
                  <a16:creationId xmlns:a16="http://schemas.microsoft.com/office/drawing/2014/main" id="{C2F62172-C671-47DD-8630-7C3F64EADDCD}"/>
                </a:ext>
              </a:extLst>
            </p:cNvPr>
            <p:cNvPicPr>
              <a:picLocks noChangeAspect="1"/>
            </p:cNvPicPr>
            <p:nvPr/>
          </p:nvPicPr>
          <p:blipFill>
            <a:blip r:embed="rId3"/>
            <a:stretch>
              <a:fillRect/>
            </a:stretch>
          </p:blipFill>
          <p:spPr>
            <a:xfrm>
              <a:off x="5768661" y="2083612"/>
              <a:ext cx="294545" cy="648000"/>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Skupina 8">
            <a:extLst>
              <a:ext uri="{FF2B5EF4-FFF2-40B4-BE49-F238E27FC236}">
                <a16:creationId xmlns:a16="http://schemas.microsoft.com/office/drawing/2014/main" id="{74C8CC38-534A-4177-9983-F4249FCEBBED}"/>
              </a:ext>
            </a:extLst>
          </p:cNvPr>
          <p:cNvGrpSpPr/>
          <p:nvPr/>
        </p:nvGrpSpPr>
        <p:grpSpPr>
          <a:xfrm>
            <a:off x="179512" y="297352"/>
            <a:ext cx="8784976" cy="4369812"/>
            <a:chOff x="179512" y="167935"/>
            <a:chExt cx="8992685" cy="4534533"/>
          </a:xfrm>
        </p:grpSpPr>
        <p:pic>
          <p:nvPicPr>
            <p:cNvPr id="3" name="Obrázek 2">
              <a:extLst>
                <a:ext uri="{FF2B5EF4-FFF2-40B4-BE49-F238E27FC236}">
                  <a16:creationId xmlns:a16="http://schemas.microsoft.com/office/drawing/2014/main" id="{A20E6EF4-B743-4F84-B0BA-24492C92493B}"/>
                </a:ext>
              </a:extLst>
            </p:cNvPr>
            <p:cNvPicPr>
              <a:picLocks noChangeAspect="1"/>
            </p:cNvPicPr>
            <p:nvPr/>
          </p:nvPicPr>
          <p:blipFill>
            <a:blip r:embed="rId2"/>
            <a:stretch>
              <a:fillRect/>
            </a:stretch>
          </p:blipFill>
          <p:spPr>
            <a:xfrm>
              <a:off x="179512" y="167935"/>
              <a:ext cx="6363588" cy="4534533"/>
            </a:xfrm>
            <a:prstGeom prst="rect">
              <a:avLst/>
            </a:prstGeom>
          </p:spPr>
        </p:pic>
        <p:sp>
          <p:nvSpPr>
            <p:cNvPr id="7" name="TextovéPole 6">
              <a:extLst>
                <a:ext uri="{FF2B5EF4-FFF2-40B4-BE49-F238E27FC236}">
                  <a16:creationId xmlns:a16="http://schemas.microsoft.com/office/drawing/2014/main" id="{0563DD8E-34B0-45B8-B7C0-0384DA50BABB}"/>
                </a:ext>
              </a:extLst>
            </p:cNvPr>
            <p:cNvSpPr txBox="1"/>
            <p:nvPr/>
          </p:nvSpPr>
          <p:spPr>
            <a:xfrm>
              <a:off x="6579909" y="2174020"/>
              <a:ext cx="2592288" cy="954107"/>
            </a:xfrm>
            <a:prstGeom prst="rect">
              <a:avLst/>
            </a:prstGeom>
            <a:noFill/>
          </p:spPr>
          <p:txBody>
            <a:bodyPr wrap="square" rtlCol="0">
              <a:spAutoFit/>
            </a:bodyPr>
            <a:lstStyle/>
            <a:p>
              <a:r>
                <a:rPr lang="cs-CZ" sz="1400" dirty="0"/>
                <a:t>umělá ruka, umělý operátor simuluje vliv lidské ruky u zařízení, která se při provozu drží v ruce</a:t>
              </a:r>
            </a:p>
          </p:txBody>
        </p:sp>
      </p:grpSp>
      <p:sp>
        <p:nvSpPr>
          <p:cNvPr id="4" name="TextovéPole 3">
            <a:extLst>
              <a:ext uri="{FF2B5EF4-FFF2-40B4-BE49-F238E27FC236}">
                <a16:creationId xmlns:a16="http://schemas.microsoft.com/office/drawing/2014/main" id="{972F751E-3BBA-4759-A581-AF1444D9BE98}"/>
              </a:ext>
            </a:extLst>
          </p:cNvPr>
          <p:cNvSpPr txBox="1"/>
          <p:nvPr/>
        </p:nvSpPr>
        <p:spPr>
          <a:xfrm>
            <a:off x="467544" y="162285"/>
            <a:ext cx="2980303" cy="646331"/>
          </a:xfrm>
          <a:prstGeom prst="rect">
            <a:avLst/>
          </a:prstGeom>
          <a:noFill/>
        </p:spPr>
        <p:txBody>
          <a:bodyPr wrap="none" rtlCol="0">
            <a:spAutoFit/>
          </a:bodyPr>
          <a:lstStyle/>
          <a:p>
            <a:r>
              <a:rPr lang="cs-CZ" sz="3600" dirty="0"/>
              <a:t>Funkce LISN</a:t>
            </a:r>
          </a:p>
        </p:txBody>
      </p:sp>
      <p:pic>
        <p:nvPicPr>
          <p:cNvPr id="3074" name="Picture 2" descr="Narda PMM L2-16B LISN">
            <a:extLst>
              <a:ext uri="{FF2B5EF4-FFF2-40B4-BE49-F238E27FC236}">
                <a16:creationId xmlns:a16="http://schemas.microsoft.com/office/drawing/2014/main" id="{6E236200-72FD-4293-B7CD-FDC5CC776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116302"/>
            <a:ext cx="4333230" cy="2237030"/>
          </a:xfrm>
          <a:prstGeom prst="rect">
            <a:avLst/>
          </a:prstGeom>
          <a:noFill/>
          <a:extLst>
            <a:ext uri="{909E8E84-426E-40DD-AFC4-6F175D3DCCD1}">
              <a14:hiddenFill xmlns:a14="http://schemas.microsoft.com/office/drawing/2010/main">
                <a:solidFill>
                  <a:srgbClr val="FFFFFF"/>
                </a:solidFill>
              </a14:hiddenFill>
            </a:ext>
          </a:extLst>
        </p:spPr>
      </p:pic>
      <p:sp>
        <p:nvSpPr>
          <p:cNvPr id="18" name="TextovéPole 17">
            <a:extLst>
              <a:ext uri="{FF2B5EF4-FFF2-40B4-BE49-F238E27FC236}">
                <a16:creationId xmlns:a16="http://schemas.microsoft.com/office/drawing/2014/main" id="{2D53847A-B130-43A9-99C3-C734EDB0CB5F}"/>
              </a:ext>
            </a:extLst>
          </p:cNvPr>
          <p:cNvSpPr txBox="1"/>
          <p:nvPr/>
        </p:nvSpPr>
        <p:spPr>
          <a:xfrm>
            <a:off x="319273" y="5539083"/>
            <a:ext cx="2578557" cy="1169551"/>
          </a:xfrm>
          <a:prstGeom prst="rect">
            <a:avLst/>
          </a:prstGeom>
          <a:noFill/>
        </p:spPr>
        <p:txBody>
          <a:bodyPr wrap="square" rtlCol="0">
            <a:spAutoFit/>
          </a:bodyPr>
          <a:lstStyle/>
          <a:p>
            <a:r>
              <a:rPr lang="cs-CZ" sz="1400" dirty="0"/>
              <a:t>Obvod typu V na výstupu</a:t>
            </a:r>
            <a:br>
              <a:rPr lang="cs-CZ" sz="1400" dirty="0"/>
            </a:br>
            <a:r>
              <a:rPr lang="cs-CZ" sz="1400" dirty="0"/>
              <a:t>k přijímači pro měření nesymetrického rušení (rušivé napětí na napájecích vodičích proti zemi)</a:t>
            </a:r>
          </a:p>
        </p:txBody>
      </p:sp>
      <p:pic>
        <p:nvPicPr>
          <p:cNvPr id="20" name="Obrázek 19">
            <a:extLst>
              <a:ext uri="{FF2B5EF4-FFF2-40B4-BE49-F238E27FC236}">
                <a16:creationId xmlns:a16="http://schemas.microsoft.com/office/drawing/2014/main" id="{4AE1597B-1D5D-4BAC-B8DF-E65E4168400B}"/>
              </a:ext>
            </a:extLst>
          </p:cNvPr>
          <p:cNvPicPr>
            <a:picLocks noChangeAspect="1"/>
          </p:cNvPicPr>
          <p:nvPr/>
        </p:nvPicPr>
        <p:blipFill>
          <a:blip r:embed="rId4"/>
          <a:stretch>
            <a:fillRect/>
          </a:stretch>
        </p:blipFill>
        <p:spPr>
          <a:xfrm>
            <a:off x="429644" y="4280848"/>
            <a:ext cx="2232000" cy="1258235"/>
          </a:xfrm>
          <a:prstGeom prst="rect">
            <a:avLst/>
          </a:prstGeom>
        </p:spPr>
      </p:pic>
      <p:pic>
        <p:nvPicPr>
          <p:cNvPr id="22" name="Obrázek 21">
            <a:extLst>
              <a:ext uri="{FF2B5EF4-FFF2-40B4-BE49-F238E27FC236}">
                <a16:creationId xmlns:a16="http://schemas.microsoft.com/office/drawing/2014/main" id="{9E8D014A-F7C8-4043-AA39-8A8A6742576A}"/>
              </a:ext>
            </a:extLst>
          </p:cNvPr>
          <p:cNvPicPr>
            <a:picLocks noChangeAspect="1"/>
          </p:cNvPicPr>
          <p:nvPr/>
        </p:nvPicPr>
        <p:blipFill>
          <a:blip r:embed="rId5"/>
          <a:stretch>
            <a:fillRect/>
          </a:stretch>
        </p:blipFill>
        <p:spPr>
          <a:xfrm>
            <a:off x="2897830" y="4667164"/>
            <a:ext cx="2232000" cy="1610430"/>
          </a:xfrm>
          <a:prstGeom prst="rect">
            <a:avLst/>
          </a:prstGeom>
        </p:spPr>
      </p:pic>
      <p:sp>
        <p:nvSpPr>
          <p:cNvPr id="25" name="TextovéPole 24">
            <a:extLst>
              <a:ext uri="{FF2B5EF4-FFF2-40B4-BE49-F238E27FC236}">
                <a16:creationId xmlns:a16="http://schemas.microsoft.com/office/drawing/2014/main" id="{568299DB-B696-4436-B4AE-F73068E5561F}"/>
              </a:ext>
            </a:extLst>
          </p:cNvPr>
          <p:cNvSpPr txBox="1"/>
          <p:nvPr/>
        </p:nvSpPr>
        <p:spPr>
          <a:xfrm>
            <a:off x="4187108" y="5707057"/>
            <a:ext cx="3265212" cy="954107"/>
          </a:xfrm>
          <a:prstGeom prst="rect">
            <a:avLst/>
          </a:prstGeom>
          <a:noFill/>
        </p:spPr>
        <p:txBody>
          <a:bodyPr wrap="square" rtlCol="0">
            <a:spAutoFit/>
          </a:bodyPr>
          <a:lstStyle/>
          <a:p>
            <a:r>
              <a:rPr lang="cs-CZ" sz="1400" dirty="0"/>
              <a:t>Obvod typu </a:t>
            </a:r>
            <a:r>
              <a:rPr lang="el-GR" sz="1400" dirty="0"/>
              <a:t>Δ</a:t>
            </a:r>
            <a:r>
              <a:rPr lang="cs-CZ" sz="1400" dirty="0"/>
              <a:t> na výstupu</a:t>
            </a:r>
            <a:br>
              <a:rPr lang="cs-CZ" sz="1400" dirty="0"/>
            </a:br>
            <a:r>
              <a:rPr lang="cs-CZ" sz="1400" dirty="0"/>
              <a:t>k přijímači pro měření symetrického rušení (rušivé napětí mezi napájecími vodiči navzájem)</a:t>
            </a:r>
          </a:p>
        </p:txBody>
      </p:sp>
      <p:sp>
        <p:nvSpPr>
          <p:cNvPr id="23" name="Šipka: doprava 22">
            <a:extLst>
              <a:ext uri="{FF2B5EF4-FFF2-40B4-BE49-F238E27FC236}">
                <a16:creationId xmlns:a16="http://schemas.microsoft.com/office/drawing/2014/main" id="{6ED98CCA-1746-48F4-B49E-8032042DE87D}"/>
              </a:ext>
            </a:extLst>
          </p:cNvPr>
          <p:cNvSpPr/>
          <p:nvPr/>
        </p:nvSpPr>
        <p:spPr bwMode="auto">
          <a:xfrm>
            <a:off x="5940152" y="2430134"/>
            <a:ext cx="576064" cy="260154"/>
          </a:xfrm>
          <a:prstGeom prst="rightArrow">
            <a:avLst/>
          </a:prstGeom>
          <a:solidFill>
            <a:srgbClr val="00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sp>
        <p:nvSpPr>
          <p:cNvPr id="24" name="Šipka: dolů 23">
            <a:extLst>
              <a:ext uri="{FF2B5EF4-FFF2-40B4-BE49-F238E27FC236}">
                <a16:creationId xmlns:a16="http://schemas.microsoft.com/office/drawing/2014/main" id="{4FB686B3-8743-4B71-A819-10CEEEDD9C90}"/>
              </a:ext>
            </a:extLst>
          </p:cNvPr>
          <p:cNvSpPr/>
          <p:nvPr/>
        </p:nvSpPr>
        <p:spPr bwMode="auto">
          <a:xfrm rot="18066264">
            <a:off x="3691718" y="4269138"/>
            <a:ext cx="191812" cy="736793"/>
          </a:xfrm>
          <a:prstGeom prst="downArrow">
            <a:avLst/>
          </a:prstGeom>
          <a:solidFill>
            <a:srgbClr val="00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sp>
        <p:nvSpPr>
          <p:cNvPr id="26" name="Šipka: dolů 25">
            <a:extLst>
              <a:ext uri="{FF2B5EF4-FFF2-40B4-BE49-F238E27FC236}">
                <a16:creationId xmlns:a16="http://schemas.microsoft.com/office/drawing/2014/main" id="{B32235A8-6BC7-408F-B3AC-EC5015B31107}"/>
              </a:ext>
            </a:extLst>
          </p:cNvPr>
          <p:cNvSpPr/>
          <p:nvPr/>
        </p:nvSpPr>
        <p:spPr bwMode="auto">
          <a:xfrm rot="3911353">
            <a:off x="2517916" y="4333531"/>
            <a:ext cx="178127" cy="527170"/>
          </a:xfrm>
          <a:prstGeom prst="downArrow">
            <a:avLst/>
          </a:prstGeom>
          <a:solidFill>
            <a:srgbClr val="9900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1C505045-1F04-4CB2-A597-2CC86C83BAF5}"/>
              </a:ext>
            </a:extLst>
          </p:cNvPr>
          <p:cNvSpPr txBox="1"/>
          <p:nvPr/>
        </p:nvSpPr>
        <p:spPr>
          <a:xfrm>
            <a:off x="2375756" y="548680"/>
            <a:ext cx="4392488" cy="461665"/>
          </a:xfrm>
          <a:prstGeom prst="rect">
            <a:avLst/>
          </a:prstGeom>
          <a:noFill/>
        </p:spPr>
        <p:txBody>
          <a:bodyPr wrap="square" rtlCol="0">
            <a:spAutoFit/>
          </a:bodyPr>
          <a:lstStyle/>
          <a:p>
            <a:r>
              <a:rPr lang="cs-CZ" sz="2400" dirty="0"/>
              <a:t>Standardní LISN 50</a:t>
            </a:r>
            <a:r>
              <a:rPr lang="el-GR" sz="2400" dirty="0"/>
              <a:t>Ω</a:t>
            </a:r>
            <a:r>
              <a:rPr lang="cs-CZ" sz="2400" dirty="0"/>
              <a:t>/50</a:t>
            </a:r>
            <a:r>
              <a:rPr lang="el-GR" sz="2400" dirty="0"/>
              <a:t>μ</a:t>
            </a:r>
            <a:r>
              <a:rPr lang="cs-CZ" sz="2400" dirty="0"/>
              <a:t>H</a:t>
            </a:r>
          </a:p>
        </p:txBody>
      </p:sp>
      <p:grpSp>
        <p:nvGrpSpPr>
          <p:cNvPr id="5" name="Skupina 4">
            <a:extLst>
              <a:ext uri="{FF2B5EF4-FFF2-40B4-BE49-F238E27FC236}">
                <a16:creationId xmlns:a16="http://schemas.microsoft.com/office/drawing/2014/main" id="{ECD85B3C-5139-48FE-A876-B21DB228F1A8}"/>
              </a:ext>
            </a:extLst>
          </p:cNvPr>
          <p:cNvGrpSpPr/>
          <p:nvPr/>
        </p:nvGrpSpPr>
        <p:grpSpPr>
          <a:xfrm>
            <a:off x="179512" y="1268760"/>
            <a:ext cx="8704278" cy="5184576"/>
            <a:chOff x="179512" y="1268760"/>
            <a:chExt cx="8704278" cy="5184576"/>
          </a:xfrm>
        </p:grpSpPr>
        <p:pic>
          <p:nvPicPr>
            <p:cNvPr id="3" name="Obrázek 2">
              <a:extLst>
                <a:ext uri="{FF2B5EF4-FFF2-40B4-BE49-F238E27FC236}">
                  <a16:creationId xmlns:a16="http://schemas.microsoft.com/office/drawing/2014/main" id="{6CD61A40-B471-42EC-B963-15344F9868C6}"/>
                </a:ext>
              </a:extLst>
            </p:cNvPr>
            <p:cNvPicPr>
              <a:picLocks noChangeAspect="1"/>
            </p:cNvPicPr>
            <p:nvPr/>
          </p:nvPicPr>
          <p:blipFill>
            <a:blip r:embed="rId2"/>
            <a:stretch>
              <a:fillRect/>
            </a:stretch>
          </p:blipFill>
          <p:spPr>
            <a:xfrm>
              <a:off x="179512" y="1268760"/>
              <a:ext cx="8704278" cy="5184576"/>
            </a:xfrm>
            <a:prstGeom prst="rect">
              <a:avLst/>
            </a:prstGeom>
          </p:spPr>
        </p:pic>
        <p:sp>
          <p:nvSpPr>
            <p:cNvPr id="2" name="Obdélník 1">
              <a:extLst>
                <a:ext uri="{FF2B5EF4-FFF2-40B4-BE49-F238E27FC236}">
                  <a16:creationId xmlns:a16="http://schemas.microsoft.com/office/drawing/2014/main" id="{B80DCAF3-D5EC-4C30-A2FE-64405B9170D9}"/>
                </a:ext>
              </a:extLst>
            </p:cNvPr>
            <p:cNvSpPr/>
            <p:nvPr/>
          </p:nvSpPr>
          <p:spPr bwMode="auto">
            <a:xfrm>
              <a:off x="971600" y="5031240"/>
              <a:ext cx="2016000" cy="1116000"/>
            </a:xfrm>
            <a:prstGeom prst="rect">
              <a:avLst/>
            </a:prstGeom>
            <a:solidFill>
              <a:srgbClr val="FFC7A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grpSp>
      <p:sp>
        <p:nvSpPr>
          <p:cNvPr id="7" name="TextovéPole 6">
            <a:extLst>
              <a:ext uri="{FF2B5EF4-FFF2-40B4-BE49-F238E27FC236}">
                <a16:creationId xmlns:a16="http://schemas.microsoft.com/office/drawing/2014/main" id="{2BEC02CA-FB15-40BE-A005-D043B59867AE}"/>
              </a:ext>
            </a:extLst>
          </p:cNvPr>
          <p:cNvSpPr txBox="1"/>
          <p:nvPr/>
        </p:nvSpPr>
        <p:spPr>
          <a:xfrm>
            <a:off x="395536" y="6483459"/>
            <a:ext cx="4572000" cy="276999"/>
          </a:xfrm>
          <a:prstGeom prst="rect">
            <a:avLst/>
          </a:prstGeom>
          <a:noFill/>
        </p:spPr>
        <p:txBody>
          <a:bodyPr wrap="square">
            <a:spAutoFit/>
          </a:bodyPr>
          <a:lstStyle/>
          <a:p>
            <a:r>
              <a:rPr lang="cs-CZ" sz="1200" b="0" dirty="0"/>
              <a:t>https://www.teseq.com/support/technical-information.php</a:t>
            </a:r>
          </a:p>
        </p:txBody>
      </p:sp>
    </p:spTree>
    <p:extLst>
      <p:ext uri="{BB962C8B-B14F-4D97-AF65-F5344CB8AC3E}">
        <p14:creationId xmlns:p14="http://schemas.microsoft.com/office/powerpoint/2010/main" val="1264641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Rectangle 7">
            <a:extLst>
              <a:ext uri="{FF2B5EF4-FFF2-40B4-BE49-F238E27FC236}">
                <a16:creationId xmlns:a16="http://schemas.microsoft.com/office/drawing/2014/main" id="{D887BA52-0F07-4972-A6D6-AE9D09878B71}"/>
              </a:ext>
            </a:extLst>
          </p:cNvPr>
          <p:cNvSpPr>
            <a:spLocks noChangeArrowheads="1"/>
          </p:cNvSpPr>
          <p:nvPr/>
        </p:nvSpPr>
        <p:spPr bwMode="auto">
          <a:xfrm>
            <a:off x="467544" y="188640"/>
            <a:ext cx="79271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r>
              <a:rPr lang="cs-CZ" altLang="cs-CZ" sz="3200" dirty="0">
                <a:latin typeface="+mj-lt"/>
              </a:rPr>
              <a:t>Uspořádání měřicího pracoviště s LISN </a:t>
            </a:r>
          </a:p>
        </p:txBody>
      </p:sp>
      <p:pic>
        <p:nvPicPr>
          <p:cNvPr id="3" name="Obrázek 2">
            <a:extLst>
              <a:ext uri="{FF2B5EF4-FFF2-40B4-BE49-F238E27FC236}">
                <a16:creationId xmlns:a16="http://schemas.microsoft.com/office/drawing/2014/main" id="{7B21E670-6731-4D0D-9AA7-151B62F27F16}"/>
              </a:ext>
            </a:extLst>
          </p:cNvPr>
          <p:cNvPicPr>
            <a:picLocks noChangeAspect="1"/>
          </p:cNvPicPr>
          <p:nvPr/>
        </p:nvPicPr>
        <p:blipFill>
          <a:blip r:embed="rId2"/>
          <a:stretch>
            <a:fillRect/>
          </a:stretch>
        </p:blipFill>
        <p:spPr>
          <a:xfrm>
            <a:off x="0" y="886968"/>
            <a:ext cx="9144000" cy="508406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a:extLst>
              <a:ext uri="{FF2B5EF4-FFF2-40B4-BE49-F238E27FC236}">
                <a16:creationId xmlns:a16="http://schemas.microsoft.com/office/drawing/2014/main" id="{5BDEC3EE-BA94-4497-B8A5-2A58836BDAE6}"/>
              </a:ext>
            </a:extLst>
          </p:cNvPr>
          <p:cNvSpPr txBox="1">
            <a:spLocks noChangeArrowheads="1"/>
          </p:cNvSpPr>
          <p:nvPr/>
        </p:nvSpPr>
        <p:spPr bwMode="auto">
          <a:xfrm>
            <a:off x="122320" y="77560"/>
            <a:ext cx="421782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cs-CZ" altLang="cs-CZ" sz="4000" dirty="0"/>
              <a:t>Napěťová sonda</a:t>
            </a:r>
          </a:p>
          <a:p>
            <a:pPr eaLnBrk="1" hangingPunct="1">
              <a:spcBef>
                <a:spcPct val="0"/>
              </a:spcBef>
              <a:buFontTx/>
              <a:buNone/>
            </a:pPr>
            <a:r>
              <a:rPr lang="cs-CZ" altLang="cs-CZ" sz="2000" b="0" dirty="0"/>
              <a:t>Kapacitně vázaný dělič napětí</a:t>
            </a:r>
          </a:p>
        </p:txBody>
      </p:sp>
      <p:sp>
        <p:nvSpPr>
          <p:cNvPr id="9" name="TextovéPole 8">
            <a:extLst>
              <a:ext uri="{FF2B5EF4-FFF2-40B4-BE49-F238E27FC236}">
                <a16:creationId xmlns:a16="http://schemas.microsoft.com/office/drawing/2014/main" id="{A63731C8-D93F-443A-BBE1-3770A2277BC0}"/>
              </a:ext>
            </a:extLst>
          </p:cNvPr>
          <p:cNvSpPr txBox="1"/>
          <p:nvPr/>
        </p:nvSpPr>
        <p:spPr>
          <a:xfrm>
            <a:off x="129496" y="3140968"/>
            <a:ext cx="3890648" cy="3046988"/>
          </a:xfrm>
          <a:prstGeom prst="rect">
            <a:avLst/>
          </a:prstGeom>
          <a:noFill/>
        </p:spPr>
        <p:txBody>
          <a:bodyPr wrap="square">
            <a:spAutoFit/>
          </a:bodyPr>
          <a:lstStyle/>
          <a:p>
            <a:pPr>
              <a:defRPr/>
            </a:pPr>
            <a:r>
              <a:rPr lang="cs-CZ" sz="1600" b="0" dirty="0">
                <a:latin typeface="+mn-lt"/>
                <a:ea typeface="Calibri" panose="020F0502020204030204" pitchFamily="34" charset="0"/>
                <a:cs typeface="Times New Roman" panose="02020603050405020304" pitchFamily="18" charset="0"/>
              </a:rPr>
              <a:t>Pro měření malých rušivých napětí</a:t>
            </a:r>
            <a:br>
              <a:rPr lang="cs-CZ" sz="1600" b="0" dirty="0">
                <a:latin typeface="+mn-lt"/>
                <a:ea typeface="Calibri" panose="020F0502020204030204" pitchFamily="34" charset="0"/>
                <a:cs typeface="Times New Roman" panose="02020603050405020304" pitchFamily="18" charset="0"/>
              </a:rPr>
            </a:br>
            <a:r>
              <a:rPr lang="cs-CZ" sz="1600" b="0" dirty="0">
                <a:latin typeface="+mn-lt"/>
                <a:ea typeface="Calibri" panose="020F0502020204030204" pitchFamily="34" charset="0"/>
                <a:cs typeface="Times New Roman" panose="02020603050405020304" pitchFamily="18" charset="0"/>
              </a:rPr>
              <a:t>ve vysoko impedančních obvodech</a:t>
            </a:r>
            <a:br>
              <a:rPr lang="cs-CZ" sz="1600" b="0" dirty="0">
                <a:latin typeface="+mn-lt"/>
                <a:ea typeface="Calibri" panose="020F0502020204030204" pitchFamily="34" charset="0"/>
                <a:cs typeface="Times New Roman" panose="02020603050405020304" pitchFamily="18" charset="0"/>
              </a:rPr>
            </a:br>
            <a:r>
              <a:rPr lang="cs-CZ" sz="1600" b="0" dirty="0">
                <a:latin typeface="+mn-lt"/>
                <a:ea typeface="Calibri" panose="020F0502020204030204" pitchFamily="34" charset="0"/>
                <a:cs typeface="Times New Roman" panose="02020603050405020304" pitchFamily="18" charset="0"/>
              </a:rPr>
              <a:t>je požadována vstupní kapacita sondy </a:t>
            </a:r>
            <a:r>
              <a:rPr lang="cs-CZ" sz="1600" b="0" i="1" dirty="0">
                <a:latin typeface="+mn-lt"/>
                <a:ea typeface="Calibri" panose="020F0502020204030204" pitchFamily="34" charset="0"/>
                <a:cs typeface="Times New Roman" panose="02020603050405020304" pitchFamily="18" charset="0"/>
              </a:rPr>
              <a:t>C</a:t>
            </a:r>
            <a:r>
              <a:rPr lang="cs-CZ" sz="1600" b="0" i="1" baseline="-25000" dirty="0">
                <a:latin typeface="+mn-lt"/>
                <a:ea typeface="Calibri" panose="020F0502020204030204" pitchFamily="34" charset="0"/>
                <a:cs typeface="Times New Roman" panose="02020603050405020304" pitchFamily="18" charset="0"/>
              </a:rPr>
              <a:t>VST</a:t>
            </a:r>
            <a:r>
              <a:rPr lang="cs-CZ" sz="1600" b="0" dirty="0">
                <a:latin typeface="+mn-lt"/>
                <a:ea typeface="Calibri" panose="020F0502020204030204" pitchFamily="34" charset="0"/>
                <a:cs typeface="Times New Roman" panose="02020603050405020304" pitchFamily="18" charset="0"/>
              </a:rPr>
              <a:t> menší než 10 </a:t>
            </a:r>
            <a:r>
              <a:rPr lang="cs-CZ" sz="1600" b="0" dirty="0" err="1">
                <a:latin typeface="+mn-lt"/>
                <a:ea typeface="Calibri" panose="020F0502020204030204" pitchFamily="34" charset="0"/>
                <a:cs typeface="Times New Roman" panose="02020603050405020304" pitchFamily="18" charset="0"/>
              </a:rPr>
              <a:t>pF</a:t>
            </a:r>
            <a:r>
              <a:rPr lang="cs-CZ" sz="1600" b="0" dirty="0">
                <a:latin typeface="+mn-lt"/>
                <a:ea typeface="Calibri" panose="020F0502020204030204" pitchFamily="34" charset="0"/>
                <a:cs typeface="Times New Roman" panose="02020603050405020304" pitchFamily="18" charset="0"/>
              </a:rPr>
              <a:t> a vstupní odpor větší než 1 MΩ. K dosažení těchto parametrů je obvykle nutno užít aktivní napěťovou sondu osazenou na vstupu tranzistorem FET. Aktivní sondy mají napěťový zisk nebo jen malé zeslabení, šířku kmitočtového pásma 300 MHz i více, vstupní kapacitu  3 ÷ 5 </a:t>
            </a:r>
            <a:r>
              <a:rPr lang="cs-CZ" sz="1600" b="0" dirty="0" err="1">
                <a:latin typeface="+mn-lt"/>
                <a:ea typeface="Calibri" panose="020F0502020204030204" pitchFamily="34" charset="0"/>
                <a:cs typeface="Times New Roman" panose="02020603050405020304" pitchFamily="18" charset="0"/>
              </a:rPr>
              <a:t>pF</a:t>
            </a:r>
            <a:r>
              <a:rPr lang="cs-CZ" sz="1600" b="0" dirty="0">
                <a:latin typeface="+mn-lt"/>
                <a:ea typeface="Calibri" panose="020F0502020204030204" pitchFamily="34" charset="0"/>
                <a:cs typeface="Times New Roman" panose="02020603050405020304" pitchFamily="18" charset="0"/>
              </a:rPr>
              <a:t> a velký vstupní odpor řádu 10 MΩ.</a:t>
            </a:r>
            <a:endParaRPr lang="cs-CZ" sz="1600" b="0" dirty="0">
              <a:latin typeface="+mn-lt"/>
            </a:endParaRPr>
          </a:p>
        </p:txBody>
      </p:sp>
      <p:sp>
        <p:nvSpPr>
          <p:cNvPr id="8" name="Text Box 4">
            <a:extLst>
              <a:ext uri="{FF2B5EF4-FFF2-40B4-BE49-F238E27FC236}">
                <a16:creationId xmlns:a16="http://schemas.microsoft.com/office/drawing/2014/main" id="{BC1600AF-8521-410E-8879-043E217AC66D}"/>
              </a:ext>
            </a:extLst>
          </p:cNvPr>
          <p:cNvSpPr txBox="1">
            <a:spLocks noChangeArrowheads="1"/>
          </p:cNvSpPr>
          <p:nvPr/>
        </p:nvSpPr>
        <p:spPr bwMode="auto">
          <a:xfrm>
            <a:off x="116536" y="1053528"/>
            <a:ext cx="8905132" cy="2277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0"/>
              </a:spcBef>
              <a:spcAft>
                <a:spcPts val="0"/>
              </a:spcAft>
              <a:buNone/>
              <a:defRPr/>
            </a:pPr>
            <a:r>
              <a:rPr lang="cs-CZ" sz="1600" b="0" dirty="0">
                <a:latin typeface="+mn-lt"/>
                <a:ea typeface="Calibri" panose="020F0502020204030204" pitchFamily="34" charset="0"/>
                <a:cs typeface="Times New Roman" panose="02020603050405020304" pitchFamily="18" charset="0"/>
              </a:rPr>
              <a:t>Pro měření rušivých napětí na jiných místech než na napájecích svorkách zkoušeného objektu, případně všude tam, kde nelze k měření použít umělou síť LISN, lze měřit rušivá napětí pomocí napěťové sondy. Napěťová sonda umožňuje přímé „připojení“ měřicího přijímače (měřiče rušení) do zadaného bodu (místa) zkoumaného zařízení, takže je vhodná při diagnostických měřeních EMC ve stádiu vývoje zařízení. Díky své relativně vysoké vstupní impedanci je napěťová sonda vhodná při měření rušivých napětí v nízko impedančních obvodech, které by umělá síť svou nízkou impedancí nepřípustně zatěžovala. Vzhledem k vysokému vložnému útlumu je napěťová sonda použitelná pro měření rušivých napětí větších než cca 60 </a:t>
            </a:r>
            <a:r>
              <a:rPr lang="cs-CZ" sz="1600" b="0" dirty="0" err="1">
                <a:latin typeface="+mn-lt"/>
                <a:ea typeface="Calibri" panose="020F0502020204030204" pitchFamily="34" charset="0"/>
                <a:cs typeface="Times New Roman" panose="02020603050405020304" pitchFamily="18" charset="0"/>
              </a:rPr>
              <a:t>dBµV</a:t>
            </a:r>
            <a:r>
              <a:rPr lang="cs-CZ" sz="1600" b="0" dirty="0">
                <a:latin typeface="+mn-lt"/>
                <a:ea typeface="Calibri" panose="020F0502020204030204" pitchFamily="34" charset="0"/>
                <a:cs typeface="Times New Roman" panose="02020603050405020304" pitchFamily="18" charset="0"/>
              </a:rPr>
              <a:t>. </a:t>
            </a:r>
            <a:endParaRPr lang="cs-CZ" sz="1600" b="0" dirty="0">
              <a:latin typeface="+mn-lt"/>
            </a:endParaRPr>
          </a:p>
          <a:p>
            <a:pPr>
              <a:spcBef>
                <a:spcPts val="0"/>
              </a:spcBef>
              <a:spcAft>
                <a:spcPts val="0"/>
              </a:spcAft>
              <a:buNone/>
              <a:defRPr/>
            </a:pPr>
            <a:endParaRPr lang="cs-CZ" sz="1400" b="0" dirty="0">
              <a:latin typeface="+mn-lt"/>
              <a:ea typeface="Calibri" panose="020F0502020204030204" pitchFamily="34" charset="0"/>
              <a:cs typeface="Times New Roman" panose="02020603050405020304" pitchFamily="18" charset="0"/>
            </a:endParaRPr>
          </a:p>
        </p:txBody>
      </p:sp>
      <p:pic>
        <p:nvPicPr>
          <p:cNvPr id="18" name="Obrázek 17">
            <a:extLst>
              <a:ext uri="{FF2B5EF4-FFF2-40B4-BE49-F238E27FC236}">
                <a16:creationId xmlns:a16="http://schemas.microsoft.com/office/drawing/2014/main" id="{20BB9F60-1EFC-45CC-A9EE-A657BD596358}"/>
              </a:ext>
            </a:extLst>
          </p:cNvPr>
          <p:cNvPicPr>
            <a:picLocks noChangeAspect="1"/>
          </p:cNvPicPr>
          <p:nvPr/>
        </p:nvPicPr>
        <p:blipFill>
          <a:blip r:embed="rId2"/>
          <a:stretch>
            <a:fillRect/>
          </a:stretch>
        </p:blipFill>
        <p:spPr>
          <a:xfrm>
            <a:off x="4063123" y="3140968"/>
            <a:ext cx="4766329" cy="361437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ázek 13">
            <a:extLst>
              <a:ext uri="{FF2B5EF4-FFF2-40B4-BE49-F238E27FC236}">
                <a16:creationId xmlns:a16="http://schemas.microsoft.com/office/drawing/2014/main" id="{3B892595-D962-411D-B62D-9678EC0DC339}"/>
              </a:ext>
            </a:extLst>
          </p:cNvPr>
          <p:cNvPicPr>
            <a:picLocks noChangeAspect="1"/>
          </p:cNvPicPr>
          <p:nvPr/>
        </p:nvPicPr>
        <p:blipFill>
          <a:blip r:embed="rId2"/>
          <a:stretch>
            <a:fillRect/>
          </a:stretch>
        </p:blipFill>
        <p:spPr>
          <a:xfrm>
            <a:off x="-1" y="-26"/>
            <a:ext cx="5244140" cy="3408691"/>
          </a:xfrm>
          <a:prstGeom prst="rect">
            <a:avLst/>
          </a:prstGeom>
        </p:spPr>
      </p:pic>
      <p:sp>
        <p:nvSpPr>
          <p:cNvPr id="23" name="TextovéPole 22">
            <a:extLst>
              <a:ext uri="{FF2B5EF4-FFF2-40B4-BE49-F238E27FC236}">
                <a16:creationId xmlns:a16="http://schemas.microsoft.com/office/drawing/2014/main" id="{AED70344-493F-4B91-ACE1-C7C284633646}"/>
              </a:ext>
            </a:extLst>
          </p:cNvPr>
          <p:cNvSpPr txBox="1"/>
          <p:nvPr/>
        </p:nvSpPr>
        <p:spPr>
          <a:xfrm>
            <a:off x="5244139" y="71977"/>
            <a:ext cx="3432317" cy="1446550"/>
          </a:xfrm>
          <a:prstGeom prst="rect">
            <a:avLst/>
          </a:prstGeom>
          <a:noFill/>
        </p:spPr>
        <p:txBody>
          <a:bodyPr wrap="square">
            <a:spAutoFit/>
          </a:bodyPr>
          <a:lstStyle/>
          <a:p>
            <a:pPr algn="l" fontAlgn="base"/>
            <a:r>
              <a:rPr lang="cs-CZ" sz="1600" b="0" dirty="0">
                <a:solidFill>
                  <a:srgbClr val="0000FF"/>
                </a:solidFill>
              </a:rPr>
              <a:t>Narda SHC-2/1000</a:t>
            </a:r>
            <a:br>
              <a:rPr lang="cs-CZ" sz="1600" b="0" dirty="0">
                <a:solidFill>
                  <a:srgbClr val="0000FF"/>
                </a:solidFill>
              </a:rPr>
            </a:br>
            <a:r>
              <a:rPr lang="cs-CZ" sz="1600" b="0" dirty="0">
                <a:solidFill>
                  <a:srgbClr val="0000FF"/>
                </a:solidFill>
              </a:rPr>
              <a:t>CISPR </a:t>
            </a:r>
            <a:r>
              <a:rPr lang="cs-CZ" sz="1600" b="0" dirty="0" err="1">
                <a:solidFill>
                  <a:srgbClr val="0000FF"/>
                </a:solidFill>
              </a:rPr>
              <a:t>Passive</a:t>
            </a:r>
            <a:r>
              <a:rPr lang="cs-CZ" sz="1600" b="0" dirty="0">
                <a:solidFill>
                  <a:srgbClr val="0000FF"/>
                </a:solidFill>
              </a:rPr>
              <a:t> </a:t>
            </a:r>
            <a:r>
              <a:rPr lang="cs-CZ" sz="1600" b="0" dirty="0" err="1">
                <a:solidFill>
                  <a:srgbClr val="0000FF"/>
                </a:solidFill>
              </a:rPr>
              <a:t>Voltage</a:t>
            </a:r>
            <a:r>
              <a:rPr lang="cs-CZ" sz="1600" b="0" dirty="0">
                <a:solidFill>
                  <a:srgbClr val="0000FF"/>
                </a:solidFill>
              </a:rPr>
              <a:t> </a:t>
            </a:r>
            <a:r>
              <a:rPr lang="cs-CZ" sz="1600" b="0" dirty="0" err="1">
                <a:solidFill>
                  <a:srgbClr val="0000FF"/>
                </a:solidFill>
              </a:rPr>
              <a:t>Probes</a:t>
            </a:r>
            <a:endParaRPr lang="cs-CZ" sz="1600" b="0" dirty="0">
              <a:solidFill>
                <a:srgbClr val="0000FF"/>
              </a:solidFill>
            </a:endParaRPr>
          </a:p>
          <a:p>
            <a:r>
              <a:rPr lang="cs-CZ" sz="1400" b="0" dirty="0"/>
              <a:t>Frekvence 9 kHz – 30 MHz, útlum 30 dB, vstupní odpor 1500 </a:t>
            </a:r>
            <a:r>
              <a:rPr lang="el-GR" sz="1400" b="0" dirty="0"/>
              <a:t>Ω</a:t>
            </a:r>
            <a:r>
              <a:rPr lang="cs-CZ" sz="1400" b="0" dirty="0"/>
              <a:t>, napětí 1000 V AC, 1500 V DC</a:t>
            </a:r>
          </a:p>
          <a:p>
            <a:r>
              <a:rPr lang="cs-CZ" sz="1400" b="0" dirty="0"/>
              <a:t>https://www.narda-sts.it/eng/</a:t>
            </a:r>
          </a:p>
        </p:txBody>
      </p:sp>
      <p:pic>
        <p:nvPicPr>
          <p:cNvPr id="25" name="Obrázek 24">
            <a:extLst>
              <a:ext uri="{FF2B5EF4-FFF2-40B4-BE49-F238E27FC236}">
                <a16:creationId xmlns:a16="http://schemas.microsoft.com/office/drawing/2014/main" id="{C3E47578-1F81-4729-A5F8-0A2CF06F4FA9}"/>
              </a:ext>
            </a:extLst>
          </p:cNvPr>
          <p:cNvPicPr>
            <a:picLocks noChangeAspect="1"/>
          </p:cNvPicPr>
          <p:nvPr/>
        </p:nvPicPr>
        <p:blipFill>
          <a:blip r:embed="rId3"/>
          <a:stretch>
            <a:fillRect/>
          </a:stretch>
        </p:blipFill>
        <p:spPr>
          <a:xfrm>
            <a:off x="-1" y="3408665"/>
            <a:ext cx="7681438" cy="3449336"/>
          </a:xfrm>
          <a:prstGeom prst="rect">
            <a:avLst/>
          </a:prstGeom>
        </p:spPr>
      </p:pic>
      <p:pic>
        <p:nvPicPr>
          <p:cNvPr id="33" name="Obrázek 32">
            <a:extLst>
              <a:ext uri="{FF2B5EF4-FFF2-40B4-BE49-F238E27FC236}">
                <a16:creationId xmlns:a16="http://schemas.microsoft.com/office/drawing/2014/main" id="{EFFF14FC-2C05-4878-B010-29C76F6FCA7C}"/>
              </a:ext>
            </a:extLst>
          </p:cNvPr>
          <p:cNvPicPr>
            <a:picLocks noChangeAspect="1"/>
          </p:cNvPicPr>
          <p:nvPr/>
        </p:nvPicPr>
        <p:blipFill>
          <a:blip r:embed="rId4"/>
          <a:stretch>
            <a:fillRect/>
          </a:stretch>
        </p:blipFill>
        <p:spPr>
          <a:xfrm>
            <a:off x="6018191" y="4711774"/>
            <a:ext cx="3108529" cy="2127942"/>
          </a:xfrm>
          <a:prstGeom prst="rect">
            <a:avLst/>
          </a:prstGeom>
        </p:spPr>
      </p:pic>
      <p:pic>
        <p:nvPicPr>
          <p:cNvPr id="36" name="Obrázek 35">
            <a:extLst>
              <a:ext uri="{FF2B5EF4-FFF2-40B4-BE49-F238E27FC236}">
                <a16:creationId xmlns:a16="http://schemas.microsoft.com/office/drawing/2014/main" id="{39C7AEA6-7137-4FE2-980D-22811F9818C5}"/>
              </a:ext>
            </a:extLst>
          </p:cNvPr>
          <p:cNvPicPr>
            <a:picLocks noChangeAspect="1"/>
          </p:cNvPicPr>
          <p:nvPr/>
        </p:nvPicPr>
        <p:blipFill>
          <a:blip r:embed="rId5"/>
          <a:stretch>
            <a:fillRect/>
          </a:stretch>
        </p:blipFill>
        <p:spPr>
          <a:xfrm>
            <a:off x="6043044" y="2499569"/>
            <a:ext cx="3083676" cy="2207576"/>
          </a:xfrm>
          <a:prstGeom prst="rect">
            <a:avLst/>
          </a:prstGeom>
        </p:spPr>
      </p:pic>
      <mc:AlternateContent xmlns:mc="http://schemas.openxmlformats.org/markup-compatibility/2006" xmlns:a14="http://schemas.microsoft.com/office/drawing/2010/main">
        <mc:Choice Requires="a14">
          <p:sp>
            <p:nvSpPr>
              <p:cNvPr id="44" name="TextovéPole 43">
                <a:extLst>
                  <a:ext uri="{FF2B5EF4-FFF2-40B4-BE49-F238E27FC236}">
                    <a16:creationId xmlns:a16="http://schemas.microsoft.com/office/drawing/2014/main" id="{5F284B0E-986C-4061-A9F3-DE98EECB92ED}"/>
                  </a:ext>
                </a:extLst>
              </p:cNvPr>
              <p:cNvSpPr txBox="1"/>
              <p:nvPr/>
            </p:nvSpPr>
            <p:spPr>
              <a:xfrm>
                <a:off x="5249047" y="1540683"/>
                <a:ext cx="3899861" cy="1679691"/>
              </a:xfrm>
              <a:prstGeom prst="rect">
                <a:avLst/>
              </a:prstGeom>
              <a:noFill/>
            </p:spPr>
            <p:txBody>
              <a:bodyPr wrap="square" rtlCol="0">
                <a:spAutoFit/>
              </a:bodyPr>
              <a:lstStyle/>
              <a:p>
                <a:r>
                  <a:rPr lang="en-US" sz="1600" b="0" dirty="0">
                    <a:solidFill>
                      <a:srgbClr val="0000FF"/>
                    </a:solidFill>
                  </a:rPr>
                  <a:t>TK 9261 Active Voltage Probe </a:t>
                </a:r>
                <a:r>
                  <a:rPr lang="en-US" sz="1600" b="0" dirty="0" err="1">
                    <a:solidFill>
                      <a:srgbClr val="0000FF"/>
                    </a:solidFill>
                  </a:rPr>
                  <a:t>Schwarzbeck</a:t>
                </a:r>
                <a:endParaRPr lang="cs-CZ" sz="1600" b="0" dirty="0">
                  <a:solidFill>
                    <a:srgbClr val="0000FF"/>
                  </a:solidFill>
                </a:endParaRPr>
              </a:p>
              <a:p>
                <a:r>
                  <a:rPr lang="cs-CZ" sz="1400" b="0" dirty="0"/>
                  <a:t>VSWR (</a:t>
                </a:r>
                <a:r>
                  <a:rPr lang="cs-CZ" sz="1400" b="0" dirty="0" err="1"/>
                  <a:t>Voltage</a:t>
                </a:r>
                <a:r>
                  <a:rPr lang="cs-CZ" sz="1400" b="0" dirty="0"/>
                  <a:t> </a:t>
                </a:r>
                <a:r>
                  <a:rPr lang="cs-CZ" sz="1400" b="0" dirty="0" err="1"/>
                  <a:t>Standing</a:t>
                </a:r>
                <a:r>
                  <a:rPr lang="cs-CZ" sz="1400" b="0" dirty="0"/>
                  <a:t> </a:t>
                </a:r>
                <a:r>
                  <a:rPr lang="cs-CZ" sz="1400" b="0" dirty="0" err="1"/>
                  <a:t>Wave</a:t>
                </a:r>
                <a:r>
                  <a:rPr lang="cs-CZ" sz="1400" b="0" dirty="0"/>
                  <a:t> Ratio), činitel stojatého vlnění, je funkcí koeficientu odrazu </a:t>
                </a:r>
                <a:r>
                  <a:rPr lang="el-GR" sz="1400" b="0" dirty="0"/>
                  <a:t>Γ</a:t>
                </a:r>
                <a:endParaRPr lang="cs-CZ" sz="1400" b="0" dirty="0"/>
              </a:p>
              <a:p>
                <a:pPr/>
                <a:br>
                  <a:rPr lang="cs-CZ" sz="1400" dirty="0"/>
                </a:br>
                <a14:m>
                  <m:oMathPara xmlns:m="http://schemas.openxmlformats.org/officeDocument/2006/math">
                    <m:oMathParaPr>
                      <m:jc m:val="centerGroup"/>
                    </m:oMathParaPr>
                    <m:oMath xmlns:m="http://schemas.openxmlformats.org/officeDocument/2006/math">
                      <m:r>
                        <a:rPr lang="cs-CZ" sz="1400" b="1" i="1" smtClean="0">
                          <a:latin typeface="Cambria Math" panose="02040503050406030204" pitchFamily="18" charset="0"/>
                        </a:rPr>
                        <m:t>𝑽𝑺𝑾𝑹</m:t>
                      </m:r>
                      <m:r>
                        <a:rPr lang="cs-CZ" sz="1400" b="1" i="1" smtClean="0">
                          <a:latin typeface="Cambria Math" panose="02040503050406030204" pitchFamily="18" charset="0"/>
                          <a:ea typeface="Cambria Math" panose="02040503050406030204" pitchFamily="18" charset="0"/>
                        </a:rPr>
                        <m:t>=</m:t>
                      </m:r>
                      <m:f>
                        <m:fPr>
                          <m:ctrlPr>
                            <a:rPr lang="cs-CZ" sz="1400" b="1" i="1" smtClean="0">
                              <a:latin typeface="Cambria Math" panose="02040503050406030204" pitchFamily="18" charset="0"/>
                              <a:ea typeface="Cambria Math" panose="02040503050406030204" pitchFamily="18" charset="0"/>
                            </a:rPr>
                          </m:ctrlPr>
                        </m:fPr>
                        <m:num>
                          <m:d>
                            <m:dPr>
                              <m:ctrlPr>
                                <a:rPr lang="cs-CZ" sz="1400" b="1" i="1" smtClean="0">
                                  <a:latin typeface="Cambria Math" panose="02040503050406030204" pitchFamily="18" charset="0"/>
                                  <a:ea typeface="Cambria Math" panose="02040503050406030204" pitchFamily="18" charset="0"/>
                                </a:rPr>
                              </m:ctrlPr>
                            </m:dPr>
                            <m:e>
                              <m:r>
                                <a:rPr lang="cs-CZ" sz="1400" b="1" i="1" smtClean="0">
                                  <a:latin typeface="Cambria Math" panose="02040503050406030204" pitchFamily="18" charset="0"/>
                                  <a:ea typeface="Cambria Math" panose="02040503050406030204" pitchFamily="18" charset="0"/>
                                </a:rPr>
                                <m:t>𝟏</m:t>
                              </m:r>
                              <m:r>
                                <a:rPr lang="cs-CZ" sz="1400" b="1" i="1" smtClean="0">
                                  <a:latin typeface="Cambria Math" panose="02040503050406030204" pitchFamily="18" charset="0"/>
                                  <a:ea typeface="Cambria Math" panose="02040503050406030204" pitchFamily="18" charset="0"/>
                                </a:rPr>
                                <m:t>+</m:t>
                              </m:r>
                              <m:d>
                                <m:dPr>
                                  <m:begChr m:val="|"/>
                                  <m:endChr m:val="|"/>
                                  <m:ctrlPr>
                                    <a:rPr lang="cs-CZ" sz="1400" b="1" i="1" smtClean="0">
                                      <a:latin typeface="Cambria Math" panose="02040503050406030204" pitchFamily="18" charset="0"/>
                                      <a:ea typeface="Cambria Math" panose="02040503050406030204" pitchFamily="18" charset="0"/>
                                    </a:rPr>
                                  </m:ctrlPr>
                                </m:dPr>
                                <m:e>
                                  <m:r>
                                    <m:rPr>
                                      <m:sty m:val="p"/>
                                    </m:rPr>
                                    <a:rPr lang="el-GR" sz="1400" b="1" i="1" smtClean="0">
                                      <a:latin typeface="Cambria Math" panose="02040503050406030204" pitchFamily="18" charset="0"/>
                                      <a:ea typeface="Cambria Math" panose="02040503050406030204" pitchFamily="18" charset="0"/>
                                    </a:rPr>
                                    <m:t>Γ</m:t>
                                  </m:r>
                                </m:e>
                              </m:d>
                            </m:e>
                          </m:d>
                        </m:num>
                        <m:den>
                          <m:d>
                            <m:dPr>
                              <m:ctrlPr>
                                <a:rPr lang="cs-CZ" sz="1400" i="1">
                                  <a:latin typeface="Cambria Math" panose="02040503050406030204" pitchFamily="18" charset="0"/>
                                  <a:ea typeface="Cambria Math" panose="02040503050406030204" pitchFamily="18" charset="0"/>
                                </a:rPr>
                              </m:ctrlPr>
                            </m:dPr>
                            <m:e>
                              <m:r>
                                <a:rPr lang="cs-CZ" sz="1400" i="1">
                                  <a:latin typeface="Cambria Math" panose="02040503050406030204" pitchFamily="18" charset="0"/>
                                  <a:ea typeface="Cambria Math" panose="02040503050406030204" pitchFamily="18" charset="0"/>
                                </a:rPr>
                                <m:t>𝟏</m:t>
                              </m:r>
                              <m:r>
                                <a:rPr lang="cs-CZ" sz="1400" i="1" smtClean="0">
                                  <a:latin typeface="Cambria Math" panose="02040503050406030204" pitchFamily="18" charset="0"/>
                                  <a:ea typeface="Cambria Math" panose="02040503050406030204" pitchFamily="18" charset="0"/>
                                </a:rPr>
                                <m:t>−</m:t>
                              </m:r>
                              <m:d>
                                <m:dPr>
                                  <m:begChr m:val="|"/>
                                  <m:endChr m:val="|"/>
                                  <m:ctrlPr>
                                    <a:rPr lang="cs-CZ" sz="1400" i="1">
                                      <a:latin typeface="Cambria Math" panose="02040503050406030204" pitchFamily="18" charset="0"/>
                                      <a:ea typeface="Cambria Math" panose="02040503050406030204" pitchFamily="18" charset="0"/>
                                    </a:rPr>
                                  </m:ctrlPr>
                                </m:dPr>
                                <m:e>
                                  <m:r>
                                    <m:rPr>
                                      <m:sty m:val="p"/>
                                    </m:rPr>
                                    <a:rPr lang="el-GR" sz="1400" i="1">
                                      <a:latin typeface="Cambria Math" panose="02040503050406030204" pitchFamily="18" charset="0"/>
                                      <a:ea typeface="Cambria Math" panose="02040503050406030204" pitchFamily="18" charset="0"/>
                                    </a:rPr>
                                    <m:t>Γ</m:t>
                                  </m:r>
                                </m:e>
                              </m:d>
                            </m:e>
                          </m:d>
                        </m:den>
                      </m:f>
                    </m:oMath>
                  </m:oMathPara>
                </a14:m>
                <a:endParaRPr lang="cs-CZ" sz="1400" dirty="0"/>
              </a:p>
            </p:txBody>
          </p:sp>
        </mc:Choice>
        <mc:Fallback xmlns="">
          <p:sp>
            <p:nvSpPr>
              <p:cNvPr id="44" name="TextovéPole 43">
                <a:extLst>
                  <a:ext uri="{FF2B5EF4-FFF2-40B4-BE49-F238E27FC236}">
                    <a16:creationId xmlns:a16="http://schemas.microsoft.com/office/drawing/2014/main" id="{5F284B0E-986C-4061-A9F3-DE98EECB92ED}"/>
                  </a:ext>
                </a:extLst>
              </p:cNvPr>
              <p:cNvSpPr txBox="1">
                <a:spLocks noRot="1" noChangeAspect="1" noMove="1" noResize="1" noEditPoints="1" noAdjustHandles="1" noChangeArrowheads="1" noChangeShapeType="1" noTextEdit="1"/>
              </p:cNvSpPr>
              <p:nvPr/>
            </p:nvSpPr>
            <p:spPr>
              <a:xfrm>
                <a:off x="5249047" y="1540683"/>
                <a:ext cx="3899861" cy="1679691"/>
              </a:xfrm>
              <a:prstGeom prst="rect">
                <a:avLst/>
              </a:prstGeom>
              <a:blipFill>
                <a:blip r:embed="rId6"/>
                <a:stretch>
                  <a:fillRect l="-781" t="-1091"/>
                </a:stretch>
              </a:blipFill>
            </p:spPr>
            <p:txBody>
              <a:bodyPr/>
              <a:lstStyle/>
              <a:p>
                <a:r>
                  <a:rPr lang="cs-CZ">
                    <a:noFill/>
                  </a:rPr>
                  <a:t> </a:t>
                </a:r>
              </a:p>
            </p:txBody>
          </p:sp>
        </mc:Fallback>
      </mc:AlternateContent>
      <p:grpSp>
        <p:nvGrpSpPr>
          <p:cNvPr id="40" name="Skupina 39">
            <a:extLst>
              <a:ext uri="{FF2B5EF4-FFF2-40B4-BE49-F238E27FC236}">
                <a16:creationId xmlns:a16="http://schemas.microsoft.com/office/drawing/2014/main" id="{B8ED7E2E-459D-4778-A0CF-2787BDEB320E}"/>
              </a:ext>
            </a:extLst>
          </p:cNvPr>
          <p:cNvGrpSpPr>
            <a:grpSpLocks noChangeAspect="1"/>
          </p:cNvGrpSpPr>
          <p:nvPr/>
        </p:nvGrpSpPr>
        <p:grpSpPr>
          <a:xfrm>
            <a:off x="3991214" y="3568452"/>
            <a:ext cx="2039404" cy="3289548"/>
            <a:chOff x="3223143" y="1253301"/>
            <a:chExt cx="2697714" cy="4351397"/>
          </a:xfrm>
        </p:grpSpPr>
        <p:pic>
          <p:nvPicPr>
            <p:cNvPr id="38" name="Obrázek 37">
              <a:extLst>
                <a:ext uri="{FF2B5EF4-FFF2-40B4-BE49-F238E27FC236}">
                  <a16:creationId xmlns:a16="http://schemas.microsoft.com/office/drawing/2014/main" id="{C5D17E5F-CAEA-4549-82FF-5168510046F5}"/>
                </a:ext>
              </a:extLst>
            </p:cNvPr>
            <p:cNvPicPr>
              <a:picLocks noChangeAspect="1"/>
            </p:cNvPicPr>
            <p:nvPr/>
          </p:nvPicPr>
          <p:blipFill>
            <a:blip r:embed="rId7"/>
            <a:stretch>
              <a:fillRect/>
            </a:stretch>
          </p:blipFill>
          <p:spPr>
            <a:xfrm>
              <a:off x="3223143" y="1253301"/>
              <a:ext cx="2697714" cy="4351397"/>
            </a:xfrm>
            <a:prstGeom prst="rect">
              <a:avLst/>
            </a:prstGeom>
          </p:spPr>
        </p:pic>
        <p:sp>
          <p:nvSpPr>
            <p:cNvPr id="39" name="Obdélník 38">
              <a:extLst>
                <a:ext uri="{FF2B5EF4-FFF2-40B4-BE49-F238E27FC236}">
                  <a16:creationId xmlns:a16="http://schemas.microsoft.com/office/drawing/2014/main" id="{13645AF7-E235-493A-9D43-E7E3671139DE}"/>
                </a:ext>
              </a:extLst>
            </p:cNvPr>
            <p:cNvSpPr/>
            <p:nvPr/>
          </p:nvSpPr>
          <p:spPr bwMode="auto">
            <a:xfrm>
              <a:off x="3920255" y="1417755"/>
              <a:ext cx="216024" cy="252001"/>
            </a:xfrm>
            <a:prstGeom prst="rect">
              <a:avLst/>
            </a:prstGeom>
            <a:solidFill>
              <a:srgbClr val="FFBB5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l-GR" sz="1100" b="1" i="0" u="none" strike="noStrike" cap="none" normalizeH="0" baseline="0" dirty="0">
                  <a:ln>
                    <a:noFill/>
                  </a:ln>
                  <a:solidFill>
                    <a:schemeClr val="tx1"/>
                  </a:solidFill>
                  <a:effectLst/>
                  <a:latin typeface="Arial" charset="0"/>
                </a:rPr>
                <a:t>Γ</a:t>
              </a:r>
              <a:endParaRPr kumimoji="0" lang="cs-CZ" sz="1100" b="1" i="0" u="none" strike="noStrike" cap="none" normalizeH="0" baseline="0" dirty="0">
                <a:ln>
                  <a:noFill/>
                </a:ln>
                <a:solidFill>
                  <a:schemeClr val="tx1"/>
                </a:solidFill>
                <a:effectLst/>
                <a:latin typeface="Arial" charset="0"/>
              </a:endParaRPr>
            </a:p>
          </p:txBody>
        </p:sp>
      </p:grpSp>
      <p:sp>
        <p:nvSpPr>
          <p:cNvPr id="41" name="TextovéPole 40">
            <a:extLst>
              <a:ext uri="{FF2B5EF4-FFF2-40B4-BE49-F238E27FC236}">
                <a16:creationId xmlns:a16="http://schemas.microsoft.com/office/drawing/2014/main" id="{083ED137-82EC-4EF7-BD12-FB91D6D3CD6B}"/>
              </a:ext>
            </a:extLst>
          </p:cNvPr>
          <p:cNvSpPr txBox="1"/>
          <p:nvPr/>
        </p:nvSpPr>
        <p:spPr>
          <a:xfrm>
            <a:off x="44828" y="6377655"/>
            <a:ext cx="2987824" cy="461665"/>
          </a:xfrm>
          <a:prstGeom prst="rect">
            <a:avLst/>
          </a:prstGeom>
          <a:solidFill>
            <a:schemeClr val="bg2">
              <a:lumMod val="20000"/>
              <a:lumOff val="80000"/>
            </a:schemeClr>
          </a:solidFill>
          <a:ln>
            <a:solidFill>
              <a:schemeClr val="bg1">
                <a:lumMod val="65000"/>
              </a:schemeClr>
            </a:solidFill>
          </a:ln>
        </p:spPr>
        <p:txBody>
          <a:bodyPr wrap="square">
            <a:spAutoFit/>
          </a:bodyPr>
          <a:lstStyle/>
          <a:p>
            <a:r>
              <a:rPr lang="cs-CZ" sz="1200" b="0" dirty="0"/>
              <a:t>https://www.reliantemc.com/Schwarzbeck-Voltage-Probes.html</a:t>
            </a:r>
          </a:p>
        </p:txBody>
      </p:sp>
      <p:sp>
        <p:nvSpPr>
          <p:cNvPr id="47" name="Šipka: doleva 46">
            <a:extLst>
              <a:ext uri="{FF2B5EF4-FFF2-40B4-BE49-F238E27FC236}">
                <a16:creationId xmlns:a16="http://schemas.microsoft.com/office/drawing/2014/main" id="{8B519809-3EA0-415E-B49F-0890E5A6D1FB}"/>
              </a:ext>
            </a:extLst>
          </p:cNvPr>
          <p:cNvSpPr/>
          <p:nvPr/>
        </p:nvSpPr>
        <p:spPr bwMode="auto">
          <a:xfrm>
            <a:off x="4355976" y="127399"/>
            <a:ext cx="888163" cy="576064"/>
          </a:xfrm>
          <a:prstGeom prst="left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sp>
        <p:nvSpPr>
          <p:cNvPr id="56" name="Šipka: doleva 55">
            <a:extLst>
              <a:ext uri="{FF2B5EF4-FFF2-40B4-BE49-F238E27FC236}">
                <a16:creationId xmlns:a16="http://schemas.microsoft.com/office/drawing/2014/main" id="{913D6BC9-B393-4F3C-9430-476DACFBF1C7}"/>
              </a:ext>
            </a:extLst>
          </p:cNvPr>
          <p:cNvSpPr/>
          <p:nvPr/>
        </p:nvSpPr>
        <p:spPr bwMode="auto">
          <a:xfrm rot="16200000">
            <a:off x="5193296" y="2667293"/>
            <a:ext cx="888163" cy="576064"/>
          </a:xfrm>
          <a:prstGeom prst="leftArrow">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Teseq: CVP 2200A">
            <a:extLst>
              <a:ext uri="{FF2B5EF4-FFF2-40B4-BE49-F238E27FC236}">
                <a16:creationId xmlns:a16="http://schemas.microsoft.com/office/drawing/2014/main" id="{4E794272-D312-4248-B6BF-378B2B68D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 y="7307"/>
            <a:ext cx="3917729" cy="50551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chwarzbeck Accessories">
            <a:extLst>
              <a:ext uri="{FF2B5EF4-FFF2-40B4-BE49-F238E27FC236}">
                <a16:creationId xmlns:a16="http://schemas.microsoft.com/office/drawing/2014/main" id="{A0B6A2AA-4236-4BA2-9AF9-F7E7ADCE5F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2524" y="59906"/>
            <a:ext cx="4558260" cy="5002535"/>
          </a:xfrm>
          <a:prstGeom prst="rect">
            <a:avLst/>
          </a:prstGeom>
          <a:noFill/>
          <a:extLst>
            <a:ext uri="{909E8E84-426E-40DD-AFC4-6F175D3DCCD1}">
              <a14:hiddenFill xmlns:a14="http://schemas.microsoft.com/office/drawing/2010/main">
                <a:solidFill>
                  <a:srgbClr val="FFFFFF"/>
                </a:solidFill>
              </a14:hiddenFill>
            </a:ext>
          </a:extLst>
        </p:spPr>
      </p:pic>
      <p:sp>
        <p:nvSpPr>
          <p:cNvPr id="8" name="TextovéPole 7">
            <a:extLst>
              <a:ext uri="{FF2B5EF4-FFF2-40B4-BE49-F238E27FC236}">
                <a16:creationId xmlns:a16="http://schemas.microsoft.com/office/drawing/2014/main" id="{51D062C1-4AB8-4CB1-961A-45C32E80CF58}"/>
              </a:ext>
            </a:extLst>
          </p:cNvPr>
          <p:cNvSpPr txBox="1"/>
          <p:nvPr/>
        </p:nvSpPr>
        <p:spPr>
          <a:xfrm>
            <a:off x="4232833" y="0"/>
            <a:ext cx="4911167" cy="1015663"/>
          </a:xfrm>
          <a:prstGeom prst="rect">
            <a:avLst/>
          </a:prstGeom>
          <a:noFill/>
        </p:spPr>
        <p:txBody>
          <a:bodyPr wrap="square" rtlCol="0">
            <a:spAutoFit/>
          </a:bodyPr>
          <a:lstStyle/>
          <a:p>
            <a:r>
              <a:rPr lang="en-US" sz="1600" b="0" dirty="0" err="1">
                <a:solidFill>
                  <a:srgbClr val="0000FF"/>
                </a:solidFill>
              </a:rPr>
              <a:t>Schwarzbeck</a:t>
            </a:r>
            <a:r>
              <a:rPr lang="en-US" sz="1600" b="0" dirty="0">
                <a:solidFill>
                  <a:srgbClr val="0000FF"/>
                </a:solidFill>
              </a:rPr>
              <a:t> </a:t>
            </a:r>
            <a:r>
              <a:rPr lang="cs-CZ" sz="1600" b="0" dirty="0">
                <a:solidFill>
                  <a:srgbClr val="0000FF"/>
                </a:solidFill>
              </a:rPr>
              <a:t>CVP 9222 C</a:t>
            </a:r>
            <a:br>
              <a:rPr lang="cs-CZ" sz="1600" b="0" dirty="0">
                <a:solidFill>
                  <a:srgbClr val="0000FF"/>
                </a:solidFill>
              </a:rPr>
            </a:br>
            <a:r>
              <a:rPr lang="cs-CZ" sz="1600" b="0" dirty="0" err="1">
                <a:solidFill>
                  <a:srgbClr val="0000FF"/>
                </a:solidFill>
              </a:rPr>
              <a:t>High</a:t>
            </a:r>
            <a:r>
              <a:rPr lang="cs-CZ" sz="1600" b="0" dirty="0">
                <a:solidFill>
                  <a:srgbClr val="0000FF"/>
                </a:solidFill>
              </a:rPr>
              <a:t> Impedance </a:t>
            </a:r>
            <a:r>
              <a:rPr lang="cs-CZ" sz="1600" b="0" dirty="0" err="1">
                <a:solidFill>
                  <a:srgbClr val="0000FF"/>
                </a:solidFill>
              </a:rPr>
              <a:t>Capacitive</a:t>
            </a:r>
            <a:r>
              <a:rPr lang="cs-CZ" sz="1600" b="0" dirty="0">
                <a:solidFill>
                  <a:srgbClr val="0000FF"/>
                </a:solidFill>
              </a:rPr>
              <a:t> </a:t>
            </a:r>
            <a:r>
              <a:rPr lang="cs-CZ" sz="1600" b="0" dirty="0" err="1">
                <a:solidFill>
                  <a:srgbClr val="0000FF"/>
                </a:solidFill>
              </a:rPr>
              <a:t>Voltage</a:t>
            </a:r>
            <a:r>
              <a:rPr lang="cs-CZ" sz="1600" b="0" dirty="0">
                <a:solidFill>
                  <a:srgbClr val="0000FF"/>
                </a:solidFill>
              </a:rPr>
              <a:t> </a:t>
            </a:r>
            <a:r>
              <a:rPr lang="cs-CZ" sz="1600" b="0" dirty="0" err="1">
                <a:solidFill>
                  <a:srgbClr val="0000FF"/>
                </a:solidFill>
              </a:rPr>
              <a:t>Probe</a:t>
            </a:r>
            <a:endParaRPr lang="cs-CZ" sz="1600" b="0" dirty="0">
              <a:solidFill>
                <a:srgbClr val="0000FF"/>
              </a:solidFill>
            </a:endParaRPr>
          </a:p>
          <a:p>
            <a:r>
              <a:rPr lang="cs-CZ" sz="1400" b="0" dirty="0">
                <a:solidFill>
                  <a:srgbClr val="0000FF"/>
                </a:solidFill>
              </a:rPr>
              <a:t>Sonda je určená pro měření nesymetrického rušivého napětí na kabelu bez nutnosti rozpojení přívodu k zařízení.</a:t>
            </a:r>
          </a:p>
        </p:txBody>
      </p:sp>
      <p:pic>
        <p:nvPicPr>
          <p:cNvPr id="2052" name="Picture 4" descr="Teseq: CVP 2200A">
            <a:extLst>
              <a:ext uri="{FF2B5EF4-FFF2-40B4-BE49-F238E27FC236}">
                <a16:creationId xmlns:a16="http://schemas.microsoft.com/office/drawing/2014/main" id="{F1D46D3A-1BBC-43EC-9485-F4B1710866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3573016"/>
            <a:ext cx="2129512" cy="2708920"/>
          </a:xfrm>
          <a:prstGeom prst="rect">
            <a:avLst/>
          </a:prstGeom>
          <a:noFill/>
          <a:extLst>
            <a:ext uri="{909E8E84-426E-40DD-AFC4-6F175D3DCCD1}">
              <a14:hiddenFill xmlns:a14="http://schemas.microsoft.com/office/drawing/2010/main">
                <a:solidFill>
                  <a:srgbClr val="FFFFFF"/>
                </a:solidFill>
              </a14:hiddenFill>
            </a:ext>
          </a:extLst>
        </p:spPr>
      </p:pic>
      <p:sp>
        <p:nvSpPr>
          <p:cNvPr id="19" name="TextovéPole 18">
            <a:extLst>
              <a:ext uri="{FF2B5EF4-FFF2-40B4-BE49-F238E27FC236}">
                <a16:creationId xmlns:a16="http://schemas.microsoft.com/office/drawing/2014/main" id="{DCA69A80-D1A5-4CB3-B42A-A2FB708E0D44}"/>
              </a:ext>
            </a:extLst>
          </p:cNvPr>
          <p:cNvSpPr txBox="1"/>
          <p:nvPr/>
        </p:nvSpPr>
        <p:spPr>
          <a:xfrm>
            <a:off x="200071" y="6281936"/>
            <a:ext cx="3936472" cy="307777"/>
          </a:xfrm>
          <a:prstGeom prst="rect">
            <a:avLst/>
          </a:prstGeom>
          <a:solidFill>
            <a:schemeClr val="bg1">
              <a:lumMod val="50000"/>
            </a:schemeClr>
          </a:solidFill>
        </p:spPr>
        <p:txBody>
          <a:bodyPr wrap="square">
            <a:spAutoFit/>
          </a:bodyPr>
          <a:lstStyle/>
          <a:p>
            <a:r>
              <a:rPr lang="cs-CZ" sz="1400" b="0" dirty="0">
                <a:solidFill>
                  <a:srgbClr val="FFFF00"/>
                </a:solidFill>
              </a:rPr>
              <a:t>https://www.teseq.com/products/CVP-2200.php</a:t>
            </a:r>
          </a:p>
        </p:txBody>
      </p:sp>
      <p:graphicFrame>
        <p:nvGraphicFramePr>
          <p:cNvPr id="2" name="Tabulka 2">
            <a:extLst>
              <a:ext uri="{FF2B5EF4-FFF2-40B4-BE49-F238E27FC236}">
                <a16:creationId xmlns:a16="http://schemas.microsoft.com/office/drawing/2014/main" id="{6E9F309E-3B12-46CD-9954-6481ACFDEDD7}"/>
              </a:ext>
            </a:extLst>
          </p:cNvPr>
          <p:cNvGraphicFramePr>
            <a:graphicFrameLocks noGrp="1"/>
          </p:cNvGraphicFramePr>
          <p:nvPr>
            <p:extLst>
              <p:ext uri="{D42A27DB-BD31-4B8C-83A1-F6EECF244321}">
                <p14:modId xmlns:p14="http://schemas.microsoft.com/office/powerpoint/2010/main" val="2785047368"/>
              </p:ext>
            </p:extLst>
          </p:nvPr>
        </p:nvGraphicFramePr>
        <p:xfrm>
          <a:off x="5302138" y="4694974"/>
          <a:ext cx="3764212" cy="2103120"/>
        </p:xfrm>
        <a:graphic>
          <a:graphicData uri="http://schemas.openxmlformats.org/drawingml/2006/table">
            <a:tbl>
              <a:tblPr firstRow="1" bandRow="1">
                <a:tableStyleId>{21E4AEA4-8DFA-4A89-87EB-49C32662AFE0}</a:tableStyleId>
              </a:tblPr>
              <a:tblGrid>
                <a:gridCol w="2396060">
                  <a:extLst>
                    <a:ext uri="{9D8B030D-6E8A-4147-A177-3AD203B41FA5}">
                      <a16:colId xmlns:a16="http://schemas.microsoft.com/office/drawing/2014/main" val="2979924772"/>
                    </a:ext>
                  </a:extLst>
                </a:gridCol>
                <a:gridCol w="1368152">
                  <a:extLst>
                    <a:ext uri="{9D8B030D-6E8A-4147-A177-3AD203B41FA5}">
                      <a16:colId xmlns:a16="http://schemas.microsoft.com/office/drawing/2014/main" val="1382641782"/>
                    </a:ext>
                  </a:extLst>
                </a:gridCol>
              </a:tblGrid>
              <a:tr h="272348">
                <a:tc>
                  <a:txBody>
                    <a:bodyPr/>
                    <a:lstStyle/>
                    <a:p>
                      <a:r>
                        <a:rPr lang="cs-CZ" sz="1200" b="0" dirty="0">
                          <a:solidFill>
                            <a:schemeClr val="tx1"/>
                          </a:solidFill>
                        </a:rPr>
                        <a:t>CVP 9222 C specifikace</a:t>
                      </a:r>
                      <a:endParaRPr lang="cs-CZ" sz="1200" dirty="0">
                        <a:solidFill>
                          <a:schemeClr val="tx1"/>
                        </a:solidFill>
                      </a:endParaRPr>
                    </a:p>
                  </a:txBody>
                  <a:tcPr anchor="ctr"/>
                </a:tc>
                <a:tc>
                  <a:txBody>
                    <a:bodyPr/>
                    <a:lstStyle/>
                    <a:p>
                      <a:endParaRPr lang="cs-CZ" sz="1200">
                        <a:solidFill>
                          <a:schemeClr val="tx1"/>
                        </a:solidFill>
                      </a:endParaRPr>
                    </a:p>
                  </a:txBody>
                  <a:tcPr anchor="ctr"/>
                </a:tc>
                <a:extLst>
                  <a:ext uri="{0D108BD9-81ED-4DB2-BD59-A6C34878D82A}">
                    <a16:rowId xmlns:a16="http://schemas.microsoft.com/office/drawing/2014/main" val="3486713125"/>
                  </a:ext>
                </a:extLst>
              </a:tr>
              <a:tr h="272348">
                <a:tc>
                  <a:txBody>
                    <a:bodyPr/>
                    <a:lstStyle/>
                    <a:p>
                      <a:r>
                        <a:rPr lang="cs-CZ" sz="1200" dirty="0">
                          <a:solidFill>
                            <a:schemeClr val="tx1"/>
                          </a:solidFill>
                        </a:rPr>
                        <a:t>Frekvenční rozsah</a:t>
                      </a:r>
                    </a:p>
                  </a:txBody>
                  <a:tcPr anchor="ctr"/>
                </a:tc>
                <a:tc>
                  <a:txBody>
                    <a:bodyPr/>
                    <a:lstStyle/>
                    <a:p>
                      <a:r>
                        <a:rPr lang="cs-CZ" sz="1200" dirty="0">
                          <a:solidFill>
                            <a:schemeClr val="tx1"/>
                          </a:solidFill>
                        </a:rPr>
                        <a:t>9 kHz – 100 MHz</a:t>
                      </a:r>
                    </a:p>
                  </a:txBody>
                  <a:tcPr anchor="ctr"/>
                </a:tc>
                <a:extLst>
                  <a:ext uri="{0D108BD9-81ED-4DB2-BD59-A6C34878D82A}">
                    <a16:rowId xmlns:a16="http://schemas.microsoft.com/office/drawing/2014/main" val="626415148"/>
                  </a:ext>
                </a:extLst>
              </a:tr>
              <a:tr h="453913">
                <a:tc>
                  <a:txBody>
                    <a:bodyPr/>
                    <a:lstStyle/>
                    <a:p>
                      <a:r>
                        <a:rPr lang="cs-CZ" sz="1200" dirty="0">
                          <a:solidFill>
                            <a:schemeClr val="tx1"/>
                          </a:solidFill>
                        </a:rPr>
                        <a:t>Jmenovitý vložný útlum pro 50</a:t>
                      </a:r>
                      <a:r>
                        <a:rPr lang="el-GR" sz="1200" dirty="0">
                          <a:solidFill>
                            <a:schemeClr val="tx1"/>
                          </a:solidFill>
                        </a:rPr>
                        <a:t>Ω</a:t>
                      </a:r>
                      <a:r>
                        <a:rPr lang="cs-CZ" sz="1200" dirty="0">
                          <a:solidFill>
                            <a:schemeClr val="tx1"/>
                          </a:solidFill>
                        </a:rPr>
                        <a:t> systém</a:t>
                      </a:r>
                    </a:p>
                  </a:txBody>
                  <a:tcPr anchor="ctr"/>
                </a:tc>
                <a:tc>
                  <a:txBody>
                    <a:bodyPr/>
                    <a:lstStyle/>
                    <a:p>
                      <a:r>
                        <a:rPr lang="cs-CZ" sz="1200" dirty="0">
                          <a:solidFill>
                            <a:schemeClr val="tx1"/>
                          </a:solidFill>
                        </a:rPr>
                        <a:t>34 dB</a:t>
                      </a:r>
                    </a:p>
                  </a:txBody>
                  <a:tcPr anchor="ctr"/>
                </a:tc>
                <a:extLst>
                  <a:ext uri="{0D108BD9-81ED-4DB2-BD59-A6C34878D82A}">
                    <a16:rowId xmlns:a16="http://schemas.microsoft.com/office/drawing/2014/main" val="3888232451"/>
                  </a:ext>
                </a:extLst>
              </a:tr>
              <a:tr h="272348">
                <a:tc>
                  <a:txBody>
                    <a:bodyPr/>
                    <a:lstStyle/>
                    <a:p>
                      <a:r>
                        <a:rPr lang="cs-CZ" sz="1200" dirty="0">
                          <a:solidFill>
                            <a:schemeClr val="tx1"/>
                          </a:solidFill>
                        </a:rPr>
                        <a:t>Stínicí efekt proti vnějším polím</a:t>
                      </a:r>
                    </a:p>
                  </a:txBody>
                  <a:tcPr anchor="ctr"/>
                </a:tc>
                <a:tc>
                  <a:txBody>
                    <a:bodyPr/>
                    <a:lstStyle/>
                    <a:p>
                      <a:r>
                        <a:rPr lang="cs-CZ" sz="1200" dirty="0">
                          <a:solidFill>
                            <a:schemeClr val="tx1"/>
                          </a:solidFill>
                        </a:rPr>
                        <a:t>typicky 50 dB</a:t>
                      </a:r>
                    </a:p>
                  </a:txBody>
                  <a:tcPr anchor="ctr"/>
                </a:tc>
                <a:extLst>
                  <a:ext uri="{0D108BD9-81ED-4DB2-BD59-A6C34878D82A}">
                    <a16:rowId xmlns:a16="http://schemas.microsoft.com/office/drawing/2014/main" val="356250622"/>
                  </a:ext>
                </a:extLst>
              </a:tr>
              <a:tr h="272348">
                <a:tc>
                  <a:txBody>
                    <a:bodyPr/>
                    <a:lstStyle/>
                    <a:p>
                      <a:r>
                        <a:rPr lang="cs-CZ" sz="1200" dirty="0">
                          <a:solidFill>
                            <a:schemeClr val="tx1"/>
                          </a:solidFill>
                        </a:rPr>
                        <a:t>Maximální napětí </a:t>
                      </a:r>
                    </a:p>
                  </a:txBody>
                  <a:tcPr anchor="ctr"/>
                </a:tc>
                <a:tc>
                  <a:txBody>
                    <a:bodyPr/>
                    <a:lstStyle/>
                    <a:p>
                      <a:r>
                        <a:rPr lang="cs-CZ" sz="1200" dirty="0">
                          <a:solidFill>
                            <a:schemeClr val="tx1"/>
                          </a:solidFill>
                        </a:rPr>
                        <a:t>30 V</a:t>
                      </a:r>
                    </a:p>
                  </a:txBody>
                  <a:tcPr anchor="ctr"/>
                </a:tc>
                <a:extLst>
                  <a:ext uri="{0D108BD9-81ED-4DB2-BD59-A6C34878D82A}">
                    <a16:rowId xmlns:a16="http://schemas.microsoft.com/office/drawing/2014/main" val="2930448680"/>
                  </a:ext>
                </a:extLst>
              </a:tr>
              <a:tr h="272348">
                <a:tc>
                  <a:txBody>
                    <a:bodyPr/>
                    <a:lstStyle/>
                    <a:p>
                      <a:r>
                        <a:rPr lang="cs-CZ" sz="1200" dirty="0">
                          <a:solidFill>
                            <a:schemeClr val="tx1"/>
                          </a:solidFill>
                        </a:rPr>
                        <a:t>VSWR</a:t>
                      </a:r>
                    </a:p>
                  </a:txBody>
                  <a:tcPr anchor="ctr"/>
                </a:tc>
                <a:tc>
                  <a:txBody>
                    <a:bodyPr/>
                    <a:lstStyle/>
                    <a:p>
                      <a:r>
                        <a:rPr lang="cs-CZ" sz="1200" dirty="0">
                          <a:solidFill>
                            <a:schemeClr val="tx1"/>
                          </a:solidFill>
                        </a:rPr>
                        <a:t>&lt; 1,2</a:t>
                      </a:r>
                    </a:p>
                  </a:txBody>
                  <a:tcPr anchor="ctr"/>
                </a:tc>
                <a:extLst>
                  <a:ext uri="{0D108BD9-81ED-4DB2-BD59-A6C34878D82A}">
                    <a16:rowId xmlns:a16="http://schemas.microsoft.com/office/drawing/2014/main" val="1549744192"/>
                  </a:ext>
                </a:extLst>
              </a:tr>
              <a:tr h="272348">
                <a:tc>
                  <a:txBody>
                    <a:bodyPr/>
                    <a:lstStyle/>
                    <a:p>
                      <a:r>
                        <a:rPr lang="cs-CZ" sz="1200" dirty="0">
                          <a:solidFill>
                            <a:schemeClr val="tx1"/>
                          </a:solidFill>
                        </a:rPr>
                        <a:t>Vstupní kapacita </a:t>
                      </a:r>
                    </a:p>
                  </a:txBody>
                  <a:tcPr anchor="ctr"/>
                </a:tc>
                <a:tc>
                  <a:txBody>
                    <a:bodyPr/>
                    <a:lstStyle/>
                    <a:p>
                      <a:r>
                        <a:rPr lang="cs-CZ" sz="1200" dirty="0">
                          <a:solidFill>
                            <a:schemeClr val="tx1"/>
                          </a:solidFill>
                        </a:rPr>
                        <a:t>typicky 4 </a:t>
                      </a:r>
                      <a:r>
                        <a:rPr lang="cs-CZ" sz="1200" dirty="0" err="1">
                          <a:solidFill>
                            <a:schemeClr val="tx1"/>
                          </a:solidFill>
                        </a:rPr>
                        <a:t>pF</a:t>
                      </a:r>
                      <a:endParaRPr lang="cs-CZ" sz="1200" dirty="0">
                        <a:solidFill>
                          <a:schemeClr val="tx1"/>
                        </a:solidFill>
                      </a:endParaRPr>
                    </a:p>
                  </a:txBody>
                  <a:tcPr anchor="ctr"/>
                </a:tc>
                <a:extLst>
                  <a:ext uri="{0D108BD9-81ED-4DB2-BD59-A6C34878D82A}">
                    <a16:rowId xmlns:a16="http://schemas.microsoft.com/office/drawing/2014/main" val="509280256"/>
                  </a:ext>
                </a:extLst>
              </a:tr>
            </a:tbl>
          </a:graphicData>
        </a:graphic>
      </p:graphicFrame>
    </p:spTree>
    <p:extLst>
      <p:ext uri="{BB962C8B-B14F-4D97-AF65-F5344CB8AC3E}">
        <p14:creationId xmlns:p14="http://schemas.microsoft.com/office/powerpoint/2010/main" val="3913941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a:extLst>
              <a:ext uri="{FF2B5EF4-FFF2-40B4-BE49-F238E27FC236}">
                <a16:creationId xmlns:a16="http://schemas.microsoft.com/office/drawing/2014/main" id="{5CA50545-B5CE-4D5E-AB43-30B0FD87CBC6}"/>
              </a:ext>
            </a:extLst>
          </p:cNvPr>
          <p:cNvSpPr>
            <a:spLocks noChangeArrowheads="1"/>
          </p:cNvSpPr>
          <p:nvPr/>
        </p:nvSpPr>
        <p:spPr bwMode="auto">
          <a:xfrm>
            <a:off x="247905" y="96380"/>
            <a:ext cx="419858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cs-CZ" altLang="cs-CZ" sz="4000" dirty="0"/>
              <a:t>Proudová sonda</a:t>
            </a:r>
          </a:p>
          <a:p>
            <a:pPr eaLnBrk="1" hangingPunct="1">
              <a:spcBef>
                <a:spcPct val="0"/>
              </a:spcBef>
              <a:buFontTx/>
              <a:buNone/>
            </a:pPr>
            <a:r>
              <a:rPr lang="cs-CZ" altLang="cs-CZ" sz="2000" b="0" dirty="0"/>
              <a:t>(proudový transformátor)</a:t>
            </a:r>
          </a:p>
        </p:txBody>
      </p:sp>
      <p:sp>
        <p:nvSpPr>
          <p:cNvPr id="2" name="Obdélník 1">
            <a:extLst>
              <a:ext uri="{FF2B5EF4-FFF2-40B4-BE49-F238E27FC236}">
                <a16:creationId xmlns:a16="http://schemas.microsoft.com/office/drawing/2014/main" id="{AE3C2E73-4317-4BB7-AFB7-4E4F5B4F98B5}"/>
              </a:ext>
            </a:extLst>
          </p:cNvPr>
          <p:cNvSpPr/>
          <p:nvPr/>
        </p:nvSpPr>
        <p:spPr>
          <a:xfrm>
            <a:off x="297236" y="1114013"/>
            <a:ext cx="8667252" cy="2308324"/>
          </a:xfrm>
          <a:prstGeom prst="rect">
            <a:avLst/>
          </a:prstGeom>
        </p:spPr>
        <p:txBody>
          <a:bodyPr wrap="square">
            <a:spAutoFit/>
          </a:bodyPr>
          <a:lstStyle/>
          <a:p>
            <a:pPr>
              <a:defRPr/>
            </a:pPr>
            <a:r>
              <a:rPr lang="cs-CZ" sz="1600" b="0" dirty="0">
                <a:solidFill>
                  <a:srgbClr val="000000"/>
                </a:solidFill>
                <a:latin typeface="+mn-lt"/>
              </a:rPr>
              <a:t>Měření rušivého proudu protékajícího vodičem bez nutnosti jeho přerušení. </a:t>
            </a:r>
            <a:r>
              <a:rPr lang="cs-CZ" sz="1600" b="0" dirty="0">
                <a:latin typeface="+mn-lt"/>
                <a:ea typeface="Calibri" panose="020F0502020204030204" pitchFamily="34" charset="0"/>
                <a:cs typeface="Times New Roman" panose="02020603050405020304" pitchFamily="18" charset="0"/>
              </a:rPr>
              <a:t>Proudová sonda obepíná vodič, jehož rušivý proud chceme měřit. Vodič představuje </a:t>
            </a:r>
            <a:r>
              <a:rPr lang="cs-CZ" sz="1600" b="0" dirty="0" err="1">
                <a:latin typeface="+mn-lt"/>
                <a:ea typeface="Calibri" panose="020F0502020204030204" pitchFamily="34" charset="0"/>
                <a:cs typeface="Times New Roman" panose="02020603050405020304" pitchFamily="18" charset="0"/>
              </a:rPr>
              <a:t>jednozávitové</a:t>
            </a:r>
            <a:r>
              <a:rPr lang="cs-CZ" sz="1600" b="0" dirty="0">
                <a:latin typeface="+mn-lt"/>
                <a:ea typeface="Calibri" panose="020F0502020204030204" pitchFamily="34" charset="0"/>
                <a:cs typeface="Times New Roman" panose="02020603050405020304" pitchFamily="18" charset="0"/>
              </a:rPr>
              <a:t> primární vinutí transformátoru sondy, sekundární vinutí, tj. vlastní proudová sonda, má tvar toroidního transformátoru. Toroid je rozdělen na dvě poloviny pro možnost vložení zkoumaného vedení (kabelu). Po uzavření sondy (uzavření obou polovin toroidu) kolem měřeného vodiče je rušivý (primární) proud převeden na napětí na výstupu sekundárního vinutí sondy. To se měří připojeným měřicím přijímačem (měřičem rušení). K</a:t>
            </a:r>
            <a:r>
              <a:rPr lang="cs-CZ" altLang="cs-CZ" sz="1600" b="0" dirty="0">
                <a:solidFill>
                  <a:srgbClr val="000000"/>
                </a:solidFill>
              </a:rPr>
              <a:t>mitočtový rozsah použití sondy je obvykle 30 Hz až 100 MHz, výjimečně až do kmitočtu 1000 MHz.</a:t>
            </a:r>
          </a:p>
          <a:p>
            <a:pPr>
              <a:defRPr/>
            </a:pPr>
            <a:endParaRPr lang="cs-CZ" sz="1600" b="0" dirty="0">
              <a:latin typeface="+mn-lt"/>
            </a:endParaRPr>
          </a:p>
        </p:txBody>
      </p:sp>
      <p:pic>
        <p:nvPicPr>
          <p:cNvPr id="6" name="Obrázek 5">
            <a:extLst>
              <a:ext uri="{FF2B5EF4-FFF2-40B4-BE49-F238E27FC236}">
                <a16:creationId xmlns:a16="http://schemas.microsoft.com/office/drawing/2014/main" id="{D7C53A48-0AE8-44E2-BDC3-72B61B438F26}"/>
              </a:ext>
            </a:extLst>
          </p:cNvPr>
          <p:cNvPicPr>
            <a:picLocks noChangeAspect="1"/>
          </p:cNvPicPr>
          <p:nvPr/>
        </p:nvPicPr>
        <p:blipFill>
          <a:blip r:embed="rId2"/>
          <a:stretch>
            <a:fillRect/>
          </a:stretch>
        </p:blipFill>
        <p:spPr>
          <a:xfrm>
            <a:off x="1108963" y="3217731"/>
            <a:ext cx="6926073" cy="36148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CC F-16-1 RF Current Probes Rentals | ATEC">
            <a:extLst>
              <a:ext uri="{FF2B5EF4-FFF2-40B4-BE49-F238E27FC236}">
                <a16:creationId xmlns:a16="http://schemas.microsoft.com/office/drawing/2014/main" id="{F56B4214-5404-4A7F-BABB-6F5DB18291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5707" y="611061"/>
            <a:ext cx="5792410" cy="3534777"/>
          </a:xfrm>
          <a:prstGeom prst="rect">
            <a:avLst/>
          </a:prstGeom>
          <a:noFill/>
          <a:extLst>
            <a:ext uri="{909E8E84-426E-40DD-AFC4-6F175D3DCCD1}">
              <a14:hiddenFill xmlns:a14="http://schemas.microsoft.com/office/drawing/2010/main">
                <a:solidFill>
                  <a:srgbClr val="FFFFFF"/>
                </a:solidFill>
              </a14:hiddenFill>
            </a:ext>
          </a:extLst>
        </p:spPr>
      </p:pic>
      <p:sp>
        <p:nvSpPr>
          <p:cNvPr id="19458" name="Rectangle 4">
            <a:extLst>
              <a:ext uri="{FF2B5EF4-FFF2-40B4-BE49-F238E27FC236}">
                <a16:creationId xmlns:a16="http://schemas.microsoft.com/office/drawing/2014/main" id="{5CA50545-B5CE-4D5E-AB43-30B0FD87CBC6}"/>
              </a:ext>
            </a:extLst>
          </p:cNvPr>
          <p:cNvSpPr>
            <a:spLocks noChangeArrowheads="1"/>
          </p:cNvSpPr>
          <p:nvPr/>
        </p:nvSpPr>
        <p:spPr bwMode="auto">
          <a:xfrm>
            <a:off x="150780" y="169856"/>
            <a:ext cx="869413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cs-CZ" altLang="cs-CZ" sz="4000" dirty="0"/>
              <a:t>Proudová sonda </a:t>
            </a:r>
            <a:r>
              <a:rPr lang="cs-CZ" altLang="cs-CZ" sz="2000" b="0" dirty="0"/>
              <a:t>(proudový transformátor)</a:t>
            </a:r>
          </a:p>
        </p:txBody>
      </p:sp>
      <p:sp>
        <p:nvSpPr>
          <p:cNvPr id="27" name="TextovéPole 26">
            <a:extLst>
              <a:ext uri="{FF2B5EF4-FFF2-40B4-BE49-F238E27FC236}">
                <a16:creationId xmlns:a16="http://schemas.microsoft.com/office/drawing/2014/main" id="{F4581C82-03AB-4D37-BAD9-D28FD94959E0}"/>
              </a:ext>
            </a:extLst>
          </p:cNvPr>
          <p:cNvSpPr txBox="1"/>
          <p:nvPr/>
        </p:nvSpPr>
        <p:spPr>
          <a:xfrm>
            <a:off x="5271242" y="2909565"/>
            <a:ext cx="2638239" cy="307777"/>
          </a:xfrm>
          <a:prstGeom prst="rect">
            <a:avLst/>
          </a:prstGeom>
          <a:noFill/>
        </p:spPr>
        <p:txBody>
          <a:bodyPr wrap="square">
            <a:spAutoFit/>
          </a:bodyPr>
          <a:lstStyle/>
          <a:p>
            <a:r>
              <a:rPr lang="cs-CZ" sz="1400" b="0" dirty="0"/>
              <a:t>https://www.fischercc.com/type</a:t>
            </a:r>
          </a:p>
        </p:txBody>
      </p:sp>
      <p:graphicFrame>
        <p:nvGraphicFramePr>
          <p:cNvPr id="4" name="Tabulka 4">
            <a:extLst>
              <a:ext uri="{FF2B5EF4-FFF2-40B4-BE49-F238E27FC236}">
                <a16:creationId xmlns:a16="http://schemas.microsoft.com/office/drawing/2014/main" id="{63BD8882-7F51-4A20-A07C-D99E690AAC8E}"/>
              </a:ext>
            </a:extLst>
          </p:cNvPr>
          <p:cNvGraphicFramePr>
            <a:graphicFrameLocks noGrp="1"/>
          </p:cNvGraphicFramePr>
          <p:nvPr>
            <p:extLst>
              <p:ext uri="{D42A27DB-BD31-4B8C-83A1-F6EECF244321}">
                <p14:modId xmlns:p14="http://schemas.microsoft.com/office/powerpoint/2010/main" val="1943558894"/>
              </p:ext>
            </p:extLst>
          </p:nvPr>
        </p:nvGraphicFramePr>
        <p:xfrm>
          <a:off x="5527947" y="3908389"/>
          <a:ext cx="3169878" cy="2808000"/>
        </p:xfrm>
        <a:graphic>
          <a:graphicData uri="http://schemas.openxmlformats.org/drawingml/2006/table">
            <a:tbl>
              <a:tblPr firstRow="1" bandRow="1">
                <a:tableStyleId>{21E4AEA4-8DFA-4A89-87EB-49C32662AFE0}</a:tableStyleId>
              </a:tblPr>
              <a:tblGrid>
                <a:gridCol w="1729718">
                  <a:extLst>
                    <a:ext uri="{9D8B030D-6E8A-4147-A177-3AD203B41FA5}">
                      <a16:colId xmlns:a16="http://schemas.microsoft.com/office/drawing/2014/main" val="3457337166"/>
                    </a:ext>
                  </a:extLst>
                </a:gridCol>
                <a:gridCol w="1440160">
                  <a:extLst>
                    <a:ext uri="{9D8B030D-6E8A-4147-A177-3AD203B41FA5}">
                      <a16:colId xmlns:a16="http://schemas.microsoft.com/office/drawing/2014/main" val="873094686"/>
                    </a:ext>
                  </a:extLst>
                </a:gridCol>
              </a:tblGrid>
              <a:tr h="280800">
                <a:tc>
                  <a:txBody>
                    <a:bodyPr/>
                    <a:lstStyle/>
                    <a:p>
                      <a:r>
                        <a:rPr lang="cs-CZ" sz="1200" dirty="0">
                          <a:solidFill>
                            <a:schemeClr val="tx1"/>
                          </a:solidFill>
                        </a:rPr>
                        <a:t>F-16-1 specifikace</a:t>
                      </a:r>
                    </a:p>
                  </a:txBody>
                  <a:tcPr anchor="ctr"/>
                </a:tc>
                <a:tc>
                  <a:txBody>
                    <a:bodyPr/>
                    <a:lstStyle/>
                    <a:p>
                      <a:endParaRPr lang="cs-CZ" sz="1200">
                        <a:solidFill>
                          <a:schemeClr val="tx1"/>
                        </a:solidFill>
                      </a:endParaRPr>
                    </a:p>
                  </a:txBody>
                  <a:tcPr anchor="ctr"/>
                </a:tc>
                <a:extLst>
                  <a:ext uri="{0D108BD9-81ED-4DB2-BD59-A6C34878D82A}">
                    <a16:rowId xmlns:a16="http://schemas.microsoft.com/office/drawing/2014/main" val="3692225187"/>
                  </a:ext>
                </a:extLst>
              </a:tr>
              <a:tr h="280800">
                <a:tc>
                  <a:txBody>
                    <a:bodyPr/>
                    <a:lstStyle/>
                    <a:p>
                      <a:r>
                        <a:rPr lang="cs-CZ" sz="1200" dirty="0">
                          <a:solidFill>
                            <a:schemeClr val="tx1"/>
                          </a:solidFill>
                        </a:rPr>
                        <a:t>frekvence</a:t>
                      </a:r>
                    </a:p>
                  </a:txBody>
                  <a:tcPr anchor="ctr"/>
                </a:tc>
                <a:tc>
                  <a:txBody>
                    <a:bodyPr/>
                    <a:lstStyle/>
                    <a:p>
                      <a:r>
                        <a:rPr lang="cs-CZ" sz="1200" dirty="0">
                          <a:solidFill>
                            <a:schemeClr val="tx1"/>
                          </a:solidFill>
                        </a:rPr>
                        <a:t>100 Hz – 70 MHz</a:t>
                      </a:r>
                    </a:p>
                  </a:txBody>
                  <a:tcPr anchor="ctr"/>
                </a:tc>
                <a:extLst>
                  <a:ext uri="{0D108BD9-81ED-4DB2-BD59-A6C34878D82A}">
                    <a16:rowId xmlns:a16="http://schemas.microsoft.com/office/drawing/2014/main" val="2304928334"/>
                  </a:ext>
                </a:extLst>
              </a:tr>
              <a:tr h="280800">
                <a:tc>
                  <a:txBody>
                    <a:bodyPr/>
                    <a:lstStyle/>
                    <a:p>
                      <a:r>
                        <a:rPr lang="cs-CZ" sz="1200" dirty="0">
                          <a:solidFill>
                            <a:schemeClr val="tx1"/>
                          </a:solidFill>
                        </a:rPr>
                        <a:t>Vnitřní průměr</a:t>
                      </a:r>
                    </a:p>
                  </a:txBody>
                  <a:tcPr anchor="ctr"/>
                </a:tc>
                <a:tc>
                  <a:txBody>
                    <a:bodyPr/>
                    <a:lstStyle/>
                    <a:p>
                      <a:r>
                        <a:rPr lang="cs-CZ" sz="1200" dirty="0">
                          <a:solidFill>
                            <a:schemeClr val="tx1"/>
                          </a:solidFill>
                        </a:rPr>
                        <a:t>32 mm</a:t>
                      </a:r>
                    </a:p>
                  </a:txBody>
                  <a:tcPr anchor="ctr"/>
                </a:tc>
                <a:extLst>
                  <a:ext uri="{0D108BD9-81ED-4DB2-BD59-A6C34878D82A}">
                    <a16:rowId xmlns:a16="http://schemas.microsoft.com/office/drawing/2014/main" val="1215160860"/>
                  </a:ext>
                </a:extLst>
              </a:tr>
              <a:tr h="280800">
                <a:tc>
                  <a:txBody>
                    <a:bodyPr/>
                    <a:lstStyle/>
                    <a:p>
                      <a:r>
                        <a:rPr lang="cs-CZ" sz="1200" dirty="0">
                          <a:solidFill>
                            <a:schemeClr val="tx1"/>
                          </a:solidFill>
                        </a:rPr>
                        <a:t>Vnější průměr</a:t>
                      </a:r>
                    </a:p>
                  </a:txBody>
                  <a:tcPr anchor="ctr"/>
                </a:tc>
                <a:tc>
                  <a:txBody>
                    <a:bodyPr/>
                    <a:lstStyle/>
                    <a:p>
                      <a:r>
                        <a:rPr lang="cs-CZ" sz="1200" dirty="0">
                          <a:solidFill>
                            <a:schemeClr val="tx1"/>
                          </a:solidFill>
                        </a:rPr>
                        <a:t>94 mm</a:t>
                      </a:r>
                    </a:p>
                  </a:txBody>
                  <a:tcPr anchor="ctr"/>
                </a:tc>
                <a:extLst>
                  <a:ext uri="{0D108BD9-81ED-4DB2-BD59-A6C34878D82A}">
                    <a16:rowId xmlns:a16="http://schemas.microsoft.com/office/drawing/2014/main" val="4029879986"/>
                  </a:ext>
                </a:extLst>
              </a:tr>
              <a:tr h="280800">
                <a:tc>
                  <a:txBody>
                    <a:bodyPr/>
                    <a:lstStyle/>
                    <a:p>
                      <a:r>
                        <a:rPr lang="cs-CZ" sz="1200" dirty="0">
                          <a:solidFill>
                            <a:schemeClr val="tx1"/>
                          </a:solidFill>
                        </a:rPr>
                        <a:t>výška</a:t>
                      </a:r>
                    </a:p>
                  </a:txBody>
                  <a:tcPr anchor="ctr"/>
                </a:tc>
                <a:tc>
                  <a:txBody>
                    <a:bodyPr/>
                    <a:lstStyle/>
                    <a:p>
                      <a:r>
                        <a:rPr lang="cs-CZ" sz="1200" dirty="0">
                          <a:solidFill>
                            <a:schemeClr val="tx1"/>
                          </a:solidFill>
                        </a:rPr>
                        <a:t>64 mm</a:t>
                      </a:r>
                    </a:p>
                  </a:txBody>
                  <a:tcPr anchor="ctr"/>
                </a:tc>
                <a:extLst>
                  <a:ext uri="{0D108BD9-81ED-4DB2-BD59-A6C34878D82A}">
                    <a16:rowId xmlns:a16="http://schemas.microsoft.com/office/drawing/2014/main" val="3792551832"/>
                  </a:ext>
                </a:extLst>
              </a:tr>
              <a:tr h="280800">
                <a:tc>
                  <a:txBody>
                    <a:bodyPr/>
                    <a:lstStyle/>
                    <a:p>
                      <a:r>
                        <a:rPr lang="cs-CZ" sz="1200" dirty="0">
                          <a:solidFill>
                            <a:schemeClr val="tx1"/>
                          </a:solidFill>
                        </a:rPr>
                        <a:t>Přenosová impedance</a:t>
                      </a:r>
                    </a:p>
                  </a:txBody>
                  <a:tcPr anchor="ctr"/>
                </a:tc>
                <a:tc>
                  <a:txBody>
                    <a:bodyPr/>
                    <a:lstStyle/>
                    <a:p>
                      <a:r>
                        <a:rPr lang="cs-CZ" sz="1200" dirty="0">
                          <a:solidFill>
                            <a:schemeClr val="tx1"/>
                          </a:solidFill>
                        </a:rPr>
                        <a:t>‒ 6 dB</a:t>
                      </a:r>
                      <a:r>
                        <a:rPr lang="el-GR" sz="1200" dirty="0">
                          <a:solidFill>
                            <a:schemeClr val="tx1"/>
                          </a:solidFill>
                        </a:rPr>
                        <a:t>Ω</a:t>
                      </a:r>
                      <a:endParaRPr lang="cs-CZ" sz="1200" dirty="0">
                        <a:solidFill>
                          <a:schemeClr val="tx1"/>
                        </a:solidFill>
                      </a:endParaRPr>
                    </a:p>
                  </a:txBody>
                  <a:tcPr anchor="ctr"/>
                </a:tc>
                <a:extLst>
                  <a:ext uri="{0D108BD9-81ED-4DB2-BD59-A6C34878D82A}">
                    <a16:rowId xmlns:a16="http://schemas.microsoft.com/office/drawing/2014/main" val="3687712886"/>
                  </a:ext>
                </a:extLst>
              </a:tr>
              <a:tr h="280800">
                <a:tc>
                  <a:txBody>
                    <a:bodyPr/>
                    <a:lstStyle/>
                    <a:p>
                      <a:r>
                        <a:rPr lang="cs-CZ" sz="1200" dirty="0">
                          <a:solidFill>
                            <a:schemeClr val="tx1"/>
                          </a:solidFill>
                        </a:rPr>
                        <a:t>DC do 60 Hz</a:t>
                      </a:r>
                    </a:p>
                  </a:txBody>
                  <a:tcPr anchor="ctr"/>
                </a:tc>
                <a:tc>
                  <a:txBody>
                    <a:bodyPr/>
                    <a:lstStyle/>
                    <a:p>
                      <a:r>
                        <a:rPr lang="cs-CZ" sz="1200" dirty="0">
                          <a:solidFill>
                            <a:schemeClr val="tx1"/>
                          </a:solidFill>
                        </a:rPr>
                        <a:t>400 A</a:t>
                      </a:r>
                    </a:p>
                  </a:txBody>
                  <a:tcPr anchor="ctr"/>
                </a:tc>
                <a:extLst>
                  <a:ext uri="{0D108BD9-81ED-4DB2-BD59-A6C34878D82A}">
                    <a16:rowId xmlns:a16="http://schemas.microsoft.com/office/drawing/2014/main" val="420310342"/>
                  </a:ext>
                </a:extLst>
              </a:tr>
              <a:tr h="280800">
                <a:tc>
                  <a:txBody>
                    <a:bodyPr/>
                    <a:lstStyle/>
                    <a:p>
                      <a:r>
                        <a:rPr lang="cs-CZ" sz="1200" dirty="0">
                          <a:solidFill>
                            <a:schemeClr val="tx1"/>
                          </a:solidFill>
                        </a:rPr>
                        <a:t>400 MHz</a:t>
                      </a:r>
                    </a:p>
                  </a:txBody>
                  <a:tcPr anchor="ctr"/>
                </a:tc>
                <a:tc>
                  <a:txBody>
                    <a:bodyPr/>
                    <a:lstStyle/>
                    <a:p>
                      <a:r>
                        <a:rPr lang="cs-CZ" sz="1200" dirty="0">
                          <a:solidFill>
                            <a:schemeClr val="tx1"/>
                          </a:solidFill>
                        </a:rPr>
                        <a:t>400 A</a:t>
                      </a:r>
                    </a:p>
                  </a:txBody>
                  <a:tcPr anchor="ctr"/>
                </a:tc>
                <a:extLst>
                  <a:ext uri="{0D108BD9-81ED-4DB2-BD59-A6C34878D82A}">
                    <a16:rowId xmlns:a16="http://schemas.microsoft.com/office/drawing/2014/main" val="2638037347"/>
                  </a:ext>
                </a:extLst>
              </a:tr>
              <a:tr h="280800">
                <a:tc>
                  <a:txBody>
                    <a:bodyPr/>
                    <a:lstStyle/>
                    <a:p>
                      <a:r>
                        <a:rPr lang="cs-CZ" sz="1200" dirty="0">
                          <a:solidFill>
                            <a:schemeClr val="tx1"/>
                          </a:solidFill>
                        </a:rPr>
                        <a:t>RF (CW)</a:t>
                      </a:r>
                    </a:p>
                  </a:txBody>
                  <a:tcPr anchor="ctr"/>
                </a:tc>
                <a:tc>
                  <a:txBody>
                    <a:bodyPr/>
                    <a:lstStyle/>
                    <a:p>
                      <a:r>
                        <a:rPr lang="cs-CZ" sz="1200" dirty="0">
                          <a:solidFill>
                            <a:schemeClr val="tx1"/>
                          </a:solidFill>
                        </a:rPr>
                        <a:t>50 A</a:t>
                      </a:r>
                    </a:p>
                  </a:txBody>
                  <a:tcPr anchor="ctr"/>
                </a:tc>
                <a:extLst>
                  <a:ext uri="{0D108BD9-81ED-4DB2-BD59-A6C34878D82A}">
                    <a16:rowId xmlns:a16="http://schemas.microsoft.com/office/drawing/2014/main" val="1134169053"/>
                  </a:ext>
                </a:extLst>
              </a:tr>
              <a:tr h="280800">
                <a:tc>
                  <a:txBody>
                    <a:bodyPr/>
                    <a:lstStyle/>
                    <a:p>
                      <a:r>
                        <a:rPr lang="cs-CZ" sz="1200" dirty="0">
                          <a:solidFill>
                            <a:schemeClr val="tx1"/>
                          </a:solidFill>
                        </a:rPr>
                        <a:t>pulz</a:t>
                      </a:r>
                    </a:p>
                  </a:txBody>
                  <a:tcPr anchor="ctr"/>
                </a:tc>
                <a:tc>
                  <a:txBody>
                    <a:bodyPr/>
                    <a:lstStyle/>
                    <a:p>
                      <a:r>
                        <a:rPr lang="cs-CZ" sz="1200" dirty="0">
                          <a:solidFill>
                            <a:schemeClr val="tx1"/>
                          </a:solidFill>
                        </a:rPr>
                        <a:t>300 A</a:t>
                      </a:r>
                    </a:p>
                  </a:txBody>
                  <a:tcPr anchor="ctr"/>
                </a:tc>
                <a:extLst>
                  <a:ext uri="{0D108BD9-81ED-4DB2-BD59-A6C34878D82A}">
                    <a16:rowId xmlns:a16="http://schemas.microsoft.com/office/drawing/2014/main" val="1862141603"/>
                  </a:ext>
                </a:extLst>
              </a:tr>
            </a:tbl>
          </a:graphicData>
        </a:graphic>
      </p:graphicFrame>
      <p:sp>
        <p:nvSpPr>
          <p:cNvPr id="20" name="TextovéPole 19">
            <a:extLst>
              <a:ext uri="{FF2B5EF4-FFF2-40B4-BE49-F238E27FC236}">
                <a16:creationId xmlns:a16="http://schemas.microsoft.com/office/drawing/2014/main" id="{ED7C39F3-6954-4E80-A1BC-59E1A4D17A5F}"/>
              </a:ext>
            </a:extLst>
          </p:cNvPr>
          <p:cNvSpPr txBox="1"/>
          <p:nvPr/>
        </p:nvSpPr>
        <p:spPr>
          <a:xfrm>
            <a:off x="150780" y="1326519"/>
            <a:ext cx="4268936" cy="1600438"/>
          </a:xfrm>
          <a:prstGeom prst="rect">
            <a:avLst/>
          </a:prstGeom>
          <a:noFill/>
        </p:spPr>
        <p:txBody>
          <a:bodyPr wrap="square">
            <a:spAutoFit/>
          </a:bodyPr>
          <a:lstStyle/>
          <a:p>
            <a:r>
              <a:rPr lang="en-US" sz="1400" b="0" i="0" dirty="0">
                <a:solidFill>
                  <a:srgbClr val="000000"/>
                </a:solidFill>
                <a:effectLst/>
                <a:latin typeface="+mn-lt"/>
              </a:rPr>
              <a:t>F-16-1 Monitor Current Probe is used to measure conducted emissions from 10 kHz to 50 </a:t>
            </a:r>
            <a:r>
              <a:rPr lang="en-US" sz="1400" b="0" i="0" dirty="0" err="1">
                <a:solidFill>
                  <a:srgbClr val="000000"/>
                </a:solidFill>
                <a:effectLst/>
                <a:latin typeface="+mn-lt"/>
              </a:rPr>
              <a:t>MHz.</a:t>
            </a:r>
            <a:br>
              <a:rPr lang="cs-CZ" sz="1400" b="0" i="0" dirty="0">
                <a:solidFill>
                  <a:srgbClr val="000000"/>
                </a:solidFill>
                <a:effectLst/>
                <a:latin typeface="+mn-lt"/>
              </a:rPr>
            </a:br>
            <a:r>
              <a:rPr lang="en-US" sz="1400" b="0" i="0" dirty="0">
                <a:solidFill>
                  <a:srgbClr val="000000"/>
                </a:solidFill>
                <a:effectLst/>
                <a:latin typeface="+mn-lt"/>
              </a:rPr>
              <a:t>The basic F-16 probe has a transfer impedance</a:t>
            </a:r>
            <a:br>
              <a:rPr lang="cs-CZ" sz="1400" b="0" i="0" dirty="0">
                <a:solidFill>
                  <a:srgbClr val="000000"/>
                </a:solidFill>
                <a:effectLst/>
                <a:latin typeface="+mn-lt"/>
              </a:rPr>
            </a:br>
            <a:r>
              <a:rPr lang="en-US" sz="1400" b="0" i="0" dirty="0">
                <a:solidFill>
                  <a:srgbClr val="000000"/>
                </a:solidFill>
                <a:effectLst/>
                <a:latin typeface="+mn-lt"/>
              </a:rPr>
              <a:t>of 4Ω (± 2 dB) from 30 kHz to 50 </a:t>
            </a:r>
            <a:r>
              <a:rPr lang="en-US" sz="1400" b="0" i="0" dirty="0" err="1">
                <a:solidFill>
                  <a:srgbClr val="000000"/>
                </a:solidFill>
                <a:effectLst/>
                <a:latin typeface="+mn-lt"/>
              </a:rPr>
              <a:t>MHz.</a:t>
            </a:r>
            <a:r>
              <a:rPr lang="en-US" sz="1400" b="0" i="0" dirty="0">
                <a:solidFill>
                  <a:srgbClr val="000000"/>
                </a:solidFill>
                <a:effectLst/>
                <a:latin typeface="+mn-lt"/>
              </a:rPr>
              <a:t> </a:t>
            </a:r>
            <a:endParaRPr lang="cs-CZ" sz="1400" b="0" i="0" dirty="0">
              <a:solidFill>
                <a:srgbClr val="000000"/>
              </a:solidFill>
              <a:effectLst/>
              <a:latin typeface="+mn-lt"/>
            </a:endParaRPr>
          </a:p>
          <a:p>
            <a:r>
              <a:rPr lang="en-US" sz="1400" b="0" i="0" dirty="0">
                <a:solidFill>
                  <a:srgbClr val="000000"/>
                </a:solidFill>
                <a:effectLst/>
                <a:latin typeface="+mn-lt"/>
              </a:rPr>
              <a:t>The F-16-1 with the power absorbing terminator</a:t>
            </a:r>
            <a:br>
              <a:rPr lang="cs-CZ" sz="1400" b="0" i="0" dirty="0">
                <a:solidFill>
                  <a:srgbClr val="000000"/>
                </a:solidFill>
                <a:effectLst/>
                <a:latin typeface="+mn-lt"/>
              </a:rPr>
            </a:br>
            <a:r>
              <a:rPr lang="en-US" sz="1400" b="0" i="0" dirty="0">
                <a:solidFill>
                  <a:srgbClr val="000000"/>
                </a:solidFill>
                <a:effectLst/>
                <a:latin typeface="+mn-lt"/>
              </a:rPr>
              <a:t>has a constant transfer impedance of 0.5Ω (± 2 dB) from 4 kHz to 50 </a:t>
            </a:r>
            <a:r>
              <a:rPr lang="en-US" sz="1400" b="0" i="0" dirty="0" err="1">
                <a:solidFill>
                  <a:srgbClr val="000000"/>
                </a:solidFill>
                <a:effectLst/>
                <a:latin typeface="+mn-lt"/>
              </a:rPr>
              <a:t>MHz.</a:t>
            </a:r>
            <a:r>
              <a:rPr lang="en-US" sz="1400" b="0" i="0" dirty="0">
                <a:solidFill>
                  <a:srgbClr val="000000"/>
                </a:solidFill>
                <a:effectLst/>
                <a:latin typeface="+mn-lt"/>
              </a:rPr>
              <a:t> </a:t>
            </a:r>
            <a:endParaRPr lang="cs-CZ" sz="1400" dirty="0">
              <a:latin typeface="+mn-lt"/>
            </a:endParaRPr>
          </a:p>
        </p:txBody>
      </p:sp>
      <p:sp>
        <p:nvSpPr>
          <p:cNvPr id="19463" name="Text Box 12">
            <a:extLst>
              <a:ext uri="{FF2B5EF4-FFF2-40B4-BE49-F238E27FC236}">
                <a16:creationId xmlns:a16="http://schemas.microsoft.com/office/drawing/2014/main" id="{18E4302F-2491-4F22-9DD9-C458EA55D433}"/>
              </a:ext>
            </a:extLst>
          </p:cNvPr>
          <p:cNvSpPr txBox="1">
            <a:spLocks noChangeArrowheads="1"/>
          </p:cNvSpPr>
          <p:nvPr/>
        </p:nvSpPr>
        <p:spPr bwMode="auto">
          <a:xfrm>
            <a:off x="150780" y="766474"/>
            <a:ext cx="85679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600" b="0" dirty="0"/>
              <a:t>Přenosová impedance (dB</a:t>
            </a:r>
            <a:r>
              <a:rPr lang="el-GR" altLang="cs-CZ" sz="1600" b="0" dirty="0"/>
              <a:t>Ω</a:t>
            </a:r>
            <a:r>
              <a:rPr lang="cs-CZ" altLang="cs-CZ" sz="1600" b="0" dirty="0"/>
              <a:t>) – hlavní parametr proudové sondy, poměr sekundárního napětí ku primárnímu proudu.</a:t>
            </a:r>
            <a:endParaRPr lang="el-GR" altLang="cs-CZ" sz="1600" b="0" dirty="0"/>
          </a:p>
        </p:txBody>
      </p:sp>
      <p:grpSp>
        <p:nvGrpSpPr>
          <p:cNvPr id="10" name="Skupina 9">
            <a:extLst>
              <a:ext uri="{FF2B5EF4-FFF2-40B4-BE49-F238E27FC236}">
                <a16:creationId xmlns:a16="http://schemas.microsoft.com/office/drawing/2014/main" id="{35FDF28B-40D3-471B-8AEC-A9A6F6B5DE8F}"/>
              </a:ext>
            </a:extLst>
          </p:cNvPr>
          <p:cNvGrpSpPr/>
          <p:nvPr/>
        </p:nvGrpSpPr>
        <p:grpSpPr>
          <a:xfrm>
            <a:off x="140088" y="3490644"/>
            <a:ext cx="5168478" cy="3242053"/>
            <a:chOff x="5691293" y="268957"/>
            <a:chExt cx="5168478" cy="3242053"/>
          </a:xfrm>
        </p:grpSpPr>
        <p:grpSp>
          <p:nvGrpSpPr>
            <p:cNvPr id="9" name="Skupina 8">
              <a:extLst>
                <a:ext uri="{FF2B5EF4-FFF2-40B4-BE49-F238E27FC236}">
                  <a16:creationId xmlns:a16="http://schemas.microsoft.com/office/drawing/2014/main" id="{438634AD-D33C-4C50-BC21-7A29D94CB796}"/>
                </a:ext>
              </a:extLst>
            </p:cNvPr>
            <p:cNvGrpSpPr/>
            <p:nvPr/>
          </p:nvGrpSpPr>
          <p:grpSpPr>
            <a:xfrm>
              <a:off x="5691293" y="268957"/>
              <a:ext cx="5168478" cy="3242053"/>
              <a:chOff x="465956" y="2751871"/>
              <a:chExt cx="5168478" cy="3242053"/>
            </a:xfrm>
          </p:grpSpPr>
          <p:pic>
            <p:nvPicPr>
              <p:cNvPr id="6" name="Obrázek 5">
                <a:extLst>
                  <a:ext uri="{FF2B5EF4-FFF2-40B4-BE49-F238E27FC236}">
                    <a16:creationId xmlns:a16="http://schemas.microsoft.com/office/drawing/2014/main" id="{B13D5F74-D896-4BDF-8538-98DFDA1DD8B5}"/>
                  </a:ext>
                </a:extLst>
              </p:cNvPr>
              <p:cNvPicPr>
                <a:picLocks noChangeAspect="1"/>
              </p:cNvPicPr>
              <p:nvPr/>
            </p:nvPicPr>
            <p:blipFill>
              <a:blip r:embed="rId3"/>
              <a:stretch>
                <a:fillRect/>
              </a:stretch>
            </p:blipFill>
            <p:spPr>
              <a:xfrm>
                <a:off x="825362" y="2828580"/>
                <a:ext cx="4359358" cy="2883120"/>
              </a:xfrm>
              <a:prstGeom prst="rect">
                <a:avLst/>
              </a:prstGeom>
            </p:spPr>
          </p:pic>
          <p:sp>
            <p:nvSpPr>
              <p:cNvPr id="7" name="TextovéPole 6">
                <a:extLst>
                  <a:ext uri="{FF2B5EF4-FFF2-40B4-BE49-F238E27FC236}">
                    <a16:creationId xmlns:a16="http://schemas.microsoft.com/office/drawing/2014/main" id="{5F1C4C9C-EC8E-4099-8B37-896B6923C253}"/>
                  </a:ext>
                </a:extLst>
              </p:cNvPr>
              <p:cNvSpPr txBox="1"/>
              <p:nvPr/>
            </p:nvSpPr>
            <p:spPr>
              <a:xfrm>
                <a:off x="465956" y="5525546"/>
                <a:ext cx="439544" cy="276999"/>
              </a:xfrm>
              <a:prstGeom prst="rect">
                <a:avLst/>
              </a:prstGeom>
              <a:noFill/>
            </p:spPr>
            <p:txBody>
              <a:bodyPr wrap="none" rtlCol="0">
                <a:spAutoFit/>
              </a:bodyPr>
              <a:lstStyle/>
              <a:p>
                <a:r>
                  <a:rPr lang="cs-CZ" sz="1200" dirty="0"/>
                  <a:t>‒50</a:t>
                </a:r>
              </a:p>
            </p:txBody>
          </p:sp>
          <p:sp>
            <p:nvSpPr>
              <p:cNvPr id="18" name="TextovéPole 17">
                <a:extLst>
                  <a:ext uri="{FF2B5EF4-FFF2-40B4-BE49-F238E27FC236}">
                    <a16:creationId xmlns:a16="http://schemas.microsoft.com/office/drawing/2014/main" id="{7DF3FE62-BF78-4664-BE93-5DD171289485}"/>
                  </a:ext>
                </a:extLst>
              </p:cNvPr>
              <p:cNvSpPr txBox="1"/>
              <p:nvPr/>
            </p:nvSpPr>
            <p:spPr>
              <a:xfrm>
                <a:off x="655688" y="2751871"/>
                <a:ext cx="269626" cy="276999"/>
              </a:xfrm>
              <a:prstGeom prst="rect">
                <a:avLst/>
              </a:prstGeom>
              <a:noFill/>
            </p:spPr>
            <p:txBody>
              <a:bodyPr wrap="none" rtlCol="0">
                <a:spAutoFit/>
              </a:bodyPr>
              <a:lstStyle/>
              <a:p>
                <a:r>
                  <a:rPr lang="cs-CZ" sz="1200" dirty="0"/>
                  <a:t>0</a:t>
                </a:r>
              </a:p>
            </p:txBody>
          </p:sp>
          <p:sp>
            <p:nvSpPr>
              <p:cNvPr id="19" name="TextovéPole 18">
                <a:extLst>
                  <a:ext uri="{FF2B5EF4-FFF2-40B4-BE49-F238E27FC236}">
                    <a16:creationId xmlns:a16="http://schemas.microsoft.com/office/drawing/2014/main" id="{76AC023D-122C-49A7-AC1C-E9CF415A6F46}"/>
                  </a:ext>
                </a:extLst>
              </p:cNvPr>
              <p:cNvSpPr txBox="1"/>
              <p:nvPr/>
            </p:nvSpPr>
            <p:spPr>
              <a:xfrm>
                <a:off x="491009" y="3295550"/>
                <a:ext cx="439544" cy="276999"/>
              </a:xfrm>
              <a:prstGeom prst="rect">
                <a:avLst/>
              </a:prstGeom>
              <a:noFill/>
            </p:spPr>
            <p:txBody>
              <a:bodyPr wrap="none" rtlCol="0">
                <a:spAutoFit/>
              </a:bodyPr>
              <a:lstStyle/>
              <a:p>
                <a:r>
                  <a:rPr lang="cs-CZ" sz="1200" dirty="0"/>
                  <a:t>‒10</a:t>
                </a:r>
              </a:p>
            </p:txBody>
          </p:sp>
          <p:sp>
            <p:nvSpPr>
              <p:cNvPr id="21" name="TextovéPole 20">
                <a:extLst>
                  <a:ext uri="{FF2B5EF4-FFF2-40B4-BE49-F238E27FC236}">
                    <a16:creationId xmlns:a16="http://schemas.microsoft.com/office/drawing/2014/main" id="{C1FE53C9-CD39-4C29-91FB-AC7F924C808D}"/>
                  </a:ext>
                </a:extLst>
              </p:cNvPr>
              <p:cNvSpPr txBox="1"/>
              <p:nvPr/>
            </p:nvSpPr>
            <p:spPr>
              <a:xfrm>
                <a:off x="485770" y="3851063"/>
                <a:ext cx="439544" cy="276999"/>
              </a:xfrm>
              <a:prstGeom prst="rect">
                <a:avLst/>
              </a:prstGeom>
              <a:noFill/>
            </p:spPr>
            <p:txBody>
              <a:bodyPr wrap="none" rtlCol="0">
                <a:spAutoFit/>
              </a:bodyPr>
              <a:lstStyle/>
              <a:p>
                <a:r>
                  <a:rPr lang="cs-CZ" sz="1200" dirty="0"/>
                  <a:t>‒20</a:t>
                </a:r>
              </a:p>
            </p:txBody>
          </p:sp>
          <p:sp>
            <p:nvSpPr>
              <p:cNvPr id="22" name="TextovéPole 21">
                <a:extLst>
                  <a:ext uri="{FF2B5EF4-FFF2-40B4-BE49-F238E27FC236}">
                    <a16:creationId xmlns:a16="http://schemas.microsoft.com/office/drawing/2014/main" id="{F2AEB1AB-548C-49D1-A185-E0E1E62F75AF}"/>
                  </a:ext>
                </a:extLst>
              </p:cNvPr>
              <p:cNvSpPr txBox="1"/>
              <p:nvPr/>
            </p:nvSpPr>
            <p:spPr>
              <a:xfrm>
                <a:off x="490174" y="4410548"/>
                <a:ext cx="439544" cy="276999"/>
              </a:xfrm>
              <a:prstGeom prst="rect">
                <a:avLst/>
              </a:prstGeom>
              <a:noFill/>
            </p:spPr>
            <p:txBody>
              <a:bodyPr wrap="none" rtlCol="0">
                <a:spAutoFit/>
              </a:bodyPr>
              <a:lstStyle/>
              <a:p>
                <a:r>
                  <a:rPr lang="cs-CZ" sz="1200" dirty="0"/>
                  <a:t>‒30</a:t>
                </a:r>
              </a:p>
            </p:txBody>
          </p:sp>
          <p:sp>
            <p:nvSpPr>
              <p:cNvPr id="23" name="TextovéPole 22">
                <a:extLst>
                  <a:ext uri="{FF2B5EF4-FFF2-40B4-BE49-F238E27FC236}">
                    <a16:creationId xmlns:a16="http://schemas.microsoft.com/office/drawing/2014/main" id="{B0425D10-1414-4773-B5E6-E680BDEE32BC}"/>
                  </a:ext>
                </a:extLst>
              </p:cNvPr>
              <p:cNvSpPr txBox="1"/>
              <p:nvPr/>
            </p:nvSpPr>
            <p:spPr>
              <a:xfrm>
                <a:off x="490174" y="4961258"/>
                <a:ext cx="439544" cy="276999"/>
              </a:xfrm>
              <a:prstGeom prst="rect">
                <a:avLst/>
              </a:prstGeom>
              <a:noFill/>
            </p:spPr>
            <p:txBody>
              <a:bodyPr wrap="none" rtlCol="0">
                <a:spAutoFit/>
              </a:bodyPr>
              <a:lstStyle/>
              <a:p>
                <a:r>
                  <a:rPr lang="cs-CZ" sz="1200" dirty="0"/>
                  <a:t>‒40</a:t>
                </a:r>
              </a:p>
            </p:txBody>
          </p:sp>
          <p:sp>
            <p:nvSpPr>
              <p:cNvPr id="24" name="TextovéPole 23">
                <a:extLst>
                  <a:ext uri="{FF2B5EF4-FFF2-40B4-BE49-F238E27FC236}">
                    <a16:creationId xmlns:a16="http://schemas.microsoft.com/office/drawing/2014/main" id="{F1A93C1C-6DCE-48BB-AC98-C730EE24C2A2}"/>
                  </a:ext>
                </a:extLst>
              </p:cNvPr>
              <p:cNvSpPr txBox="1"/>
              <p:nvPr/>
            </p:nvSpPr>
            <p:spPr>
              <a:xfrm>
                <a:off x="3430118" y="5716925"/>
                <a:ext cx="628698" cy="276999"/>
              </a:xfrm>
              <a:prstGeom prst="rect">
                <a:avLst/>
              </a:prstGeom>
              <a:noFill/>
            </p:spPr>
            <p:txBody>
              <a:bodyPr wrap="none" rtlCol="0">
                <a:spAutoFit/>
              </a:bodyPr>
              <a:lstStyle/>
              <a:p>
                <a:r>
                  <a:rPr lang="cs-CZ" sz="1200" dirty="0"/>
                  <a:t>1 MHz</a:t>
                </a:r>
              </a:p>
            </p:txBody>
          </p:sp>
          <p:sp>
            <p:nvSpPr>
              <p:cNvPr id="30" name="TextovéPole 29">
                <a:extLst>
                  <a:ext uri="{FF2B5EF4-FFF2-40B4-BE49-F238E27FC236}">
                    <a16:creationId xmlns:a16="http://schemas.microsoft.com/office/drawing/2014/main" id="{02D86671-98FD-44BE-918F-D6D3AAB34521}"/>
                  </a:ext>
                </a:extLst>
              </p:cNvPr>
              <p:cNvSpPr txBox="1"/>
              <p:nvPr/>
            </p:nvSpPr>
            <p:spPr>
              <a:xfrm>
                <a:off x="1347853" y="5704821"/>
                <a:ext cx="585417" cy="276999"/>
              </a:xfrm>
              <a:prstGeom prst="rect">
                <a:avLst/>
              </a:prstGeom>
              <a:noFill/>
            </p:spPr>
            <p:txBody>
              <a:bodyPr wrap="none" rtlCol="0">
                <a:spAutoFit/>
              </a:bodyPr>
              <a:lstStyle/>
              <a:p>
                <a:r>
                  <a:rPr lang="cs-CZ" sz="1200" dirty="0"/>
                  <a:t>1 kHz</a:t>
                </a:r>
              </a:p>
            </p:txBody>
          </p:sp>
          <p:sp>
            <p:nvSpPr>
              <p:cNvPr id="31" name="TextovéPole 30">
                <a:extLst>
                  <a:ext uri="{FF2B5EF4-FFF2-40B4-BE49-F238E27FC236}">
                    <a16:creationId xmlns:a16="http://schemas.microsoft.com/office/drawing/2014/main" id="{79996679-2948-4864-A050-374E7B4532ED}"/>
                  </a:ext>
                </a:extLst>
              </p:cNvPr>
              <p:cNvSpPr txBox="1"/>
              <p:nvPr/>
            </p:nvSpPr>
            <p:spPr>
              <a:xfrm>
                <a:off x="617500" y="5717883"/>
                <a:ext cx="576000" cy="252000"/>
              </a:xfrm>
              <a:prstGeom prst="rect">
                <a:avLst/>
              </a:prstGeom>
              <a:noFill/>
            </p:spPr>
            <p:txBody>
              <a:bodyPr wrap="none" rtlCol="0">
                <a:spAutoFit/>
              </a:bodyPr>
              <a:lstStyle/>
              <a:p>
                <a:r>
                  <a:rPr lang="cs-CZ" sz="1200" dirty="0"/>
                  <a:t>100 Hz</a:t>
                </a:r>
              </a:p>
            </p:txBody>
          </p:sp>
          <p:sp>
            <p:nvSpPr>
              <p:cNvPr id="32" name="TextovéPole 31">
                <a:extLst>
                  <a:ext uri="{FF2B5EF4-FFF2-40B4-BE49-F238E27FC236}">
                    <a16:creationId xmlns:a16="http://schemas.microsoft.com/office/drawing/2014/main" id="{88DFE0C9-5AF6-477A-9F07-C09B30B33273}"/>
                  </a:ext>
                </a:extLst>
              </p:cNvPr>
              <p:cNvSpPr txBox="1"/>
              <p:nvPr/>
            </p:nvSpPr>
            <p:spPr>
              <a:xfrm>
                <a:off x="2667442" y="5716925"/>
                <a:ext cx="755335" cy="276999"/>
              </a:xfrm>
              <a:prstGeom prst="rect">
                <a:avLst/>
              </a:prstGeom>
              <a:noFill/>
            </p:spPr>
            <p:txBody>
              <a:bodyPr wrap="none" rtlCol="0">
                <a:spAutoFit/>
              </a:bodyPr>
              <a:lstStyle/>
              <a:p>
                <a:r>
                  <a:rPr lang="cs-CZ" sz="1200" dirty="0"/>
                  <a:t>100 kHz</a:t>
                </a:r>
              </a:p>
            </p:txBody>
          </p:sp>
          <p:sp>
            <p:nvSpPr>
              <p:cNvPr id="33" name="TextovéPole 32">
                <a:extLst>
                  <a:ext uri="{FF2B5EF4-FFF2-40B4-BE49-F238E27FC236}">
                    <a16:creationId xmlns:a16="http://schemas.microsoft.com/office/drawing/2014/main" id="{BE851A7D-06C1-4736-ADAE-D1BC5641C236}"/>
                  </a:ext>
                </a:extLst>
              </p:cNvPr>
              <p:cNvSpPr txBox="1"/>
              <p:nvPr/>
            </p:nvSpPr>
            <p:spPr>
              <a:xfrm>
                <a:off x="2019001" y="5710393"/>
                <a:ext cx="670376" cy="276999"/>
              </a:xfrm>
              <a:prstGeom prst="rect">
                <a:avLst/>
              </a:prstGeom>
              <a:noFill/>
            </p:spPr>
            <p:txBody>
              <a:bodyPr wrap="none" rtlCol="0">
                <a:spAutoFit/>
              </a:bodyPr>
              <a:lstStyle/>
              <a:p>
                <a:r>
                  <a:rPr lang="cs-CZ" sz="1200" dirty="0"/>
                  <a:t>10 kHz</a:t>
                </a:r>
              </a:p>
            </p:txBody>
          </p:sp>
          <p:sp>
            <p:nvSpPr>
              <p:cNvPr id="34" name="TextovéPole 33">
                <a:extLst>
                  <a:ext uri="{FF2B5EF4-FFF2-40B4-BE49-F238E27FC236}">
                    <a16:creationId xmlns:a16="http://schemas.microsoft.com/office/drawing/2014/main" id="{7DD0A356-2056-4CA4-923E-A2B8C9737D5D}"/>
                  </a:ext>
                </a:extLst>
              </p:cNvPr>
              <p:cNvSpPr txBox="1"/>
              <p:nvPr/>
            </p:nvSpPr>
            <p:spPr>
              <a:xfrm>
                <a:off x="4835817" y="5699450"/>
                <a:ext cx="798617" cy="276999"/>
              </a:xfrm>
              <a:prstGeom prst="rect">
                <a:avLst/>
              </a:prstGeom>
              <a:noFill/>
            </p:spPr>
            <p:txBody>
              <a:bodyPr wrap="none" rtlCol="0">
                <a:spAutoFit/>
              </a:bodyPr>
              <a:lstStyle/>
              <a:p>
                <a:r>
                  <a:rPr lang="cs-CZ" sz="1200" dirty="0"/>
                  <a:t>100 MHz</a:t>
                </a:r>
              </a:p>
            </p:txBody>
          </p:sp>
          <p:sp>
            <p:nvSpPr>
              <p:cNvPr id="35" name="TextovéPole 34">
                <a:extLst>
                  <a:ext uri="{FF2B5EF4-FFF2-40B4-BE49-F238E27FC236}">
                    <a16:creationId xmlns:a16="http://schemas.microsoft.com/office/drawing/2014/main" id="{0F330C60-BA9B-4C3C-A57C-57BE9AE07B05}"/>
                  </a:ext>
                </a:extLst>
              </p:cNvPr>
              <p:cNvSpPr txBox="1"/>
              <p:nvPr/>
            </p:nvSpPr>
            <p:spPr>
              <a:xfrm>
                <a:off x="4091872" y="5704820"/>
                <a:ext cx="713657" cy="276999"/>
              </a:xfrm>
              <a:prstGeom prst="rect">
                <a:avLst/>
              </a:prstGeom>
              <a:noFill/>
            </p:spPr>
            <p:txBody>
              <a:bodyPr wrap="none" rtlCol="0">
                <a:spAutoFit/>
              </a:bodyPr>
              <a:lstStyle/>
              <a:p>
                <a:r>
                  <a:rPr lang="cs-CZ" sz="1200" dirty="0"/>
                  <a:t>10 MHz</a:t>
                </a:r>
              </a:p>
            </p:txBody>
          </p:sp>
        </p:grpSp>
        <p:sp>
          <p:nvSpPr>
            <p:cNvPr id="12" name="TextovéPole 11">
              <a:extLst>
                <a:ext uri="{FF2B5EF4-FFF2-40B4-BE49-F238E27FC236}">
                  <a16:creationId xmlns:a16="http://schemas.microsoft.com/office/drawing/2014/main" id="{8CE6D348-132D-4158-BC1B-17C576629D9D}"/>
                </a:ext>
              </a:extLst>
            </p:cNvPr>
            <p:cNvSpPr txBox="1"/>
            <p:nvPr/>
          </p:nvSpPr>
          <p:spPr>
            <a:xfrm>
              <a:off x="9317209" y="2892599"/>
              <a:ext cx="1008865" cy="236032"/>
            </a:xfrm>
            <a:prstGeom prst="rect">
              <a:avLst/>
            </a:prstGeom>
            <a:noFill/>
          </p:spPr>
          <p:txBody>
            <a:bodyPr wrap="none" rtlCol="0">
              <a:spAutoFit/>
            </a:bodyPr>
            <a:lstStyle/>
            <a:p>
              <a:r>
                <a:rPr lang="cs-CZ" sz="1200" dirty="0"/>
                <a:t>frekvence</a:t>
              </a:r>
              <a:r>
                <a:rPr lang="cs-CZ" altLang="cs-CZ" sz="1200" dirty="0"/>
                <a:t> </a:t>
              </a:r>
              <a:endParaRPr lang="cs-CZ" sz="1200" dirty="0"/>
            </a:p>
          </p:txBody>
        </p:sp>
        <p:sp>
          <p:nvSpPr>
            <p:cNvPr id="2" name="TextovéPole 1">
              <a:extLst>
                <a:ext uri="{FF2B5EF4-FFF2-40B4-BE49-F238E27FC236}">
                  <a16:creationId xmlns:a16="http://schemas.microsoft.com/office/drawing/2014/main" id="{B5D29CB2-0C81-4845-B604-128EA887F97E}"/>
                </a:ext>
              </a:extLst>
            </p:cNvPr>
            <p:cNvSpPr txBox="1"/>
            <p:nvPr/>
          </p:nvSpPr>
          <p:spPr>
            <a:xfrm rot="16200000">
              <a:off x="5219270" y="1433231"/>
              <a:ext cx="2160000" cy="296382"/>
            </a:xfrm>
            <a:prstGeom prst="rect">
              <a:avLst/>
            </a:prstGeom>
            <a:noFill/>
          </p:spPr>
          <p:txBody>
            <a:bodyPr wrap="none" rtlCol="0">
              <a:spAutoFit/>
            </a:bodyPr>
            <a:lstStyle/>
            <a:p>
              <a:r>
                <a:rPr lang="cs-CZ" sz="1200" dirty="0"/>
                <a:t>p</a:t>
              </a:r>
              <a:r>
                <a:rPr lang="cs-CZ" altLang="cs-CZ" sz="1200" dirty="0"/>
                <a:t>řenosová impedance (dB</a:t>
              </a:r>
              <a:r>
                <a:rPr lang="el-GR" altLang="cs-CZ" sz="1200" dirty="0"/>
                <a:t>Ω</a:t>
              </a:r>
              <a:r>
                <a:rPr lang="cs-CZ" altLang="cs-CZ" sz="1200" dirty="0"/>
                <a:t>) </a:t>
              </a:r>
              <a:endParaRPr lang="cs-CZ" sz="1200" dirty="0"/>
            </a:p>
          </p:txBody>
        </p:sp>
      </p:grpSp>
    </p:spTree>
    <p:extLst>
      <p:ext uri="{BB962C8B-B14F-4D97-AF65-F5344CB8AC3E}">
        <p14:creationId xmlns:p14="http://schemas.microsoft.com/office/powerpoint/2010/main" val="719385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11C25291-DB53-47D0-B400-3C63DEE893FF}"/>
              </a:ext>
            </a:extLst>
          </p:cNvPr>
          <p:cNvSpPr>
            <a:spLocks noChangeArrowheads="1"/>
          </p:cNvSpPr>
          <p:nvPr/>
        </p:nvSpPr>
        <p:spPr bwMode="auto">
          <a:xfrm>
            <a:off x="2413499" y="137225"/>
            <a:ext cx="4459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4000" dirty="0"/>
              <a:t>Absorpční kleště </a:t>
            </a:r>
          </a:p>
        </p:txBody>
      </p:sp>
      <p:sp>
        <p:nvSpPr>
          <p:cNvPr id="22531" name="Rectangle 5">
            <a:extLst>
              <a:ext uri="{FF2B5EF4-FFF2-40B4-BE49-F238E27FC236}">
                <a16:creationId xmlns:a16="http://schemas.microsoft.com/office/drawing/2014/main" id="{9471A7A4-123A-466B-BB93-F82C173E5406}"/>
              </a:ext>
            </a:extLst>
          </p:cNvPr>
          <p:cNvSpPr>
            <a:spLocks noChangeArrowheads="1"/>
          </p:cNvSpPr>
          <p:nvPr/>
        </p:nvSpPr>
        <p:spPr bwMode="auto">
          <a:xfrm>
            <a:off x="468312" y="885354"/>
            <a:ext cx="848538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600" b="0" dirty="0"/>
              <a:t>Kombinace širokopásmové vysokofrekvenční proudové sondy (proudového transformátoru) a feritového absorbéru (přizpůsobené zátěže). Používají se k měření výkonu rušivého signálu, který je vyzařován prostřednictvím připojených kabelů a vedení.</a:t>
            </a:r>
            <a:endParaRPr lang="cs-CZ" altLang="cs-CZ" sz="1600" dirty="0"/>
          </a:p>
        </p:txBody>
      </p:sp>
      <p:pic>
        <p:nvPicPr>
          <p:cNvPr id="3" name="Obrázek 2">
            <a:extLst>
              <a:ext uri="{FF2B5EF4-FFF2-40B4-BE49-F238E27FC236}">
                <a16:creationId xmlns:a16="http://schemas.microsoft.com/office/drawing/2014/main" id="{E03115EF-6D83-4CF0-8DA0-6D39BC8CD497}"/>
              </a:ext>
            </a:extLst>
          </p:cNvPr>
          <p:cNvPicPr>
            <a:picLocks noChangeAspect="1"/>
          </p:cNvPicPr>
          <p:nvPr/>
        </p:nvPicPr>
        <p:blipFill>
          <a:blip r:embed="rId2"/>
          <a:stretch>
            <a:fillRect/>
          </a:stretch>
        </p:blipFill>
        <p:spPr>
          <a:xfrm>
            <a:off x="190304" y="2457550"/>
            <a:ext cx="8763389" cy="3404106"/>
          </a:xfrm>
          <a:prstGeom prst="rect">
            <a:avLst/>
          </a:prstGeom>
        </p:spPr>
      </p:pic>
      <p:sp>
        <p:nvSpPr>
          <p:cNvPr id="22533" name="Rectangle 9">
            <a:extLst>
              <a:ext uri="{FF2B5EF4-FFF2-40B4-BE49-F238E27FC236}">
                <a16:creationId xmlns:a16="http://schemas.microsoft.com/office/drawing/2014/main" id="{14F2D16F-B97E-4B26-AC67-9D7083E79C48}"/>
              </a:ext>
            </a:extLst>
          </p:cNvPr>
          <p:cNvSpPr>
            <a:spLocks noChangeArrowheads="1"/>
          </p:cNvSpPr>
          <p:nvPr/>
        </p:nvSpPr>
        <p:spPr bwMode="auto">
          <a:xfrm>
            <a:off x="4427984" y="5559246"/>
            <a:ext cx="25922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285750" indent="-2857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spcBef>
                <a:spcPct val="0"/>
              </a:spcBef>
              <a:buNone/>
            </a:pPr>
            <a:r>
              <a:rPr lang="cs-CZ" altLang="cs-CZ" sz="1400" b="0" dirty="0"/>
              <a:t>stabilizátor vysokofrekvenční impedance kabelu</a:t>
            </a:r>
            <a:r>
              <a:rPr lang="cs-CZ" altLang="cs-CZ" sz="1400" dirty="0"/>
              <a:t> </a:t>
            </a:r>
          </a:p>
        </p:txBody>
      </p:sp>
      <p:sp>
        <p:nvSpPr>
          <p:cNvPr id="22534" name="Rectangle 10">
            <a:extLst>
              <a:ext uri="{FF2B5EF4-FFF2-40B4-BE49-F238E27FC236}">
                <a16:creationId xmlns:a16="http://schemas.microsoft.com/office/drawing/2014/main" id="{7C547F30-B63A-43B2-887D-7A5E6C79299F}"/>
              </a:ext>
            </a:extLst>
          </p:cNvPr>
          <p:cNvSpPr>
            <a:spLocks noChangeArrowheads="1"/>
          </p:cNvSpPr>
          <p:nvPr/>
        </p:nvSpPr>
        <p:spPr bwMode="auto">
          <a:xfrm>
            <a:off x="3169387" y="1867408"/>
            <a:ext cx="381602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285750" indent="-2857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spcBef>
                <a:spcPct val="0"/>
              </a:spcBef>
              <a:buNone/>
            </a:pPr>
            <a:r>
              <a:rPr lang="cs-CZ" altLang="cs-CZ" sz="1400" b="0" dirty="0"/>
              <a:t>omezení nežádoucího vysokofrekvenčního proudu tekoucího po povrchu kabelu</a:t>
            </a:r>
            <a:br>
              <a:rPr lang="cs-CZ" altLang="cs-CZ" sz="1400" b="0" dirty="0"/>
            </a:br>
            <a:r>
              <a:rPr lang="cs-CZ" altLang="cs-CZ" sz="1400" b="0" dirty="0"/>
              <a:t>do měřiče rušení</a:t>
            </a:r>
            <a:r>
              <a:rPr lang="cs-CZ" altLang="cs-CZ" sz="1400"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D6BAFD16-085D-4D6E-A0B5-2F56619C57AA}"/>
              </a:ext>
            </a:extLst>
          </p:cNvPr>
          <p:cNvSpPr/>
          <p:nvPr/>
        </p:nvSpPr>
        <p:spPr>
          <a:xfrm>
            <a:off x="0" y="174625"/>
            <a:ext cx="9144000" cy="460375"/>
          </a:xfrm>
          <a:prstGeom prst="rect">
            <a:avLst/>
          </a:prstGeom>
        </p:spPr>
        <p:txBody>
          <a:bodyPr>
            <a:spAutoFit/>
          </a:bodyPr>
          <a:lstStyle/>
          <a:p>
            <a:pPr algn="ctr" eaLnBrk="1" hangingPunct="1">
              <a:defRPr/>
            </a:pPr>
            <a:r>
              <a:rPr lang="cs-CZ" sz="2400" dirty="0">
                <a:solidFill>
                  <a:srgbClr val="000000"/>
                </a:solidFill>
                <a:latin typeface="+mj-lt"/>
              </a:rPr>
              <a:t>Uspořádání pracoviště pro měření s absorpčními kleštěmi </a:t>
            </a:r>
            <a:endParaRPr lang="cs-CZ" sz="2400" dirty="0">
              <a:latin typeface="+mj-lt"/>
            </a:endParaRPr>
          </a:p>
        </p:txBody>
      </p:sp>
      <p:pic>
        <p:nvPicPr>
          <p:cNvPr id="7" name="Obrázek 6">
            <a:extLst>
              <a:ext uri="{FF2B5EF4-FFF2-40B4-BE49-F238E27FC236}">
                <a16:creationId xmlns:a16="http://schemas.microsoft.com/office/drawing/2014/main" id="{E7DB3650-5687-4EA3-BA39-03544CC433D1}"/>
              </a:ext>
            </a:extLst>
          </p:cNvPr>
          <p:cNvPicPr>
            <a:picLocks noChangeAspect="1"/>
          </p:cNvPicPr>
          <p:nvPr/>
        </p:nvPicPr>
        <p:blipFill>
          <a:blip r:embed="rId2"/>
          <a:stretch>
            <a:fillRect/>
          </a:stretch>
        </p:blipFill>
        <p:spPr>
          <a:xfrm>
            <a:off x="395536" y="908720"/>
            <a:ext cx="8109329" cy="2714824"/>
          </a:xfrm>
          <a:prstGeom prst="rect">
            <a:avLst/>
          </a:prstGeom>
        </p:spPr>
      </p:pic>
      <p:sp>
        <p:nvSpPr>
          <p:cNvPr id="9" name="Rectangle 9">
            <a:extLst>
              <a:ext uri="{FF2B5EF4-FFF2-40B4-BE49-F238E27FC236}">
                <a16:creationId xmlns:a16="http://schemas.microsoft.com/office/drawing/2014/main" id="{C1987620-0D12-41DB-A26F-1652E37558AB}"/>
              </a:ext>
            </a:extLst>
          </p:cNvPr>
          <p:cNvSpPr>
            <a:spLocks noChangeArrowheads="1"/>
          </p:cNvSpPr>
          <p:nvPr/>
        </p:nvSpPr>
        <p:spPr bwMode="auto">
          <a:xfrm>
            <a:off x="3563888" y="754831"/>
            <a:ext cx="41399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285750" indent="-2857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spcBef>
                <a:spcPct val="0"/>
              </a:spcBef>
              <a:buNone/>
            </a:pPr>
            <a:r>
              <a:rPr lang="cs-CZ" altLang="cs-CZ" sz="1400" dirty="0"/>
              <a:t>&gt;</a:t>
            </a:r>
            <a:r>
              <a:rPr lang="el-GR" altLang="cs-CZ" sz="1400" dirty="0"/>
              <a:t>λ</a:t>
            </a:r>
            <a:r>
              <a:rPr lang="cs-CZ" altLang="cs-CZ" sz="1400" dirty="0"/>
              <a:t>/2, pro 30 MHz je polovina vlnové délky 5 m</a:t>
            </a:r>
          </a:p>
        </p:txBody>
      </p:sp>
      <p:sp>
        <p:nvSpPr>
          <p:cNvPr id="4" name="Obdélník 3">
            <a:extLst>
              <a:ext uri="{FF2B5EF4-FFF2-40B4-BE49-F238E27FC236}">
                <a16:creationId xmlns:a16="http://schemas.microsoft.com/office/drawing/2014/main" id="{AE670907-1577-496A-AC47-DA8DF3856419}"/>
              </a:ext>
            </a:extLst>
          </p:cNvPr>
          <p:cNvSpPr/>
          <p:nvPr/>
        </p:nvSpPr>
        <p:spPr>
          <a:xfrm>
            <a:off x="254057" y="3470358"/>
            <a:ext cx="8635885" cy="3293209"/>
          </a:xfrm>
          <a:prstGeom prst="rect">
            <a:avLst/>
          </a:prstGeom>
        </p:spPr>
        <p:txBody>
          <a:bodyPr wrap="square">
            <a:spAutoFit/>
          </a:bodyPr>
          <a:lstStyle/>
          <a:p>
            <a:pPr eaLnBrk="1" hangingPunct="1">
              <a:defRPr/>
            </a:pPr>
            <a:r>
              <a:rPr lang="cs-CZ" sz="1600" b="0" dirty="0">
                <a:solidFill>
                  <a:srgbClr val="000000"/>
                </a:solidFill>
                <a:latin typeface="+mn-lt"/>
              </a:rPr>
              <a:t>Rušivý signál ze zkoušeného objektu v jeho napájecím vedení indukuje v proudové smyčce absorpčních kleští napětí, které je úměrné vf rušivému proudu ve vedení</a:t>
            </a:r>
            <a:r>
              <a:rPr lang="cs-CZ" sz="1600" dirty="0">
                <a:solidFill>
                  <a:srgbClr val="000000"/>
                </a:solidFill>
                <a:latin typeface="+mn-lt"/>
              </a:rPr>
              <a:t> </a:t>
            </a:r>
            <a:r>
              <a:rPr lang="cs-CZ" sz="1600" b="0" dirty="0">
                <a:solidFill>
                  <a:srgbClr val="000000"/>
                </a:solidFill>
                <a:latin typeface="+mn-lt"/>
              </a:rPr>
              <a:t>a je měřeno měřičem rušení. Feritové kroužky přizpůsobují </a:t>
            </a:r>
            <a:r>
              <a:rPr lang="cs-CZ" sz="1600" b="0" dirty="0" err="1">
                <a:solidFill>
                  <a:srgbClr val="000000"/>
                </a:solidFill>
                <a:latin typeface="+mn-lt"/>
              </a:rPr>
              <a:t>bezodrazově</a:t>
            </a:r>
            <a:r>
              <a:rPr lang="cs-CZ" sz="1600" b="0" dirty="0">
                <a:solidFill>
                  <a:srgbClr val="000000"/>
                </a:solidFill>
                <a:latin typeface="+mn-lt"/>
              </a:rPr>
              <a:t> napájecí vedení pro rušivý signál a současně potlačují pronikání rušivých signálů z „vnějšku“ po napájecím vedení k proudové smyčce. Někdy je toto potlačení nutno zlepšit použitím přídavné absorpční vložky</a:t>
            </a:r>
            <a:r>
              <a:rPr lang="cs-CZ" sz="1600" dirty="0">
                <a:solidFill>
                  <a:srgbClr val="000000"/>
                </a:solidFill>
                <a:latin typeface="+mn-lt"/>
              </a:rPr>
              <a:t> </a:t>
            </a:r>
            <a:r>
              <a:rPr lang="cs-CZ" sz="1600" b="0" dirty="0">
                <a:solidFill>
                  <a:srgbClr val="000000"/>
                </a:solidFill>
                <a:latin typeface="+mn-lt"/>
              </a:rPr>
              <a:t>umístěné na vedení za absorpčními kleštěmi. Proudová smyčka</a:t>
            </a:r>
            <a:r>
              <a:rPr lang="cs-CZ" sz="1600" dirty="0">
                <a:solidFill>
                  <a:srgbClr val="000000"/>
                </a:solidFill>
                <a:latin typeface="+mn-lt"/>
              </a:rPr>
              <a:t> </a:t>
            </a:r>
            <a:r>
              <a:rPr lang="cs-CZ" sz="1600" b="0" dirty="0">
                <a:solidFill>
                  <a:srgbClr val="000000"/>
                </a:solidFill>
                <a:latin typeface="+mn-lt"/>
              </a:rPr>
              <a:t>pak reaguje jen na rušivý signál postupující po vedení</a:t>
            </a:r>
            <a:r>
              <a:rPr lang="cs-CZ" sz="1600" dirty="0">
                <a:solidFill>
                  <a:srgbClr val="000000"/>
                </a:solidFill>
                <a:latin typeface="+mn-lt"/>
              </a:rPr>
              <a:t> </a:t>
            </a:r>
            <a:r>
              <a:rPr lang="cs-CZ" sz="1600" b="0" dirty="0">
                <a:solidFill>
                  <a:srgbClr val="000000"/>
                </a:solidFill>
                <a:latin typeface="+mn-lt"/>
              </a:rPr>
              <a:t>směrem od zkoušeného objektu. Komerčně vyráběné absorpční kleště jsou kalibrovány tak, že měřené rušivé napětí v </a:t>
            </a:r>
            <a:r>
              <a:rPr lang="cs-CZ" sz="1600" b="0" dirty="0" err="1">
                <a:solidFill>
                  <a:srgbClr val="000000"/>
                </a:solidFill>
                <a:latin typeface="+mn-lt"/>
              </a:rPr>
              <a:t>dBμV</a:t>
            </a:r>
            <a:r>
              <a:rPr lang="cs-CZ" sz="1600" b="0" dirty="0">
                <a:solidFill>
                  <a:srgbClr val="000000"/>
                </a:solidFill>
                <a:latin typeface="+mn-lt"/>
              </a:rPr>
              <a:t> přímo odpovídá hodnotě rušivého výkonu v </a:t>
            </a:r>
            <a:r>
              <a:rPr lang="cs-CZ" sz="1600" b="0" dirty="0" err="1">
                <a:solidFill>
                  <a:srgbClr val="000000"/>
                </a:solidFill>
                <a:latin typeface="+mn-lt"/>
              </a:rPr>
              <a:t>dBpW</a:t>
            </a:r>
            <a:r>
              <a:rPr lang="cs-CZ" sz="1600" b="0" dirty="0">
                <a:solidFill>
                  <a:srgbClr val="000000"/>
                </a:solidFill>
                <a:latin typeface="+mn-lt"/>
              </a:rPr>
              <a:t>. Pro přesné měření je možné použít korekční činitel, který se pro kleště měří a je frekvenčně závislý. Feritové kroužky nezajistí dokonalé impedanční přizpůsobení, takže na kabelu vznikají stojaté vlny. Měří se tedy maximální amplituda těchto stojatých vln a kleště se musí pohybovat podél kabelu. Maximální údaj měřicího přijímače je nutné určit pro každou frekvenci v požadovaném rozsahu.</a:t>
            </a:r>
            <a:endParaRPr lang="cs-CZ" sz="1600"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61E727F-D590-412E-9300-FBB3D00397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413"/>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Obrázek 5">
            <a:extLst>
              <a:ext uri="{FF2B5EF4-FFF2-40B4-BE49-F238E27FC236}">
                <a16:creationId xmlns:a16="http://schemas.microsoft.com/office/drawing/2014/main" id="{98FE3E3E-B2EC-457E-84B2-2A6A79357AB9}"/>
              </a:ext>
            </a:extLst>
          </p:cNvPr>
          <p:cNvPicPr>
            <a:picLocks noChangeAspect="1"/>
          </p:cNvPicPr>
          <p:nvPr/>
        </p:nvPicPr>
        <p:blipFill>
          <a:blip r:embed="rId3"/>
          <a:stretch>
            <a:fillRect/>
          </a:stretch>
        </p:blipFill>
        <p:spPr>
          <a:xfrm>
            <a:off x="107504" y="29413"/>
            <a:ext cx="4547029" cy="2823523"/>
          </a:xfrm>
          <a:prstGeom prst="rect">
            <a:avLst/>
          </a:prstGeom>
        </p:spPr>
      </p:pic>
      <p:grpSp>
        <p:nvGrpSpPr>
          <p:cNvPr id="10" name="Skupina 9">
            <a:extLst>
              <a:ext uri="{FF2B5EF4-FFF2-40B4-BE49-F238E27FC236}">
                <a16:creationId xmlns:a16="http://schemas.microsoft.com/office/drawing/2014/main" id="{DEACDDB6-8F3D-4F5C-B55A-2329B1619708}"/>
              </a:ext>
            </a:extLst>
          </p:cNvPr>
          <p:cNvGrpSpPr>
            <a:grpSpLocks noChangeAspect="1"/>
          </p:cNvGrpSpPr>
          <p:nvPr/>
        </p:nvGrpSpPr>
        <p:grpSpPr>
          <a:xfrm>
            <a:off x="2282729" y="3356992"/>
            <a:ext cx="6701403" cy="3396022"/>
            <a:chOff x="137962" y="260944"/>
            <a:chExt cx="8451312" cy="4282811"/>
          </a:xfrm>
        </p:grpSpPr>
        <p:pic>
          <p:nvPicPr>
            <p:cNvPr id="8" name="Obrázek 7">
              <a:extLst>
                <a:ext uri="{FF2B5EF4-FFF2-40B4-BE49-F238E27FC236}">
                  <a16:creationId xmlns:a16="http://schemas.microsoft.com/office/drawing/2014/main" id="{D160A18A-8B6B-45C6-87C9-E49AA7BCA914}"/>
                </a:ext>
              </a:extLst>
            </p:cNvPr>
            <p:cNvPicPr>
              <a:picLocks noChangeAspect="1"/>
            </p:cNvPicPr>
            <p:nvPr/>
          </p:nvPicPr>
          <p:blipFill>
            <a:blip r:embed="rId4"/>
            <a:stretch>
              <a:fillRect/>
            </a:stretch>
          </p:blipFill>
          <p:spPr>
            <a:xfrm>
              <a:off x="137962" y="260944"/>
              <a:ext cx="8451312" cy="4282811"/>
            </a:xfrm>
            <a:prstGeom prst="rect">
              <a:avLst/>
            </a:prstGeom>
          </p:spPr>
        </p:pic>
        <p:sp>
          <p:nvSpPr>
            <p:cNvPr id="9" name="TextovéPole 8">
              <a:extLst>
                <a:ext uri="{FF2B5EF4-FFF2-40B4-BE49-F238E27FC236}">
                  <a16:creationId xmlns:a16="http://schemas.microsoft.com/office/drawing/2014/main" id="{0DABE7D9-A7DA-4D21-A1A0-124E0623CC52}"/>
                </a:ext>
              </a:extLst>
            </p:cNvPr>
            <p:cNvSpPr txBox="1"/>
            <p:nvPr/>
          </p:nvSpPr>
          <p:spPr>
            <a:xfrm>
              <a:off x="1299195" y="705859"/>
              <a:ext cx="6357194" cy="582218"/>
            </a:xfrm>
            <a:prstGeom prst="rect">
              <a:avLst/>
            </a:prstGeom>
            <a:solidFill>
              <a:schemeClr val="bg1"/>
            </a:solidFill>
          </p:spPr>
          <p:txBody>
            <a:bodyPr wrap="square" rtlCol="0">
              <a:spAutoFit/>
            </a:bodyPr>
            <a:lstStyle/>
            <a:p>
              <a:r>
                <a:rPr lang="cs-CZ" sz="1200" dirty="0" err="1"/>
                <a:t>Measured</a:t>
              </a:r>
              <a:r>
                <a:rPr lang="cs-CZ" sz="1200" dirty="0"/>
                <a:t> disturbance </a:t>
              </a:r>
              <a:r>
                <a:rPr lang="cs-CZ" sz="1200" dirty="0" err="1"/>
                <a:t>power</a:t>
              </a:r>
              <a:r>
                <a:rPr lang="cs-CZ" sz="1200" dirty="0"/>
                <a:t> dB (</a:t>
              </a:r>
              <a:r>
                <a:rPr lang="cs-CZ" sz="1200" dirty="0" err="1"/>
                <a:t>pW</a:t>
              </a:r>
              <a:r>
                <a:rPr lang="cs-CZ" sz="1200" dirty="0"/>
                <a:t>) = </a:t>
              </a:r>
              <a:r>
                <a:rPr lang="cs-CZ" sz="1200" dirty="0" err="1"/>
                <a:t>voltage</a:t>
              </a:r>
              <a:r>
                <a:rPr lang="cs-CZ" sz="1200" dirty="0"/>
                <a:t> </a:t>
              </a:r>
              <a:r>
                <a:rPr lang="cs-CZ" sz="1200" dirty="0" err="1"/>
                <a:t>reading</a:t>
              </a:r>
              <a:r>
                <a:rPr lang="cs-CZ" sz="1200" dirty="0"/>
                <a:t> dB (</a:t>
              </a:r>
              <a:r>
                <a:rPr lang="cs-CZ" sz="1200" dirty="0" err="1"/>
                <a:t>μV</a:t>
              </a:r>
              <a:r>
                <a:rPr lang="cs-CZ" sz="1200" dirty="0"/>
                <a:t>) + </a:t>
              </a:r>
              <a:r>
                <a:rPr lang="cs-CZ" sz="1200" dirty="0" err="1"/>
                <a:t>clamp</a:t>
              </a:r>
              <a:r>
                <a:rPr lang="cs-CZ" sz="1200" dirty="0"/>
                <a:t> </a:t>
              </a:r>
              <a:r>
                <a:rPr lang="cs-CZ" sz="1200" dirty="0" err="1"/>
                <a:t>factor</a:t>
              </a:r>
              <a:r>
                <a:rPr lang="cs-CZ" sz="1200" dirty="0"/>
                <a:t> dB (</a:t>
              </a:r>
              <a:r>
                <a:rPr lang="cs-CZ" sz="1200" dirty="0" err="1"/>
                <a:t>pW</a:t>
              </a:r>
              <a:r>
                <a:rPr lang="cs-CZ" sz="1200" dirty="0"/>
                <a:t>/</a:t>
              </a:r>
              <a:r>
                <a:rPr lang="el-GR" sz="1200" dirty="0"/>
                <a:t>μ</a:t>
              </a:r>
              <a:r>
                <a:rPr lang="cs-CZ" sz="1200" dirty="0"/>
                <a:t>V)</a:t>
              </a:r>
            </a:p>
          </p:txBody>
        </p:sp>
        <p:sp>
          <p:nvSpPr>
            <p:cNvPr id="11" name="TextovéPole 10">
              <a:extLst>
                <a:ext uri="{FF2B5EF4-FFF2-40B4-BE49-F238E27FC236}">
                  <a16:creationId xmlns:a16="http://schemas.microsoft.com/office/drawing/2014/main" id="{55EE498D-E78E-4F0F-B348-08250B0BAAB0}"/>
                </a:ext>
              </a:extLst>
            </p:cNvPr>
            <p:cNvSpPr txBox="1"/>
            <p:nvPr/>
          </p:nvSpPr>
          <p:spPr>
            <a:xfrm rot="16200000">
              <a:off x="-490602" y="2616656"/>
              <a:ext cx="2473829" cy="346386"/>
            </a:xfrm>
            <a:prstGeom prst="rect">
              <a:avLst/>
            </a:prstGeom>
            <a:solidFill>
              <a:schemeClr val="bg1"/>
            </a:solidFill>
          </p:spPr>
          <p:txBody>
            <a:bodyPr wrap="square" rtlCol="0">
              <a:spAutoFit/>
            </a:bodyPr>
            <a:lstStyle/>
            <a:p>
              <a:r>
                <a:rPr lang="cs-CZ" sz="1200" dirty="0" err="1"/>
                <a:t>clamp</a:t>
              </a:r>
              <a:r>
                <a:rPr lang="cs-CZ" sz="1200" dirty="0"/>
                <a:t> </a:t>
              </a:r>
              <a:r>
                <a:rPr lang="cs-CZ" sz="1200" dirty="0" err="1"/>
                <a:t>factor</a:t>
              </a:r>
              <a:r>
                <a:rPr lang="cs-CZ" sz="1200" dirty="0"/>
                <a:t> dB (</a:t>
              </a:r>
              <a:r>
                <a:rPr lang="cs-CZ" sz="1200" dirty="0" err="1"/>
                <a:t>pW</a:t>
              </a:r>
              <a:r>
                <a:rPr lang="cs-CZ" sz="1200" dirty="0"/>
                <a:t>/</a:t>
              </a:r>
              <a:r>
                <a:rPr lang="el-GR" sz="1200" dirty="0"/>
                <a:t>μ</a:t>
              </a:r>
              <a:r>
                <a:rPr lang="cs-CZ" sz="1200" dirty="0"/>
                <a:t>V)</a:t>
              </a:r>
            </a:p>
          </p:txBody>
        </p:sp>
        <p:sp>
          <p:nvSpPr>
            <p:cNvPr id="12" name="TextovéPole 11">
              <a:extLst>
                <a:ext uri="{FF2B5EF4-FFF2-40B4-BE49-F238E27FC236}">
                  <a16:creationId xmlns:a16="http://schemas.microsoft.com/office/drawing/2014/main" id="{4ED49649-2A28-4F41-8DF8-7230AA6D3B0B}"/>
                </a:ext>
              </a:extLst>
            </p:cNvPr>
            <p:cNvSpPr txBox="1"/>
            <p:nvPr/>
          </p:nvSpPr>
          <p:spPr>
            <a:xfrm>
              <a:off x="6300192" y="3677433"/>
              <a:ext cx="1901064" cy="349331"/>
            </a:xfrm>
            <a:prstGeom prst="rect">
              <a:avLst/>
            </a:prstGeom>
            <a:solidFill>
              <a:schemeClr val="bg1"/>
            </a:solidFill>
          </p:spPr>
          <p:txBody>
            <a:bodyPr wrap="square" rtlCol="0">
              <a:spAutoFit/>
            </a:bodyPr>
            <a:lstStyle/>
            <a:p>
              <a:r>
                <a:rPr lang="cs-CZ" sz="1200" dirty="0" err="1"/>
                <a:t>frequency</a:t>
              </a:r>
              <a:r>
                <a:rPr lang="cs-CZ" sz="1200" dirty="0"/>
                <a:t> (MHz)</a:t>
              </a:r>
            </a:p>
          </p:txBody>
        </p:sp>
      </p:grpSp>
    </p:spTree>
    <p:extLst>
      <p:ext uri="{BB962C8B-B14F-4D97-AF65-F5344CB8AC3E}">
        <p14:creationId xmlns:p14="http://schemas.microsoft.com/office/powerpoint/2010/main" val="2997662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9"/>
          <p:cNvSpPr txBox="1">
            <a:spLocks noChangeArrowheads="1"/>
          </p:cNvSpPr>
          <p:nvPr/>
        </p:nvSpPr>
        <p:spPr bwMode="auto">
          <a:xfrm>
            <a:off x="87124" y="3933056"/>
            <a:ext cx="4484876" cy="1384995"/>
          </a:xfrm>
          <a:prstGeom prst="rect">
            <a:avLst/>
          </a:prstGeom>
          <a:noFill/>
          <a:ln w="9525">
            <a:noFill/>
            <a:miter lim="800000"/>
            <a:headEnd/>
            <a:tailEnd/>
          </a:ln>
        </p:spPr>
        <p:txBody>
          <a:bodyPr wrap="square">
            <a:spAutoFit/>
          </a:bodyPr>
          <a:lstStyle/>
          <a:p>
            <a:pPr>
              <a:spcBef>
                <a:spcPct val="50000"/>
              </a:spcBef>
            </a:pPr>
            <a:r>
              <a:rPr lang="cs-CZ" sz="1400" dirty="0"/>
              <a:t>Sondy blízkého pole</a:t>
            </a:r>
            <a:r>
              <a:rPr lang="cs-CZ" sz="1400" b="0" dirty="0"/>
              <a:t> s frekvenčním rozsahem</a:t>
            </a:r>
            <a:br>
              <a:rPr lang="cs-CZ" sz="1400" b="0" dirty="0"/>
            </a:br>
            <a:r>
              <a:rPr lang="cs-CZ" sz="1400" b="0" dirty="0"/>
              <a:t>100 kHz až 6 GHz jsou malé ruční antény užívané</a:t>
            </a:r>
            <a:br>
              <a:rPr lang="cs-CZ" sz="1400" b="0" dirty="0"/>
            </a:br>
            <a:r>
              <a:rPr lang="cs-CZ" sz="1400" b="0" dirty="0"/>
              <a:t>při vývoji a diagnostice elektronických zařízení, kdy</a:t>
            </a:r>
            <a:br>
              <a:rPr lang="cs-CZ" sz="1400" b="0" dirty="0"/>
            </a:br>
            <a:r>
              <a:rPr lang="cs-CZ" sz="1400" b="0" dirty="0"/>
              <a:t>je důležité sledovat nežádoucí vyzařování jednotlivých součástek a bloků přímo uvnitř vyvíjeného zařízení a při kontrole elektromagnetické těsnosti stínicích krytů. </a:t>
            </a:r>
          </a:p>
        </p:txBody>
      </p:sp>
      <p:pic>
        <p:nvPicPr>
          <p:cNvPr id="9218" name="Picture 2" descr="Near Field H-Loop Antenna for RF / EMI / EMC Diagnosis | Interference  Technology">
            <a:extLst>
              <a:ext uri="{FF2B5EF4-FFF2-40B4-BE49-F238E27FC236}">
                <a16:creationId xmlns:a16="http://schemas.microsoft.com/office/drawing/2014/main" id="{379C6289-2893-43B2-8EDB-FFF9932C9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73808"/>
            <a:ext cx="5652120" cy="317931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E1D1BDB1-E1C0-4C05-991A-F217A5B4D859}"/>
              </a:ext>
            </a:extLst>
          </p:cNvPr>
          <p:cNvSpPr>
            <a:spLocks noChangeArrowheads="1"/>
          </p:cNvSpPr>
          <p:nvPr/>
        </p:nvSpPr>
        <p:spPr bwMode="auto">
          <a:xfrm>
            <a:off x="87124" y="130616"/>
            <a:ext cx="41440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dirty="0"/>
              <a:t>Sondy blízkého pole</a:t>
            </a:r>
          </a:p>
        </p:txBody>
      </p:sp>
      <p:pic>
        <p:nvPicPr>
          <p:cNvPr id="3074" name="Picture 2" descr="ETS-Lindgren (EMCO) 7405 Near Field Probes | ATEC">
            <a:extLst>
              <a:ext uri="{FF2B5EF4-FFF2-40B4-BE49-F238E27FC236}">
                <a16:creationId xmlns:a16="http://schemas.microsoft.com/office/drawing/2014/main" id="{16141733-1754-43F5-976B-B60ECC483B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3194" y="108733"/>
            <a:ext cx="4005084" cy="3770313"/>
          </a:xfrm>
          <a:prstGeom prst="rect">
            <a:avLst/>
          </a:prstGeom>
          <a:noFill/>
          <a:extLst>
            <a:ext uri="{909E8E84-426E-40DD-AFC4-6F175D3DCCD1}">
              <a14:hiddenFill xmlns:a14="http://schemas.microsoft.com/office/drawing/2010/main">
                <a:solidFill>
                  <a:srgbClr val="FFFFFF"/>
                </a:solidFill>
              </a14:hiddenFill>
            </a:ext>
          </a:extLst>
        </p:spPr>
      </p:pic>
      <p:pic>
        <p:nvPicPr>
          <p:cNvPr id="5" name="Obrázek 4">
            <a:extLst>
              <a:ext uri="{FF2B5EF4-FFF2-40B4-BE49-F238E27FC236}">
                <a16:creationId xmlns:a16="http://schemas.microsoft.com/office/drawing/2014/main" id="{8917ABBE-1A77-41B8-BC2D-C9D85D31B227}"/>
              </a:ext>
            </a:extLst>
          </p:cNvPr>
          <p:cNvPicPr>
            <a:picLocks noChangeAspect="1"/>
          </p:cNvPicPr>
          <p:nvPr/>
        </p:nvPicPr>
        <p:blipFill>
          <a:blip r:embed="rId4"/>
          <a:stretch>
            <a:fillRect/>
          </a:stretch>
        </p:blipFill>
        <p:spPr>
          <a:xfrm>
            <a:off x="4525168" y="3576113"/>
            <a:ext cx="4092125" cy="1711252"/>
          </a:xfrm>
          <a:prstGeom prst="rect">
            <a:avLst/>
          </a:prstGeom>
        </p:spPr>
      </p:pic>
      <p:sp>
        <p:nvSpPr>
          <p:cNvPr id="14" name="TextovéPole 13">
            <a:extLst>
              <a:ext uri="{FF2B5EF4-FFF2-40B4-BE49-F238E27FC236}">
                <a16:creationId xmlns:a16="http://schemas.microsoft.com/office/drawing/2014/main" id="{73090ED9-00A6-40E3-9BDA-F0ED47795D11}"/>
              </a:ext>
            </a:extLst>
          </p:cNvPr>
          <p:cNvSpPr txBox="1"/>
          <p:nvPr/>
        </p:nvSpPr>
        <p:spPr>
          <a:xfrm>
            <a:off x="4553343" y="3713553"/>
            <a:ext cx="3447853" cy="307777"/>
          </a:xfrm>
          <a:prstGeom prst="rect">
            <a:avLst/>
          </a:prstGeom>
          <a:noFill/>
        </p:spPr>
        <p:txBody>
          <a:bodyPr wrap="square">
            <a:spAutoFit/>
          </a:bodyPr>
          <a:lstStyle/>
          <a:p>
            <a:r>
              <a:rPr lang="cs-CZ" sz="1400" b="0" dirty="0"/>
              <a:t>Měřicí sonda blízkého magnetického pole</a:t>
            </a:r>
            <a:endParaRPr lang="cs-CZ" sz="1400" dirty="0"/>
          </a:p>
        </p:txBody>
      </p:sp>
      <p:sp>
        <p:nvSpPr>
          <p:cNvPr id="16" name="TextovéPole 15">
            <a:extLst>
              <a:ext uri="{FF2B5EF4-FFF2-40B4-BE49-F238E27FC236}">
                <a16:creationId xmlns:a16="http://schemas.microsoft.com/office/drawing/2014/main" id="{C78333E5-3CCC-4CCC-800C-1AEC214DC056}"/>
              </a:ext>
            </a:extLst>
          </p:cNvPr>
          <p:cNvSpPr txBox="1"/>
          <p:nvPr/>
        </p:nvSpPr>
        <p:spPr>
          <a:xfrm>
            <a:off x="4644008" y="4783782"/>
            <a:ext cx="2592288" cy="307777"/>
          </a:xfrm>
          <a:prstGeom prst="rect">
            <a:avLst/>
          </a:prstGeom>
          <a:noFill/>
        </p:spPr>
        <p:txBody>
          <a:bodyPr wrap="square">
            <a:spAutoFit/>
          </a:bodyPr>
          <a:lstStyle/>
          <a:p>
            <a:r>
              <a:rPr lang="cs-CZ" sz="1400" b="0" dirty="0"/>
              <a:t>Měřicí sonda elektrického pole </a:t>
            </a:r>
            <a:endParaRPr lang="cs-CZ" sz="1400" dirty="0"/>
          </a:p>
        </p:txBody>
      </p:sp>
      <p:sp>
        <p:nvSpPr>
          <p:cNvPr id="18" name="TextovéPole 17">
            <a:extLst>
              <a:ext uri="{FF2B5EF4-FFF2-40B4-BE49-F238E27FC236}">
                <a16:creationId xmlns:a16="http://schemas.microsoft.com/office/drawing/2014/main" id="{20C7122F-B41F-4613-91FA-51B6C1F612C7}"/>
              </a:ext>
            </a:extLst>
          </p:cNvPr>
          <p:cNvSpPr txBox="1"/>
          <p:nvPr/>
        </p:nvSpPr>
        <p:spPr>
          <a:xfrm>
            <a:off x="108822" y="5756022"/>
            <a:ext cx="8639641" cy="738664"/>
          </a:xfrm>
          <a:prstGeom prst="rect">
            <a:avLst/>
          </a:prstGeom>
          <a:noFill/>
        </p:spPr>
        <p:txBody>
          <a:bodyPr wrap="square">
            <a:spAutoFit/>
          </a:bodyPr>
          <a:lstStyle/>
          <a:p>
            <a:r>
              <a:rPr lang="cs-CZ" sz="1400" b="0" dirty="0"/>
              <a:t>Měření pomocí měřicích sond blízkého pole není</a:t>
            </a:r>
          </a:p>
          <a:p>
            <a:r>
              <a:rPr lang="cs-CZ" sz="1400" b="0" dirty="0"/>
              <a:t>reprodukovatelné, výsledek závisí na mnoha neurčitých faktorech (míra přiblížení a úhel či natočení sondy vůči zdroji rušení, …). Tato měření proto nejsou regulována normami. </a:t>
            </a:r>
          </a:p>
        </p:txBody>
      </p:sp>
      <p:pic>
        <p:nvPicPr>
          <p:cNvPr id="17" name="Obrázek 16">
            <a:extLst>
              <a:ext uri="{FF2B5EF4-FFF2-40B4-BE49-F238E27FC236}">
                <a16:creationId xmlns:a16="http://schemas.microsoft.com/office/drawing/2014/main" id="{2C69370E-8BB3-4861-B187-F5273B1FA29D}"/>
              </a:ext>
            </a:extLst>
          </p:cNvPr>
          <p:cNvPicPr>
            <a:picLocks noChangeAspect="1"/>
          </p:cNvPicPr>
          <p:nvPr/>
        </p:nvPicPr>
        <p:blipFill>
          <a:blip r:embed="rId5"/>
          <a:stretch>
            <a:fillRect/>
          </a:stretch>
        </p:blipFill>
        <p:spPr>
          <a:xfrm>
            <a:off x="4473340" y="5102006"/>
            <a:ext cx="4143953" cy="76210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8F87A49A-D73C-45EE-9CB1-4BC05969E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3"/>
            <a:ext cx="9176609" cy="6021288"/>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a:extLst>
              <a:ext uri="{FF2B5EF4-FFF2-40B4-BE49-F238E27FC236}">
                <a16:creationId xmlns:a16="http://schemas.microsoft.com/office/drawing/2014/main" id="{0757C6DD-CF7F-4E48-B359-7E8F55D76B45}"/>
              </a:ext>
            </a:extLst>
          </p:cNvPr>
          <p:cNvSpPr txBox="1"/>
          <p:nvPr/>
        </p:nvSpPr>
        <p:spPr>
          <a:xfrm>
            <a:off x="179512" y="188640"/>
            <a:ext cx="6192688" cy="461665"/>
          </a:xfrm>
          <a:prstGeom prst="rect">
            <a:avLst/>
          </a:prstGeom>
          <a:noFill/>
        </p:spPr>
        <p:txBody>
          <a:bodyPr wrap="square">
            <a:spAutoFit/>
          </a:bodyPr>
          <a:lstStyle/>
          <a:p>
            <a:pPr eaLnBrk="1" hangingPunct="1">
              <a:spcBef>
                <a:spcPct val="0"/>
              </a:spcBef>
              <a:buFontTx/>
              <a:buNone/>
            </a:pPr>
            <a:r>
              <a:rPr lang="cs-CZ" altLang="cs-CZ" sz="2400" dirty="0"/>
              <a:t>EMI </a:t>
            </a:r>
            <a:r>
              <a:rPr lang="cs-CZ" altLang="cs-CZ" sz="2400" dirty="0" err="1"/>
              <a:t>near</a:t>
            </a:r>
            <a:r>
              <a:rPr lang="cs-CZ" altLang="cs-CZ" sz="2400" dirty="0"/>
              <a:t> </a:t>
            </a:r>
            <a:r>
              <a:rPr lang="cs-CZ" altLang="cs-CZ" sz="2400" dirty="0" err="1"/>
              <a:t>field</a:t>
            </a:r>
            <a:r>
              <a:rPr lang="cs-CZ" altLang="cs-CZ" sz="2400" dirty="0"/>
              <a:t> scanner 10 MHz to 6 GHz</a:t>
            </a:r>
          </a:p>
        </p:txBody>
      </p:sp>
      <p:sp>
        <p:nvSpPr>
          <p:cNvPr id="5" name="TextovéPole 4">
            <a:extLst>
              <a:ext uri="{FF2B5EF4-FFF2-40B4-BE49-F238E27FC236}">
                <a16:creationId xmlns:a16="http://schemas.microsoft.com/office/drawing/2014/main" id="{45483B8D-16BB-4C43-BEB9-487FD7EA0B3B}"/>
              </a:ext>
            </a:extLst>
          </p:cNvPr>
          <p:cNvSpPr txBox="1"/>
          <p:nvPr/>
        </p:nvSpPr>
        <p:spPr>
          <a:xfrm>
            <a:off x="2339752" y="6330806"/>
            <a:ext cx="6599410" cy="338554"/>
          </a:xfrm>
          <a:prstGeom prst="rect">
            <a:avLst/>
          </a:prstGeom>
          <a:noFill/>
        </p:spPr>
        <p:txBody>
          <a:bodyPr wrap="square">
            <a:spAutoFit/>
          </a:bodyPr>
          <a:lstStyle/>
          <a:p>
            <a:r>
              <a:rPr lang="cs-CZ" sz="1600" b="0" dirty="0">
                <a:solidFill>
                  <a:schemeClr val="accent1">
                    <a:lumMod val="60000"/>
                    <a:lumOff val="40000"/>
                  </a:schemeClr>
                </a:solidFill>
              </a:rPr>
              <a:t>https://speag.swiss/products-zh-cmn/icey-zh-cmn/icey-emc-zh-cmn/</a:t>
            </a:r>
          </a:p>
        </p:txBody>
      </p:sp>
    </p:spTree>
    <p:extLst>
      <p:ext uri="{BB962C8B-B14F-4D97-AF65-F5344CB8AC3E}">
        <p14:creationId xmlns:p14="http://schemas.microsoft.com/office/powerpoint/2010/main" val="348776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63F6F6A-FA03-490C-B297-3C04A6615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 y="68171"/>
            <a:ext cx="9144000" cy="41465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E1D1BDB1-E1C0-4C05-991A-F217A5B4D859}"/>
              </a:ext>
            </a:extLst>
          </p:cNvPr>
          <p:cNvSpPr>
            <a:spLocks noChangeArrowheads="1"/>
          </p:cNvSpPr>
          <p:nvPr/>
        </p:nvSpPr>
        <p:spPr bwMode="auto">
          <a:xfrm>
            <a:off x="611560" y="2167650"/>
            <a:ext cx="24400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400" dirty="0"/>
              <a:t>EMI </a:t>
            </a:r>
            <a:r>
              <a:rPr lang="cs-CZ" altLang="cs-CZ" sz="2400" dirty="0" err="1"/>
              <a:t>scanphone</a:t>
            </a:r>
            <a:endParaRPr lang="cs-CZ" altLang="cs-CZ" sz="2400" dirty="0"/>
          </a:p>
        </p:txBody>
      </p:sp>
      <p:pic>
        <p:nvPicPr>
          <p:cNvPr id="2052" name="Picture 4" descr="Benchtop scanners allow real-time near-field testing of PCBs and antennas -  MDL Technologies">
            <a:extLst>
              <a:ext uri="{FF2B5EF4-FFF2-40B4-BE49-F238E27FC236}">
                <a16:creationId xmlns:a16="http://schemas.microsoft.com/office/drawing/2014/main" id="{F5C08423-6448-4376-8095-0B38499B31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75742"/>
            <a:ext cx="5796136" cy="2972532"/>
          </a:xfrm>
          <a:prstGeom prst="rect">
            <a:avLst/>
          </a:prstGeom>
          <a:noFill/>
          <a:extLst>
            <a:ext uri="{909E8E84-426E-40DD-AFC4-6F175D3DCCD1}">
              <a14:hiddenFill xmlns:a14="http://schemas.microsoft.com/office/drawing/2010/main">
                <a:solidFill>
                  <a:srgbClr val="FFFFFF"/>
                </a:solidFill>
              </a14:hiddenFill>
            </a:ext>
          </a:extLst>
        </p:spPr>
      </p:pic>
      <p:pic>
        <p:nvPicPr>
          <p:cNvPr id="4" name="Obrázek 3">
            <a:extLst>
              <a:ext uri="{FF2B5EF4-FFF2-40B4-BE49-F238E27FC236}">
                <a16:creationId xmlns:a16="http://schemas.microsoft.com/office/drawing/2014/main" id="{1612B43F-450B-43C3-84EB-38478AE8D9A3}"/>
              </a:ext>
            </a:extLst>
          </p:cNvPr>
          <p:cNvPicPr>
            <a:picLocks noChangeAspect="1"/>
          </p:cNvPicPr>
          <p:nvPr/>
        </p:nvPicPr>
        <p:blipFill>
          <a:blip r:embed="rId4"/>
          <a:stretch>
            <a:fillRect/>
          </a:stretch>
        </p:blipFill>
        <p:spPr>
          <a:xfrm>
            <a:off x="4746923" y="3967172"/>
            <a:ext cx="4392488" cy="2710345"/>
          </a:xfrm>
          <a:prstGeom prst="rect">
            <a:avLst/>
          </a:prstGeom>
        </p:spPr>
      </p:pic>
      <p:sp>
        <p:nvSpPr>
          <p:cNvPr id="12" name="TextovéPole 11">
            <a:extLst>
              <a:ext uri="{FF2B5EF4-FFF2-40B4-BE49-F238E27FC236}">
                <a16:creationId xmlns:a16="http://schemas.microsoft.com/office/drawing/2014/main" id="{7B309F01-B1A5-499E-8C58-A59DFC3B7557}"/>
              </a:ext>
            </a:extLst>
          </p:cNvPr>
          <p:cNvSpPr txBox="1"/>
          <p:nvPr/>
        </p:nvSpPr>
        <p:spPr>
          <a:xfrm>
            <a:off x="5783240" y="6315206"/>
            <a:ext cx="3294112" cy="307777"/>
          </a:xfrm>
          <a:prstGeom prst="rect">
            <a:avLst/>
          </a:prstGeom>
          <a:noFill/>
        </p:spPr>
        <p:txBody>
          <a:bodyPr wrap="square">
            <a:spAutoFit/>
          </a:bodyPr>
          <a:lstStyle/>
          <a:p>
            <a:r>
              <a:rPr lang="cs-CZ" sz="1400" b="0" dirty="0">
                <a:solidFill>
                  <a:schemeClr val="accent1">
                    <a:lumMod val="60000"/>
                    <a:lumOff val="40000"/>
                  </a:schemeClr>
                </a:solidFill>
              </a:rPr>
              <a:t>http://www.pendulum-instruments.com/</a:t>
            </a:r>
          </a:p>
        </p:txBody>
      </p:sp>
      <p:sp>
        <p:nvSpPr>
          <p:cNvPr id="14" name="TextovéPole 13">
            <a:extLst>
              <a:ext uri="{FF2B5EF4-FFF2-40B4-BE49-F238E27FC236}">
                <a16:creationId xmlns:a16="http://schemas.microsoft.com/office/drawing/2014/main" id="{BF6E6281-9E31-4A95-980E-CA2571E7F142}"/>
              </a:ext>
            </a:extLst>
          </p:cNvPr>
          <p:cNvSpPr txBox="1"/>
          <p:nvPr/>
        </p:nvSpPr>
        <p:spPr>
          <a:xfrm>
            <a:off x="897186" y="6284429"/>
            <a:ext cx="3798168" cy="338554"/>
          </a:xfrm>
          <a:prstGeom prst="rect">
            <a:avLst/>
          </a:prstGeom>
          <a:noFill/>
        </p:spPr>
        <p:txBody>
          <a:bodyPr wrap="square">
            <a:spAutoFit/>
          </a:bodyPr>
          <a:lstStyle/>
          <a:p>
            <a:r>
              <a:rPr lang="cs-CZ" sz="1600" b="0" dirty="0"/>
              <a:t>https://yictechnologies.com/emscanner/</a:t>
            </a:r>
          </a:p>
        </p:txBody>
      </p:sp>
      <p:sp>
        <p:nvSpPr>
          <p:cNvPr id="16" name="TextovéPole 15">
            <a:extLst>
              <a:ext uri="{FF2B5EF4-FFF2-40B4-BE49-F238E27FC236}">
                <a16:creationId xmlns:a16="http://schemas.microsoft.com/office/drawing/2014/main" id="{3395D45A-D2AA-41E7-A904-3ABC7A458D1F}"/>
              </a:ext>
            </a:extLst>
          </p:cNvPr>
          <p:cNvSpPr txBox="1"/>
          <p:nvPr/>
        </p:nvSpPr>
        <p:spPr>
          <a:xfrm>
            <a:off x="508586" y="2572684"/>
            <a:ext cx="2646040" cy="338554"/>
          </a:xfrm>
          <a:prstGeom prst="rect">
            <a:avLst/>
          </a:prstGeom>
          <a:noFill/>
        </p:spPr>
        <p:txBody>
          <a:bodyPr wrap="square">
            <a:spAutoFit/>
          </a:bodyPr>
          <a:lstStyle/>
          <a:p>
            <a:r>
              <a:rPr lang="cs-CZ" sz="1600" b="0" dirty="0"/>
              <a:t>http://www.luxondes.com/</a:t>
            </a:r>
          </a:p>
        </p:txBody>
      </p:sp>
      <p:sp>
        <p:nvSpPr>
          <p:cNvPr id="11" name="TextovéPole 10">
            <a:extLst>
              <a:ext uri="{FF2B5EF4-FFF2-40B4-BE49-F238E27FC236}">
                <a16:creationId xmlns:a16="http://schemas.microsoft.com/office/drawing/2014/main" id="{42A380DB-008A-4BF8-99CC-CE4DAC6DA92D}"/>
              </a:ext>
            </a:extLst>
          </p:cNvPr>
          <p:cNvSpPr txBox="1"/>
          <p:nvPr/>
        </p:nvSpPr>
        <p:spPr>
          <a:xfrm>
            <a:off x="2019537" y="9726"/>
            <a:ext cx="4576354" cy="523220"/>
          </a:xfrm>
          <a:prstGeom prst="rect">
            <a:avLst/>
          </a:prstGeom>
          <a:noFill/>
        </p:spPr>
        <p:txBody>
          <a:bodyPr wrap="square">
            <a:spAutoFit/>
          </a:bodyPr>
          <a:lstStyle/>
          <a:p>
            <a:r>
              <a:rPr lang="cs-CZ" altLang="cs-CZ" sz="2800" dirty="0"/>
              <a:t>EMI </a:t>
            </a:r>
            <a:r>
              <a:rPr lang="cs-CZ" altLang="cs-CZ" sz="2800" dirty="0" err="1"/>
              <a:t>near</a:t>
            </a:r>
            <a:r>
              <a:rPr lang="cs-CZ" altLang="cs-CZ" sz="2800" dirty="0"/>
              <a:t> </a:t>
            </a:r>
            <a:r>
              <a:rPr lang="cs-CZ" altLang="cs-CZ" sz="2800" dirty="0" err="1"/>
              <a:t>field</a:t>
            </a:r>
            <a:r>
              <a:rPr lang="cs-CZ" altLang="cs-CZ" sz="2800" dirty="0"/>
              <a:t> </a:t>
            </a:r>
            <a:r>
              <a:rPr lang="cs-CZ" altLang="cs-CZ" sz="2800" dirty="0" err="1"/>
              <a:t>scanners</a:t>
            </a:r>
            <a:endParaRPr lang="cs-CZ" sz="2800" dirty="0"/>
          </a:p>
        </p:txBody>
      </p:sp>
    </p:spTree>
    <p:extLst>
      <p:ext uri="{BB962C8B-B14F-4D97-AF65-F5344CB8AC3E}">
        <p14:creationId xmlns:p14="http://schemas.microsoft.com/office/powerpoint/2010/main" val="3987375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10 Factors You Need to Consider When Selecting an EMC Antenna">
            <a:extLst>
              <a:ext uri="{FF2B5EF4-FFF2-40B4-BE49-F238E27FC236}">
                <a16:creationId xmlns:a16="http://schemas.microsoft.com/office/drawing/2014/main" id="{A0DCCEAF-C875-4517-87B8-26E29C8D038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51800" y="625262"/>
            <a:ext cx="9040400" cy="5775811"/>
          </a:xfrm>
          <a:prstGeom prst="rect">
            <a:avLst/>
          </a:prstGeom>
          <a:noFill/>
          <a:extLst>
            <a:ext uri="{909E8E84-426E-40DD-AFC4-6F175D3DCCD1}">
              <a14:hiddenFill xmlns:a14="http://schemas.microsoft.com/office/drawing/2010/main">
                <a:solidFill>
                  <a:srgbClr val="FFFFFF"/>
                </a:solidFill>
              </a14:hiddenFill>
            </a:ext>
          </a:extLst>
        </p:spPr>
      </p:pic>
      <p:sp>
        <p:nvSpPr>
          <p:cNvPr id="21507" name="Rectangle 3"/>
          <p:cNvSpPr>
            <a:spLocks noGrp="1" noChangeArrowheads="1"/>
          </p:cNvSpPr>
          <p:nvPr>
            <p:ph type="body" sz="half" idx="4294967295"/>
          </p:nvPr>
        </p:nvSpPr>
        <p:spPr>
          <a:xfrm>
            <a:off x="647700" y="1031961"/>
            <a:ext cx="5122863" cy="504825"/>
          </a:xfrm>
        </p:spPr>
        <p:txBody>
          <a:bodyPr/>
          <a:lstStyle/>
          <a:p>
            <a:pPr marL="0" indent="0" eaLnBrk="1" hangingPunct="1">
              <a:buNone/>
            </a:pPr>
            <a:r>
              <a:rPr lang="cs-CZ" sz="1800" dirty="0"/>
              <a:t>Přehled měřicích antén pro systémy EMI </a:t>
            </a:r>
          </a:p>
          <a:p>
            <a:pPr eaLnBrk="1" hangingPunct="1"/>
            <a:endParaRPr lang="cs-CZ" sz="1400" dirty="0"/>
          </a:p>
        </p:txBody>
      </p:sp>
      <p:graphicFrame>
        <p:nvGraphicFramePr>
          <p:cNvPr id="51298" name="Group 98"/>
          <p:cNvGraphicFramePr>
            <a:graphicFrameLocks noGrp="1"/>
          </p:cNvGraphicFramePr>
          <p:nvPr>
            <p:ph sz="half" idx="4294967295"/>
            <p:extLst>
              <p:ext uri="{D42A27DB-BD31-4B8C-83A1-F6EECF244321}">
                <p14:modId xmlns:p14="http://schemas.microsoft.com/office/powerpoint/2010/main" val="86397931"/>
              </p:ext>
            </p:extLst>
          </p:nvPr>
        </p:nvGraphicFramePr>
        <p:xfrm>
          <a:off x="647700" y="1700808"/>
          <a:ext cx="7848600" cy="3976054"/>
        </p:xfrm>
        <a:graphic>
          <a:graphicData uri="http://schemas.openxmlformats.org/drawingml/2006/table">
            <a:tbl>
              <a:tblPr/>
              <a:tblGrid>
                <a:gridCol w="3703638">
                  <a:extLst>
                    <a:ext uri="{9D8B030D-6E8A-4147-A177-3AD203B41FA5}">
                      <a16:colId xmlns:a16="http://schemas.microsoft.com/office/drawing/2014/main" val="20000"/>
                    </a:ext>
                  </a:extLst>
                </a:gridCol>
                <a:gridCol w="2252662">
                  <a:extLst>
                    <a:ext uri="{9D8B030D-6E8A-4147-A177-3AD203B41FA5}">
                      <a16:colId xmlns:a16="http://schemas.microsoft.com/office/drawing/2014/main" val="20001"/>
                    </a:ext>
                  </a:extLst>
                </a:gridCol>
                <a:gridCol w="1892300">
                  <a:extLst>
                    <a:ext uri="{9D8B030D-6E8A-4147-A177-3AD203B41FA5}">
                      <a16:colId xmlns:a16="http://schemas.microsoft.com/office/drawing/2014/main" val="20002"/>
                    </a:ext>
                  </a:extLst>
                </a:gridCol>
              </a:tblGrid>
              <a:tr h="40322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Typ antény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Rozsah kmitočtů</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Měřená složka pole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2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aktivní elektricky stíněná smyčková anténa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9 kHz – 30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H</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16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aktivní prutová anténa (monopól)</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9 kHz – 30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32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laděné symetrické dipóly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30 MHz – 1000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32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bikónická anténa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20 MHz – 300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32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logaritmicko – periodická anténa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200 MHz – 3000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16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kónická logaritmická anténa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200 MHz – 3000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163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složená širokopásmová anténa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30 MHz – 2000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032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trychtýřové antény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a:ln>
                            <a:noFill/>
                          </a:ln>
                          <a:solidFill>
                            <a:schemeClr val="tx1"/>
                          </a:solidFill>
                          <a:effectLst/>
                          <a:latin typeface="Arial" charset="0"/>
                        </a:rPr>
                        <a:t>1 GHz – 40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600" b="0" i="0" u="none" strike="noStrike" cap="none" normalizeH="0" baseline="0" dirty="0">
                          <a:ln>
                            <a:noFill/>
                          </a:ln>
                          <a:solidFill>
                            <a:schemeClr val="tx1"/>
                          </a:solidFill>
                          <a:effectLst/>
                          <a:latin typeface="Arial" charset="0"/>
                        </a:rPr>
                        <a:t>E, H</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6" name="Rectangle 4">
            <a:extLst>
              <a:ext uri="{FF2B5EF4-FFF2-40B4-BE49-F238E27FC236}">
                <a16:creationId xmlns:a16="http://schemas.microsoft.com/office/drawing/2014/main" id="{6F144FC7-56A3-45E4-A3B1-551888DA443B}"/>
              </a:ext>
            </a:extLst>
          </p:cNvPr>
          <p:cNvSpPr>
            <a:spLocks noChangeArrowheads="1"/>
          </p:cNvSpPr>
          <p:nvPr/>
        </p:nvSpPr>
        <p:spPr bwMode="auto">
          <a:xfrm>
            <a:off x="3275856" y="116632"/>
            <a:ext cx="206498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4000" dirty="0"/>
              <a:t>Antény </a:t>
            </a:r>
          </a:p>
        </p:txBody>
      </p:sp>
      <p:sp>
        <p:nvSpPr>
          <p:cNvPr id="10" name="TextovéPole 9">
            <a:extLst>
              <a:ext uri="{FF2B5EF4-FFF2-40B4-BE49-F238E27FC236}">
                <a16:creationId xmlns:a16="http://schemas.microsoft.com/office/drawing/2014/main" id="{557BAA64-6AE6-42C2-98DE-E9B0FD6F59FC}"/>
              </a:ext>
            </a:extLst>
          </p:cNvPr>
          <p:cNvSpPr txBox="1"/>
          <p:nvPr/>
        </p:nvSpPr>
        <p:spPr>
          <a:xfrm>
            <a:off x="2339752" y="6093296"/>
            <a:ext cx="6246440" cy="307777"/>
          </a:xfrm>
          <a:prstGeom prst="rect">
            <a:avLst/>
          </a:prstGeom>
          <a:noFill/>
        </p:spPr>
        <p:txBody>
          <a:bodyPr wrap="square">
            <a:spAutoFit/>
          </a:bodyPr>
          <a:lstStyle/>
          <a:p>
            <a:r>
              <a:rPr lang="cs-CZ" sz="1400" b="0" dirty="0"/>
              <a:t>https://www.valuetronics.com/manufacturers/emco/other-equipment/antenna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Active Loop Antennas / Magnetic Field Probes">
            <a:extLst>
              <a:ext uri="{FF2B5EF4-FFF2-40B4-BE49-F238E27FC236}">
                <a16:creationId xmlns:a16="http://schemas.microsoft.com/office/drawing/2014/main" id="{693FE30F-6EA8-41FC-B9D9-A211AFC0C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0" y="53665"/>
            <a:ext cx="4237258" cy="4635632"/>
          </a:xfrm>
          <a:prstGeom prst="rect">
            <a:avLst/>
          </a:prstGeom>
          <a:noFill/>
          <a:extLst>
            <a:ext uri="{909E8E84-426E-40DD-AFC4-6F175D3DCCD1}">
              <a14:hiddenFill xmlns:a14="http://schemas.microsoft.com/office/drawing/2010/main">
                <a:solidFill>
                  <a:srgbClr val="FFFFFF"/>
                </a:solidFill>
              </a14:hiddenFill>
            </a:ext>
          </a:extLst>
        </p:spPr>
      </p:pic>
      <p:pic>
        <p:nvPicPr>
          <p:cNvPr id="22535" name="Picture 21"/>
          <p:cNvPicPr>
            <a:picLocks noGrp="1" noChangeAspect="1" noChangeArrowheads="1"/>
          </p:cNvPicPr>
          <p:nvPr>
            <p:ph sz="half" idx="4294967295"/>
          </p:nvPr>
        </p:nvPicPr>
        <p:blipFill>
          <a:blip r:embed="rId3" cstate="print"/>
          <a:srcRect/>
          <a:stretch>
            <a:fillRect/>
          </a:stretch>
        </p:blipFill>
        <p:spPr>
          <a:xfrm>
            <a:off x="3138605" y="3990026"/>
            <a:ext cx="3975978" cy="2814309"/>
          </a:xfrm>
          <a:noFill/>
        </p:spPr>
      </p:pic>
      <p:sp>
        <p:nvSpPr>
          <p:cNvPr id="22533" name="Text Box 10"/>
          <p:cNvSpPr txBox="1">
            <a:spLocks noChangeArrowheads="1"/>
          </p:cNvSpPr>
          <p:nvPr/>
        </p:nvSpPr>
        <p:spPr bwMode="auto">
          <a:xfrm>
            <a:off x="251520" y="876186"/>
            <a:ext cx="3111605" cy="584775"/>
          </a:xfrm>
          <a:prstGeom prst="rect">
            <a:avLst/>
          </a:prstGeom>
          <a:no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a:t>aktivní elektricky stíněná smyčková anténa</a:t>
            </a:r>
          </a:p>
        </p:txBody>
      </p:sp>
      <p:sp>
        <p:nvSpPr>
          <p:cNvPr id="22536" name="Text Box 25"/>
          <p:cNvSpPr txBox="1">
            <a:spLocks noChangeArrowheads="1"/>
          </p:cNvSpPr>
          <p:nvPr/>
        </p:nvSpPr>
        <p:spPr bwMode="auto">
          <a:xfrm>
            <a:off x="520632" y="1460961"/>
            <a:ext cx="3600450" cy="738664"/>
          </a:xfrm>
          <a:prstGeom prst="rect">
            <a:avLst/>
          </a:prstGeom>
          <a:noFill/>
          <a:ln w="9525">
            <a:noFill/>
            <a:miter lim="800000"/>
            <a:headEnd/>
            <a:tailEnd/>
          </a:ln>
        </p:spPr>
        <p:txBody>
          <a:bodyPr>
            <a:spAutoFit/>
          </a:bodyPr>
          <a:lstStyle/>
          <a:p>
            <a:pPr>
              <a:spcBef>
                <a:spcPts val="0"/>
              </a:spcBef>
            </a:pPr>
            <a:r>
              <a:rPr lang="cs-CZ" sz="1400" b="0" dirty="0"/>
              <a:t>Ve frekvenčním rozsahu 9 kHz až 150 kHz je většina rušení způsobena magnetickou složkou pole.</a:t>
            </a:r>
            <a:endParaRPr lang="el-GR" sz="1200" b="0" dirty="0">
              <a:cs typeface="Arial" charset="0"/>
            </a:endParaRPr>
          </a:p>
        </p:txBody>
      </p:sp>
      <p:pic>
        <p:nvPicPr>
          <p:cNvPr id="8" name="Obrázek 7">
            <a:extLst>
              <a:ext uri="{FF2B5EF4-FFF2-40B4-BE49-F238E27FC236}">
                <a16:creationId xmlns:a16="http://schemas.microsoft.com/office/drawing/2014/main" id="{70101340-AE10-43F8-80BF-153DC734FC7A}"/>
              </a:ext>
            </a:extLst>
          </p:cNvPr>
          <p:cNvPicPr>
            <a:picLocks noChangeAspect="1"/>
          </p:cNvPicPr>
          <p:nvPr/>
        </p:nvPicPr>
        <p:blipFill>
          <a:blip r:embed="rId4"/>
          <a:stretch>
            <a:fillRect/>
          </a:stretch>
        </p:blipFill>
        <p:spPr>
          <a:xfrm>
            <a:off x="4421551" y="55634"/>
            <a:ext cx="4538156" cy="3624771"/>
          </a:xfrm>
          <a:prstGeom prst="rect">
            <a:avLst/>
          </a:prstGeom>
        </p:spPr>
      </p:pic>
      <p:sp>
        <p:nvSpPr>
          <p:cNvPr id="9" name="TextovéPole 8">
            <a:extLst>
              <a:ext uri="{FF2B5EF4-FFF2-40B4-BE49-F238E27FC236}">
                <a16:creationId xmlns:a16="http://schemas.microsoft.com/office/drawing/2014/main" id="{D634DD27-B47E-4A2E-99FE-038AEB0674A7}"/>
              </a:ext>
            </a:extLst>
          </p:cNvPr>
          <p:cNvSpPr txBox="1"/>
          <p:nvPr/>
        </p:nvSpPr>
        <p:spPr>
          <a:xfrm>
            <a:off x="4643438" y="208802"/>
            <a:ext cx="2000869" cy="338554"/>
          </a:xfrm>
          <a:prstGeom prst="rect">
            <a:avLst/>
          </a:prstGeom>
          <a:noFill/>
        </p:spPr>
        <p:txBody>
          <a:bodyPr wrap="none" rtlCol="0">
            <a:spAutoFit/>
          </a:bodyPr>
          <a:lstStyle/>
          <a:p>
            <a:r>
              <a:rPr lang="cs-CZ" sz="1600" b="0" dirty="0"/>
              <a:t>Anténní faktor dB/m</a:t>
            </a:r>
          </a:p>
        </p:txBody>
      </p:sp>
      <p:pic>
        <p:nvPicPr>
          <p:cNvPr id="4" name="Obrázek 3">
            <a:extLst>
              <a:ext uri="{FF2B5EF4-FFF2-40B4-BE49-F238E27FC236}">
                <a16:creationId xmlns:a16="http://schemas.microsoft.com/office/drawing/2014/main" id="{24034A88-B151-42EF-8BE2-D446FBF7D413}"/>
              </a:ext>
            </a:extLst>
          </p:cNvPr>
          <p:cNvPicPr>
            <a:picLocks noChangeAspect="1"/>
          </p:cNvPicPr>
          <p:nvPr/>
        </p:nvPicPr>
        <p:blipFill>
          <a:blip r:embed="rId5"/>
          <a:stretch>
            <a:fillRect/>
          </a:stretch>
        </p:blipFill>
        <p:spPr>
          <a:xfrm>
            <a:off x="7225526" y="1868019"/>
            <a:ext cx="1723953" cy="4799285"/>
          </a:xfrm>
          <a:prstGeom prst="rect">
            <a:avLst/>
          </a:prstGeom>
        </p:spPr>
      </p:pic>
      <p:sp>
        <p:nvSpPr>
          <p:cNvPr id="22545" name="Text Box 11"/>
          <p:cNvSpPr txBox="1">
            <a:spLocks noChangeArrowheads="1"/>
          </p:cNvSpPr>
          <p:nvPr/>
        </p:nvSpPr>
        <p:spPr bwMode="auto">
          <a:xfrm>
            <a:off x="6228184" y="3776546"/>
            <a:ext cx="2519958" cy="336550"/>
          </a:xfrm>
          <a:prstGeom prst="rect">
            <a:avLst/>
          </a:prstGeom>
          <a:no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a:t>aktivní prutová anténa</a:t>
            </a:r>
          </a:p>
        </p:txBody>
      </p:sp>
      <p:sp>
        <p:nvSpPr>
          <p:cNvPr id="31" name="TextovéPole 30">
            <a:extLst>
              <a:ext uri="{FF2B5EF4-FFF2-40B4-BE49-F238E27FC236}">
                <a16:creationId xmlns:a16="http://schemas.microsoft.com/office/drawing/2014/main" id="{6645762E-64BE-4845-8A67-07C71AECA801}"/>
              </a:ext>
            </a:extLst>
          </p:cNvPr>
          <p:cNvSpPr txBox="1"/>
          <p:nvPr/>
        </p:nvSpPr>
        <p:spPr>
          <a:xfrm>
            <a:off x="161204" y="5119568"/>
            <a:ext cx="2935110" cy="646331"/>
          </a:xfrm>
          <a:prstGeom prst="rect">
            <a:avLst/>
          </a:prstGeom>
          <a:noFill/>
        </p:spPr>
        <p:txBody>
          <a:bodyPr wrap="square">
            <a:spAutoFit/>
          </a:bodyPr>
          <a:lstStyle/>
          <a:p>
            <a:r>
              <a:rPr lang="cs-CZ" sz="1200" b="0" dirty="0"/>
              <a:t>http://www.schwarzbeck.de/en/antennas/loop-antennas/active-loop-antennas-magnetic-field-probes.html</a:t>
            </a:r>
          </a:p>
        </p:txBody>
      </p:sp>
      <p:sp>
        <p:nvSpPr>
          <p:cNvPr id="32" name="TextovéPole 31">
            <a:extLst>
              <a:ext uri="{FF2B5EF4-FFF2-40B4-BE49-F238E27FC236}">
                <a16:creationId xmlns:a16="http://schemas.microsoft.com/office/drawing/2014/main" id="{4AF1EC93-6593-4CB1-8E74-381093CB763D}"/>
              </a:ext>
            </a:extLst>
          </p:cNvPr>
          <p:cNvSpPr txBox="1"/>
          <p:nvPr/>
        </p:nvSpPr>
        <p:spPr>
          <a:xfrm>
            <a:off x="3268527" y="3986890"/>
            <a:ext cx="2000869" cy="338554"/>
          </a:xfrm>
          <a:prstGeom prst="rect">
            <a:avLst/>
          </a:prstGeom>
          <a:solidFill>
            <a:schemeClr val="bg1"/>
          </a:solidFill>
        </p:spPr>
        <p:txBody>
          <a:bodyPr wrap="none" rtlCol="0">
            <a:spAutoFit/>
          </a:bodyPr>
          <a:lstStyle/>
          <a:p>
            <a:r>
              <a:rPr lang="cs-CZ" sz="1600" b="0" dirty="0"/>
              <a:t>Anténní faktor dB/m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Com-Power AD-100 Tuned Dipole Antenna Set 30 MHz to 1 GHz">
            <a:extLst>
              <a:ext uri="{FF2B5EF4-FFF2-40B4-BE49-F238E27FC236}">
                <a16:creationId xmlns:a16="http://schemas.microsoft.com/office/drawing/2014/main" id="{09ED0164-5998-43CB-8DC3-19E35091E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81" y="188354"/>
            <a:ext cx="3486894" cy="3486894"/>
          </a:xfrm>
          <a:prstGeom prst="rect">
            <a:avLst/>
          </a:prstGeom>
          <a:noFill/>
          <a:extLst>
            <a:ext uri="{909E8E84-426E-40DD-AFC4-6F175D3DCCD1}">
              <a14:hiddenFill xmlns:a14="http://schemas.microsoft.com/office/drawing/2010/main">
                <a:solidFill>
                  <a:srgbClr val="FFFFFF"/>
                </a:solidFill>
              </a14:hiddenFill>
            </a:ext>
          </a:extLst>
        </p:spPr>
      </p:pic>
      <p:sp>
        <p:nvSpPr>
          <p:cNvPr id="23558" name="Text Box 8"/>
          <p:cNvSpPr txBox="1">
            <a:spLocks noChangeArrowheads="1"/>
          </p:cNvSpPr>
          <p:nvPr/>
        </p:nvSpPr>
        <p:spPr bwMode="auto">
          <a:xfrm>
            <a:off x="212282" y="127720"/>
            <a:ext cx="2914650" cy="338554"/>
          </a:xfrm>
          <a:prstGeom prst="rect">
            <a:avLst/>
          </a:prstGeom>
          <a:no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a:t>laděné symetrické dipóly</a:t>
            </a:r>
          </a:p>
        </p:txBody>
      </p:sp>
      <p:pic>
        <p:nvPicPr>
          <p:cNvPr id="4108" name="Picture 12" descr="Antenna - Biconical Antennas">
            <a:extLst>
              <a:ext uri="{FF2B5EF4-FFF2-40B4-BE49-F238E27FC236}">
                <a16:creationId xmlns:a16="http://schemas.microsoft.com/office/drawing/2014/main" id="{E71FEBD4-20E7-42BE-83F6-3D5B2CBB9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6783" y="1854200"/>
            <a:ext cx="3467100" cy="4876800"/>
          </a:xfrm>
          <a:prstGeom prst="rect">
            <a:avLst/>
          </a:prstGeom>
          <a:noFill/>
          <a:extLst>
            <a:ext uri="{909E8E84-426E-40DD-AFC4-6F175D3DCCD1}">
              <a14:hiddenFill xmlns:a14="http://schemas.microsoft.com/office/drawing/2010/main">
                <a:solidFill>
                  <a:srgbClr val="FFFFFF"/>
                </a:solidFill>
              </a14:hiddenFill>
            </a:ext>
          </a:extLst>
        </p:spPr>
      </p:pic>
      <p:sp>
        <p:nvSpPr>
          <p:cNvPr id="23561" name="Text Box 21"/>
          <p:cNvSpPr txBox="1">
            <a:spLocks noChangeArrowheads="1"/>
          </p:cNvSpPr>
          <p:nvPr/>
        </p:nvSpPr>
        <p:spPr bwMode="auto">
          <a:xfrm>
            <a:off x="3560617" y="127000"/>
            <a:ext cx="5572728" cy="2677656"/>
          </a:xfrm>
          <a:prstGeom prst="rect">
            <a:avLst/>
          </a:prstGeom>
          <a:noFill/>
          <a:ln w="9525">
            <a:noFill/>
            <a:miter lim="800000"/>
            <a:headEnd/>
            <a:tailEnd/>
          </a:ln>
        </p:spPr>
        <p:txBody>
          <a:bodyPr wrap="square">
            <a:spAutoFit/>
          </a:bodyPr>
          <a:lstStyle/>
          <a:p>
            <a:pPr>
              <a:spcBef>
                <a:spcPct val="50000"/>
              </a:spcBef>
            </a:pPr>
            <a:r>
              <a:rPr lang="cs-CZ" sz="1400" b="0" dirty="0"/>
              <a:t>V pásmu 25 MHz – 1 GHz slouží sety rezonančních půl vlnných dipólů jako přesné referenční, případně kalibrační antény. Pro běžná provozní měření však nejsou příliš vhodné z důvodu pracnějšího nastavení, délka ramen dipólu musí být naladěna vždy na příslušný měřicí kmitočet, dipól musí být přizpůsoben k napáječi pomocí vhodného přizpůsobovacího obvodu a jeho připojení ke vstupu měřiče rušení musí být provedeno prostřednictvím </a:t>
            </a:r>
            <a:r>
              <a:rPr lang="cs-CZ" sz="1400" b="0" dirty="0" err="1"/>
              <a:t>symetrizačního</a:t>
            </a:r>
            <a:r>
              <a:rPr lang="cs-CZ" sz="1400" b="0" dirty="0"/>
              <a:t> obvodu (</a:t>
            </a:r>
            <a:r>
              <a:rPr lang="cs-CZ" sz="1400" b="0" dirty="0" err="1"/>
              <a:t>balunu</a:t>
            </a:r>
            <a:r>
              <a:rPr lang="cs-CZ" sz="1400" b="0" dirty="0"/>
              <a:t>). V důsledku nepřizpůsobení přechodu mezi symetrickou anténou a jejím kabelem vznikají v kabelu přijímací antény nesymetrické proudy, které vytvářejí elektromagnetické pole a ovlivňují měření. Symetrie se kontroluje u dipólů a </a:t>
            </a:r>
            <a:r>
              <a:rPr lang="cs-CZ" sz="1400" b="0" dirty="0" err="1"/>
              <a:t>bikónických</a:t>
            </a:r>
            <a:r>
              <a:rPr lang="cs-CZ" sz="1400" b="0" dirty="0"/>
              <a:t> antén (širokopásmový dipól).</a:t>
            </a:r>
          </a:p>
        </p:txBody>
      </p:sp>
      <p:pic>
        <p:nvPicPr>
          <p:cNvPr id="23560" name="Picture 19"/>
          <p:cNvPicPr>
            <a:picLocks noGrp="1" noChangeAspect="1" noChangeArrowheads="1"/>
          </p:cNvPicPr>
          <p:nvPr>
            <p:ph sz="quarter" idx="4294967295"/>
          </p:nvPr>
        </p:nvPicPr>
        <p:blipFill>
          <a:blip r:embed="rId4" cstate="print"/>
          <a:srcRect/>
          <a:stretch>
            <a:fillRect/>
          </a:stretch>
        </p:blipFill>
        <p:spPr>
          <a:xfrm>
            <a:off x="1615181" y="3675248"/>
            <a:ext cx="4305930" cy="3046157"/>
          </a:xfrm>
          <a:noFill/>
        </p:spPr>
      </p:pic>
      <p:sp>
        <p:nvSpPr>
          <p:cNvPr id="23559" name="Text Box 9"/>
          <p:cNvSpPr txBox="1">
            <a:spLocks noChangeArrowheads="1"/>
          </p:cNvSpPr>
          <p:nvPr/>
        </p:nvSpPr>
        <p:spPr bwMode="auto">
          <a:xfrm>
            <a:off x="212282" y="4146849"/>
            <a:ext cx="2520280" cy="597087"/>
          </a:xfrm>
          <a:prstGeom prst="rect">
            <a:avLst/>
          </a:prstGeom>
          <a:solidFill>
            <a:schemeClr val="bg1"/>
          </a:solid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err="1"/>
              <a:t>bikónická</a:t>
            </a:r>
            <a:r>
              <a:rPr lang="cs-CZ" sz="1600" b="0" dirty="0"/>
              <a:t> anténa</a:t>
            </a:r>
          </a:p>
          <a:p>
            <a:pPr>
              <a:spcBef>
                <a:spcPct val="20000"/>
              </a:spcBef>
              <a:buFont typeface="Wingdings" pitchFamily="2" charset="2"/>
              <a:buNone/>
            </a:pPr>
            <a:r>
              <a:rPr lang="cs-CZ" sz="1400" b="0" dirty="0"/>
              <a:t>(širokopásmový dipól, l </a:t>
            </a:r>
            <a:r>
              <a:rPr lang="en-US" sz="1400" b="0" dirty="0">
                <a:cs typeface="Arial" charset="0"/>
              </a:rPr>
              <a:t>&lt;&lt;</a:t>
            </a:r>
            <a:r>
              <a:rPr lang="cs-CZ" sz="1400" b="0" dirty="0">
                <a:cs typeface="Arial" charset="0"/>
              </a:rPr>
              <a:t> </a:t>
            </a:r>
            <a:r>
              <a:rPr lang="el-GR" sz="1400" b="0" dirty="0">
                <a:cs typeface="Arial" charset="0"/>
              </a:rPr>
              <a:t>λ</a:t>
            </a:r>
            <a:r>
              <a:rPr lang="cs-CZ" sz="1400" b="0" dirty="0">
                <a:cs typeface="Arial" charset="0"/>
              </a:rPr>
              <a:t>)</a:t>
            </a:r>
            <a:endParaRPr lang="el-GR" sz="1400" b="0" dirty="0">
              <a:cs typeface="Arial" charset="0"/>
            </a:endParaRPr>
          </a:p>
        </p:txBody>
      </p:sp>
      <p:sp>
        <p:nvSpPr>
          <p:cNvPr id="22" name="TextovéPole 21">
            <a:extLst>
              <a:ext uri="{FF2B5EF4-FFF2-40B4-BE49-F238E27FC236}">
                <a16:creationId xmlns:a16="http://schemas.microsoft.com/office/drawing/2014/main" id="{591A2FDA-1197-4569-99DF-1CE55B0B8946}"/>
              </a:ext>
            </a:extLst>
          </p:cNvPr>
          <p:cNvSpPr txBox="1"/>
          <p:nvPr/>
        </p:nvSpPr>
        <p:spPr>
          <a:xfrm>
            <a:off x="1756349" y="3584131"/>
            <a:ext cx="2000869" cy="338554"/>
          </a:xfrm>
          <a:prstGeom prst="rect">
            <a:avLst/>
          </a:prstGeom>
          <a:solidFill>
            <a:schemeClr val="bg1"/>
          </a:solidFill>
        </p:spPr>
        <p:txBody>
          <a:bodyPr wrap="none" rtlCol="0">
            <a:spAutoFit/>
          </a:bodyPr>
          <a:lstStyle/>
          <a:p>
            <a:r>
              <a:rPr lang="cs-CZ" sz="1600" b="0" dirty="0"/>
              <a:t>Anténní faktor dB/m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AD0F62DD-71A9-4D5A-8196-8D75F09E851D}"/>
              </a:ext>
            </a:extLst>
          </p:cNvPr>
          <p:cNvPicPr>
            <a:picLocks noChangeAspect="1"/>
          </p:cNvPicPr>
          <p:nvPr/>
        </p:nvPicPr>
        <p:blipFill>
          <a:blip r:embed="rId2"/>
          <a:stretch>
            <a:fillRect/>
          </a:stretch>
        </p:blipFill>
        <p:spPr>
          <a:xfrm>
            <a:off x="201560" y="1865030"/>
            <a:ext cx="3983375" cy="3254475"/>
          </a:xfrm>
          <a:prstGeom prst="rect">
            <a:avLst/>
          </a:prstGeom>
        </p:spPr>
      </p:pic>
      <p:sp>
        <p:nvSpPr>
          <p:cNvPr id="24582" name="Rectangle 15"/>
          <p:cNvSpPr>
            <a:spLocks noChangeArrowheads="1"/>
          </p:cNvSpPr>
          <p:nvPr/>
        </p:nvSpPr>
        <p:spPr bwMode="auto">
          <a:xfrm>
            <a:off x="179388" y="227145"/>
            <a:ext cx="3413114" cy="338554"/>
          </a:xfrm>
          <a:prstGeom prst="rect">
            <a:avLst/>
          </a:prstGeom>
          <a:noFill/>
          <a:ln w="9525">
            <a:noFill/>
            <a:miter lim="800000"/>
            <a:headEnd/>
            <a:tailEnd/>
          </a:ln>
        </p:spPr>
        <p:txBody>
          <a:bodyPr wrap="none">
            <a:spAutoFit/>
          </a:bodyPr>
          <a:lstStyle/>
          <a:p>
            <a:pPr marL="285750" indent="-285750">
              <a:buFont typeface="Wingdings" panose="05000000000000000000" pitchFamily="2" charset="2"/>
              <a:buChar char="q"/>
            </a:pPr>
            <a:r>
              <a:rPr lang="cs-CZ" sz="1600" b="0" dirty="0" err="1"/>
              <a:t>logaritmicko</a:t>
            </a:r>
            <a:r>
              <a:rPr lang="cs-CZ" sz="1600" b="0" dirty="0"/>
              <a:t> – periodická anténa</a:t>
            </a:r>
          </a:p>
        </p:txBody>
      </p:sp>
      <p:pic>
        <p:nvPicPr>
          <p:cNvPr id="7170" name="Picture 2" descr="Log Periodic Antennas: For EMI EMC Testing And FM Transmitters">
            <a:extLst>
              <a:ext uri="{FF2B5EF4-FFF2-40B4-BE49-F238E27FC236}">
                <a16:creationId xmlns:a16="http://schemas.microsoft.com/office/drawing/2014/main" id="{E311624B-05DA-481D-9767-0E669F1F3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2645" y="42770"/>
            <a:ext cx="4349428" cy="3322963"/>
          </a:xfrm>
          <a:prstGeom prst="rect">
            <a:avLst/>
          </a:prstGeom>
          <a:noFill/>
          <a:extLst>
            <a:ext uri="{909E8E84-426E-40DD-AFC4-6F175D3DCCD1}">
              <a14:hiddenFill xmlns:a14="http://schemas.microsoft.com/office/drawing/2010/main">
                <a:solidFill>
                  <a:srgbClr val="FFFFFF"/>
                </a:solidFill>
              </a14:hiddenFill>
            </a:ext>
          </a:extLst>
        </p:spPr>
      </p:pic>
      <p:pic>
        <p:nvPicPr>
          <p:cNvPr id="24581" name="Picture 30"/>
          <p:cNvPicPr>
            <a:picLocks noGrp="1" noChangeAspect="1" noChangeArrowheads="1"/>
          </p:cNvPicPr>
          <p:nvPr>
            <p:ph sz="quarter" idx="4294967295"/>
          </p:nvPr>
        </p:nvPicPr>
        <p:blipFill>
          <a:blip r:embed="rId4" cstate="print"/>
          <a:srcRect/>
          <a:stretch>
            <a:fillRect/>
          </a:stretch>
        </p:blipFill>
        <p:spPr>
          <a:xfrm>
            <a:off x="4174975" y="3429000"/>
            <a:ext cx="4852283" cy="3432664"/>
          </a:xfrm>
          <a:noFill/>
        </p:spPr>
      </p:pic>
      <mc:AlternateContent xmlns:mc="http://schemas.openxmlformats.org/markup-compatibility/2006" xmlns:a14="http://schemas.microsoft.com/office/drawing/2010/main">
        <mc:Choice Requires="a14">
          <p:sp>
            <p:nvSpPr>
              <p:cNvPr id="8" name="TextovéPole 7">
                <a:extLst>
                  <a:ext uri="{FF2B5EF4-FFF2-40B4-BE49-F238E27FC236}">
                    <a16:creationId xmlns:a16="http://schemas.microsoft.com/office/drawing/2014/main" id="{1111B7C2-6F7F-465D-ACB4-48BDC3CDE4B1}"/>
                  </a:ext>
                </a:extLst>
              </p:cNvPr>
              <p:cNvSpPr txBox="1"/>
              <p:nvPr/>
            </p:nvSpPr>
            <p:spPr>
              <a:xfrm>
                <a:off x="251833" y="4581128"/>
                <a:ext cx="2421817" cy="19532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cs-CZ" sz="1600" b="0" i="1" smtClean="0">
                              <a:latin typeface="Cambria Math" panose="02040503050406030204" pitchFamily="18" charset="0"/>
                            </a:rPr>
                          </m:ctrlPr>
                        </m:fPr>
                        <m:num>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𝐿</m:t>
                              </m:r>
                            </m:e>
                            <m:sub>
                              <m:r>
                                <a:rPr lang="cs-CZ" sz="1600" b="0" i="1" smtClean="0">
                                  <a:latin typeface="Cambria Math" panose="02040503050406030204" pitchFamily="18" charset="0"/>
                                </a:rPr>
                                <m:t>𝑛</m:t>
                              </m:r>
                              <m:r>
                                <a:rPr lang="cs-CZ" sz="1600" b="0" i="1" smtClean="0">
                                  <a:latin typeface="Cambria Math" panose="02040503050406030204" pitchFamily="18" charset="0"/>
                                  <a:ea typeface="Cambria Math" panose="02040503050406030204" pitchFamily="18" charset="0"/>
                                </a:rPr>
                                <m:t>+1</m:t>
                              </m:r>
                            </m:sub>
                          </m:sSub>
                        </m:num>
                        <m:den>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𝐿</m:t>
                              </m:r>
                            </m:e>
                            <m:sub>
                              <m:r>
                                <a:rPr lang="cs-CZ" sz="1600" b="0" i="1" smtClean="0">
                                  <a:latin typeface="Cambria Math" panose="02040503050406030204" pitchFamily="18" charset="0"/>
                                </a:rPr>
                                <m:t>𝑛</m:t>
                              </m:r>
                            </m:sub>
                          </m:sSub>
                        </m:den>
                      </m:f>
                      <m:r>
                        <a:rPr lang="cs-CZ" sz="1600" b="0" i="1" smtClean="0">
                          <a:latin typeface="Cambria Math" panose="02040503050406030204" pitchFamily="18" charset="0"/>
                          <a:ea typeface="Cambria Math" panose="02040503050406030204" pitchFamily="18" charset="0"/>
                        </a:rPr>
                        <m:t>=</m:t>
                      </m:r>
                      <m:f>
                        <m:fPr>
                          <m:ctrlPr>
                            <a:rPr lang="cs-CZ" sz="1600" b="0" i="1" smtClean="0">
                              <a:latin typeface="Cambria Math" panose="02040503050406030204" pitchFamily="18" charset="0"/>
                              <a:ea typeface="Cambria Math" panose="02040503050406030204" pitchFamily="18" charset="0"/>
                            </a:rPr>
                          </m:ctrlPr>
                        </m:fPr>
                        <m:num>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𝑑</m:t>
                              </m:r>
                            </m:e>
                            <m:sub>
                              <m:r>
                                <a:rPr lang="cs-CZ" sz="1600" b="0" i="1" smtClean="0">
                                  <a:latin typeface="Cambria Math" panose="02040503050406030204" pitchFamily="18" charset="0"/>
                                  <a:ea typeface="Cambria Math" panose="02040503050406030204" pitchFamily="18" charset="0"/>
                                </a:rPr>
                                <m:t>𝑛</m:t>
                              </m:r>
                              <m:r>
                                <a:rPr lang="cs-CZ" sz="1600" b="0" i="1" smtClean="0">
                                  <a:latin typeface="Cambria Math" panose="02040503050406030204" pitchFamily="18" charset="0"/>
                                  <a:ea typeface="Cambria Math" panose="02040503050406030204" pitchFamily="18" charset="0"/>
                                </a:rPr>
                                <m:t>+1</m:t>
                              </m:r>
                            </m:sub>
                          </m:sSub>
                        </m:num>
                        <m:den>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𝑑</m:t>
                              </m:r>
                            </m:e>
                            <m:sub>
                              <m:r>
                                <a:rPr lang="cs-CZ" sz="1600" b="0" i="1" smtClean="0">
                                  <a:latin typeface="Cambria Math" panose="02040503050406030204" pitchFamily="18" charset="0"/>
                                  <a:ea typeface="Cambria Math" panose="02040503050406030204" pitchFamily="18" charset="0"/>
                                </a:rPr>
                                <m:t>𝑛</m:t>
                              </m:r>
                            </m:sub>
                          </m:sSub>
                        </m:den>
                      </m:f>
                      <m:r>
                        <a:rPr lang="cs-CZ" sz="1600" b="0" i="1" smtClean="0">
                          <a:latin typeface="Cambria Math" panose="02040503050406030204" pitchFamily="18" charset="0"/>
                          <a:ea typeface="Cambria Math" panose="02040503050406030204" pitchFamily="18" charset="0"/>
                        </a:rPr>
                        <m:t>=</m:t>
                      </m:r>
                      <m:r>
                        <a:rPr lang="cs-CZ" sz="1600" b="0" i="1" smtClean="0">
                          <a:latin typeface="Cambria Math" panose="02040503050406030204" pitchFamily="18" charset="0"/>
                          <a:ea typeface="Cambria Math" panose="02040503050406030204" pitchFamily="18" charset="0"/>
                        </a:rPr>
                        <m:t>𝑘</m:t>
                      </m:r>
                    </m:oMath>
                  </m:oMathPara>
                </a14:m>
                <a:endParaRPr lang="cs-CZ" sz="16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l-GR" sz="1600" b="0" i="1" smtClean="0">
                              <a:latin typeface="Cambria Math" panose="02040503050406030204" pitchFamily="18" charset="0"/>
                            </a:rPr>
                          </m:ctrlPr>
                        </m:sSubPr>
                        <m:e>
                          <m:r>
                            <a:rPr lang="el-GR" sz="1600" b="0" i="1">
                              <a:latin typeface="Cambria Math" panose="02040503050406030204" pitchFamily="18" charset="0"/>
                            </a:rPr>
                            <m:t>𝜆</m:t>
                          </m:r>
                        </m:e>
                        <m:sub>
                          <m:r>
                            <a:rPr lang="cs-CZ" sz="1600" b="0" i="1" smtClean="0">
                              <a:latin typeface="Cambria Math" panose="02040503050406030204" pitchFamily="18" charset="0"/>
                            </a:rPr>
                            <m:t>𝑛</m:t>
                          </m:r>
                        </m:sub>
                      </m:sSub>
                      <m:r>
                        <a:rPr lang="el-GR" sz="1600" b="0" i="1" smtClean="0">
                          <a:latin typeface="Cambria Math" panose="02040503050406030204" pitchFamily="18" charset="0"/>
                          <a:ea typeface="Cambria Math" panose="02040503050406030204" pitchFamily="18" charset="0"/>
                        </a:rPr>
                        <m:t>=</m:t>
                      </m:r>
                      <m:f>
                        <m:fPr>
                          <m:ctrlPr>
                            <a:rPr lang="el-GR" sz="1600" b="0" i="1" smtClean="0">
                              <a:latin typeface="Cambria Math" panose="02040503050406030204" pitchFamily="18" charset="0"/>
                              <a:ea typeface="Cambria Math" panose="02040503050406030204" pitchFamily="18" charset="0"/>
                            </a:rPr>
                          </m:ctrlPr>
                        </m:fPr>
                        <m:num>
                          <m:r>
                            <a:rPr lang="cs-CZ" sz="1600" b="0" i="1" smtClean="0">
                              <a:latin typeface="Cambria Math" panose="02040503050406030204" pitchFamily="18" charset="0"/>
                              <a:ea typeface="Cambria Math" panose="02040503050406030204" pitchFamily="18" charset="0"/>
                            </a:rPr>
                            <m:t>𝑐</m:t>
                          </m:r>
                        </m:num>
                        <m:den>
                          <m:sSub>
                            <m:sSubPr>
                              <m:ctrlPr>
                                <a:rPr lang="el-GR"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𝑓</m:t>
                              </m:r>
                            </m:e>
                            <m:sub>
                              <m:r>
                                <a:rPr lang="cs-CZ" sz="1600" b="0" i="1" smtClean="0">
                                  <a:latin typeface="Cambria Math" panose="02040503050406030204" pitchFamily="18" charset="0"/>
                                  <a:ea typeface="Cambria Math" panose="02040503050406030204" pitchFamily="18" charset="0"/>
                                </a:rPr>
                                <m:t>𝑛</m:t>
                              </m:r>
                            </m:sub>
                          </m:sSub>
                        </m:den>
                      </m:f>
                    </m:oMath>
                  </m:oMathPara>
                </a14:m>
                <a:endParaRPr lang="cs-CZ" sz="1600" b="0" dirty="0"/>
              </a:p>
              <a:p>
                <a:pPr/>
                <a14:m>
                  <m:oMathPara xmlns:m="http://schemas.openxmlformats.org/officeDocument/2006/math">
                    <m:oMathParaPr>
                      <m:jc m:val="centerGroup"/>
                    </m:oMathParaPr>
                    <m:oMath xmlns:m="http://schemas.openxmlformats.org/officeDocument/2006/math">
                      <m:r>
                        <a:rPr lang="cs-CZ" sz="1600" b="0" i="1" smtClean="0">
                          <a:latin typeface="Cambria Math" panose="02040503050406030204" pitchFamily="18" charset="0"/>
                        </a:rPr>
                        <m:t>…</m:t>
                      </m:r>
                      <m:f>
                        <m:fPr>
                          <m:ctrlPr>
                            <a:rPr lang="cs-CZ" sz="1600" b="0" i="1" smtClean="0">
                              <a:latin typeface="Cambria Math" panose="02040503050406030204" pitchFamily="18" charset="0"/>
                            </a:rPr>
                          </m:ctrlPr>
                        </m:fPr>
                        <m:num>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sub>
                          </m:sSub>
                        </m:num>
                        <m:den>
                          <m:sSup>
                            <m:sSupPr>
                              <m:ctrlPr>
                                <a:rPr lang="cs-CZ" sz="1600" b="0" i="1" smtClean="0">
                                  <a:latin typeface="Cambria Math" panose="02040503050406030204" pitchFamily="18" charset="0"/>
                                </a:rPr>
                              </m:ctrlPr>
                            </m:sSupPr>
                            <m:e>
                              <m:r>
                                <a:rPr lang="cs-CZ" sz="1600" b="0" i="1" smtClean="0">
                                  <a:latin typeface="Cambria Math" panose="02040503050406030204" pitchFamily="18" charset="0"/>
                                </a:rPr>
                                <m:t>𝑘</m:t>
                              </m:r>
                            </m:e>
                            <m:sup>
                              <m:r>
                                <a:rPr lang="cs-CZ" sz="1600" b="0" i="1" smtClean="0">
                                  <a:latin typeface="Cambria Math" panose="02040503050406030204" pitchFamily="18" charset="0"/>
                                </a:rPr>
                                <m:t>2</m:t>
                              </m:r>
                            </m:sup>
                          </m:sSup>
                        </m:den>
                      </m:f>
                      <m:r>
                        <a:rPr lang="cs-CZ" sz="1600" b="0" i="1" smtClean="0">
                          <a:latin typeface="Cambria Math" panose="02040503050406030204" pitchFamily="18" charset="0"/>
                        </a:rPr>
                        <m:t>,</m:t>
                      </m:r>
                      <m:f>
                        <m:fPr>
                          <m:ctrlPr>
                            <a:rPr lang="cs-CZ" sz="1600" b="0" i="1" smtClean="0">
                              <a:latin typeface="Cambria Math" panose="02040503050406030204" pitchFamily="18" charset="0"/>
                            </a:rPr>
                          </m:ctrlPr>
                        </m:fPr>
                        <m:num>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sub>
                          </m:sSub>
                        </m:num>
                        <m:den>
                          <m:r>
                            <a:rPr lang="cs-CZ" sz="1600" b="0" i="1" smtClean="0">
                              <a:latin typeface="Cambria Math" panose="02040503050406030204" pitchFamily="18" charset="0"/>
                            </a:rPr>
                            <m:t>𝑘</m:t>
                          </m:r>
                        </m:den>
                      </m:f>
                      <m:r>
                        <a:rPr lang="cs-CZ" sz="1600" b="0" i="1" smtClean="0">
                          <a:latin typeface="Cambria Math" panose="02040503050406030204" pitchFamily="18" charset="0"/>
                        </a:rPr>
                        <m:t>,</m:t>
                      </m:r>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sub>
                      </m:sSub>
                      <m:r>
                        <a:rPr lang="cs-CZ" sz="1600" b="0" i="1" smtClean="0">
                          <a:latin typeface="Cambria Math" panose="02040503050406030204" pitchFamily="18" charset="0"/>
                        </a:rPr>
                        <m:t>, </m:t>
                      </m:r>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𝑘𝑓</m:t>
                          </m:r>
                        </m:e>
                        <m:sub>
                          <m:r>
                            <a:rPr lang="cs-CZ" sz="1600" b="0" i="1" smtClean="0">
                              <a:latin typeface="Cambria Math" panose="02040503050406030204" pitchFamily="18" charset="0"/>
                            </a:rPr>
                            <m:t>𝑛</m:t>
                          </m:r>
                        </m:sub>
                      </m:sSub>
                      <m:r>
                        <a:rPr lang="cs-CZ" sz="1600" b="0" i="1" smtClean="0">
                          <a:latin typeface="Cambria Math" panose="02040503050406030204" pitchFamily="18" charset="0"/>
                        </a:rPr>
                        <m:t>, </m:t>
                      </m:r>
                      <m:sSup>
                        <m:sSupPr>
                          <m:ctrlPr>
                            <a:rPr lang="cs-CZ" sz="1600" b="0" i="1" smtClean="0">
                              <a:latin typeface="Cambria Math" panose="02040503050406030204" pitchFamily="18" charset="0"/>
                            </a:rPr>
                          </m:ctrlPr>
                        </m:sSupPr>
                        <m:e>
                          <m:r>
                            <a:rPr lang="cs-CZ" sz="1600" b="0" i="1" smtClean="0">
                              <a:latin typeface="Cambria Math" panose="02040503050406030204" pitchFamily="18" charset="0"/>
                            </a:rPr>
                            <m:t>𝑘</m:t>
                          </m:r>
                        </m:e>
                        <m:sup>
                          <m:r>
                            <a:rPr lang="cs-CZ" sz="1600" b="0" i="1" smtClean="0">
                              <a:latin typeface="Cambria Math" panose="02040503050406030204" pitchFamily="18" charset="0"/>
                            </a:rPr>
                            <m:t>2</m:t>
                          </m:r>
                        </m:sup>
                      </m:sSup>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r>
                            <a:rPr lang="cs-CZ" sz="1600" b="0" i="1" smtClean="0">
                              <a:latin typeface="Cambria Math" panose="02040503050406030204" pitchFamily="18" charset="0"/>
                            </a:rPr>
                            <m:t>, …</m:t>
                          </m:r>
                        </m:sub>
                      </m:sSub>
                    </m:oMath>
                  </m:oMathPara>
                </a14:m>
                <a:endParaRPr lang="cs-CZ" sz="1600" b="0" dirty="0"/>
              </a:p>
              <a:p>
                <a:pPr/>
                <a14:m>
                  <m:oMathPara xmlns:m="http://schemas.openxmlformats.org/officeDocument/2006/math">
                    <m:oMathParaPr>
                      <m:jc m:val="centerGroup"/>
                    </m:oMathParaPr>
                    <m:oMath xmlns:m="http://schemas.openxmlformats.org/officeDocument/2006/math">
                      <m:func>
                        <m:funcPr>
                          <m:ctrlPr>
                            <a:rPr lang="cs-CZ" sz="1600" b="0" i="1" smtClean="0">
                              <a:latin typeface="Cambria Math" panose="02040503050406030204" pitchFamily="18" charset="0"/>
                            </a:rPr>
                          </m:ctrlPr>
                        </m:funcPr>
                        <m:fName>
                          <m:r>
                            <m:rPr>
                              <m:sty m:val="p"/>
                            </m:rPr>
                            <a:rPr lang="cs-CZ" sz="1600" b="0" i="0" smtClean="0">
                              <a:latin typeface="Cambria Math" panose="02040503050406030204" pitchFamily="18" charset="0"/>
                            </a:rPr>
                            <m:t>log</m:t>
                          </m:r>
                        </m:fName>
                        <m:e>
                          <m:f>
                            <m:fPr>
                              <m:ctrlPr>
                                <a:rPr lang="cs-CZ" sz="1600" b="0" i="1" smtClean="0">
                                  <a:latin typeface="Cambria Math" panose="02040503050406030204" pitchFamily="18" charset="0"/>
                                </a:rPr>
                              </m:ctrlPr>
                            </m:fPr>
                            <m:num>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r>
                                    <a:rPr lang="cs-CZ" sz="1600" b="0" i="1" smtClean="0">
                                      <a:latin typeface="Cambria Math" panose="02040503050406030204" pitchFamily="18" charset="0"/>
                                    </a:rPr>
                                    <m:t>+1</m:t>
                                  </m:r>
                                </m:sub>
                              </m:sSub>
                            </m:num>
                            <m:den>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𝑓</m:t>
                                  </m:r>
                                </m:e>
                                <m:sub>
                                  <m:r>
                                    <a:rPr lang="cs-CZ" sz="1600" b="0" i="1" smtClean="0">
                                      <a:latin typeface="Cambria Math" panose="02040503050406030204" pitchFamily="18" charset="0"/>
                                    </a:rPr>
                                    <m:t>𝑛</m:t>
                                  </m:r>
                                </m:sub>
                              </m:sSub>
                            </m:den>
                          </m:f>
                          <m:r>
                            <a:rPr lang="cs-CZ" sz="1600" b="0" i="1" smtClean="0">
                              <a:latin typeface="Cambria Math" panose="02040503050406030204" pitchFamily="18" charset="0"/>
                              <a:ea typeface="Cambria Math" panose="02040503050406030204" pitchFamily="18" charset="0"/>
                            </a:rPr>
                            <m:t>=</m:t>
                          </m:r>
                          <m:func>
                            <m:funcPr>
                              <m:ctrlPr>
                                <a:rPr lang="cs-CZ" sz="1600" b="0" i="1" smtClean="0">
                                  <a:latin typeface="Cambria Math" panose="02040503050406030204" pitchFamily="18" charset="0"/>
                                  <a:ea typeface="Cambria Math" panose="02040503050406030204" pitchFamily="18" charset="0"/>
                                </a:rPr>
                              </m:ctrlPr>
                            </m:funcPr>
                            <m:fName>
                              <m:r>
                                <m:rPr>
                                  <m:sty m:val="p"/>
                                </m:rPr>
                                <a:rPr lang="cs-CZ" sz="1600" b="0" i="0" smtClean="0">
                                  <a:latin typeface="Cambria Math" panose="02040503050406030204" pitchFamily="18" charset="0"/>
                                  <a:ea typeface="Cambria Math" panose="02040503050406030204" pitchFamily="18" charset="0"/>
                                </a:rPr>
                                <m:t>log</m:t>
                              </m:r>
                            </m:fName>
                            <m:e>
                              <m:r>
                                <a:rPr lang="cs-CZ" sz="1600" b="0" i="1" smtClean="0">
                                  <a:latin typeface="Cambria Math" panose="02040503050406030204" pitchFamily="18" charset="0"/>
                                  <a:ea typeface="Cambria Math" panose="02040503050406030204" pitchFamily="18" charset="0"/>
                                </a:rPr>
                                <m:t>𝑘</m:t>
                              </m:r>
                            </m:e>
                          </m:func>
                          <m:r>
                            <a:rPr lang="cs-CZ" sz="1600" b="0" i="1" smtClean="0">
                              <a:latin typeface="Cambria Math" panose="02040503050406030204" pitchFamily="18" charset="0"/>
                              <a:ea typeface="Cambria Math" panose="02040503050406030204" pitchFamily="18" charset="0"/>
                            </a:rPr>
                            <m:t>=</m:t>
                          </m:r>
                          <m:func>
                            <m:funcPr>
                              <m:ctrlPr>
                                <a:rPr lang="cs-CZ" sz="1600" b="0" i="1" smtClean="0">
                                  <a:latin typeface="Cambria Math" panose="02040503050406030204" pitchFamily="18" charset="0"/>
                                  <a:ea typeface="Cambria Math" panose="02040503050406030204" pitchFamily="18" charset="0"/>
                                </a:rPr>
                              </m:ctrlPr>
                            </m:funcPr>
                            <m:fName>
                              <m:r>
                                <m:rPr>
                                  <m:sty m:val="p"/>
                                </m:rPr>
                                <a:rPr lang="cs-CZ" sz="1600" b="0" i="0" smtClean="0">
                                  <a:latin typeface="Cambria Math" panose="02040503050406030204" pitchFamily="18" charset="0"/>
                                  <a:ea typeface="Cambria Math" panose="02040503050406030204" pitchFamily="18" charset="0"/>
                                </a:rPr>
                                <m:t>log</m:t>
                              </m:r>
                            </m:fName>
                            <m:e>
                              <m:f>
                                <m:fPr>
                                  <m:ctrlPr>
                                    <a:rPr lang="cs-CZ" sz="1600" b="0" i="1" smtClean="0">
                                      <a:latin typeface="Cambria Math" panose="02040503050406030204" pitchFamily="18" charset="0"/>
                                      <a:ea typeface="Cambria Math" panose="02040503050406030204" pitchFamily="18" charset="0"/>
                                    </a:rPr>
                                  </m:ctrlPr>
                                </m:fPr>
                                <m:num>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𝑑</m:t>
                                      </m:r>
                                    </m:e>
                                    <m:sub>
                                      <m:r>
                                        <a:rPr lang="cs-CZ" sz="1600" b="0" i="1" smtClean="0">
                                          <a:latin typeface="Cambria Math" panose="02040503050406030204" pitchFamily="18" charset="0"/>
                                          <a:ea typeface="Cambria Math" panose="02040503050406030204" pitchFamily="18" charset="0"/>
                                        </a:rPr>
                                        <m:t>𝑛</m:t>
                                      </m:r>
                                      <m:r>
                                        <a:rPr lang="cs-CZ" sz="1600" b="0" i="1" smtClean="0">
                                          <a:latin typeface="Cambria Math" panose="02040503050406030204" pitchFamily="18" charset="0"/>
                                          <a:ea typeface="Cambria Math" panose="02040503050406030204" pitchFamily="18" charset="0"/>
                                        </a:rPr>
                                        <m:t>+1</m:t>
                                      </m:r>
                                    </m:sub>
                                  </m:sSub>
                                </m:num>
                                <m:den>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𝑑</m:t>
                                      </m:r>
                                    </m:e>
                                    <m:sub>
                                      <m:r>
                                        <a:rPr lang="cs-CZ" sz="1600" b="0" i="1" smtClean="0">
                                          <a:latin typeface="Cambria Math" panose="02040503050406030204" pitchFamily="18" charset="0"/>
                                          <a:ea typeface="Cambria Math" panose="02040503050406030204" pitchFamily="18" charset="0"/>
                                        </a:rPr>
                                        <m:t>𝑛</m:t>
                                      </m:r>
                                    </m:sub>
                                  </m:sSub>
                                </m:den>
                              </m:f>
                            </m:e>
                          </m:func>
                        </m:e>
                      </m:func>
                    </m:oMath>
                  </m:oMathPara>
                </a14:m>
                <a:endParaRPr lang="cs-CZ" sz="1600" b="0" dirty="0"/>
              </a:p>
            </p:txBody>
          </p:sp>
        </mc:Choice>
        <mc:Fallback xmlns="">
          <p:sp>
            <p:nvSpPr>
              <p:cNvPr id="8" name="TextovéPole 7">
                <a:extLst>
                  <a:ext uri="{FF2B5EF4-FFF2-40B4-BE49-F238E27FC236}">
                    <a16:creationId xmlns:a16="http://schemas.microsoft.com/office/drawing/2014/main" id="{1111B7C2-6F7F-465D-ACB4-48BDC3CDE4B1}"/>
                  </a:ext>
                </a:extLst>
              </p:cNvPr>
              <p:cNvSpPr txBox="1">
                <a:spLocks noRot="1" noChangeAspect="1" noMove="1" noResize="1" noEditPoints="1" noAdjustHandles="1" noChangeArrowheads="1" noChangeShapeType="1" noTextEdit="1"/>
              </p:cNvSpPr>
              <p:nvPr/>
            </p:nvSpPr>
            <p:spPr>
              <a:xfrm>
                <a:off x="251833" y="4581128"/>
                <a:ext cx="2421817" cy="1953292"/>
              </a:xfrm>
              <a:prstGeom prst="rect">
                <a:avLst/>
              </a:prstGeom>
              <a:blipFill>
                <a:blip r:embed="rId5"/>
                <a:stretch>
                  <a:fillRect/>
                </a:stretch>
              </a:blipFill>
            </p:spPr>
            <p:txBody>
              <a:bodyPr/>
              <a:lstStyle/>
              <a:p>
                <a:r>
                  <a:rPr lang="cs-CZ">
                    <a:noFill/>
                  </a:rPr>
                  <a:t> </a:t>
                </a:r>
              </a:p>
            </p:txBody>
          </p:sp>
        </mc:Fallback>
      </mc:AlternateContent>
      <p:sp>
        <p:nvSpPr>
          <p:cNvPr id="19" name="TextovéPole 18">
            <a:extLst>
              <a:ext uri="{FF2B5EF4-FFF2-40B4-BE49-F238E27FC236}">
                <a16:creationId xmlns:a16="http://schemas.microsoft.com/office/drawing/2014/main" id="{AFFCFD57-046D-443D-81FB-11F13BD5D4A6}"/>
              </a:ext>
            </a:extLst>
          </p:cNvPr>
          <p:cNvSpPr txBox="1"/>
          <p:nvPr/>
        </p:nvSpPr>
        <p:spPr>
          <a:xfrm>
            <a:off x="4287140" y="3275111"/>
            <a:ext cx="1766830" cy="307777"/>
          </a:xfrm>
          <a:prstGeom prst="rect">
            <a:avLst/>
          </a:prstGeom>
          <a:solidFill>
            <a:schemeClr val="bg1"/>
          </a:solidFill>
        </p:spPr>
        <p:txBody>
          <a:bodyPr wrap="none" rtlCol="0">
            <a:spAutoFit/>
          </a:bodyPr>
          <a:lstStyle/>
          <a:p>
            <a:r>
              <a:rPr lang="cs-CZ" sz="1400" b="0" dirty="0"/>
              <a:t>Anténní faktor dB/m</a:t>
            </a:r>
          </a:p>
        </p:txBody>
      </p:sp>
      <p:sp>
        <p:nvSpPr>
          <p:cNvPr id="24585" name="Text Box 34"/>
          <p:cNvSpPr txBox="1">
            <a:spLocks noChangeArrowheads="1"/>
          </p:cNvSpPr>
          <p:nvPr/>
        </p:nvSpPr>
        <p:spPr bwMode="auto">
          <a:xfrm>
            <a:off x="323850" y="565699"/>
            <a:ext cx="5832326" cy="1600438"/>
          </a:xfrm>
          <a:prstGeom prst="rect">
            <a:avLst/>
          </a:prstGeom>
          <a:noFill/>
          <a:ln w="9525">
            <a:noFill/>
            <a:miter lim="800000"/>
            <a:headEnd/>
            <a:tailEnd/>
          </a:ln>
        </p:spPr>
        <p:txBody>
          <a:bodyPr wrap="square">
            <a:spAutoFit/>
          </a:bodyPr>
          <a:lstStyle/>
          <a:p>
            <a:pPr>
              <a:spcBef>
                <a:spcPct val="50000"/>
              </a:spcBef>
            </a:pPr>
            <a:r>
              <a:rPr lang="cs-CZ" sz="1400" b="0" dirty="0"/>
              <a:t>Je tvořena řadou </a:t>
            </a:r>
            <a:r>
              <a:rPr lang="cs-CZ" sz="1400" b="0" dirty="0" err="1"/>
              <a:t>protifázově</a:t>
            </a:r>
            <a:r>
              <a:rPr lang="cs-CZ" sz="1400" b="0" dirty="0"/>
              <a:t> napájených rezonančních monopólů, jejichž délky a vzájemné vzdálenosti jsou pro sousední prvky v pevném poměru daném podílem logaritmů jejich rezonančních kmitočtů </a:t>
            </a:r>
            <a:r>
              <a:rPr lang="cs-CZ" sz="1400" b="0" dirty="0">
                <a:cs typeface="Arial" charset="0"/>
              </a:rPr>
              <a:t>→ </a:t>
            </a:r>
            <a:r>
              <a:rPr lang="cs-CZ" sz="1400" b="0" dirty="0"/>
              <a:t>tvar vyzařovacího diagramu a hodnota vstupní impedance je ve většině pracovního pásma konstantní, reagují na elektrickou složku rušivého elektromagnetického pole s lineární polarizací (horizontální nebo vertikální).</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chwarzbeck CLSA 0110 Conical Logarithmic Spiral Antenna - The EMC Shop">
            <a:extLst>
              <a:ext uri="{FF2B5EF4-FFF2-40B4-BE49-F238E27FC236}">
                <a16:creationId xmlns:a16="http://schemas.microsoft.com/office/drawing/2014/main" id="{EFA5E56E-6A5D-4EBD-AB08-1F52591F1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0016"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4583" name="Text Box 19"/>
          <p:cNvSpPr txBox="1">
            <a:spLocks noChangeArrowheads="1"/>
          </p:cNvSpPr>
          <p:nvPr/>
        </p:nvSpPr>
        <p:spPr bwMode="auto">
          <a:xfrm>
            <a:off x="179512" y="126797"/>
            <a:ext cx="3097212" cy="338554"/>
          </a:xfrm>
          <a:prstGeom prst="rect">
            <a:avLst/>
          </a:prstGeom>
          <a:no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a:t>kónická logaritmická anténa</a:t>
            </a:r>
          </a:p>
        </p:txBody>
      </p:sp>
      <p:sp>
        <p:nvSpPr>
          <p:cNvPr id="24586" name="Text Box 35"/>
          <p:cNvSpPr txBox="1">
            <a:spLocks noChangeArrowheads="1"/>
          </p:cNvSpPr>
          <p:nvPr/>
        </p:nvSpPr>
        <p:spPr bwMode="auto">
          <a:xfrm>
            <a:off x="467544" y="465351"/>
            <a:ext cx="4985717" cy="1600438"/>
          </a:xfrm>
          <a:prstGeom prst="rect">
            <a:avLst/>
          </a:prstGeom>
          <a:noFill/>
          <a:ln w="9525">
            <a:noFill/>
            <a:miter lim="800000"/>
            <a:headEnd/>
            <a:tailEnd/>
          </a:ln>
        </p:spPr>
        <p:txBody>
          <a:bodyPr wrap="square">
            <a:spAutoFit/>
          </a:bodyPr>
          <a:lstStyle/>
          <a:p>
            <a:pPr>
              <a:spcBef>
                <a:spcPct val="50000"/>
              </a:spcBef>
            </a:pPr>
            <a:r>
              <a:rPr lang="cs-CZ" sz="1400" b="0" dirty="0"/>
              <a:t>je speciální typ širokopásmové antény. Na rozdíl od všech ostatních typů měřicích antén je určena pro příjem kruhově polarizovaného elektromagnetického pole </a:t>
            </a:r>
            <a:r>
              <a:rPr lang="cs-CZ" sz="1400" b="0" dirty="0">
                <a:cs typeface="Arial" charset="0"/>
              </a:rPr>
              <a:t>→ </a:t>
            </a:r>
            <a:r>
              <a:rPr lang="cs-CZ" sz="1400" b="0" dirty="0"/>
              <a:t>není vhodná pro testy EMC dle civilních norem IEC (předepisují testy s lineární polarizací). Řada testů EMC v oblasti vojenství (např. testy imunity dle amerických norem MIL-STD) je však založena na aplikaci kruhově polarizovaných vln.</a:t>
            </a:r>
          </a:p>
        </p:txBody>
      </p:sp>
      <p:sp>
        <p:nvSpPr>
          <p:cNvPr id="14" name="TextovéPole 13">
            <a:extLst>
              <a:ext uri="{FF2B5EF4-FFF2-40B4-BE49-F238E27FC236}">
                <a16:creationId xmlns:a16="http://schemas.microsoft.com/office/drawing/2014/main" id="{69878308-4D58-4A73-9505-33A6828ABB66}"/>
              </a:ext>
            </a:extLst>
          </p:cNvPr>
          <p:cNvSpPr txBox="1"/>
          <p:nvPr/>
        </p:nvSpPr>
        <p:spPr>
          <a:xfrm>
            <a:off x="5785645" y="465351"/>
            <a:ext cx="3239228" cy="646331"/>
          </a:xfrm>
          <a:prstGeom prst="rect">
            <a:avLst/>
          </a:prstGeom>
          <a:noFill/>
        </p:spPr>
        <p:txBody>
          <a:bodyPr wrap="square">
            <a:spAutoFit/>
          </a:bodyPr>
          <a:lstStyle/>
          <a:p>
            <a:r>
              <a:rPr lang="cs-CZ" sz="1200" b="0" dirty="0"/>
              <a:t>https://www.theemcshop.com/schwarzbeck-antennas/2723-schwarzbeck-clsa-0110-conical-logarithmic-spiral-antenna.html</a:t>
            </a:r>
          </a:p>
        </p:txBody>
      </p:sp>
      <p:pic>
        <p:nvPicPr>
          <p:cNvPr id="4" name="Obrázek 3">
            <a:extLst>
              <a:ext uri="{FF2B5EF4-FFF2-40B4-BE49-F238E27FC236}">
                <a16:creationId xmlns:a16="http://schemas.microsoft.com/office/drawing/2014/main" id="{EDF86A2B-AF2E-461B-8302-DA0B54826981}"/>
              </a:ext>
            </a:extLst>
          </p:cNvPr>
          <p:cNvPicPr>
            <a:picLocks noChangeAspect="1"/>
          </p:cNvPicPr>
          <p:nvPr/>
        </p:nvPicPr>
        <p:blipFill>
          <a:blip r:embed="rId3"/>
          <a:stretch>
            <a:fillRect/>
          </a:stretch>
        </p:blipFill>
        <p:spPr>
          <a:xfrm>
            <a:off x="395536" y="3100953"/>
            <a:ext cx="5677247" cy="3675990"/>
          </a:xfrm>
          <a:prstGeom prst="rect">
            <a:avLst/>
          </a:prstGeom>
        </p:spPr>
      </p:pic>
      <p:sp>
        <p:nvSpPr>
          <p:cNvPr id="7" name="TextovéPole 6">
            <a:extLst>
              <a:ext uri="{FF2B5EF4-FFF2-40B4-BE49-F238E27FC236}">
                <a16:creationId xmlns:a16="http://schemas.microsoft.com/office/drawing/2014/main" id="{1E3D91EB-69B0-4CC1-9BBB-7546792E0430}"/>
              </a:ext>
            </a:extLst>
          </p:cNvPr>
          <p:cNvSpPr txBox="1"/>
          <p:nvPr/>
        </p:nvSpPr>
        <p:spPr>
          <a:xfrm>
            <a:off x="611560" y="2795136"/>
            <a:ext cx="2000869" cy="338554"/>
          </a:xfrm>
          <a:prstGeom prst="rect">
            <a:avLst/>
          </a:prstGeom>
          <a:noFill/>
        </p:spPr>
        <p:txBody>
          <a:bodyPr wrap="none" rtlCol="0">
            <a:spAutoFit/>
          </a:bodyPr>
          <a:lstStyle/>
          <a:p>
            <a:r>
              <a:rPr lang="cs-CZ" sz="1600" b="0" dirty="0"/>
              <a:t>Anténní faktor dB/m</a:t>
            </a:r>
          </a:p>
        </p:txBody>
      </p:sp>
    </p:spTree>
    <p:extLst>
      <p:ext uri="{BB962C8B-B14F-4D97-AF65-F5344CB8AC3E}">
        <p14:creationId xmlns:p14="http://schemas.microsoft.com/office/powerpoint/2010/main" val="1388702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descr="Obsah obrázku stůl, interiér&#10;&#10;Popis byl vytvořen automaticky">
            <a:extLst>
              <a:ext uri="{FF2B5EF4-FFF2-40B4-BE49-F238E27FC236}">
                <a16:creationId xmlns:a16="http://schemas.microsoft.com/office/drawing/2014/main" id="{23ED773B-5DBB-4478-B219-BAC9226305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31601"/>
          </a:xfrm>
          <a:prstGeom prst="rect">
            <a:avLst/>
          </a:prstGeom>
        </p:spPr>
      </p:pic>
      <p:sp>
        <p:nvSpPr>
          <p:cNvPr id="25606" name="Text Box 8"/>
          <p:cNvSpPr txBox="1">
            <a:spLocks noChangeArrowheads="1"/>
          </p:cNvSpPr>
          <p:nvPr/>
        </p:nvSpPr>
        <p:spPr bwMode="auto">
          <a:xfrm>
            <a:off x="4499992" y="204821"/>
            <a:ext cx="3981365" cy="338554"/>
          </a:xfrm>
          <a:prstGeom prst="rect">
            <a:avLst/>
          </a:prstGeom>
          <a:solidFill>
            <a:schemeClr val="accent5">
              <a:lumMod val="60000"/>
              <a:lumOff val="40000"/>
            </a:schemeClr>
          </a:solidFill>
          <a:ln w="9525">
            <a:noFill/>
            <a:miter lim="800000"/>
            <a:headEnd/>
            <a:tailEnd/>
          </a:ln>
        </p:spPr>
        <p:txBody>
          <a:bodyPr wrap="square">
            <a:spAutoFit/>
          </a:bodyPr>
          <a:lstStyle/>
          <a:p>
            <a:pPr marL="285750" indent="-285750">
              <a:spcBef>
                <a:spcPct val="50000"/>
              </a:spcBef>
              <a:buFont typeface="Wingdings" panose="05000000000000000000" pitchFamily="2" charset="2"/>
              <a:buChar char="q"/>
            </a:pPr>
            <a:r>
              <a:rPr lang="cs-CZ" sz="1600" b="0" dirty="0" err="1"/>
              <a:t>Bilog</a:t>
            </a:r>
            <a:r>
              <a:rPr lang="cs-CZ" sz="1600" b="0" dirty="0"/>
              <a:t> složená širokopásmová anténa</a:t>
            </a:r>
          </a:p>
        </p:txBody>
      </p:sp>
      <p:sp>
        <p:nvSpPr>
          <p:cNvPr id="25607" name="Text Box 9"/>
          <p:cNvSpPr txBox="1">
            <a:spLocks noChangeArrowheads="1"/>
          </p:cNvSpPr>
          <p:nvPr/>
        </p:nvSpPr>
        <p:spPr bwMode="auto">
          <a:xfrm>
            <a:off x="0" y="2426028"/>
            <a:ext cx="4211960" cy="1077218"/>
          </a:xfrm>
          <a:prstGeom prst="rect">
            <a:avLst/>
          </a:prstGeom>
          <a:solidFill>
            <a:schemeClr val="accent5">
              <a:lumMod val="40000"/>
              <a:lumOff val="60000"/>
            </a:schemeClr>
          </a:solidFill>
          <a:ln w="9525">
            <a:noFill/>
            <a:miter lim="800000"/>
            <a:headEnd/>
            <a:tailEnd/>
          </a:ln>
        </p:spPr>
        <p:txBody>
          <a:bodyPr wrap="square">
            <a:spAutoFit/>
          </a:bodyPr>
          <a:lstStyle/>
          <a:p>
            <a:pPr marL="285750" indent="-285750">
              <a:buSzPct val="100000"/>
              <a:buFont typeface="Wingdings" panose="05000000000000000000" pitchFamily="2" charset="2"/>
              <a:buChar char="q"/>
            </a:pPr>
            <a:r>
              <a:rPr lang="cs-CZ" sz="1600" b="0" dirty="0"/>
              <a:t>trychtýřové antény - hřebenová anténa (Double-</a:t>
            </a:r>
            <a:r>
              <a:rPr lang="cs-CZ" sz="1600" b="0" dirty="0" err="1"/>
              <a:t>Ridged</a:t>
            </a:r>
            <a:r>
              <a:rPr lang="cs-CZ" sz="1600" b="0" dirty="0"/>
              <a:t> Horn </a:t>
            </a:r>
            <a:r>
              <a:rPr lang="cs-CZ" sz="1600" b="0" dirty="0" err="1"/>
              <a:t>Antenna</a:t>
            </a:r>
            <a:r>
              <a:rPr lang="cs-CZ" sz="1600" b="0" dirty="0"/>
              <a:t>) v rozsahu frekvencí například 200 MHz – 2 GHz,</a:t>
            </a:r>
            <a:br>
              <a:rPr lang="cs-CZ" sz="1600" b="0" dirty="0"/>
            </a:br>
            <a:r>
              <a:rPr lang="cs-CZ" sz="1600" b="0" dirty="0"/>
              <a:t>1 GHz – 18 GHz nebo 18 GHz – 40 GHz</a:t>
            </a:r>
          </a:p>
        </p:txBody>
      </p:sp>
      <p:pic>
        <p:nvPicPr>
          <p:cNvPr id="5" name="Obrázek 4">
            <a:extLst>
              <a:ext uri="{FF2B5EF4-FFF2-40B4-BE49-F238E27FC236}">
                <a16:creationId xmlns:a16="http://schemas.microsoft.com/office/drawing/2014/main" id="{8F06B683-988D-42B6-86D8-43FB9DD3FB38}"/>
              </a:ext>
            </a:extLst>
          </p:cNvPr>
          <p:cNvPicPr>
            <a:picLocks noChangeAspect="1"/>
          </p:cNvPicPr>
          <p:nvPr/>
        </p:nvPicPr>
        <p:blipFill>
          <a:blip r:embed="rId3"/>
          <a:stretch>
            <a:fillRect/>
          </a:stretch>
        </p:blipFill>
        <p:spPr>
          <a:xfrm>
            <a:off x="5148064" y="3988602"/>
            <a:ext cx="3931763" cy="2809192"/>
          </a:xfrm>
          <a:prstGeom prst="rect">
            <a:avLst/>
          </a:prstGeom>
        </p:spPr>
      </p:pic>
      <p:sp>
        <p:nvSpPr>
          <p:cNvPr id="14" name="TextovéPole 13">
            <a:extLst>
              <a:ext uri="{FF2B5EF4-FFF2-40B4-BE49-F238E27FC236}">
                <a16:creationId xmlns:a16="http://schemas.microsoft.com/office/drawing/2014/main" id="{388DCE0A-F0D8-420B-959B-9EE325083D47}"/>
              </a:ext>
            </a:extLst>
          </p:cNvPr>
          <p:cNvSpPr txBox="1"/>
          <p:nvPr/>
        </p:nvSpPr>
        <p:spPr>
          <a:xfrm>
            <a:off x="5364088" y="4077072"/>
            <a:ext cx="1766830" cy="307777"/>
          </a:xfrm>
          <a:prstGeom prst="rect">
            <a:avLst/>
          </a:prstGeom>
          <a:solidFill>
            <a:schemeClr val="bg1"/>
          </a:solidFill>
        </p:spPr>
        <p:txBody>
          <a:bodyPr wrap="none" rtlCol="0">
            <a:spAutoFit/>
          </a:bodyPr>
          <a:lstStyle/>
          <a:p>
            <a:r>
              <a:rPr lang="cs-CZ" sz="1400" b="0" dirty="0"/>
              <a:t>Anténní faktor dB/m</a:t>
            </a:r>
          </a:p>
        </p:txBody>
      </p:sp>
      <p:pic>
        <p:nvPicPr>
          <p:cNvPr id="1026" name="Picture 2" descr="wide band horn antenna">
            <a:extLst>
              <a:ext uri="{FF2B5EF4-FFF2-40B4-BE49-F238E27FC236}">
                <a16:creationId xmlns:a16="http://schemas.microsoft.com/office/drawing/2014/main" id="{9B41A9FB-C7A8-4D27-8BB3-213FFD4B8B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03246"/>
            <a:ext cx="3719240" cy="33547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Skupina 11">
            <a:extLst>
              <a:ext uri="{FF2B5EF4-FFF2-40B4-BE49-F238E27FC236}">
                <a16:creationId xmlns:a16="http://schemas.microsoft.com/office/drawing/2014/main" id="{FA50681B-F667-4921-81E7-727917CC4474}"/>
              </a:ext>
            </a:extLst>
          </p:cNvPr>
          <p:cNvGrpSpPr/>
          <p:nvPr/>
        </p:nvGrpSpPr>
        <p:grpSpPr>
          <a:xfrm>
            <a:off x="250824" y="2276872"/>
            <a:ext cx="5395547" cy="1911668"/>
            <a:chOff x="241717" y="2473166"/>
            <a:chExt cx="5395547" cy="1911668"/>
          </a:xfrm>
        </p:grpSpPr>
        <p:pic>
          <p:nvPicPr>
            <p:cNvPr id="6" name="Obrázek 5">
              <a:extLst>
                <a:ext uri="{FF2B5EF4-FFF2-40B4-BE49-F238E27FC236}">
                  <a16:creationId xmlns:a16="http://schemas.microsoft.com/office/drawing/2014/main" id="{BF407272-2654-4BF9-B0E9-42A2F86F779E}"/>
                </a:ext>
              </a:extLst>
            </p:cNvPr>
            <p:cNvPicPr>
              <a:picLocks noChangeAspect="1"/>
            </p:cNvPicPr>
            <p:nvPr/>
          </p:nvPicPr>
          <p:blipFill>
            <a:blip r:embed="rId2"/>
            <a:stretch>
              <a:fillRect/>
            </a:stretch>
          </p:blipFill>
          <p:spPr>
            <a:xfrm>
              <a:off x="241717" y="2473166"/>
              <a:ext cx="5395547" cy="1911668"/>
            </a:xfrm>
            <a:prstGeom prst="rect">
              <a:avLst/>
            </a:prstGeom>
          </p:spPr>
        </p:pic>
        <mc:AlternateContent xmlns:mc="http://schemas.openxmlformats.org/markup-compatibility/2006" xmlns:a14="http://schemas.microsoft.com/office/drawing/2010/main">
          <mc:Choice Requires="a14">
            <p:sp>
              <p:nvSpPr>
                <p:cNvPr id="14" name="TextovéPole 13">
                  <a:extLst>
                    <a:ext uri="{FF2B5EF4-FFF2-40B4-BE49-F238E27FC236}">
                      <a16:creationId xmlns:a16="http://schemas.microsoft.com/office/drawing/2014/main" id="{9F07D9B6-FDCE-4E6E-AAC1-B195CC58FB71}"/>
                    </a:ext>
                  </a:extLst>
                </p:cNvPr>
                <p:cNvSpPr txBox="1"/>
                <p:nvPr/>
              </p:nvSpPr>
              <p:spPr>
                <a:xfrm>
                  <a:off x="1835696" y="3789040"/>
                  <a:ext cx="32633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𝑼</m:t>
                            </m:r>
                          </m:e>
                          <m:sub>
                            <m:r>
                              <a:rPr lang="cs-CZ" sz="1800" b="1" i="1" smtClean="0">
                                <a:latin typeface="Cambria Math" panose="02040503050406030204" pitchFamily="18" charset="0"/>
                                <a:ea typeface="Cambria Math" panose="02040503050406030204" pitchFamily="18" charset="0"/>
                              </a:rPr>
                              <m:t>𝒓</m:t>
                            </m:r>
                          </m:sub>
                        </m:sSub>
                      </m:oMath>
                    </m:oMathPara>
                  </a14:m>
                  <a:endParaRPr lang="cs-CZ" dirty="0"/>
                </a:p>
              </p:txBody>
            </p:sp>
          </mc:Choice>
          <mc:Fallback xmlns="">
            <p:sp>
              <p:nvSpPr>
                <p:cNvPr id="14" name="TextovéPole 13">
                  <a:extLst>
                    <a:ext uri="{FF2B5EF4-FFF2-40B4-BE49-F238E27FC236}">
                      <a16:creationId xmlns:a16="http://schemas.microsoft.com/office/drawing/2014/main" id="{9F07D9B6-FDCE-4E6E-AAC1-B195CC58FB71}"/>
                    </a:ext>
                  </a:extLst>
                </p:cNvPr>
                <p:cNvSpPr txBox="1">
                  <a:spLocks noRot="1" noChangeAspect="1" noMove="1" noResize="1" noEditPoints="1" noAdjustHandles="1" noChangeArrowheads="1" noChangeShapeType="1" noTextEdit="1"/>
                </p:cNvSpPr>
                <p:nvPr/>
              </p:nvSpPr>
              <p:spPr>
                <a:xfrm>
                  <a:off x="1835696" y="3789040"/>
                  <a:ext cx="326336" cy="369332"/>
                </a:xfrm>
                <a:prstGeom prst="rect">
                  <a:avLst/>
                </a:prstGeom>
                <a:blipFill>
                  <a:blip r:embed="rId3"/>
                  <a:stretch>
                    <a:fillRect r="-22642"/>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5" name="TextovéPole 14">
                  <a:extLst>
                    <a:ext uri="{FF2B5EF4-FFF2-40B4-BE49-F238E27FC236}">
                      <a16:creationId xmlns:a16="http://schemas.microsoft.com/office/drawing/2014/main" id="{34BC2AD3-A38B-4666-ACA3-71D775D02C30}"/>
                    </a:ext>
                  </a:extLst>
                </p:cNvPr>
                <p:cNvSpPr txBox="1"/>
                <p:nvPr/>
              </p:nvSpPr>
              <p:spPr>
                <a:xfrm>
                  <a:off x="4408832" y="3774087"/>
                  <a:ext cx="32633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𝑼</m:t>
                            </m:r>
                          </m:e>
                          <m:sub>
                            <m:r>
                              <a:rPr lang="cs-CZ" sz="1800" b="1" i="1" smtClean="0">
                                <a:latin typeface="Cambria Math" panose="02040503050406030204" pitchFamily="18" charset="0"/>
                                <a:ea typeface="Cambria Math" panose="02040503050406030204" pitchFamily="18" charset="0"/>
                              </a:rPr>
                              <m:t>𝒓</m:t>
                            </m:r>
                          </m:sub>
                        </m:sSub>
                      </m:oMath>
                    </m:oMathPara>
                  </a14:m>
                  <a:endParaRPr lang="cs-CZ" dirty="0"/>
                </a:p>
              </p:txBody>
            </p:sp>
          </mc:Choice>
          <mc:Fallback xmlns="">
            <p:sp>
              <p:nvSpPr>
                <p:cNvPr id="15" name="TextovéPole 14">
                  <a:extLst>
                    <a:ext uri="{FF2B5EF4-FFF2-40B4-BE49-F238E27FC236}">
                      <a16:creationId xmlns:a16="http://schemas.microsoft.com/office/drawing/2014/main" id="{34BC2AD3-A38B-4666-ACA3-71D775D02C30}"/>
                    </a:ext>
                  </a:extLst>
                </p:cNvPr>
                <p:cNvSpPr txBox="1">
                  <a:spLocks noRot="1" noChangeAspect="1" noMove="1" noResize="1" noEditPoints="1" noAdjustHandles="1" noChangeArrowheads="1" noChangeShapeType="1" noTextEdit="1"/>
                </p:cNvSpPr>
                <p:nvPr/>
              </p:nvSpPr>
              <p:spPr>
                <a:xfrm>
                  <a:off x="4408832" y="3774087"/>
                  <a:ext cx="326336" cy="369332"/>
                </a:xfrm>
                <a:prstGeom prst="rect">
                  <a:avLst/>
                </a:prstGeom>
                <a:blipFill>
                  <a:blip r:embed="rId4"/>
                  <a:stretch>
                    <a:fillRect r="-22642"/>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7" name="TextovéPole 16">
                  <a:extLst>
                    <a:ext uri="{FF2B5EF4-FFF2-40B4-BE49-F238E27FC236}">
                      <a16:creationId xmlns:a16="http://schemas.microsoft.com/office/drawing/2014/main" id="{57C0E554-0003-4D19-ADF8-71D9AC24BC7E}"/>
                    </a:ext>
                  </a:extLst>
                </p:cNvPr>
                <p:cNvSpPr txBox="1"/>
                <p:nvPr/>
              </p:nvSpPr>
              <p:spPr>
                <a:xfrm>
                  <a:off x="899592" y="2631149"/>
                  <a:ext cx="3983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𝑬</m:t>
                            </m:r>
                          </m:e>
                          <m:sub>
                            <m:r>
                              <a:rPr lang="cs-CZ" sz="1800" b="1" i="1" smtClean="0">
                                <a:latin typeface="Cambria Math" panose="02040503050406030204" pitchFamily="18" charset="0"/>
                                <a:ea typeface="Cambria Math" panose="02040503050406030204" pitchFamily="18" charset="0"/>
                              </a:rPr>
                              <m:t>𝒓</m:t>
                            </m:r>
                          </m:sub>
                        </m:sSub>
                      </m:oMath>
                    </m:oMathPara>
                  </a14:m>
                  <a:endParaRPr lang="cs-CZ" dirty="0"/>
                </a:p>
              </p:txBody>
            </p:sp>
          </mc:Choice>
          <mc:Fallback xmlns="">
            <p:sp>
              <p:nvSpPr>
                <p:cNvPr id="17" name="TextovéPole 16">
                  <a:extLst>
                    <a:ext uri="{FF2B5EF4-FFF2-40B4-BE49-F238E27FC236}">
                      <a16:creationId xmlns:a16="http://schemas.microsoft.com/office/drawing/2014/main" id="{57C0E554-0003-4D19-ADF8-71D9AC24BC7E}"/>
                    </a:ext>
                  </a:extLst>
                </p:cNvPr>
                <p:cNvSpPr txBox="1">
                  <a:spLocks noRot="1" noChangeAspect="1" noMove="1" noResize="1" noEditPoints="1" noAdjustHandles="1" noChangeArrowheads="1" noChangeShapeType="1" noTextEdit="1"/>
                </p:cNvSpPr>
                <p:nvPr/>
              </p:nvSpPr>
              <p:spPr>
                <a:xfrm>
                  <a:off x="899592" y="2631149"/>
                  <a:ext cx="398344" cy="369332"/>
                </a:xfrm>
                <a:prstGeom prst="rect">
                  <a:avLst/>
                </a:prstGeom>
                <a:blipFill>
                  <a:blip r:embed="rId5"/>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8" name="TextovéPole 17">
                  <a:extLst>
                    <a:ext uri="{FF2B5EF4-FFF2-40B4-BE49-F238E27FC236}">
                      <a16:creationId xmlns:a16="http://schemas.microsoft.com/office/drawing/2014/main" id="{FB17C6A7-CDD5-4F52-BD44-6C3C14C8E0E8}"/>
                    </a:ext>
                  </a:extLst>
                </p:cNvPr>
                <p:cNvSpPr txBox="1"/>
                <p:nvPr/>
              </p:nvSpPr>
              <p:spPr>
                <a:xfrm>
                  <a:off x="3268428" y="2637427"/>
                  <a:ext cx="3983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𝑯</m:t>
                            </m:r>
                          </m:e>
                          <m:sub>
                            <m:r>
                              <a:rPr lang="cs-CZ" sz="1800" b="1" i="1" smtClean="0">
                                <a:latin typeface="Cambria Math" panose="02040503050406030204" pitchFamily="18" charset="0"/>
                                <a:ea typeface="Cambria Math" panose="02040503050406030204" pitchFamily="18" charset="0"/>
                              </a:rPr>
                              <m:t>𝒓</m:t>
                            </m:r>
                          </m:sub>
                        </m:sSub>
                      </m:oMath>
                    </m:oMathPara>
                  </a14:m>
                  <a:endParaRPr lang="cs-CZ" dirty="0"/>
                </a:p>
              </p:txBody>
            </p:sp>
          </mc:Choice>
          <mc:Fallback xmlns="">
            <p:sp>
              <p:nvSpPr>
                <p:cNvPr id="18" name="TextovéPole 17">
                  <a:extLst>
                    <a:ext uri="{FF2B5EF4-FFF2-40B4-BE49-F238E27FC236}">
                      <a16:creationId xmlns:a16="http://schemas.microsoft.com/office/drawing/2014/main" id="{FB17C6A7-CDD5-4F52-BD44-6C3C14C8E0E8}"/>
                    </a:ext>
                  </a:extLst>
                </p:cNvPr>
                <p:cNvSpPr txBox="1">
                  <a:spLocks noRot="1" noChangeAspect="1" noMove="1" noResize="1" noEditPoints="1" noAdjustHandles="1" noChangeArrowheads="1" noChangeShapeType="1" noTextEdit="1"/>
                </p:cNvSpPr>
                <p:nvPr/>
              </p:nvSpPr>
              <p:spPr>
                <a:xfrm>
                  <a:off x="3268428" y="2637427"/>
                  <a:ext cx="398344" cy="369332"/>
                </a:xfrm>
                <a:prstGeom prst="rect">
                  <a:avLst/>
                </a:prstGeom>
                <a:blipFill>
                  <a:blip r:embed="rId6"/>
                  <a:stretch>
                    <a:fillRect r="-3077"/>
                  </a:stretch>
                </a:blipFill>
              </p:spPr>
              <p:txBody>
                <a:bodyPr/>
                <a:lstStyle/>
                <a:p>
                  <a:r>
                    <a:rPr lang="cs-CZ">
                      <a:noFill/>
                    </a:rPr>
                    <a:t> </a:t>
                  </a:r>
                </a:p>
              </p:txBody>
            </p:sp>
          </mc:Fallback>
        </mc:AlternateContent>
      </p:grpSp>
      <mc:AlternateContent xmlns:mc="http://schemas.openxmlformats.org/markup-compatibility/2006" xmlns:a14="http://schemas.microsoft.com/office/drawing/2010/main">
        <mc:Choice Requires="a14">
          <p:sp>
            <p:nvSpPr>
              <p:cNvPr id="1028" name="Text Box 17"/>
              <p:cNvSpPr txBox="1">
                <a:spLocks noChangeArrowheads="1"/>
              </p:cNvSpPr>
              <p:nvPr/>
            </p:nvSpPr>
            <p:spPr bwMode="auto">
              <a:xfrm>
                <a:off x="250826" y="1023617"/>
                <a:ext cx="8715284" cy="5237331"/>
              </a:xfrm>
              <a:prstGeom prst="rect">
                <a:avLst/>
              </a:prstGeom>
              <a:noFill/>
              <a:ln w="9525">
                <a:noFill/>
                <a:miter lim="800000"/>
                <a:headEnd/>
                <a:tailEnd/>
              </a:ln>
            </p:spPr>
            <p:txBody>
              <a:bodyPr wrap="square">
                <a:spAutoFit/>
              </a:bodyPr>
              <a:lstStyle/>
              <a:p>
                <a:r>
                  <a:rPr lang="cs-CZ" sz="1400" dirty="0"/>
                  <a:t>Anténní faktor AF</a:t>
                </a:r>
                <a:r>
                  <a:rPr lang="cs-CZ" sz="1400" b="0" dirty="0"/>
                  <a:t> (AF </a:t>
                </a:r>
                <a:r>
                  <a:rPr lang="cs-CZ" sz="1400" dirty="0"/>
                  <a:t>přijímací</a:t>
                </a:r>
                <a:r>
                  <a:rPr lang="cs-CZ" sz="1400" b="0" dirty="0"/>
                  <a:t> anténní faktor versus TAF pro ČSN EN 61000-4-3) je základním parametrem každé antény pro EMC a jeho kmitočtový průběh základním údajem dodávaným výrobcem antény. Při měření je velikost anténního faktoru automaticky připočítávána (charakteristika antény je zadána do měřicího softwaru) k  měřenému napětí, takže měřič rušení udává na svém výstupu přímo měřenou veličinu rušivého signálu (intenzitu elektrického pole v </a:t>
                </a:r>
                <a:r>
                  <a:rPr lang="cs-CZ" sz="1400" b="0" dirty="0" err="1"/>
                  <a:t>dBμV</a:t>
                </a:r>
                <a:r>
                  <a:rPr lang="cs-CZ" sz="1400" b="0" dirty="0"/>
                  <a:t>/m). Velikost anténního faktoru měřicí antény tak přímo limituje minimálně měřitelnou velikost signálu.</a:t>
                </a:r>
              </a:p>
              <a:p>
                <a:endParaRPr lang="cs-CZ" sz="1400" b="0" dirty="0"/>
              </a:p>
              <a:p>
                <a:endParaRPr lang="cs-CZ" sz="1400" b="0" dirty="0"/>
              </a:p>
              <a:p>
                <a:endParaRPr lang="cs-CZ" sz="1400" b="0" dirty="0"/>
              </a:p>
              <a:p>
                <a:endParaRPr lang="cs-CZ" sz="1400" b="0" dirty="0"/>
              </a:p>
              <a:p>
                <a:endParaRPr lang="cs-CZ" sz="1400" b="0" dirty="0"/>
              </a:p>
              <a:p>
                <a:endParaRPr lang="cs-CZ" sz="1400" b="0" dirty="0"/>
              </a:p>
              <a:p>
                <a:endParaRPr lang="cs-CZ" sz="1400" b="0" dirty="0"/>
              </a:p>
              <a:p>
                <a:endParaRPr lang="cs-CZ" sz="1400" b="0" dirty="0"/>
              </a:p>
              <a:p>
                <a:pPr>
                  <a:spcBef>
                    <a:spcPts val="600"/>
                  </a:spcBef>
                </a:pPr>
                <a:r>
                  <a:rPr lang="cs-CZ" sz="1400" b="0" dirty="0"/>
                  <a:t>Pro antény měřící magnetické pole (rámová nebo feritová anténa) je obdobně definován jejich anténní faktor pro magnetické pole </a:t>
                </a:r>
              </a:p>
              <a:p>
                <a:r>
                  <a:rPr lang="cs-CZ" sz="1400" b="0" dirty="0"/>
                  <a:t>       </a:t>
                </a:r>
                <a14:m>
                  <m:oMath xmlns:m="http://schemas.openxmlformats.org/officeDocument/2006/math">
                    <m:r>
                      <a:rPr lang="cs-CZ" sz="1600" b="0" i="1" smtClean="0">
                        <a:latin typeface="Cambria Math" panose="02040503050406030204" pitchFamily="18" charset="0"/>
                      </a:rPr>
                      <m:t>𝐴</m:t>
                    </m:r>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𝐹</m:t>
                        </m:r>
                      </m:e>
                      <m:sub>
                        <m:r>
                          <a:rPr lang="cs-CZ" sz="1600" b="0" i="1" smtClean="0">
                            <a:latin typeface="Cambria Math" panose="02040503050406030204" pitchFamily="18" charset="0"/>
                          </a:rPr>
                          <m:t>𝐻</m:t>
                        </m:r>
                      </m:sub>
                    </m:sSub>
                    <m:r>
                      <a:rPr lang="cs-CZ" sz="1600" b="0" i="1" smtClean="0">
                        <a:latin typeface="Cambria Math" panose="02040503050406030204" pitchFamily="18" charset="0"/>
                        <a:ea typeface="Cambria Math" panose="02040503050406030204" pitchFamily="18" charset="0"/>
                      </a:rPr>
                      <m:t>=</m:t>
                    </m:r>
                    <m:f>
                      <m:fPr>
                        <m:type m:val="lin"/>
                        <m:ctrlPr>
                          <a:rPr lang="cs-CZ" sz="1600" b="0" i="1" smtClean="0">
                            <a:latin typeface="Cambria Math" panose="02040503050406030204" pitchFamily="18" charset="0"/>
                            <a:ea typeface="Cambria Math" panose="02040503050406030204" pitchFamily="18" charset="0"/>
                          </a:rPr>
                        </m:ctrlPr>
                      </m:fPr>
                      <m:num>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𝐻</m:t>
                            </m:r>
                          </m:e>
                          <m:sub>
                            <m:r>
                              <a:rPr lang="cs-CZ" sz="1600" b="0" i="1" smtClean="0">
                                <a:latin typeface="Cambria Math" panose="02040503050406030204" pitchFamily="18" charset="0"/>
                                <a:ea typeface="Cambria Math" panose="02040503050406030204" pitchFamily="18" charset="0"/>
                              </a:rPr>
                              <m:t>𝑟</m:t>
                            </m:r>
                          </m:sub>
                        </m:sSub>
                      </m:num>
                      <m:den>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𝑈</m:t>
                            </m:r>
                          </m:e>
                          <m:sub>
                            <m:r>
                              <a:rPr lang="cs-CZ" sz="1600" b="0" i="1" smtClean="0">
                                <a:latin typeface="Cambria Math" panose="02040503050406030204" pitchFamily="18" charset="0"/>
                                <a:ea typeface="Cambria Math" panose="02040503050406030204" pitchFamily="18" charset="0"/>
                              </a:rPr>
                              <m:t>𝑟</m:t>
                            </m:r>
                          </m:sub>
                        </m:sSub>
                      </m:den>
                    </m:f>
                  </m:oMath>
                </a14:m>
                <a:r>
                  <a:rPr lang="cs-CZ" sz="1600" b="0" dirty="0"/>
                  <a:t>  </a:t>
                </a:r>
                <a:r>
                  <a:rPr lang="cs-CZ" sz="1400" b="0" dirty="0"/>
                  <a:t>nebo v logaritmické míře </a:t>
                </a:r>
                <a14:m>
                  <m:oMath xmlns:m="http://schemas.openxmlformats.org/officeDocument/2006/math">
                    <m:r>
                      <a:rPr lang="cs-CZ" sz="1600" b="0" i="1">
                        <a:latin typeface="Cambria Math" panose="02040503050406030204" pitchFamily="18" charset="0"/>
                      </a:rPr>
                      <m:t>𝐴</m:t>
                    </m:r>
                    <m:sSub>
                      <m:sSubPr>
                        <m:ctrlPr>
                          <a:rPr lang="cs-CZ" sz="1600" b="0" i="1">
                            <a:latin typeface="Cambria Math" panose="02040503050406030204" pitchFamily="18" charset="0"/>
                          </a:rPr>
                        </m:ctrlPr>
                      </m:sSubPr>
                      <m:e>
                        <m:r>
                          <a:rPr lang="cs-CZ" sz="1600" b="0" i="1">
                            <a:latin typeface="Cambria Math" panose="02040503050406030204" pitchFamily="18" charset="0"/>
                          </a:rPr>
                          <m:t>𝐹</m:t>
                        </m:r>
                      </m:e>
                      <m:sub>
                        <m:r>
                          <a:rPr lang="cs-CZ" sz="1600" b="0" i="1" smtClean="0">
                            <a:latin typeface="Cambria Math" panose="02040503050406030204" pitchFamily="18" charset="0"/>
                          </a:rPr>
                          <m:t>𝐻</m:t>
                        </m:r>
                      </m:sub>
                    </m:sSub>
                    <m:d>
                      <m:dPr>
                        <m:ctrlPr>
                          <a:rPr lang="cs-CZ" sz="1600" b="0" i="1" smtClean="0">
                            <a:latin typeface="Cambria Math" panose="02040503050406030204" pitchFamily="18" charset="0"/>
                          </a:rPr>
                        </m:ctrlPr>
                      </m:dPr>
                      <m:e>
                        <m:r>
                          <a:rPr lang="cs-CZ" sz="1600" b="0" i="1" smtClean="0">
                            <a:latin typeface="Cambria Math" panose="02040503050406030204" pitchFamily="18" charset="0"/>
                          </a:rPr>
                          <m:t>𝑑𝐵𝑆</m:t>
                        </m:r>
                        <m:sSup>
                          <m:sSupPr>
                            <m:ctrlPr>
                              <a:rPr lang="cs-CZ" sz="1600" b="0" i="1" smtClean="0">
                                <a:latin typeface="Cambria Math" panose="02040503050406030204" pitchFamily="18" charset="0"/>
                              </a:rPr>
                            </m:ctrlPr>
                          </m:sSupPr>
                          <m:e>
                            <m:r>
                              <a:rPr lang="cs-CZ" sz="1600" b="0" i="1" smtClean="0">
                                <a:latin typeface="Cambria Math" panose="02040503050406030204" pitchFamily="18" charset="0"/>
                              </a:rPr>
                              <m:t>𝑚</m:t>
                            </m:r>
                          </m:e>
                          <m:sup>
                            <m:r>
                              <a:rPr lang="cs-CZ" sz="1600" b="0" i="1" smtClean="0">
                                <a:latin typeface="Cambria Math" panose="02040503050406030204" pitchFamily="18" charset="0"/>
                                <a:ea typeface="Cambria Math" panose="02040503050406030204" pitchFamily="18" charset="0"/>
                              </a:rPr>
                              <m:t>−1</m:t>
                            </m:r>
                          </m:sup>
                        </m:sSup>
                      </m:e>
                    </m:d>
                    <m:r>
                      <a:rPr lang="cs-CZ" sz="1600" b="0" i="1">
                        <a:latin typeface="Cambria Math" panose="02040503050406030204" pitchFamily="18" charset="0"/>
                        <a:ea typeface="Cambria Math" panose="02040503050406030204" pitchFamily="18" charset="0"/>
                      </a:rPr>
                      <m:t>=</m:t>
                    </m:r>
                  </m:oMath>
                </a14:m>
                <a:r>
                  <a:rPr lang="cs-CZ" sz="1600" b="0" dirty="0">
                    <a:ea typeface="Cambria Math" panose="02040503050406030204" pitchFamily="18" charset="0"/>
                  </a:rPr>
                  <a:t> </a:t>
                </a:r>
                <a14:m>
                  <m:oMath xmlns:m="http://schemas.openxmlformats.org/officeDocument/2006/math">
                    <m:sSub>
                      <m:sSubPr>
                        <m:ctrlPr>
                          <a:rPr lang="cs-CZ" sz="1600" b="0" i="1">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𝐻</m:t>
                        </m:r>
                      </m:e>
                      <m:sub>
                        <m:r>
                          <a:rPr lang="cs-CZ" sz="1600" b="0" i="1">
                            <a:latin typeface="Cambria Math" panose="02040503050406030204" pitchFamily="18" charset="0"/>
                            <a:ea typeface="Cambria Math" panose="02040503050406030204" pitchFamily="18" charset="0"/>
                          </a:rPr>
                          <m:t>𝑟</m:t>
                        </m:r>
                      </m:sub>
                    </m:sSub>
                    <m:d>
                      <m:dPr>
                        <m:ctrlPr>
                          <a:rPr lang="cs-CZ" sz="1600" b="0" i="1">
                            <a:latin typeface="Cambria Math" panose="02040503050406030204" pitchFamily="18" charset="0"/>
                            <a:ea typeface="Cambria Math" panose="02040503050406030204" pitchFamily="18" charset="0"/>
                          </a:rPr>
                        </m:ctrlPr>
                      </m:dPr>
                      <m:e>
                        <m:r>
                          <a:rPr lang="cs-CZ" sz="1600" b="0" i="1">
                            <a:latin typeface="Cambria Math" panose="02040503050406030204" pitchFamily="18" charset="0"/>
                            <a:ea typeface="Cambria Math" panose="02040503050406030204" pitchFamily="18" charset="0"/>
                          </a:rPr>
                          <m:t>𝑑𝐵</m:t>
                        </m:r>
                        <m:r>
                          <a:rPr lang="cs-CZ" sz="1600" b="0" i="1" smtClean="0">
                            <a:latin typeface="Cambria Math" panose="02040503050406030204" pitchFamily="18" charset="0"/>
                            <a:ea typeface="Cambria Math" panose="02040503050406030204" pitchFamily="18" charset="0"/>
                          </a:rPr>
                          <m:t>𝐴</m:t>
                        </m:r>
                        <m:r>
                          <a:rPr lang="cs-CZ" sz="1600" b="0" i="1">
                            <a:latin typeface="Cambria Math" panose="02040503050406030204" pitchFamily="18" charset="0"/>
                            <a:ea typeface="Cambria Math" panose="02040503050406030204" pitchFamily="18" charset="0"/>
                          </a:rPr>
                          <m:t>/</m:t>
                        </m:r>
                        <m:r>
                          <a:rPr lang="cs-CZ" sz="1600" b="0" i="1">
                            <a:latin typeface="Cambria Math" panose="02040503050406030204" pitchFamily="18" charset="0"/>
                            <a:ea typeface="Cambria Math" panose="02040503050406030204" pitchFamily="18" charset="0"/>
                          </a:rPr>
                          <m:t>𝑚</m:t>
                        </m:r>
                      </m:e>
                    </m:d>
                    <m:r>
                      <a:rPr lang="cs-CZ" sz="1600" b="0" i="1" smtClean="0">
                        <a:latin typeface="Cambria Math" panose="02040503050406030204" pitchFamily="18" charset="0"/>
                        <a:ea typeface="Cambria Math" panose="02040503050406030204" pitchFamily="18" charset="0"/>
                      </a:rPr>
                      <m:t>−</m:t>
                    </m:r>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𝑈</m:t>
                        </m:r>
                      </m:e>
                      <m:sub>
                        <m:r>
                          <a:rPr lang="cs-CZ" sz="1600" b="0" i="1" smtClean="0">
                            <a:latin typeface="Cambria Math" panose="02040503050406030204" pitchFamily="18" charset="0"/>
                            <a:ea typeface="Cambria Math" panose="02040503050406030204" pitchFamily="18" charset="0"/>
                          </a:rPr>
                          <m:t>𝑟</m:t>
                        </m:r>
                      </m:sub>
                    </m:sSub>
                    <m:d>
                      <m:dPr>
                        <m:ctrlPr>
                          <a:rPr lang="cs-CZ" sz="1600" b="0" i="1" smtClean="0">
                            <a:latin typeface="Cambria Math" panose="02040503050406030204" pitchFamily="18" charset="0"/>
                            <a:ea typeface="Cambria Math" panose="02040503050406030204" pitchFamily="18" charset="0"/>
                          </a:rPr>
                        </m:ctrlPr>
                      </m:dPr>
                      <m:e>
                        <m:r>
                          <a:rPr lang="cs-CZ" sz="1600" b="0" i="1" smtClean="0">
                            <a:latin typeface="Cambria Math" panose="02040503050406030204" pitchFamily="18" charset="0"/>
                            <a:ea typeface="Cambria Math" panose="02040503050406030204" pitchFamily="18" charset="0"/>
                          </a:rPr>
                          <m:t>𝑑𝐵𝑉</m:t>
                        </m:r>
                      </m:e>
                    </m:d>
                  </m:oMath>
                </a14:m>
                <a:endParaRPr lang="cs-CZ" sz="1600" b="0" dirty="0"/>
              </a:p>
              <a:p>
                <a:pPr>
                  <a:spcBef>
                    <a:spcPts val="600"/>
                  </a:spcBef>
                  <a:spcAft>
                    <a:spcPts val="0"/>
                  </a:spcAft>
                </a:pPr>
                <a:r>
                  <a:rPr lang="cs-CZ" sz="1400" b="0" dirty="0"/>
                  <a:t>Pokud je magnetická anténa kalibrována pomocí ekvivalentního elektrického pole a protože ve vzduchovém prostředí jsou elektrická a magnetická složka rovinné vlny ve vzdáleném poli vázány charakteristickou impedancí </a:t>
                </a:r>
                <a:r>
                  <a:rPr lang="cs-CZ" sz="1400" b="0" i="1" dirty="0"/>
                  <a:t>Z</a:t>
                </a:r>
                <a:r>
                  <a:rPr lang="cs-CZ" sz="1400" b="0" baseline="-25000" dirty="0"/>
                  <a:t>0 </a:t>
                </a:r>
                <a:r>
                  <a:rPr lang="cs-CZ" sz="1400" b="0" dirty="0"/>
                  <a:t>= 120</a:t>
                </a:r>
                <a:r>
                  <a:rPr lang="el-GR" sz="1400" b="0" dirty="0"/>
                  <a:t>π</a:t>
                </a:r>
                <a:r>
                  <a:rPr lang="cs-CZ" sz="1400" b="0" dirty="0"/>
                  <a:t> = 377 </a:t>
                </a:r>
                <a:r>
                  <a:rPr lang="el-GR" sz="1400" b="0" dirty="0"/>
                  <a:t>Ω</a:t>
                </a:r>
                <a:r>
                  <a:rPr lang="cs-CZ" sz="1400" b="0" dirty="0"/>
                  <a:t>, pak</a:t>
                </a:r>
              </a:p>
              <a:p>
                <a:pPr>
                  <a:spcBef>
                    <a:spcPts val="600"/>
                  </a:spcBef>
                  <a:spcAft>
                    <a:spcPts val="0"/>
                  </a:spcAft>
                </a:pPr>
                <a:endParaRPr lang="cs-CZ" sz="1400" b="0" baseline="-25000" dirty="0"/>
              </a:p>
              <a:p>
                <a:endParaRPr lang="cs-CZ" sz="1400" b="0" dirty="0"/>
              </a:p>
              <a:p>
                <a:r>
                  <a:rPr lang="cs-CZ" sz="1400" b="0" dirty="0"/>
                  <a:t>Výhoda zavedení anténního činitele AF je jeho jednoduché použití při vyhodnocování velikosti rušivého pole</a:t>
                </a:r>
              </a:p>
            </p:txBody>
          </p:sp>
        </mc:Choice>
        <mc:Fallback xmlns="">
          <p:sp>
            <p:nvSpPr>
              <p:cNvPr id="1028" name="Text Box 17"/>
              <p:cNvSpPr txBox="1">
                <a:spLocks noRot="1" noChangeAspect="1" noMove="1" noResize="1" noEditPoints="1" noAdjustHandles="1" noChangeArrowheads="1" noChangeShapeType="1" noTextEdit="1"/>
              </p:cNvSpPr>
              <p:nvPr/>
            </p:nvSpPr>
            <p:spPr bwMode="auto">
              <a:xfrm>
                <a:off x="250826" y="1023617"/>
                <a:ext cx="8715284" cy="5237331"/>
              </a:xfrm>
              <a:prstGeom prst="rect">
                <a:avLst/>
              </a:prstGeom>
              <a:blipFill>
                <a:blip r:embed="rId7"/>
                <a:stretch>
                  <a:fillRect l="-210" t="-233" r="-280" b="-233"/>
                </a:stretch>
              </a:blipFill>
              <a:ln w="9525">
                <a:noFill/>
                <a:miter lim="800000"/>
                <a:headEnd/>
                <a:tailEnd/>
              </a:ln>
            </p:spPr>
            <p:txBody>
              <a:bodyPr/>
              <a:lstStyle/>
              <a:p>
                <a:r>
                  <a:rPr lang="cs-CZ">
                    <a:noFill/>
                  </a:rPr>
                  <a:t> </a:t>
                </a:r>
              </a:p>
            </p:txBody>
          </p:sp>
        </mc:Fallback>
      </mc:AlternateContent>
      <p:sp>
        <p:nvSpPr>
          <p:cNvPr id="5" name="Rectangle 4">
            <a:extLst>
              <a:ext uri="{FF2B5EF4-FFF2-40B4-BE49-F238E27FC236}">
                <a16:creationId xmlns:a16="http://schemas.microsoft.com/office/drawing/2014/main" id="{F50D60B8-7018-4DE6-9E21-B4D24CB885BF}"/>
              </a:ext>
            </a:extLst>
          </p:cNvPr>
          <p:cNvSpPr>
            <a:spLocks noChangeArrowheads="1"/>
          </p:cNvSpPr>
          <p:nvPr/>
        </p:nvSpPr>
        <p:spPr bwMode="auto">
          <a:xfrm>
            <a:off x="250826" y="229870"/>
            <a:ext cx="799358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200" dirty="0"/>
              <a:t>Anténní faktor - </a:t>
            </a:r>
            <a:r>
              <a:rPr lang="cs-CZ" sz="2200" dirty="0"/>
              <a:t>vztah mezi velikostí intenzity pole v místě antény a velikostí výstupního napětí antény</a:t>
            </a:r>
            <a:r>
              <a:rPr lang="cs-CZ" altLang="cs-CZ" sz="2200" dirty="0"/>
              <a:t> </a:t>
            </a:r>
          </a:p>
        </p:txBody>
      </p:sp>
      <mc:AlternateContent xmlns:mc="http://schemas.openxmlformats.org/markup-compatibility/2006" xmlns:a14="http://schemas.microsoft.com/office/drawing/2010/main">
        <mc:Choice Requires="a14">
          <p:sp>
            <p:nvSpPr>
              <p:cNvPr id="11" name="TextovéPole 10">
                <a:extLst>
                  <a:ext uri="{FF2B5EF4-FFF2-40B4-BE49-F238E27FC236}">
                    <a16:creationId xmlns:a16="http://schemas.microsoft.com/office/drawing/2014/main" id="{B9E6DF4B-7EAD-4928-983C-6CB6DBBB02EF}"/>
                  </a:ext>
                </a:extLst>
              </p:cNvPr>
              <p:cNvSpPr txBox="1"/>
              <p:nvPr/>
            </p:nvSpPr>
            <p:spPr>
              <a:xfrm>
                <a:off x="4626782" y="2377973"/>
                <a:ext cx="4392835" cy="681982"/>
              </a:xfrm>
              <a:prstGeom prst="rect">
                <a:avLst/>
              </a:prstGeom>
              <a:noFill/>
            </p:spPr>
            <p:txBody>
              <a:bodyPr wrap="square">
                <a:spAutoFit/>
              </a:bodyPr>
              <a:lstStyle/>
              <a:p>
                <a14:m>
                  <m:oMath xmlns:m="http://schemas.openxmlformats.org/officeDocument/2006/math">
                    <m:r>
                      <a:rPr lang="cs-CZ" sz="1800" b="1" i="1" smtClean="0">
                        <a:latin typeface="Cambria Math" panose="02040503050406030204" pitchFamily="18" charset="0"/>
                      </a:rPr>
                      <m:t>𝑨</m:t>
                    </m:r>
                    <m:sSub>
                      <m:sSubPr>
                        <m:ctrlPr>
                          <a:rPr lang="cs-CZ" sz="1800" b="1" i="1" smtClean="0">
                            <a:latin typeface="Cambria Math" panose="02040503050406030204" pitchFamily="18" charset="0"/>
                          </a:rPr>
                        </m:ctrlPr>
                      </m:sSubPr>
                      <m:e>
                        <m:r>
                          <a:rPr lang="cs-CZ" sz="1800" b="1" i="1" smtClean="0">
                            <a:latin typeface="Cambria Math" panose="02040503050406030204" pitchFamily="18" charset="0"/>
                          </a:rPr>
                          <m:t>𝑭</m:t>
                        </m:r>
                      </m:e>
                      <m:sub>
                        <m:r>
                          <a:rPr lang="cs-CZ" sz="1800" b="1" i="1" smtClean="0">
                            <a:latin typeface="Cambria Math" panose="02040503050406030204" pitchFamily="18" charset="0"/>
                          </a:rPr>
                          <m:t>𝑬</m:t>
                        </m:r>
                      </m:sub>
                    </m:sSub>
                    <m:r>
                      <a:rPr lang="cs-CZ" sz="1800" b="1" i="1" smtClean="0">
                        <a:latin typeface="Cambria Math" panose="02040503050406030204" pitchFamily="18" charset="0"/>
                        <a:ea typeface="Cambria Math" panose="02040503050406030204" pitchFamily="18" charset="0"/>
                      </a:rPr>
                      <m:t>=</m:t>
                    </m:r>
                    <m:f>
                      <m:fPr>
                        <m:type m:val="lin"/>
                        <m:ctrlPr>
                          <a:rPr lang="cs-CZ" sz="1800" b="1" i="1" smtClean="0">
                            <a:latin typeface="Cambria Math" panose="02040503050406030204" pitchFamily="18" charset="0"/>
                            <a:ea typeface="Cambria Math" panose="02040503050406030204" pitchFamily="18" charset="0"/>
                          </a:rPr>
                        </m:ctrlPr>
                      </m:fPr>
                      <m:num>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𝑬</m:t>
                            </m:r>
                          </m:e>
                          <m:sub>
                            <m:r>
                              <a:rPr lang="cs-CZ" sz="1800" b="1" i="1" smtClean="0">
                                <a:latin typeface="Cambria Math" panose="02040503050406030204" pitchFamily="18" charset="0"/>
                                <a:ea typeface="Cambria Math" panose="02040503050406030204" pitchFamily="18" charset="0"/>
                              </a:rPr>
                              <m:t>𝒓</m:t>
                            </m:r>
                          </m:sub>
                        </m:sSub>
                      </m:num>
                      <m:den>
                        <m:sSub>
                          <m:sSubPr>
                            <m:ctrlPr>
                              <a:rPr lang="cs-CZ" sz="1800" b="1"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𝑼</m:t>
                            </m:r>
                          </m:e>
                          <m:sub>
                            <m:r>
                              <a:rPr lang="cs-CZ" sz="1800" b="1" i="1" smtClean="0">
                                <a:latin typeface="Cambria Math" panose="02040503050406030204" pitchFamily="18" charset="0"/>
                                <a:ea typeface="Cambria Math" panose="02040503050406030204" pitchFamily="18" charset="0"/>
                              </a:rPr>
                              <m:t>𝒓</m:t>
                            </m:r>
                          </m:sub>
                        </m:sSub>
                      </m:den>
                    </m:f>
                  </m:oMath>
                </a14:m>
                <a:r>
                  <a:rPr lang="cs-CZ" sz="1800" dirty="0"/>
                  <a:t>  </a:t>
                </a:r>
                <a:r>
                  <a:rPr lang="cs-CZ" sz="1800" b="0" dirty="0"/>
                  <a:t>nebo v logaritmické míře </a:t>
                </a:r>
                <a14:m>
                  <m:oMath xmlns:m="http://schemas.openxmlformats.org/officeDocument/2006/math">
                    <m:r>
                      <a:rPr lang="cs-CZ" sz="1800" i="1">
                        <a:latin typeface="Cambria Math" panose="02040503050406030204" pitchFamily="18" charset="0"/>
                      </a:rPr>
                      <m:t>𝑨</m:t>
                    </m:r>
                    <m:sSub>
                      <m:sSubPr>
                        <m:ctrlPr>
                          <a:rPr lang="cs-CZ" sz="1800" i="1">
                            <a:latin typeface="Cambria Math" panose="02040503050406030204" pitchFamily="18" charset="0"/>
                          </a:rPr>
                        </m:ctrlPr>
                      </m:sSubPr>
                      <m:e>
                        <m:r>
                          <a:rPr lang="cs-CZ" sz="1800" i="1">
                            <a:latin typeface="Cambria Math" panose="02040503050406030204" pitchFamily="18" charset="0"/>
                          </a:rPr>
                          <m:t>𝑭</m:t>
                        </m:r>
                      </m:e>
                      <m:sub>
                        <m:r>
                          <a:rPr lang="cs-CZ" sz="1800" i="1">
                            <a:latin typeface="Cambria Math" panose="02040503050406030204" pitchFamily="18" charset="0"/>
                          </a:rPr>
                          <m:t>𝑬</m:t>
                        </m:r>
                      </m:sub>
                    </m:sSub>
                    <m:d>
                      <m:dPr>
                        <m:ctrlPr>
                          <a:rPr lang="cs-CZ" sz="1800" i="1" smtClean="0">
                            <a:latin typeface="Cambria Math" panose="02040503050406030204" pitchFamily="18" charset="0"/>
                          </a:rPr>
                        </m:ctrlPr>
                      </m:dPr>
                      <m:e>
                        <m:r>
                          <a:rPr lang="cs-CZ" sz="1800" b="1" i="1" smtClean="0">
                            <a:latin typeface="Cambria Math" panose="02040503050406030204" pitchFamily="18" charset="0"/>
                          </a:rPr>
                          <m:t>𝒅𝑩</m:t>
                        </m:r>
                        <m:sSup>
                          <m:sSupPr>
                            <m:ctrlPr>
                              <a:rPr lang="cs-CZ" sz="1800" b="1" i="1" smtClean="0">
                                <a:latin typeface="Cambria Math" panose="02040503050406030204" pitchFamily="18" charset="0"/>
                              </a:rPr>
                            </m:ctrlPr>
                          </m:sSupPr>
                          <m:e>
                            <m:r>
                              <a:rPr lang="cs-CZ" sz="1800" b="1" i="1" smtClean="0">
                                <a:latin typeface="Cambria Math" panose="02040503050406030204" pitchFamily="18" charset="0"/>
                              </a:rPr>
                              <m:t>𝒎</m:t>
                            </m:r>
                          </m:e>
                          <m:sup>
                            <m:r>
                              <a:rPr lang="cs-CZ" sz="1800" b="1" i="1" smtClean="0">
                                <a:latin typeface="Cambria Math" panose="02040503050406030204" pitchFamily="18" charset="0"/>
                                <a:ea typeface="Cambria Math" panose="02040503050406030204" pitchFamily="18" charset="0"/>
                              </a:rPr>
                              <m:t>−</m:t>
                            </m:r>
                            <m:r>
                              <a:rPr lang="cs-CZ" sz="1800" b="1" i="1" smtClean="0">
                                <a:latin typeface="Cambria Math" panose="02040503050406030204" pitchFamily="18" charset="0"/>
                                <a:ea typeface="Cambria Math" panose="02040503050406030204" pitchFamily="18" charset="0"/>
                              </a:rPr>
                              <m:t>𝟏</m:t>
                            </m:r>
                          </m:sup>
                        </m:sSup>
                      </m:e>
                    </m:d>
                    <m:r>
                      <a:rPr lang="cs-CZ" sz="1800" i="1">
                        <a:latin typeface="Cambria Math" panose="02040503050406030204" pitchFamily="18" charset="0"/>
                        <a:ea typeface="Cambria Math" panose="02040503050406030204" pitchFamily="18" charset="0"/>
                      </a:rPr>
                      <m:t>=</m:t>
                    </m:r>
                  </m:oMath>
                </a14:m>
                <a:r>
                  <a:rPr lang="cs-CZ" sz="1800" dirty="0">
                    <a:ea typeface="Cambria Math" panose="02040503050406030204" pitchFamily="18" charset="0"/>
                  </a:rPr>
                  <a:t> </a:t>
                </a:r>
                <a14:m>
                  <m:oMath xmlns:m="http://schemas.openxmlformats.org/officeDocument/2006/math">
                    <m:sSub>
                      <m:sSubPr>
                        <m:ctrlPr>
                          <a:rPr lang="cs-CZ" sz="1800" i="1">
                            <a:latin typeface="Cambria Math" panose="02040503050406030204" pitchFamily="18" charset="0"/>
                            <a:ea typeface="Cambria Math" panose="02040503050406030204" pitchFamily="18" charset="0"/>
                          </a:rPr>
                        </m:ctrlPr>
                      </m:sSubPr>
                      <m:e>
                        <m:r>
                          <a:rPr lang="cs-CZ" sz="1800" i="1">
                            <a:latin typeface="Cambria Math" panose="02040503050406030204" pitchFamily="18" charset="0"/>
                            <a:ea typeface="Cambria Math" panose="02040503050406030204" pitchFamily="18" charset="0"/>
                          </a:rPr>
                          <m:t>𝑬</m:t>
                        </m:r>
                      </m:e>
                      <m:sub>
                        <m:r>
                          <a:rPr lang="cs-CZ" sz="1800" i="1">
                            <a:latin typeface="Cambria Math" panose="02040503050406030204" pitchFamily="18" charset="0"/>
                            <a:ea typeface="Cambria Math" panose="02040503050406030204" pitchFamily="18" charset="0"/>
                          </a:rPr>
                          <m:t>𝒓</m:t>
                        </m:r>
                      </m:sub>
                    </m:sSub>
                    <m:d>
                      <m:dPr>
                        <m:ctrlPr>
                          <a:rPr lang="cs-CZ" sz="1800" i="1">
                            <a:latin typeface="Cambria Math" panose="02040503050406030204" pitchFamily="18" charset="0"/>
                            <a:ea typeface="Cambria Math" panose="02040503050406030204" pitchFamily="18" charset="0"/>
                          </a:rPr>
                        </m:ctrlPr>
                      </m:dPr>
                      <m:e>
                        <m:r>
                          <a:rPr lang="cs-CZ" sz="1800" i="1">
                            <a:latin typeface="Cambria Math" panose="02040503050406030204" pitchFamily="18" charset="0"/>
                            <a:ea typeface="Cambria Math" panose="02040503050406030204" pitchFamily="18" charset="0"/>
                          </a:rPr>
                          <m:t>𝒅𝑩𝑽</m:t>
                        </m:r>
                        <m:r>
                          <a:rPr lang="cs-CZ" sz="1800" i="1">
                            <a:latin typeface="Cambria Math" panose="02040503050406030204" pitchFamily="18" charset="0"/>
                            <a:ea typeface="Cambria Math" panose="02040503050406030204" pitchFamily="18" charset="0"/>
                          </a:rPr>
                          <m:t>/</m:t>
                        </m:r>
                        <m:r>
                          <a:rPr lang="cs-CZ" sz="1800" i="1">
                            <a:latin typeface="Cambria Math" panose="02040503050406030204" pitchFamily="18" charset="0"/>
                            <a:ea typeface="Cambria Math" panose="02040503050406030204" pitchFamily="18" charset="0"/>
                          </a:rPr>
                          <m:t>𝒎</m:t>
                        </m:r>
                      </m:e>
                    </m:d>
                    <m:r>
                      <a:rPr lang="cs-CZ" sz="1800" i="1" smtClean="0">
                        <a:latin typeface="Cambria Math" panose="02040503050406030204" pitchFamily="18" charset="0"/>
                        <a:ea typeface="Cambria Math" panose="02040503050406030204" pitchFamily="18" charset="0"/>
                      </a:rPr>
                      <m:t>−</m:t>
                    </m:r>
                    <m:sSub>
                      <m:sSubPr>
                        <m:ctrlPr>
                          <a:rPr lang="cs-CZ" sz="1800"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𝑼</m:t>
                        </m:r>
                      </m:e>
                      <m:sub>
                        <m:r>
                          <a:rPr lang="cs-CZ" sz="1800" b="1" i="1" smtClean="0">
                            <a:latin typeface="Cambria Math" panose="02040503050406030204" pitchFamily="18" charset="0"/>
                            <a:ea typeface="Cambria Math" panose="02040503050406030204" pitchFamily="18" charset="0"/>
                          </a:rPr>
                          <m:t>𝒓</m:t>
                        </m:r>
                      </m:sub>
                    </m:sSub>
                    <m:d>
                      <m:dPr>
                        <m:ctrlPr>
                          <a:rPr lang="cs-CZ" sz="1800" i="1" smtClean="0">
                            <a:latin typeface="Cambria Math" panose="02040503050406030204" pitchFamily="18" charset="0"/>
                            <a:ea typeface="Cambria Math" panose="02040503050406030204" pitchFamily="18" charset="0"/>
                          </a:rPr>
                        </m:ctrlPr>
                      </m:dPr>
                      <m:e>
                        <m:r>
                          <a:rPr lang="cs-CZ" sz="1800" b="1" i="1" smtClean="0">
                            <a:latin typeface="Cambria Math" panose="02040503050406030204" pitchFamily="18" charset="0"/>
                            <a:ea typeface="Cambria Math" panose="02040503050406030204" pitchFamily="18" charset="0"/>
                          </a:rPr>
                          <m:t>𝒅𝑩𝑽</m:t>
                        </m:r>
                      </m:e>
                    </m:d>
                  </m:oMath>
                </a14:m>
                <a:endParaRPr lang="cs-CZ" dirty="0"/>
              </a:p>
            </p:txBody>
          </p:sp>
        </mc:Choice>
        <mc:Fallback xmlns="">
          <p:sp>
            <p:nvSpPr>
              <p:cNvPr id="11" name="TextovéPole 10">
                <a:extLst>
                  <a:ext uri="{FF2B5EF4-FFF2-40B4-BE49-F238E27FC236}">
                    <a16:creationId xmlns:a16="http://schemas.microsoft.com/office/drawing/2014/main" id="{B9E6DF4B-7EAD-4928-983C-6CB6DBBB02EF}"/>
                  </a:ext>
                </a:extLst>
              </p:cNvPr>
              <p:cNvSpPr txBox="1">
                <a:spLocks noRot="1" noChangeAspect="1" noMove="1" noResize="1" noEditPoints="1" noAdjustHandles="1" noChangeArrowheads="1" noChangeShapeType="1" noTextEdit="1"/>
              </p:cNvSpPr>
              <p:nvPr/>
            </p:nvSpPr>
            <p:spPr>
              <a:xfrm>
                <a:off x="4626782" y="2377973"/>
                <a:ext cx="4392835" cy="681982"/>
              </a:xfrm>
              <a:prstGeom prst="rect">
                <a:avLst/>
              </a:prstGeom>
              <a:blipFill>
                <a:blip r:embed="rId8"/>
                <a:stretch>
                  <a:fillRect t="-62500" b="-50893"/>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3" name="TextovéPole 22">
                <a:extLst>
                  <a:ext uri="{FF2B5EF4-FFF2-40B4-BE49-F238E27FC236}">
                    <a16:creationId xmlns:a16="http://schemas.microsoft.com/office/drawing/2014/main" id="{6C134024-92C7-4CF1-8CCB-992CD6EFA7EB}"/>
                  </a:ext>
                </a:extLst>
              </p:cNvPr>
              <p:cNvSpPr txBox="1"/>
              <p:nvPr/>
            </p:nvSpPr>
            <p:spPr>
              <a:xfrm>
                <a:off x="1394175" y="5542896"/>
                <a:ext cx="6700199" cy="338554"/>
              </a:xfrm>
              <a:prstGeom prst="rect">
                <a:avLst/>
              </a:prstGeom>
              <a:noFill/>
            </p:spPr>
            <p:txBody>
              <a:bodyPr wrap="square">
                <a:spAutoFit/>
              </a:bodyPr>
              <a:lstStyle/>
              <a:p>
                <a14:m>
                  <m:oMath xmlns:m="http://schemas.openxmlformats.org/officeDocument/2006/math">
                    <m:r>
                      <a:rPr lang="cs-CZ" sz="1600" b="0" i="1" smtClean="0">
                        <a:latin typeface="Cambria Math" panose="02040503050406030204" pitchFamily="18" charset="0"/>
                      </a:rPr>
                      <m:t>𝐴</m:t>
                    </m:r>
                    <m:sSub>
                      <m:sSubPr>
                        <m:ctrlPr>
                          <a:rPr lang="cs-CZ" sz="1600" b="0" i="1" smtClean="0">
                            <a:latin typeface="Cambria Math" panose="02040503050406030204" pitchFamily="18" charset="0"/>
                          </a:rPr>
                        </m:ctrlPr>
                      </m:sSubPr>
                      <m:e>
                        <m:r>
                          <a:rPr lang="cs-CZ" sz="1600" b="0" i="1" smtClean="0">
                            <a:latin typeface="Cambria Math" panose="02040503050406030204" pitchFamily="18" charset="0"/>
                          </a:rPr>
                          <m:t>𝐹</m:t>
                        </m:r>
                      </m:e>
                      <m:sub>
                        <m:r>
                          <a:rPr lang="cs-CZ" sz="1600" b="0" i="1" smtClean="0">
                            <a:latin typeface="Cambria Math" panose="02040503050406030204" pitchFamily="18" charset="0"/>
                          </a:rPr>
                          <m:t>𝐸</m:t>
                        </m:r>
                      </m:sub>
                    </m:sSub>
                    <m:d>
                      <m:dPr>
                        <m:ctrlPr>
                          <a:rPr lang="cs-CZ" sz="1600" b="0" i="1" smtClean="0">
                            <a:latin typeface="Cambria Math" panose="02040503050406030204" pitchFamily="18" charset="0"/>
                          </a:rPr>
                        </m:ctrlPr>
                      </m:dPr>
                      <m:e>
                        <m:r>
                          <a:rPr lang="cs-CZ" sz="1600" b="0" i="1" smtClean="0">
                            <a:latin typeface="Cambria Math" panose="02040503050406030204" pitchFamily="18" charset="0"/>
                          </a:rPr>
                          <m:t>𝑑𝐵</m:t>
                        </m:r>
                        <m:sSup>
                          <m:sSupPr>
                            <m:ctrlPr>
                              <a:rPr lang="cs-CZ" sz="1600" b="0" i="1" smtClean="0">
                                <a:latin typeface="Cambria Math" panose="02040503050406030204" pitchFamily="18" charset="0"/>
                              </a:rPr>
                            </m:ctrlPr>
                          </m:sSupPr>
                          <m:e>
                            <m:r>
                              <a:rPr lang="cs-CZ" sz="1600" b="0" i="1" smtClean="0">
                                <a:latin typeface="Cambria Math" panose="02040503050406030204" pitchFamily="18" charset="0"/>
                              </a:rPr>
                              <m:t>𝑚</m:t>
                            </m:r>
                          </m:e>
                          <m:sup>
                            <m:r>
                              <a:rPr lang="cs-CZ" sz="1600" b="0" i="1" smtClean="0">
                                <a:latin typeface="Cambria Math" panose="02040503050406030204" pitchFamily="18" charset="0"/>
                                <a:ea typeface="Cambria Math" panose="02040503050406030204" pitchFamily="18" charset="0"/>
                              </a:rPr>
                              <m:t>−1</m:t>
                            </m:r>
                          </m:sup>
                        </m:sSup>
                      </m:e>
                    </m:d>
                    <m:r>
                      <a:rPr lang="cs-CZ" sz="1600" b="0" i="1" smtClean="0">
                        <a:latin typeface="Cambria Math" panose="02040503050406030204" pitchFamily="18" charset="0"/>
                        <a:ea typeface="Cambria Math" panose="02040503050406030204" pitchFamily="18" charset="0"/>
                      </a:rPr>
                      <m:t>=</m:t>
                    </m:r>
                  </m:oMath>
                </a14:m>
                <a:r>
                  <a:rPr lang="cs-CZ" sz="1600" b="0" dirty="0"/>
                  <a:t> </a:t>
                </a:r>
                <a14:m>
                  <m:oMath xmlns:m="http://schemas.openxmlformats.org/officeDocument/2006/math">
                    <m:r>
                      <a:rPr lang="cs-CZ" sz="1600" b="0" i="1">
                        <a:latin typeface="Cambria Math" panose="02040503050406030204" pitchFamily="18" charset="0"/>
                      </a:rPr>
                      <m:t>𝐴</m:t>
                    </m:r>
                    <m:sSub>
                      <m:sSubPr>
                        <m:ctrlPr>
                          <a:rPr lang="cs-CZ" sz="1600" b="0" i="1">
                            <a:latin typeface="Cambria Math" panose="02040503050406030204" pitchFamily="18" charset="0"/>
                          </a:rPr>
                        </m:ctrlPr>
                      </m:sSubPr>
                      <m:e>
                        <m:r>
                          <a:rPr lang="cs-CZ" sz="1600" b="0" i="1">
                            <a:latin typeface="Cambria Math" panose="02040503050406030204" pitchFamily="18" charset="0"/>
                          </a:rPr>
                          <m:t>𝐹</m:t>
                        </m:r>
                      </m:e>
                      <m:sub>
                        <m:r>
                          <a:rPr lang="cs-CZ" sz="1600" b="0" i="1" smtClean="0">
                            <a:latin typeface="Cambria Math" panose="02040503050406030204" pitchFamily="18" charset="0"/>
                          </a:rPr>
                          <m:t>𝐻</m:t>
                        </m:r>
                      </m:sub>
                    </m:sSub>
                    <m:d>
                      <m:dPr>
                        <m:ctrlPr>
                          <a:rPr lang="cs-CZ" sz="1600" b="0" i="1" smtClean="0">
                            <a:latin typeface="Cambria Math" panose="02040503050406030204" pitchFamily="18" charset="0"/>
                          </a:rPr>
                        </m:ctrlPr>
                      </m:dPr>
                      <m:e>
                        <m:r>
                          <a:rPr lang="cs-CZ" sz="1600" b="0" i="1" smtClean="0">
                            <a:latin typeface="Cambria Math" panose="02040503050406030204" pitchFamily="18" charset="0"/>
                          </a:rPr>
                          <m:t>𝑑𝐵𝑆</m:t>
                        </m:r>
                        <m:sSup>
                          <m:sSupPr>
                            <m:ctrlPr>
                              <a:rPr lang="cs-CZ" sz="1600" b="0" i="1" smtClean="0">
                                <a:latin typeface="Cambria Math" panose="02040503050406030204" pitchFamily="18" charset="0"/>
                              </a:rPr>
                            </m:ctrlPr>
                          </m:sSupPr>
                          <m:e>
                            <m:r>
                              <a:rPr lang="cs-CZ" sz="1600" b="0" i="1" smtClean="0">
                                <a:latin typeface="Cambria Math" panose="02040503050406030204" pitchFamily="18" charset="0"/>
                              </a:rPr>
                              <m:t>𝑚</m:t>
                            </m:r>
                          </m:e>
                          <m:sup>
                            <m:r>
                              <a:rPr lang="cs-CZ" sz="1600" b="0" i="1" smtClean="0">
                                <a:latin typeface="Cambria Math" panose="02040503050406030204" pitchFamily="18" charset="0"/>
                                <a:ea typeface="Cambria Math" panose="02040503050406030204" pitchFamily="18" charset="0"/>
                              </a:rPr>
                              <m:t>−1</m:t>
                            </m:r>
                          </m:sup>
                        </m:sSup>
                      </m:e>
                    </m:d>
                    <m:r>
                      <a:rPr lang="cs-CZ" sz="1600" b="0" i="1" smtClean="0">
                        <a:latin typeface="Cambria Math" panose="02040503050406030204" pitchFamily="18" charset="0"/>
                        <a:ea typeface="Cambria Math" panose="02040503050406030204" pitchFamily="18" charset="0"/>
                      </a:rPr>
                      <m:t>+20</m:t>
                    </m:r>
                    <m:func>
                      <m:funcPr>
                        <m:ctrlPr>
                          <a:rPr lang="cs-CZ" sz="1600" b="0" i="1" smtClean="0">
                            <a:latin typeface="Cambria Math" panose="02040503050406030204" pitchFamily="18" charset="0"/>
                            <a:ea typeface="Cambria Math" panose="02040503050406030204" pitchFamily="18" charset="0"/>
                          </a:rPr>
                        </m:ctrlPr>
                      </m:funcPr>
                      <m:fName>
                        <m:r>
                          <m:rPr>
                            <m:sty m:val="p"/>
                          </m:rPr>
                          <a:rPr lang="cs-CZ" sz="1600" b="0" i="0" smtClean="0">
                            <a:latin typeface="Cambria Math" panose="02040503050406030204" pitchFamily="18" charset="0"/>
                            <a:ea typeface="Cambria Math" panose="02040503050406030204" pitchFamily="18" charset="0"/>
                          </a:rPr>
                          <m:t>log</m:t>
                        </m:r>
                      </m:fName>
                      <m:e>
                        <m:sSub>
                          <m:sSubPr>
                            <m:ctrlPr>
                              <a:rPr lang="cs-CZ" sz="1600" b="0" i="1" smtClean="0">
                                <a:latin typeface="Cambria Math" panose="02040503050406030204" pitchFamily="18" charset="0"/>
                                <a:ea typeface="Cambria Math" panose="02040503050406030204" pitchFamily="18" charset="0"/>
                              </a:rPr>
                            </m:ctrlPr>
                          </m:sSubPr>
                          <m:e>
                            <m:r>
                              <a:rPr lang="cs-CZ" sz="1600" b="0" i="1" smtClean="0">
                                <a:latin typeface="Cambria Math" panose="02040503050406030204" pitchFamily="18" charset="0"/>
                                <a:ea typeface="Cambria Math" panose="02040503050406030204" pitchFamily="18" charset="0"/>
                              </a:rPr>
                              <m:t>𝑍</m:t>
                            </m:r>
                          </m:e>
                          <m:sub>
                            <m:r>
                              <a:rPr lang="cs-CZ" sz="1600" b="0" i="1" smtClean="0">
                                <a:latin typeface="Cambria Math" panose="02040503050406030204" pitchFamily="18" charset="0"/>
                                <a:ea typeface="Cambria Math" panose="02040503050406030204" pitchFamily="18" charset="0"/>
                              </a:rPr>
                              <m:t>0</m:t>
                            </m:r>
                          </m:sub>
                        </m:sSub>
                      </m:e>
                    </m:func>
                    <m:r>
                      <a:rPr lang="cs-CZ" sz="1600" b="0" i="1">
                        <a:latin typeface="Cambria Math" panose="02040503050406030204" pitchFamily="18" charset="0"/>
                        <a:ea typeface="Cambria Math" panose="02040503050406030204" pitchFamily="18" charset="0"/>
                      </a:rPr>
                      <m:t>=</m:t>
                    </m:r>
                    <m:r>
                      <a:rPr lang="cs-CZ" sz="1600" b="0" i="1">
                        <a:latin typeface="Cambria Math" panose="02040503050406030204" pitchFamily="18" charset="0"/>
                      </a:rPr>
                      <m:t>𝐴</m:t>
                    </m:r>
                    <m:sSub>
                      <m:sSubPr>
                        <m:ctrlPr>
                          <a:rPr lang="cs-CZ" sz="1600" b="0" i="1">
                            <a:latin typeface="Cambria Math" panose="02040503050406030204" pitchFamily="18" charset="0"/>
                          </a:rPr>
                        </m:ctrlPr>
                      </m:sSubPr>
                      <m:e>
                        <m:r>
                          <a:rPr lang="cs-CZ" sz="1600" b="0" i="1">
                            <a:latin typeface="Cambria Math" panose="02040503050406030204" pitchFamily="18" charset="0"/>
                          </a:rPr>
                          <m:t>𝐹</m:t>
                        </m:r>
                      </m:e>
                      <m:sub>
                        <m:r>
                          <a:rPr lang="cs-CZ" sz="1600" b="0" i="1">
                            <a:latin typeface="Cambria Math" panose="02040503050406030204" pitchFamily="18" charset="0"/>
                          </a:rPr>
                          <m:t>𝐻</m:t>
                        </m:r>
                      </m:sub>
                    </m:sSub>
                    <m:d>
                      <m:dPr>
                        <m:ctrlPr>
                          <a:rPr lang="cs-CZ" sz="1600" b="0" i="1">
                            <a:latin typeface="Cambria Math" panose="02040503050406030204" pitchFamily="18" charset="0"/>
                          </a:rPr>
                        </m:ctrlPr>
                      </m:dPr>
                      <m:e>
                        <m:r>
                          <a:rPr lang="cs-CZ" sz="1600" b="0" i="1">
                            <a:latin typeface="Cambria Math" panose="02040503050406030204" pitchFamily="18" charset="0"/>
                          </a:rPr>
                          <m:t>𝑑𝐵𝑆</m:t>
                        </m:r>
                        <m:sSup>
                          <m:sSupPr>
                            <m:ctrlPr>
                              <a:rPr lang="cs-CZ" sz="1600" b="0" i="1">
                                <a:latin typeface="Cambria Math" panose="02040503050406030204" pitchFamily="18" charset="0"/>
                              </a:rPr>
                            </m:ctrlPr>
                          </m:sSupPr>
                          <m:e>
                            <m:r>
                              <a:rPr lang="cs-CZ" sz="1600" b="0" i="1">
                                <a:latin typeface="Cambria Math" panose="02040503050406030204" pitchFamily="18" charset="0"/>
                              </a:rPr>
                              <m:t>𝑚</m:t>
                            </m:r>
                          </m:e>
                          <m:sup>
                            <m:r>
                              <a:rPr lang="cs-CZ" sz="1600" b="0" i="1">
                                <a:latin typeface="Cambria Math" panose="02040503050406030204" pitchFamily="18" charset="0"/>
                                <a:ea typeface="Cambria Math" panose="02040503050406030204" pitchFamily="18" charset="0"/>
                              </a:rPr>
                              <m:t>−1</m:t>
                            </m:r>
                          </m:sup>
                        </m:sSup>
                      </m:e>
                    </m:d>
                    <m:r>
                      <a:rPr lang="cs-CZ" sz="1600" b="0" i="1" smtClean="0">
                        <a:latin typeface="Cambria Math" panose="02040503050406030204" pitchFamily="18" charset="0"/>
                        <a:ea typeface="Cambria Math" panose="02040503050406030204" pitchFamily="18" charset="0"/>
                      </a:rPr>
                      <m:t>+51,5</m:t>
                    </m:r>
                    <m:d>
                      <m:dPr>
                        <m:ctrlPr>
                          <a:rPr lang="cs-CZ" sz="1600" b="0" i="1" smtClean="0">
                            <a:latin typeface="Cambria Math" panose="02040503050406030204" pitchFamily="18" charset="0"/>
                            <a:ea typeface="Cambria Math" panose="02040503050406030204" pitchFamily="18" charset="0"/>
                          </a:rPr>
                        </m:ctrlPr>
                      </m:dPr>
                      <m:e>
                        <m:r>
                          <a:rPr lang="cs-CZ" sz="1600" b="0" i="1" smtClean="0">
                            <a:latin typeface="Cambria Math" panose="02040503050406030204" pitchFamily="18" charset="0"/>
                            <a:ea typeface="Cambria Math" panose="02040503050406030204" pitchFamily="18" charset="0"/>
                          </a:rPr>
                          <m:t>𝑑𝐵</m:t>
                        </m:r>
                      </m:e>
                    </m:d>
                  </m:oMath>
                </a14:m>
                <a:endParaRPr lang="cs-CZ" sz="1600" b="0" dirty="0"/>
              </a:p>
            </p:txBody>
          </p:sp>
        </mc:Choice>
        <mc:Fallback xmlns="">
          <p:sp>
            <p:nvSpPr>
              <p:cNvPr id="23" name="TextovéPole 22">
                <a:extLst>
                  <a:ext uri="{FF2B5EF4-FFF2-40B4-BE49-F238E27FC236}">
                    <a16:creationId xmlns:a16="http://schemas.microsoft.com/office/drawing/2014/main" id="{6C134024-92C7-4CF1-8CCB-992CD6EFA7EB}"/>
                  </a:ext>
                </a:extLst>
              </p:cNvPr>
              <p:cNvSpPr txBox="1">
                <a:spLocks noRot="1" noChangeAspect="1" noMove="1" noResize="1" noEditPoints="1" noAdjustHandles="1" noChangeArrowheads="1" noChangeShapeType="1" noTextEdit="1"/>
              </p:cNvSpPr>
              <p:nvPr/>
            </p:nvSpPr>
            <p:spPr>
              <a:xfrm>
                <a:off x="1394175" y="5542896"/>
                <a:ext cx="6700199" cy="338554"/>
              </a:xfrm>
              <a:prstGeom prst="rect">
                <a:avLst/>
              </a:prstGeom>
              <a:blipFill>
                <a:blip r:embed="rId9"/>
                <a:stretch>
                  <a:fillRect b="-10714"/>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5" name="TextovéPole 24">
                <a:extLst>
                  <a:ext uri="{FF2B5EF4-FFF2-40B4-BE49-F238E27FC236}">
                    <a16:creationId xmlns:a16="http://schemas.microsoft.com/office/drawing/2014/main" id="{444F4A54-4125-44CC-B743-12875F5815D6}"/>
                  </a:ext>
                </a:extLst>
              </p:cNvPr>
              <p:cNvSpPr txBox="1"/>
              <p:nvPr/>
            </p:nvSpPr>
            <p:spPr>
              <a:xfrm>
                <a:off x="1844803" y="6159557"/>
                <a:ext cx="4572000" cy="4049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cs-CZ" sz="1800" i="1" smtClean="0">
                              <a:latin typeface="Cambria Math" panose="02040503050406030204" pitchFamily="18" charset="0"/>
                              <a:ea typeface="Cambria Math" panose="02040503050406030204" pitchFamily="18" charset="0"/>
                            </a:rPr>
                          </m:ctrlPr>
                        </m:sSubPr>
                        <m:e>
                          <m:r>
                            <a:rPr lang="cs-CZ" sz="1800" i="1">
                              <a:latin typeface="Cambria Math" panose="02040503050406030204" pitchFamily="18" charset="0"/>
                              <a:ea typeface="Cambria Math" panose="02040503050406030204" pitchFamily="18" charset="0"/>
                            </a:rPr>
                            <m:t>𝑬</m:t>
                          </m:r>
                        </m:e>
                        <m:sub>
                          <m:r>
                            <a:rPr lang="cs-CZ" sz="1800" i="1">
                              <a:latin typeface="Cambria Math" panose="02040503050406030204" pitchFamily="18" charset="0"/>
                              <a:ea typeface="Cambria Math" panose="02040503050406030204" pitchFamily="18" charset="0"/>
                            </a:rPr>
                            <m:t>𝒓</m:t>
                          </m:r>
                        </m:sub>
                      </m:sSub>
                      <m:d>
                        <m:dPr>
                          <m:ctrlPr>
                            <a:rPr lang="cs-CZ" sz="1800" i="1">
                              <a:latin typeface="Cambria Math" panose="02040503050406030204" pitchFamily="18" charset="0"/>
                              <a:ea typeface="Cambria Math" panose="02040503050406030204" pitchFamily="18" charset="0"/>
                            </a:rPr>
                          </m:ctrlPr>
                        </m:dPr>
                        <m:e>
                          <m:r>
                            <a:rPr lang="cs-CZ" sz="1800" i="1">
                              <a:latin typeface="Cambria Math" panose="02040503050406030204" pitchFamily="18" charset="0"/>
                              <a:ea typeface="Cambria Math" panose="02040503050406030204" pitchFamily="18" charset="0"/>
                            </a:rPr>
                            <m:t>𝒅𝑩𝑽</m:t>
                          </m:r>
                          <m:r>
                            <a:rPr lang="cs-CZ" sz="1800" i="1">
                              <a:latin typeface="Cambria Math" panose="02040503050406030204" pitchFamily="18" charset="0"/>
                              <a:ea typeface="Cambria Math" panose="02040503050406030204" pitchFamily="18" charset="0"/>
                            </a:rPr>
                            <m:t>/</m:t>
                          </m:r>
                          <m:r>
                            <a:rPr lang="cs-CZ" sz="1800" i="1">
                              <a:latin typeface="Cambria Math" panose="02040503050406030204" pitchFamily="18" charset="0"/>
                              <a:ea typeface="Cambria Math" panose="02040503050406030204" pitchFamily="18" charset="0"/>
                            </a:rPr>
                            <m:t>𝒎</m:t>
                          </m:r>
                        </m:e>
                      </m:d>
                      <m:r>
                        <a:rPr lang="cs-CZ" sz="1800" i="1" smtClean="0">
                          <a:latin typeface="Cambria Math" panose="02040503050406030204" pitchFamily="18" charset="0"/>
                          <a:ea typeface="Cambria Math" panose="02040503050406030204" pitchFamily="18" charset="0"/>
                        </a:rPr>
                        <m:t>=</m:t>
                      </m:r>
                      <m:sSub>
                        <m:sSubPr>
                          <m:ctrlPr>
                            <a:rPr lang="cs-CZ" sz="1800" i="1" smtClean="0">
                              <a:latin typeface="Cambria Math" panose="02040503050406030204" pitchFamily="18" charset="0"/>
                              <a:ea typeface="Cambria Math" panose="02040503050406030204" pitchFamily="18" charset="0"/>
                            </a:rPr>
                          </m:ctrlPr>
                        </m:sSubPr>
                        <m:e>
                          <m:r>
                            <a:rPr lang="cs-CZ" sz="1800" b="1" i="1" smtClean="0">
                              <a:latin typeface="Cambria Math" panose="02040503050406030204" pitchFamily="18" charset="0"/>
                              <a:ea typeface="Cambria Math" panose="02040503050406030204" pitchFamily="18" charset="0"/>
                            </a:rPr>
                            <m:t>𝑼</m:t>
                          </m:r>
                        </m:e>
                        <m:sub>
                          <m:r>
                            <a:rPr lang="cs-CZ" sz="1800" b="1" i="1" smtClean="0">
                              <a:latin typeface="Cambria Math" panose="02040503050406030204" pitchFamily="18" charset="0"/>
                              <a:ea typeface="Cambria Math" panose="02040503050406030204" pitchFamily="18" charset="0"/>
                            </a:rPr>
                            <m:t>𝒓</m:t>
                          </m:r>
                        </m:sub>
                      </m:sSub>
                      <m:d>
                        <m:dPr>
                          <m:ctrlPr>
                            <a:rPr lang="cs-CZ" sz="1800" i="1" smtClean="0">
                              <a:latin typeface="Cambria Math" panose="02040503050406030204" pitchFamily="18" charset="0"/>
                              <a:ea typeface="Cambria Math" panose="02040503050406030204" pitchFamily="18" charset="0"/>
                            </a:rPr>
                          </m:ctrlPr>
                        </m:dPr>
                        <m:e>
                          <m:r>
                            <a:rPr lang="cs-CZ" sz="1800" b="1" i="1" smtClean="0">
                              <a:latin typeface="Cambria Math" panose="02040503050406030204" pitchFamily="18" charset="0"/>
                              <a:ea typeface="Cambria Math" panose="02040503050406030204" pitchFamily="18" charset="0"/>
                            </a:rPr>
                            <m:t>𝒅𝑩𝑽</m:t>
                          </m:r>
                        </m:e>
                      </m:d>
                      <m:r>
                        <a:rPr lang="cs-CZ" sz="1800" b="1" i="1" smtClean="0">
                          <a:latin typeface="Cambria Math" panose="02040503050406030204" pitchFamily="18" charset="0"/>
                          <a:ea typeface="Cambria Math" panose="02040503050406030204" pitchFamily="18" charset="0"/>
                        </a:rPr>
                        <m:t>+</m:t>
                      </m:r>
                      <m:r>
                        <a:rPr lang="cs-CZ" sz="1800" b="1" i="1" smtClean="0">
                          <a:latin typeface="Cambria Math" panose="02040503050406030204" pitchFamily="18" charset="0"/>
                          <a:ea typeface="Cambria Math" panose="02040503050406030204" pitchFamily="18" charset="0"/>
                        </a:rPr>
                        <m:t>𝑨𝑭</m:t>
                      </m:r>
                      <m:d>
                        <m:dPr>
                          <m:ctrlPr>
                            <a:rPr lang="cs-CZ" sz="1800" b="1" i="1" smtClean="0">
                              <a:latin typeface="Cambria Math" panose="02040503050406030204" pitchFamily="18" charset="0"/>
                              <a:ea typeface="Cambria Math" panose="02040503050406030204" pitchFamily="18" charset="0"/>
                            </a:rPr>
                          </m:ctrlPr>
                        </m:dPr>
                        <m:e>
                          <m:r>
                            <a:rPr lang="cs-CZ" sz="1800" b="1" i="1" smtClean="0">
                              <a:latin typeface="Cambria Math" panose="02040503050406030204" pitchFamily="18" charset="0"/>
                              <a:ea typeface="Cambria Math" panose="02040503050406030204" pitchFamily="18" charset="0"/>
                            </a:rPr>
                            <m:t>𝒅𝑩</m:t>
                          </m:r>
                          <m:sSup>
                            <m:sSupPr>
                              <m:ctrlPr>
                                <a:rPr lang="cs-CZ" sz="1800" b="1" i="1" smtClean="0">
                                  <a:latin typeface="Cambria Math" panose="02040503050406030204" pitchFamily="18" charset="0"/>
                                  <a:ea typeface="Cambria Math" panose="02040503050406030204" pitchFamily="18" charset="0"/>
                                </a:rPr>
                              </m:ctrlPr>
                            </m:sSupPr>
                            <m:e>
                              <m:r>
                                <a:rPr lang="cs-CZ" sz="1800" b="1" i="1" smtClean="0">
                                  <a:latin typeface="Cambria Math" panose="02040503050406030204" pitchFamily="18" charset="0"/>
                                  <a:ea typeface="Cambria Math" panose="02040503050406030204" pitchFamily="18" charset="0"/>
                                </a:rPr>
                                <m:t>𝒎</m:t>
                              </m:r>
                            </m:e>
                            <m:sup>
                              <m:r>
                                <a:rPr lang="cs-CZ" sz="1800" b="1" i="1" smtClean="0">
                                  <a:latin typeface="Cambria Math" panose="02040503050406030204" pitchFamily="18" charset="0"/>
                                  <a:ea typeface="Cambria Math" panose="02040503050406030204" pitchFamily="18" charset="0"/>
                                </a:rPr>
                                <m:t>−</m:t>
                              </m:r>
                              <m:r>
                                <a:rPr lang="cs-CZ" sz="1800" b="1" i="1" smtClean="0">
                                  <a:latin typeface="Cambria Math" panose="02040503050406030204" pitchFamily="18" charset="0"/>
                                  <a:ea typeface="Cambria Math" panose="02040503050406030204" pitchFamily="18" charset="0"/>
                                </a:rPr>
                                <m:t>𝟏</m:t>
                              </m:r>
                            </m:sup>
                          </m:sSup>
                        </m:e>
                      </m:d>
                    </m:oMath>
                  </m:oMathPara>
                </a14:m>
                <a:endParaRPr lang="cs-CZ" dirty="0"/>
              </a:p>
            </p:txBody>
          </p:sp>
        </mc:Choice>
        <mc:Fallback xmlns="">
          <p:sp>
            <p:nvSpPr>
              <p:cNvPr id="25" name="TextovéPole 24">
                <a:extLst>
                  <a:ext uri="{FF2B5EF4-FFF2-40B4-BE49-F238E27FC236}">
                    <a16:creationId xmlns:a16="http://schemas.microsoft.com/office/drawing/2014/main" id="{444F4A54-4125-44CC-B743-12875F5815D6}"/>
                  </a:ext>
                </a:extLst>
              </p:cNvPr>
              <p:cNvSpPr txBox="1">
                <a:spLocks noRot="1" noChangeAspect="1" noMove="1" noResize="1" noEditPoints="1" noAdjustHandles="1" noChangeArrowheads="1" noChangeShapeType="1" noTextEdit="1"/>
              </p:cNvSpPr>
              <p:nvPr/>
            </p:nvSpPr>
            <p:spPr>
              <a:xfrm>
                <a:off x="1844803" y="6159557"/>
                <a:ext cx="4572000" cy="404983"/>
              </a:xfrm>
              <a:prstGeom prst="rect">
                <a:avLst/>
              </a:prstGeom>
              <a:blipFill>
                <a:blip r:embed="rId10"/>
                <a:stretch>
                  <a:fillRect b="-8955"/>
                </a:stretch>
              </a:blipFill>
            </p:spPr>
            <p:txBody>
              <a:bodyPr/>
              <a:lstStyle/>
              <a:p>
                <a:r>
                  <a:rPr lang="cs-CZ">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057" name="Rectangle 3"/>
              <p:cNvSpPr>
                <a:spLocks noGrp="1" noChangeArrowheads="1"/>
              </p:cNvSpPr>
              <p:nvPr>
                <p:ph type="body" sz="half" idx="4294967295"/>
              </p:nvPr>
            </p:nvSpPr>
            <p:spPr>
              <a:xfrm>
                <a:off x="228600" y="657905"/>
                <a:ext cx="8686800" cy="5579408"/>
              </a:xfrm>
            </p:spPr>
            <p:txBody>
              <a:bodyPr/>
              <a:lstStyle/>
              <a:p>
                <a:pPr marL="0" indent="0" eaLnBrk="1" hangingPunct="1">
                  <a:lnSpc>
                    <a:spcPct val="90000"/>
                  </a:lnSpc>
                  <a:spcBef>
                    <a:spcPts val="0"/>
                  </a:spcBef>
                  <a:spcAft>
                    <a:spcPts val="0"/>
                  </a:spcAft>
                  <a:buFont typeface="Wingdings" pitchFamily="2" charset="2"/>
                  <a:buNone/>
                </a:pPr>
                <a:r>
                  <a:rPr lang="cs-CZ" sz="1600" dirty="0">
                    <a:cs typeface="Arial" charset="0"/>
                  </a:rPr>
                  <a:t>Poměr mezi výkonem absorbovaným anténou </a:t>
                </a:r>
                <a:r>
                  <a:rPr lang="cs-CZ" sz="1600" i="1" dirty="0" err="1">
                    <a:cs typeface="Arial" charset="0"/>
                  </a:rPr>
                  <a:t>P</a:t>
                </a:r>
                <a:r>
                  <a:rPr lang="cs-CZ" sz="1600" i="1" baseline="-25000" dirty="0" err="1">
                    <a:cs typeface="Arial" charset="0"/>
                  </a:rPr>
                  <a:t>r</a:t>
                </a:r>
                <a:r>
                  <a:rPr lang="cs-CZ" sz="1600" dirty="0">
                    <a:cs typeface="Arial" charset="0"/>
                  </a:rPr>
                  <a:t> a výkonovou hustotou dopadající rovinné elektromagnetické vlny </a:t>
                </a:r>
                <a:r>
                  <a:rPr lang="cs-CZ" sz="1600" i="1" dirty="0" err="1">
                    <a:cs typeface="Arial" charset="0"/>
                  </a:rPr>
                  <a:t>P</a:t>
                </a:r>
                <a:r>
                  <a:rPr lang="cs-CZ" sz="1600" i="1" baseline="-25000" dirty="0" err="1">
                    <a:cs typeface="Arial" charset="0"/>
                  </a:rPr>
                  <a:t>d</a:t>
                </a:r>
                <a:r>
                  <a:rPr lang="cs-CZ" sz="1600" dirty="0">
                    <a:cs typeface="Arial" charset="0"/>
                  </a:rPr>
                  <a:t> je apertura nebo také ústí antény</a:t>
                </a:r>
              </a:p>
              <a:p>
                <a:pPr eaLnBrk="1" hangingPunct="1">
                  <a:lnSpc>
                    <a:spcPct val="90000"/>
                  </a:lnSpc>
                  <a:spcAft>
                    <a:spcPct val="25000"/>
                  </a:spcAft>
                  <a:buFont typeface="Wingdings" pitchFamily="2" charset="2"/>
                  <a:buNone/>
                </a:pPr>
                <a:endParaRPr lang="cs-CZ" sz="1600" dirty="0">
                  <a:cs typeface="Arial" charset="0"/>
                </a:endParaRPr>
              </a:p>
              <a:p>
                <a:pPr eaLnBrk="1" hangingPunct="1">
                  <a:lnSpc>
                    <a:spcPct val="90000"/>
                  </a:lnSpc>
                  <a:spcAft>
                    <a:spcPct val="25000"/>
                  </a:spcAft>
                  <a:buFont typeface="Wingdings" pitchFamily="2" charset="2"/>
                  <a:buNone/>
                </a:pPr>
                <a:r>
                  <a:rPr lang="cs-CZ" sz="1600" dirty="0">
                    <a:cs typeface="Arial" charset="0"/>
                  </a:rPr>
                  <a:t>Vztah mezi aperturou antény </a:t>
                </a:r>
                <a:r>
                  <a:rPr lang="cs-CZ" sz="1600" i="1" dirty="0" err="1">
                    <a:cs typeface="Arial" charset="0"/>
                  </a:rPr>
                  <a:t>A</a:t>
                </a:r>
                <a:r>
                  <a:rPr lang="cs-CZ" sz="1600" i="1" baseline="-25000" dirty="0" err="1">
                    <a:cs typeface="Arial" charset="0"/>
                  </a:rPr>
                  <a:t>e</a:t>
                </a:r>
                <a:r>
                  <a:rPr lang="cs-CZ" sz="1600" baseline="-25000" dirty="0">
                    <a:cs typeface="Arial" charset="0"/>
                  </a:rPr>
                  <a:t> </a:t>
                </a:r>
                <a:r>
                  <a:rPr lang="cs-CZ" sz="1600" dirty="0">
                    <a:cs typeface="Arial" charset="0"/>
                  </a:rPr>
                  <a:t> a ziskem </a:t>
                </a:r>
                <a:r>
                  <a:rPr lang="cs-CZ" sz="1600" i="1" dirty="0" err="1">
                    <a:cs typeface="Arial" charset="0"/>
                  </a:rPr>
                  <a:t>G</a:t>
                </a:r>
                <a:r>
                  <a:rPr lang="cs-CZ" sz="1600" i="1" baseline="-25000" dirty="0" err="1">
                    <a:cs typeface="Arial" charset="0"/>
                  </a:rPr>
                  <a:t>r</a:t>
                </a:r>
                <a:r>
                  <a:rPr lang="cs-CZ" sz="1600" dirty="0">
                    <a:cs typeface="Arial" charset="0"/>
                  </a:rPr>
                  <a:t> přijímací antény je                      </a:t>
                </a:r>
                <a:endParaRPr lang="en-US" sz="1600" dirty="0">
                  <a:cs typeface="Arial" charset="0"/>
                </a:endParaRPr>
              </a:p>
              <a:p>
                <a:pPr eaLnBrk="1" hangingPunct="1">
                  <a:lnSpc>
                    <a:spcPct val="90000"/>
                  </a:lnSpc>
                  <a:buFont typeface="Wingdings" pitchFamily="2" charset="2"/>
                  <a:buNone/>
                </a:pPr>
                <a:r>
                  <a:rPr lang="cs-CZ" sz="1600" dirty="0"/>
                  <a:t>Výstupní napětí přijímací antény </a:t>
                </a:r>
                <a:r>
                  <a:rPr lang="cs-CZ" sz="1600" i="1" dirty="0"/>
                  <a:t>U</a:t>
                </a:r>
                <a:r>
                  <a:rPr lang="cs-CZ" sz="1600" i="1" baseline="-25000" dirty="0"/>
                  <a:t>r</a:t>
                </a:r>
                <a:r>
                  <a:rPr lang="cs-CZ" sz="1600" dirty="0"/>
                  <a:t> a výstupní výkon </a:t>
                </a:r>
                <a:r>
                  <a:rPr lang="cs-CZ" sz="1600" i="1" dirty="0" err="1">
                    <a:cs typeface="Arial" charset="0"/>
                  </a:rPr>
                  <a:t>P</a:t>
                </a:r>
                <a:r>
                  <a:rPr lang="cs-CZ" sz="1600" i="1" baseline="-25000" dirty="0" err="1">
                    <a:cs typeface="Arial" charset="0"/>
                  </a:rPr>
                  <a:t>r</a:t>
                </a:r>
                <a:r>
                  <a:rPr lang="cs-CZ" sz="1600" i="1" baseline="-25000" dirty="0">
                    <a:cs typeface="Arial" charset="0"/>
                  </a:rPr>
                  <a:t> </a:t>
                </a:r>
                <a:r>
                  <a:rPr lang="cs-CZ" sz="1600" i="1" dirty="0">
                    <a:cs typeface="Arial" charset="0"/>
                  </a:rPr>
                  <a:t> </a:t>
                </a:r>
                <a:r>
                  <a:rPr lang="cs-CZ" sz="1600" dirty="0"/>
                  <a:t>jsou vázány vztahem:</a:t>
                </a:r>
              </a:p>
              <a:p>
                <a:pPr eaLnBrk="1" hangingPunct="1">
                  <a:lnSpc>
                    <a:spcPct val="90000"/>
                  </a:lnSpc>
                  <a:buFont typeface="Wingdings" pitchFamily="2" charset="2"/>
                  <a:buNone/>
                </a:pPr>
                <a:endParaRPr lang="cs-CZ" sz="1600" dirty="0"/>
              </a:p>
              <a:p>
                <a:pPr eaLnBrk="1" hangingPunct="1">
                  <a:lnSpc>
                    <a:spcPct val="90000"/>
                  </a:lnSpc>
                  <a:buFont typeface="Wingdings" pitchFamily="2" charset="2"/>
                  <a:buNone/>
                </a:pPr>
                <a:endParaRPr lang="cs-CZ" sz="1600" dirty="0"/>
              </a:p>
              <a:p>
                <a:pPr eaLnBrk="1" hangingPunct="1">
                  <a:lnSpc>
                    <a:spcPct val="90000"/>
                  </a:lnSpc>
                  <a:spcBef>
                    <a:spcPts val="600"/>
                  </a:spcBef>
                  <a:buFont typeface="Wingdings" pitchFamily="2" charset="2"/>
                  <a:buNone/>
                </a:pPr>
                <a:r>
                  <a:rPr lang="cs-CZ" sz="1600" dirty="0"/>
                  <a:t>a v decibelech pro 50</a:t>
                </a:r>
                <a:r>
                  <a:rPr lang="el-GR" sz="1600" dirty="0"/>
                  <a:t>Ω</a:t>
                </a:r>
                <a:r>
                  <a:rPr lang="cs-CZ" sz="1600" dirty="0"/>
                  <a:t> systém </a:t>
                </a:r>
              </a:p>
              <a:p>
                <a:pPr marL="0" indent="0" eaLnBrk="1" hangingPunct="1">
                  <a:spcBef>
                    <a:spcPts val="0"/>
                  </a:spcBef>
                  <a:buFont typeface="Wingdings" pitchFamily="2" charset="2"/>
                  <a:buNone/>
                </a:pPr>
                <a:r>
                  <a:rPr lang="cs-CZ" sz="1600" dirty="0"/>
                  <a:t>Vztah mezi výkonovou hustotou dopadající vlny </a:t>
                </a:r>
                <a:r>
                  <a:rPr lang="cs-CZ" sz="1600" i="1" dirty="0" err="1">
                    <a:cs typeface="Arial" charset="0"/>
                  </a:rPr>
                  <a:t>P</a:t>
                </a:r>
                <a:r>
                  <a:rPr lang="cs-CZ" sz="1600" i="1" baseline="-25000" dirty="0" err="1">
                    <a:cs typeface="Arial" charset="0"/>
                  </a:rPr>
                  <a:t>d</a:t>
                </a:r>
                <a:r>
                  <a:rPr lang="cs-CZ" sz="1600" dirty="0"/>
                  <a:t> a intenzitou elektrického pole ve volném prostoru E</a:t>
                </a:r>
                <a:r>
                  <a:rPr lang="cs-CZ" sz="1600" i="1" baseline="-25000" dirty="0"/>
                  <a:t>r </a:t>
                </a:r>
                <a:r>
                  <a:rPr lang="cs-CZ" sz="1600" dirty="0"/>
                  <a:t>:</a:t>
                </a:r>
              </a:p>
              <a:p>
                <a:pPr marL="0" indent="0" eaLnBrk="1" hangingPunct="1">
                  <a:spcBef>
                    <a:spcPts val="0"/>
                  </a:spcBef>
                  <a:buFont typeface="Wingdings" pitchFamily="2" charset="2"/>
                  <a:buNone/>
                </a:pPr>
                <a:endParaRPr lang="cs-CZ" sz="1600" dirty="0"/>
              </a:p>
              <a:p>
                <a:pPr marL="0" indent="0" eaLnBrk="1" hangingPunct="1">
                  <a:spcBef>
                    <a:spcPts val="600"/>
                  </a:spcBef>
                  <a:buNone/>
                </a:pPr>
                <a:r>
                  <a:rPr lang="cs-CZ" sz="1600" dirty="0"/>
                  <a:t>Dosazením uvedených vztahů do rovnice	     dostaneme</a:t>
                </a:r>
              </a:p>
              <a:p>
                <a:pPr marL="0" indent="0" eaLnBrk="1" hangingPunct="1">
                  <a:spcBef>
                    <a:spcPts val="0"/>
                  </a:spcBef>
                  <a:buFont typeface="Wingdings" pitchFamily="2" charset="2"/>
                  <a:buNone/>
                </a:pPr>
                <a:r>
                  <a:rPr lang="cs-CZ" sz="1600" dirty="0"/>
                  <a:t> </a:t>
                </a:r>
              </a:p>
              <a:p>
                <a:pPr marL="0" indent="0" eaLnBrk="1" hangingPunct="1">
                  <a:spcBef>
                    <a:spcPts val="0"/>
                  </a:spcBef>
                  <a:buFont typeface="Wingdings" pitchFamily="2" charset="2"/>
                  <a:buNone/>
                </a:pPr>
                <a:r>
                  <a:rPr lang="cs-CZ" sz="1600" dirty="0"/>
                  <a:t>Tedy pro 50Ω systém</a:t>
                </a:r>
              </a:p>
              <a:p>
                <a:pPr marL="0" indent="0" eaLnBrk="1" hangingPunct="1">
                  <a:spcBef>
                    <a:spcPts val="0"/>
                  </a:spcBef>
                  <a:buFont typeface="Wingdings" pitchFamily="2" charset="2"/>
                  <a:buNone/>
                </a:pPr>
                <a:endParaRPr lang="cs-CZ" sz="1600" dirty="0"/>
              </a:p>
              <a:p>
                <a:pPr marL="0" indent="0" eaLnBrk="1" hangingPunct="1">
                  <a:spcBef>
                    <a:spcPts val="0"/>
                  </a:spcBef>
                  <a:buNone/>
                </a:pPr>
                <a:r>
                  <a:rPr lang="cs-CZ" sz="1600" dirty="0">
                    <a:cs typeface="Arial" charset="0"/>
                  </a:rPr>
                  <a:t>nebo v logaritmickém měřítku:</a:t>
                </a:r>
              </a:p>
              <a:p>
                <a:pPr marL="0" indent="0" eaLnBrk="1" hangingPunct="1">
                  <a:spcBef>
                    <a:spcPts val="0"/>
                  </a:spcBef>
                  <a:buNone/>
                </a:pPr>
                <a14:m>
                  <m:oMathPara xmlns:m="http://schemas.openxmlformats.org/officeDocument/2006/math">
                    <m:oMathParaPr>
                      <m:jc m:val="centerGroup"/>
                    </m:oMathParaPr>
                    <m:oMath xmlns:m="http://schemas.openxmlformats.org/officeDocument/2006/math">
                      <m:r>
                        <a:rPr lang="cs-CZ" sz="1600" b="1" i="1" smtClean="0">
                          <a:solidFill>
                            <a:srgbClr val="C00000"/>
                          </a:solidFill>
                          <a:latin typeface="Cambria Math" panose="02040503050406030204" pitchFamily="18" charset="0"/>
                          <a:cs typeface="Arial" charset="0"/>
                        </a:rPr>
                        <m:t>𝑨𝑭</m:t>
                      </m:r>
                      <m:d>
                        <m:dPr>
                          <m:ctrlPr>
                            <a:rPr lang="cs-CZ" sz="1600" b="1" i="1" smtClean="0">
                              <a:solidFill>
                                <a:srgbClr val="C00000"/>
                              </a:solidFill>
                              <a:latin typeface="Cambria Math" panose="02040503050406030204" pitchFamily="18" charset="0"/>
                              <a:cs typeface="Arial" charset="0"/>
                            </a:rPr>
                          </m:ctrlPr>
                        </m:dPr>
                        <m:e>
                          <m:r>
                            <a:rPr lang="cs-CZ" sz="1600" b="1" i="1" smtClean="0">
                              <a:solidFill>
                                <a:srgbClr val="C00000"/>
                              </a:solidFill>
                              <a:latin typeface="Cambria Math" panose="02040503050406030204" pitchFamily="18" charset="0"/>
                              <a:cs typeface="Arial" charset="0"/>
                            </a:rPr>
                            <m:t>𝒅𝑩</m:t>
                          </m:r>
                          <m:sSup>
                            <m:sSupPr>
                              <m:ctrlPr>
                                <a:rPr lang="cs-CZ" sz="1600" b="1" i="1" smtClean="0">
                                  <a:solidFill>
                                    <a:srgbClr val="C00000"/>
                                  </a:solidFill>
                                  <a:latin typeface="Cambria Math" panose="02040503050406030204" pitchFamily="18" charset="0"/>
                                  <a:cs typeface="Arial" charset="0"/>
                                </a:rPr>
                              </m:ctrlPr>
                            </m:sSupPr>
                            <m:e>
                              <m:r>
                                <a:rPr lang="cs-CZ" sz="1600" b="1" i="1" smtClean="0">
                                  <a:solidFill>
                                    <a:srgbClr val="C00000"/>
                                  </a:solidFill>
                                  <a:latin typeface="Cambria Math" panose="02040503050406030204" pitchFamily="18" charset="0"/>
                                  <a:cs typeface="Arial" charset="0"/>
                                </a:rPr>
                                <m:t>𝒎</m:t>
                              </m:r>
                            </m:e>
                            <m:sup>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𝟏</m:t>
                              </m:r>
                            </m:sup>
                          </m:sSup>
                        </m:e>
                      </m:d>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𝟏𝟗</m:t>
                      </m:r>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𝟖</m:t>
                      </m:r>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𝟐𝟎</m:t>
                      </m:r>
                      <m:func>
                        <m:func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funcPr>
                        <m:fName>
                          <m:r>
                            <a:rPr lang="cs-CZ" sz="1600" b="1" i="0" smtClean="0">
                              <a:solidFill>
                                <a:srgbClr val="C00000"/>
                              </a:solidFill>
                              <a:latin typeface="Cambria Math" panose="02040503050406030204" pitchFamily="18" charset="0"/>
                              <a:ea typeface="Cambria Math" panose="02040503050406030204" pitchFamily="18" charset="0"/>
                              <a:cs typeface="Arial" charset="0"/>
                            </a:rPr>
                            <m:t>𝐥𝐨𝐠</m:t>
                          </m:r>
                        </m:fName>
                        <m:e>
                          <m:r>
                            <a:rPr lang="el-GR" sz="1600" b="1" i="1" smtClean="0">
                              <a:solidFill>
                                <a:srgbClr val="C00000"/>
                              </a:solidFill>
                              <a:latin typeface="Cambria Math" panose="02040503050406030204" pitchFamily="18" charset="0"/>
                              <a:ea typeface="Cambria Math" panose="02040503050406030204" pitchFamily="18" charset="0"/>
                              <a:cs typeface="Arial" charset="0"/>
                            </a:rPr>
                            <m:t>𝝀</m:t>
                          </m:r>
                          <m:d>
                            <m:dPr>
                              <m:ctrlPr>
                                <a:rPr lang="el-GR" sz="1600" b="1" i="1" smtClean="0">
                                  <a:solidFill>
                                    <a:srgbClr val="C00000"/>
                                  </a:solidFill>
                                  <a:latin typeface="Cambria Math" panose="02040503050406030204" pitchFamily="18" charset="0"/>
                                  <a:ea typeface="Cambria Math" panose="02040503050406030204" pitchFamily="18" charset="0"/>
                                  <a:cs typeface="Arial" charset="0"/>
                                </a:rPr>
                              </m:ctrlPr>
                            </m:dPr>
                            <m:e>
                              <m:r>
                                <a:rPr lang="cs-CZ" sz="1600" b="1" i="1" smtClean="0">
                                  <a:solidFill>
                                    <a:srgbClr val="C00000"/>
                                  </a:solidFill>
                                  <a:latin typeface="Cambria Math" panose="02040503050406030204" pitchFamily="18" charset="0"/>
                                  <a:ea typeface="Cambria Math" panose="02040503050406030204" pitchFamily="18" charset="0"/>
                                  <a:cs typeface="Arial" charset="0"/>
                                </a:rPr>
                                <m:t>𝒎</m:t>
                              </m:r>
                            </m:e>
                          </m:d>
                          <m:r>
                            <a:rPr lang="el-GR"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𝟏𝟎</m:t>
                          </m:r>
                          <m:func>
                            <m:func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funcPr>
                            <m:fName>
                              <m:r>
                                <a:rPr lang="cs-CZ" sz="1600" b="1" i="0" smtClean="0">
                                  <a:solidFill>
                                    <a:srgbClr val="C00000"/>
                                  </a:solidFill>
                                  <a:latin typeface="Cambria Math" panose="02040503050406030204" pitchFamily="18" charset="0"/>
                                  <a:ea typeface="Cambria Math" panose="02040503050406030204" pitchFamily="18" charset="0"/>
                                  <a:cs typeface="Arial" charset="0"/>
                                </a:rPr>
                                <m:t>𝐥𝐨𝐠</m:t>
                              </m:r>
                            </m:fName>
                            <m:e>
                              <m:sSub>
                                <m:sSub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sSubPr>
                                <m:e>
                                  <m:r>
                                    <a:rPr lang="cs-CZ" sz="1600" b="1" i="1" smtClean="0">
                                      <a:solidFill>
                                        <a:srgbClr val="C00000"/>
                                      </a:solidFill>
                                      <a:latin typeface="Cambria Math" panose="02040503050406030204" pitchFamily="18" charset="0"/>
                                      <a:ea typeface="Cambria Math" panose="02040503050406030204" pitchFamily="18" charset="0"/>
                                      <a:cs typeface="Arial" charset="0"/>
                                    </a:rPr>
                                    <m:t>𝑮</m:t>
                                  </m:r>
                                </m:e>
                                <m:sub>
                                  <m:r>
                                    <a:rPr lang="cs-CZ" sz="1600" b="1" i="1" smtClean="0">
                                      <a:solidFill>
                                        <a:srgbClr val="C00000"/>
                                      </a:solidFill>
                                      <a:latin typeface="Cambria Math" panose="02040503050406030204" pitchFamily="18" charset="0"/>
                                      <a:ea typeface="Cambria Math" panose="02040503050406030204" pitchFamily="18" charset="0"/>
                                      <a:cs typeface="Arial" charset="0"/>
                                    </a:rPr>
                                    <m:t>𝒓</m:t>
                                  </m:r>
                                </m:sub>
                              </m:sSub>
                            </m:e>
                          </m:func>
                        </m:e>
                      </m:func>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𝟐𝟎</m:t>
                      </m:r>
                      <m:func>
                        <m:func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funcPr>
                        <m:fName>
                          <m:r>
                            <a:rPr lang="cs-CZ" sz="1600" b="1" i="0" smtClean="0">
                              <a:solidFill>
                                <a:srgbClr val="C00000"/>
                              </a:solidFill>
                              <a:latin typeface="Cambria Math" panose="02040503050406030204" pitchFamily="18" charset="0"/>
                              <a:ea typeface="Cambria Math" panose="02040503050406030204" pitchFamily="18" charset="0"/>
                              <a:cs typeface="Arial" charset="0"/>
                            </a:rPr>
                            <m:t>𝐥𝐨𝐠</m:t>
                          </m:r>
                        </m:fName>
                        <m:e>
                          <m:r>
                            <a:rPr lang="cs-CZ" sz="1600" b="1" i="1" smtClean="0">
                              <a:solidFill>
                                <a:srgbClr val="C00000"/>
                              </a:solidFill>
                              <a:latin typeface="Cambria Math" panose="02040503050406030204" pitchFamily="18" charset="0"/>
                              <a:ea typeface="Cambria Math" panose="02040503050406030204" pitchFamily="18" charset="0"/>
                              <a:cs typeface="Arial" charset="0"/>
                            </a:rPr>
                            <m:t>𝒇</m:t>
                          </m:r>
                          <m:d>
                            <m:d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dPr>
                            <m:e>
                              <m:r>
                                <a:rPr lang="cs-CZ" sz="1600" b="1" i="1" smtClean="0">
                                  <a:solidFill>
                                    <a:srgbClr val="C00000"/>
                                  </a:solidFill>
                                  <a:latin typeface="Cambria Math" panose="02040503050406030204" pitchFamily="18" charset="0"/>
                                  <a:ea typeface="Cambria Math" panose="02040503050406030204" pitchFamily="18" charset="0"/>
                                  <a:cs typeface="Arial" charset="0"/>
                                </a:rPr>
                                <m:t>𝑴𝑯𝒛</m:t>
                              </m:r>
                            </m:e>
                          </m:d>
                          <m:r>
                            <a:rPr lang="cs-CZ" sz="1600" b="1" i="1" smtClean="0">
                              <a:solidFill>
                                <a:srgbClr val="C00000"/>
                              </a:solidFill>
                              <a:latin typeface="Cambria Math" panose="02040503050406030204" pitchFamily="18" charset="0"/>
                              <a:ea typeface="Cambria Math" panose="02040503050406030204" pitchFamily="18" charset="0"/>
                              <a:cs typeface="Arial" charset="0"/>
                            </a:rPr>
                            <m:t>−</m:t>
                          </m:r>
                          <m:sSub>
                            <m:sSub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sSubPr>
                            <m:e>
                              <m:r>
                                <a:rPr lang="cs-CZ" sz="1600" b="1" i="1" smtClean="0">
                                  <a:solidFill>
                                    <a:srgbClr val="C00000"/>
                                  </a:solidFill>
                                  <a:latin typeface="Cambria Math" panose="02040503050406030204" pitchFamily="18" charset="0"/>
                                  <a:ea typeface="Cambria Math" panose="02040503050406030204" pitchFamily="18" charset="0"/>
                                  <a:cs typeface="Arial" charset="0"/>
                                </a:rPr>
                                <m:t>𝑮</m:t>
                              </m:r>
                            </m:e>
                            <m:sub>
                              <m:r>
                                <a:rPr lang="cs-CZ" sz="1600" b="1" i="1" smtClean="0">
                                  <a:solidFill>
                                    <a:srgbClr val="C00000"/>
                                  </a:solidFill>
                                  <a:latin typeface="Cambria Math" panose="02040503050406030204" pitchFamily="18" charset="0"/>
                                  <a:ea typeface="Cambria Math" panose="02040503050406030204" pitchFamily="18" charset="0"/>
                                  <a:cs typeface="Arial" charset="0"/>
                                </a:rPr>
                                <m:t>𝒓</m:t>
                              </m:r>
                            </m:sub>
                          </m:sSub>
                        </m:e>
                      </m:func>
                      <m:d>
                        <m:dPr>
                          <m:ctrlPr>
                            <a:rPr lang="cs-CZ" sz="1600" b="1" i="1" smtClean="0">
                              <a:solidFill>
                                <a:srgbClr val="C00000"/>
                              </a:solidFill>
                              <a:latin typeface="Cambria Math" panose="02040503050406030204" pitchFamily="18" charset="0"/>
                              <a:ea typeface="Cambria Math" panose="02040503050406030204" pitchFamily="18" charset="0"/>
                              <a:cs typeface="Arial" charset="0"/>
                            </a:rPr>
                          </m:ctrlPr>
                        </m:dPr>
                        <m:e>
                          <m:r>
                            <a:rPr lang="cs-CZ" sz="1600" b="1" i="1" smtClean="0">
                              <a:solidFill>
                                <a:srgbClr val="C00000"/>
                              </a:solidFill>
                              <a:latin typeface="Cambria Math" panose="02040503050406030204" pitchFamily="18" charset="0"/>
                              <a:ea typeface="Cambria Math" panose="02040503050406030204" pitchFamily="18" charset="0"/>
                              <a:cs typeface="Arial" charset="0"/>
                            </a:rPr>
                            <m:t>𝒅𝑩</m:t>
                          </m:r>
                        </m:e>
                      </m:d>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𝟐𝟕</m:t>
                      </m:r>
                      <m:r>
                        <a:rPr lang="cs-CZ" sz="1600" b="1" i="1" smtClean="0">
                          <a:solidFill>
                            <a:srgbClr val="C00000"/>
                          </a:solidFill>
                          <a:latin typeface="Cambria Math" panose="02040503050406030204" pitchFamily="18" charset="0"/>
                          <a:ea typeface="Cambria Math" panose="02040503050406030204" pitchFamily="18" charset="0"/>
                          <a:cs typeface="Arial" charset="0"/>
                        </a:rPr>
                        <m:t>,</m:t>
                      </m:r>
                      <m:r>
                        <a:rPr lang="cs-CZ" sz="1600" b="1" i="1" smtClean="0">
                          <a:solidFill>
                            <a:srgbClr val="C00000"/>
                          </a:solidFill>
                          <a:latin typeface="Cambria Math" panose="02040503050406030204" pitchFamily="18" charset="0"/>
                          <a:ea typeface="Cambria Math" panose="02040503050406030204" pitchFamily="18" charset="0"/>
                          <a:cs typeface="Arial" charset="0"/>
                        </a:rPr>
                        <m:t>𝟕𝟗</m:t>
                      </m:r>
                    </m:oMath>
                  </m:oMathPara>
                </a14:m>
                <a:endParaRPr lang="cs-CZ" sz="1600" b="1" dirty="0">
                  <a:solidFill>
                    <a:srgbClr val="C00000"/>
                  </a:solidFill>
                  <a:cs typeface="Arial" charset="0"/>
                </a:endParaRPr>
              </a:p>
              <a:p>
                <a:pPr eaLnBrk="1" hangingPunct="1">
                  <a:lnSpc>
                    <a:spcPct val="90000"/>
                  </a:lnSpc>
                  <a:spcAft>
                    <a:spcPct val="25000"/>
                  </a:spcAft>
                  <a:buFont typeface="Wingdings" pitchFamily="2" charset="2"/>
                  <a:buNone/>
                </a:pPr>
                <a:r>
                  <a:rPr lang="cs-CZ" sz="1600" dirty="0">
                    <a:cs typeface="Arial" charset="0"/>
                  </a:rPr>
                  <a:t>Kde </a:t>
                </a:r>
                <a:r>
                  <a:rPr lang="el-GR" sz="1600" i="1" dirty="0">
                    <a:cs typeface="Arial" charset="0"/>
                  </a:rPr>
                  <a:t>λ</a:t>
                </a:r>
                <a:r>
                  <a:rPr lang="cs-CZ" sz="1600" i="1" dirty="0">
                    <a:cs typeface="Arial" charset="0"/>
                  </a:rPr>
                  <a:t> = c/f, </a:t>
                </a:r>
                <a:r>
                  <a:rPr lang="cs-CZ" sz="1600" i="1" dirty="0" err="1">
                    <a:cs typeface="Arial" charset="0"/>
                  </a:rPr>
                  <a:t>G</a:t>
                </a:r>
                <a:r>
                  <a:rPr lang="cs-CZ" sz="1600" i="1" baseline="-25000" dirty="0" err="1">
                    <a:cs typeface="Arial" charset="0"/>
                  </a:rPr>
                  <a:t>r</a:t>
                </a:r>
                <a:r>
                  <a:rPr lang="cs-CZ" sz="1600" dirty="0">
                    <a:cs typeface="Arial" charset="0"/>
                  </a:rPr>
                  <a:t> je zisk přijímací antény a </a:t>
                </a:r>
                <a:r>
                  <a:rPr lang="cs-CZ" sz="1600" i="1" dirty="0">
                    <a:cs typeface="Arial" charset="0"/>
                  </a:rPr>
                  <a:t>f</a:t>
                </a:r>
                <a:r>
                  <a:rPr lang="cs-CZ" sz="1600" dirty="0">
                    <a:cs typeface="Arial" charset="0"/>
                  </a:rPr>
                  <a:t> je frekvence měřeného signálu.</a:t>
                </a:r>
              </a:p>
              <a:p>
                <a:pPr marL="0" indent="0" eaLnBrk="1" hangingPunct="1">
                  <a:lnSpc>
                    <a:spcPct val="90000"/>
                  </a:lnSpc>
                  <a:spcAft>
                    <a:spcPct val="25000"/>
                  </a:spcAft>
                  <a:buFont typeface="Wingdings" pitchFamily="2" charset="2"/>
                  <a:buNone/>
                </a:pPr>
                <a:r>
                  <a:rPr lang="cs-CZ" sz="1400" dirty="0">
                    <a:cs typeface="Arial" charset="0"/>
                  </a:rPr>
                  <a:t>Poznámka: Při výpočtu je nutné zohlednit jednotku frekvence (MHz), tedy </a:t>
                </a:r>
                <a:r>
                  <a:rPr lang="cs-CZ" sz="1400" i="1" dirty="0">
                    <a:cs typeface="Arial" charset="0"/>
                  </a:rPr>
                  <a:t>f</a:t>
                </a:r>
                <a:r>
                  <a:rPr lang="cs-CZ" sz="1400" dirty="0">
                    <a:cs typeface="Arial" charset="0"/>
                  </a:rPr>
                  <a:t> · 10</a:t>
                </a:r>
                <a:r>
                  <a:rPr lang="cs-CZ" sz="1400" baseline="30000" dirty="0">
                    <a:cs typeface="Arial" charset="0"/>
                  </a:rPr>
                  <a:t>6</a:t>
                </a:r>
                <a:r>
                  <a:rPr lang="cs-CZ" sz="1400" dirty="0">
                    <a:cs typeface="Arial" charset="0"/>
                  </a:rPr>
                  <a:t>. V logaritmické míře se exponent promítne do velikosti výsledné konstanty (- 29,79).</a:t>
                </a:r>
                <a:r>
                  <a:rPr lang="cs-CZ" sz="1600" dirty="0"/>
                  <a:t> </a:t>
                </a:r>
              </a:p>
              <a:p>
                <a:pPr eaLnBrk="1" hangingPunct="1">
                  <a:lnSpc>
                    <a:spcPct val="90000"/>
                  </a:lnSpc>
                  <a:buFont typeface="Wingdings" pitchFamily="2" charset="2"/>
                  <a:buNone/>
                </a:pPr>
                <a:endParaRPr lang="cs-CZ" sz="1400" dirty="0"/>
              </a:p>
            </p:txBody>
          </p:sp>
        </mc:Choice>
        <mc:Fallback xmlns="">
          <p:sp>
            <p:nvSpPr>
              <p:cNvPr id="2057" name="Rectangle 3"/>
              <p:cNvSpPr>
                <a:spLocks noGrp="1" noRot="1" noChangeAspect="1" noMove="1" noResize="1" noEditPoints="1" noAdjustHandles="1" noChangeArrowheads="1" noChangeShapeType="1" noTextEdit="1"/>
              </p:cNvSpPr>
              <p:nvPr>
                <p:ph type="body" sz="half" idx="4294967295"/>
              </p:nvPr>
            </p:nvSpPr>
            <p:spPr>
              <a:xfrm>
                <a:off x="228600" y="657905"/>
                <a:ext cx="8686800" cy="5579408"/>
              </a:xfrm>
              <a:blipFill>
                <a:blip r:embed="rId3"/>
                <a:stretch>
                  <a:fillRect l="-421" t="-765"/>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050" name="Object 9"/>
              <p:cNvSpPr txBox="1"/>
              <p:nvPr/>
            </p:nvSpPr>
            <p:spPr bwMode="auto">
              <a:xfrm>
                <a:off x="5580112" y="946394"/>
                <a:ext cx="1911350" cy="642937"/>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sz="1600" i="1">
                              <a:solidFill>
                                <a:srgbClr val="000000"/>
                              </a:solidFill>
                              <a:latin typeface="Cambria Math" panose="02040503050406030204" pitchFamily="18" charset="0"/>
                            </a:rPr>
                          </m:ctrlPr>
                        </m:sSubPr>
                        <m:e>
                          <m:r>
                            <a:rPr lang="cs-CZ" sz="1600" i="1">
                              <a:solidFill>
                                <a:srgbClr val="000000"/>
                              </a:solidFill>
                              <a:latin typeface="Cambria Math" panose="02040503050406030204" pitchFamily="18" charset="0"/>
                            </a:rPr>
                            <m:t>𝐴</m:t>
                          </m:r>
                        </m:e>
                        <m:sub>
                          <m:r>
                            <a:rPr lang="cs-CZ" sz="1600" i="1">
                              <a:solidFill>
                                <a:srgbClr val="000000"/>
                              </a:solidFill>
                              <a:latin typeface="Cambria Math" panose="02040503050406030204" pitchFamily="18" charset="0"/>
                            </a:rPr>
                            <m:t>𝑒</m:t>
                          </m:r>
                        </m:sub>
                      </m:sSub>
                      <m:d>
                        <m:dPr>
                          <m:ctrlPr>
                            <a:rPr lang="cs-CZ" sz="1600" i="1">
                              <a:solidFill>
                                <a:srgbClr val="000000"/>
                              </a:solidFill>
                              <a:latin typeface="Cambria Math" panose="02040503050406030204" pitchFamily="18" charset="0"/>
                            </a:rPr>
                          </m:ctrlPr>
                        </m:dPr>
                        <m:e>
                          <m:sSup>
                            <m:sSupPr>
                              <m:ctrlPr>
                                <a:rPr lang="cs-CZ" sz="1600" i="1">
                                  <a:solidFill>
                                    <a:srgbClr val="000000"/>
                                  </a:solidFill>
                                  <a:latin typeface="Cambria Math" panose="02040503050406030204" pitchFamily="18" charset="0"/>
                                </a:rPr>
                              </m:ctrlPr>
                            </m:sSupPr>
                            <m:e>
                              <m:r>
                                <a:rPr lang="cs-CZ" sz="1600" i="1">
                                  <a:solidFill>
                                    <a:srgbClr val="000000"/>
                                  </a:solidFill>
                                  <a:latin typeface="Cambria Math" panose="02040503050406030204" pitchFamily="18" charset="0"/>
                                </a:rPr>
                                <m:t>𝑚</m:t>
                              </m:r>
                            </m:e>
                            <m:sup>
                              <m:r>
                                <a:rPr lang="cs-CZ" sz="1600" i="1">
                                  <a:solidFill>
                                    <a:srgbClr val="000000"/>
                                  </a:solidFill>
                                  <a:latin typeface="Cambria Math" panose="02040503050406030204" pitchFamily="18" charset="0"/>
                                </a:rPr>
                                <m:t>2</m:t>
                              </m:r>
                            </m:sup>
                          </m:sSup>
                        </m:e>
                      </m:d>
                      <m:r>
                        <a:rPr lang="cs-CZ" sz="1600" i="1">
                          <a:solidFill>
                            <a:srgbClr val="000000"/>
                          </a:solidFill>
                          <a:latin typeface="Cambria Math" panose="02040503050406030204" pitchFamily="18" charset="0"/>
                        </a:rPr>
                        <m:t>=</m:t>
                      </m:r>
                      <m:f>
                        <m:fPr>
                          <m:ctrlPr>
                            <a:rPr lang="cs-CZ" sz="1600" i="1">
                              <a:solidFill>
                                <a:srgbClr val="000000"/>
                              </a:solidFill>
                              <a:latin typeface="Cambria Math" panose="02040503050406030204" pitchFamily="18" charset="0"/>
                            </a:rPr>
                          </m:ctrlPr>
                        </m:fPr>
                        <m:num>
                          <m:sSub>
                            <m:sSubPr>
                              <m:ctrlPr>
                                <a:rPr lang="cs-CZ" sz="1600" i="1">
                                  <a:solidFill>
                                    <a:srgbClr val="000000"/>
                                  </a:solidFill>
                                  <a:latin typeface="Cambria Math" panose="02040503050406030204" pitchFamily="18" charset="0"/>
                                </a:rPr>
                              </m:ctrlPr>
                            </m:sSubPr>
                            <m:e>
                              <m:r>
                                <a:rPr lang="cs-CZ" sz="1600" i="1">
                                  <a:solidFill>
                                    <a:srgbClr val="000000"/>
                                  </a:solidFill>
                                  <a:latin typeface="Cambria Math" panose="02040503050406030204" pitchFamily="18" charset="0"/>
                                </a:rPr>
                                <m:t>𝑃</m:t>
                              </m:r>
                            </m:e>
                            <m:sub>
                              <m:r>
                                <a:rPr lang="cs-CZ" sz="1600" i="1">
                                  <a:solidFill>
                                    <a:srgbClr val="000000"/>
                                  </a:solidFill>
                                  <a:latin typeface="Cambria Math" panose="02040503050406030204" pitchFamily="18" charset="0"/>
                                </a:rPr>
                                <m:t>𝑟</m:t>
                              </m:r>
                            </m:sub>
                          </m:sSub>
                        </m:num>
                        <m:den>
                          <m:sSub>
                            <m:sSubPr>
                              <m:ctrlPr>
                                <a:rPr lang="cs-CZ" sz="1600" i="1">
                                  <a:solidFill>
                                    <a:srgbClr val="000000"/>
                                  </a:solidFill>
                                  <a:latin typeface="Cambria Math" panose="02040503050406030204" pitchFamily="18" charset="0"/>
                                </a:rPr>
                              </m:ctrlPr>
                            </m:sSubPr>
                            <m:e>
                              <m:r>
                                <a:rPr lang="cs-CZ" sz="1600" i="1">
                                  <a:solidFill>
                                    <a:srgbClr val="000000"/>
                                  </a:solidFill>
                                  <a:latin typeface="Cambria Math" panose="02040503050406030204" pitchFamily="18" charset="0"/>
                                </a:rPr>
                                <m:t>𝑃</m:t>
                              </m:r>
                            </m:e>
                            <m:sub>
                              <m:r>
                                <a:rPr lang="cs-CZ" sz="1600" i="1">
                                  <a:solidFill>
                                    <a:srgbClr val="000000"/>
                                  </a:solidFill>
                                  <a:latin typeface="Cambria Math" panose="02040503050406030204" pitchFamily="18" charset="0"/>
                                </a:rPr>
                                <m:t>𝑑</m:t>
                              </m:r>
                            </m:sub>
                          </m:sSub>
                        </m:den>
                      </m:f>
                      <m:f>
                        <m:fPr>
                          <m:ctrlPr>
                            <a:rPr lang="cs-CZ" sz="1600" i="1">
                              <a:solidFill>
                                <a:srgbClr val="000000"/>
                              </a:solidFill>
                              <a:latin typeface="Cambria Math" panose="02040503050406030204" pitchFamily="18" charset="0"/>
                            </a:rPr>
                          </m:ctrlPr>
                        </m:fPr>
                        <m:num>
                          <m:d>
                            <m:dPr>
                              <m:ctrlPr>
                                <a:rPr lang="cs-CZ" sz="1600" i="1">
                                  <a:solidFill>
                                    <a:srgbClr val="000000"/>
                                  </a:solidFill>
                                  <a:latin typeface="Cambria Math" panose="02040503050406030204" pitchFamily="18" charset="0"/>
                                </a:rPr>
                              </m:ctrlPr>
                            </m:dPr>
                            <m:e>
                              <m:r>
                                <a:rPr lang="cs-CZ" sz="1600" i="1">
                                  <a:solidFill>
                                    <a:srgbClr val="000000"/>
                                  </a:solidFill>
                                  <a:latin typeface="Cambria Math" panose="02040503050406030204" pitchFamily="18" charset="0"/>
                                </a:rPr>
                                <m:t>𝑊</m:t>
                              </m:r>
                            </m:e>
                          </m:d>
                        </m:num>
                        <m:den>
                          <m:d>
                            <m:dPr>
                              <m:ctrlPr>
                                <a:rPr lang="cs-CZ" sz="1600" i="1">
                                  <a:solidFill>
                                    <a:srgbClr val="000000"/>
                                  </a:solidFill>
                                  <a:latin typeface="Cambria Math" panose="02040503050406030204" pitchFamily="18" charset="0"/>
                                </a:rPr>
                              </m:ctrlPr>
                            </m:dPr>
                            <m:e>
                              <m:f>
                                <m:fPr>
                                  <m:type m:val="lin"/>
                                  <m:ctrlPr>
                                    <a:rPr lang="cs-CZ" sz="1600" i="1">
                                      <a:solidFill>
                                        <a:srgbClr val="000000"/>
                                      </a:solidFill>
                                      <a:latin typeface="Cambria Math" panose="02040503050406030204" pitchFamily="18" charset="0"/>
                                    </a:rPr>
                                  </m:ctrlPr>
                                </m:fPr>
                                <m:num>
                                  <m:r>
                                    <a:rPr lang="cs-CZ" sz="1600" i="1">
                                      <a:solidFill>
                                        <a:srgbClr val="000000"/>
                                      </a:solidFill>
                                      <a:latin typeface="Cambria Math" panose="02040503050406030204" pitchFamily="18" charset="0"/>
                                    </a:rPr>
                                    <m:t>𝑊</m:t>
                                  </m:r>
                                </m:num>
                                <m:den>
                                  <m:sSup>
                                    <m:sSupPr>
                                      <m:ctrlPr>
                                        <a:rPr lang="cs-CZ" sz="1600" i="1">
                                          <a:solidFill>
                                            <a:srgbClr val="000000"/>
                                          </a:solidFill>
                                          <a:latin typeface="Cambria Math" panose="02040503050406030204" pitchFamily="18" charset="0"/>
                                        </a:rPr>
                                      </m:ctrlPr>
                                    </m:sSupPr>
                                    <m:e>
                                      <m:r>
                                        <a:rPr lang="cs-CZ" sz="1600" i="1">
                                          <a:solidFill>
                                            <a:srgbClr val="000000"/>
                                          </a:solidFill>
                                          <a:latin typeface="Cambria Math" panose="02040503050406030204" pitchFamily="18" charset="0"/>
                                        </a:rPr>
                                        <m:t>𝑚</m:t>
                                      </m:r>
                                    </m:e>
                                    <m:sup>
                                      <m:r>
                                        <a:rPr lang="cs-CZ" sz="1600" i="1">
                                          <a:solidFill>
                                            <a:srgbClr val="000000"/>
                                          </a:solidFill>
                                          <a:latin typeface="Cambria Math" panose="02040503050406030204" pitchFamily="18" charset="0"/>
                                        </a:rPr>
                                        <m:t>2</m:t>
                                      </m:r>
                                    </m:sup>
                                  </m:sSup>
                                </m:den>
                              </m:f>
                            </m:e>
                          </m:d>
                        </m:den>
                      </m:f>
                    </m:oMath>
                  </m:oMathPara>
                </a14:m>
                <a:endParaRPr lang="cs-CZ" sz="1600" dirty="0"/>
              </a:p>
            </p:txBody>
          </p:sp>
        </mc:Choice>
        <mc:Fallback xmlns="">
          <p:sp>
            <p:nvSpPr>
              <p:cNvPr id="2050" name="Object 9"/>
              <p:cNvSpPr txBox="1">
                <a:spLocks noRot="1" noChangeAspect="1" noMove="1" noResize="1" noEditPoints="1" noAdjustHandles="1" noChangeArrowheads="1" noChangeShapeType="1" noTextEdit="1"/>
              </p:cNvSpPr>
              <p:nvPr/>
            </p:nvSpPr>
            <p:spPr bwMode="auto">
              <a:xfrm>
                <a:off x="5580112" y="946394"/>
                <a:ext cx="1911350" cy="642937"/>
              </a:xfrm>
              <a:prstGeom prst="rect">
                <a:avLst/>
              </a:prstGeom>
              <a:blipFill>
                <a:blip r:embed="rId4"/>
                <a:stretch>
                  <a:fillRect t="-7547" r="-5414" b="-58491"/>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051" name="Object 10"/>
              <p:cNvSpPr txBox="1"/>
              <p:nvPr/>
            </p:nvSpPr>
            <p:spPr bwMode="auto">
              <a:xfrm>
                <a:off x="6948322" y="1311923"/>
                <a:ext cx="1296085" cy="642936"/>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sSub>
                        <m:sSubPr>
                          <m:ctrlPr>
                            <a:rPr lang="cs-CZ" sz="1600" i="1">
                              <a:solidFill>
                                <a:srgbClr val="000000"/>
                              </a:solidFill>
                              <a:latin typeface="Cambria Math" panose="02040503050406030204" pitchFamily="18" charset="0"/>
                            </a:rPr>
                          </m:ctrlPr>
                        </m:sSubPr>
                        <m:e>
                          <m:r>
                            <a:rPr lang="cs-CZ" sz="1600" i="1">
                              <a:solidFill>
                                <a:srgbClr val="000000"/>
                              </a:solidFill>
                              <a:latin typeface="Cambria Math" panose="02040503050406030204" pitchFamily="18" charset="0"/>
                            </a:rPr>
                            <m:t>𝐴</m:t>
                          </m:r>
                        </m:e>
                        <m:sub>
                          <m:r>
                            <a:rPr lang="cs-CZ" sz="1600" i="1">
                              <a:solidFill>
                                <a:srgbClr val="000000"/>
                              </a:solidFill>
                              <a:latin typeface="Cambria Math" panose="02040503050406030204" pitchFamily="18" charset="0"/>
                            </a:rPr>
                            <m:t>𝑒</m:t>
                          </m:r>
                        </m:sub>
                      </m:sSub>
                      <m:r>
                        <a:rPr lang="cs-CZ" sz="1600" i="1">
                          <a:solidFill>
                            <a:srgbClr val="000000"/>
                          </a:solidFill>
                          <a:latin typeface="Cambria Math" panose="02040503050406030204" pitchFamily="18" charset="0"/>
                        </a:rPr>
                        <m:t>=</m:t>
                      </m:r>
                      <m:f>
                        <m:fPr>
                          <m:ctrlPr>
                            <a:rPr lang="cs-CZ" sz="1600" i="1">
                              <a:solidFill>
                                <a:srgbClr val="000000"/>
                              </a:solidFill>
                              <a:latin typeface="Cambria Math" panose="02040503050406030204" pitchFamily="18" charset="0"/>
                            </a:rPr>
                          </m:ctrlPr>
                        </m:fPr>
                        <m:num>
                          <m:sSub>
                            <m:sSubPr>
                              <m:ctrlPr>
                                <a:rPr lang="cs-CZ" sz="1600" i="1">
                                  <a:solidFill>
                                    <a:srgbClr val="000000"/>
                                  </a:solidFill>
                                  <a:latin typeface="Cambria Math" panose="02040503050406030204" pitchFamily="18" charset="0"/>
                                </a:rPr>
                              </m:ctrlPr>
                            </m:sSubPr>
                            <m:e>
                              <m:r>
                                <a:rPr lang="cs-CZ" sz="1600" i="1">
                                  <a:solidFill>
                                    <a:srgbClr val="000000"/>
                                  </a:solidFill>
                                  <a:latin typeface="Cambria Math" panose="02040503050406030204" pitchFamily="18" charset="0"/>
                                </a:rPr>
                                <m:t>𝐺</m:t>
                              </m:r>
                            </m:e>
                            <m:sub>
                              <m:r>
                                <a:rPr lang="cs-CZ" sz="1600" i="1">
                                  <a:solidFill>
                                    <a:srgbClr val="000000"/>
                                  </a:solidFill>
                                  <a:latin typeface="Cambria Math" panose="02040503050406030204" pitchFamily="18" charset="0"/>
                                </a:rPr>
                                <m:t>𝑟</m:t>
                              </m:r>
                            </m:sub>
                          </m:sSub>
                          <m:sSup>
                            <m:sSupPr>
                              <m:ctrlPr>
                                <a:rPr lang="cs-CZ" sz="1600" i="1">
                                  <a:solidFill>
                                    <a:srgbClr val="000000"/>
                                  </a:solidFill>
                                  <a:latin typeface="Cambria Math" panose="02040503050406030204" pitchFamily="18" charset="0"/>
                                </a:rPr>
                              </m:ctrlPr>
                            </m:sSupPr>
                            <m:e>
                              <m:r>
                                <a:rPr lang="cs-CZ" sz="1600" i="1">
                                  <a:solidFill>
                                    <a:srgbClr val="000000"/>
                                  </a:solidFill>
                                  <a:latin typeface="Cambria Math" panose="02040503050406030204" pitchFamily="18" charset="0"/>
                                </a:rPr>
                                <m:t>𝜆</m:t>
                              </m:r>
                            </m:e>
                            <m:sup>
                              <m:r>
                                <a:rPr lang="cs-CZ" sz="1600" i="1">
                                  <a:solidFill>
                                    <a:srgbClr val="000000"/>
                                  </a:solidFill>
                                  <a:latin typeface="Cambria Math" panose="02040503050406030204" pitchFamily="18" charset="0"/>
                                </a:rPr>
                                <m:t>2</m:t>
                              </m:r>
                            </m:sup>
                          </m:sSup>
                        </m:num>
                        <m:den>
                          <m:r>
                            <a:rPr lang="cs-CZ" sz="1600" i="1">
                              <a:solidFill>
                                <a:srgbClr val="000000"/>
                              </a:solidFill>
                              <a:latin typeface="Cambria Math" panose="02040503050406030204" pitchFamily="18" charset="0"/>
                            </a:rPr>
                            <m:t>4</m:t>
                          </m:r>
                          <m:r>
                            <a:rPr lang="cs-CZ" sz="1600" i="1">
                              <a:solidFill>
                                <a:srgbClr val="000000"/>
                              </a:solidFill>
                              <a:latin typeface="Cambria Math" panose="02040503050406030204" pitchFamily="18" charset="0"/>
                            </a:rPr>
                            <m:t>𝜋</m:t>
                          </m:r>
                        </m:den>
                      </m:f>
                    </m:oMath>
                  </m:oMathPara>
                </a14:m>
                <a:endParaRPr lang="cs-CZ" sz="1600" dirty="0"/>
              </a:p>
            </p:txBody>
          </p:sp>
        </mc:Choice>
        <mc:Fallback xmlns="">
          <p:sp>
            <p:nvSpPr>
              <p:cNvPr id="2051" name="Object 10"/>
              <p:cNvSpPr txBox="1">
                <a:spLocks noRot="1" noChangeAspect="1" noMove="1" noResize="1" noEditPoints="1" noAdjustHandles="1" noChangeArrowheads="1" noChangeShapeType="1" noTextEdit="1"/>
              </p:cNvSpPr>
              <p:nvPr/>
            </p:nvSpPr>
            <p:spPr bwMode="auto">
              <a:xfrm>
                <a:off x="6948322" y="1311923"/>
                <a:ext cx="1296085" cy="642936"/>
              </a:xfrm>
              <a:prstGeom prst="rect">
                <a:avLst/>
              </a:prstGeom>
              <a:blipFill>
                <a:blip r:embed="rId5"/>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052" name="Object 11"/>
              <p:cNvSpPr txBox="1"/>
              <p:nvPr/>
            </p:nvSpPr>
            <p:spPr bwMode="auto">
              <a:xfrm>
                <a:off x="3792538" y="2006600"/>
                <a:ext cx="1558925" cy="692150"/>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𝑟</m:t>
                          </m:r>
                        </m:sub>
                      </m:sSub>
                      <m:r>
                        <a:rPr lang="cs-CZ" i="1">
                          <a:solidFill>
                            <a:srgbClr val="000000"/>
                          </a:solidFill>
                          <a:latin typeface="Cambria Math" panose="02040503050406030204" pitchFamily="18" charset="0"/>
                        </a:rPr>
                        <m:t>(</m:t>
                      </m:r>
                      <m:r>
                        <a:rPr lang="cs-CZ" i="1">
                          <a:solidFill>
                            <a:srgbClr val="000000"/>
                          </a:solidFill>
                          <a:latin typeface="Cambria Math" panose="02040503050406030204" pitchFamily="18" charset="0"/>
                        </a:rPr>
                        <m:t>𝑊</m:t>
                      </m:r>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𝑟</m:t>
                                  </m:r>
                                </m:sub>
                              </m:sSub>
                            </m:e>
                            <m:sup>
                              <m:r>
                                <a:rPr lang="cs-CZ" i="1">
                                  <a:solidFill>
                                    <a:srgbClr val="000000"/>
                                  </a:solidFill>
                                  <a:latin typeface="Cambria Math" panose="02040503050406030204" pitchFamily="18" charset="0"/>
                                </a:rPr>
                                <m:t>2</m:t>
                              </m:r>
                            </m:sup>
                          </m:sSup>
                          <m:r>
                            <a:rPr lang="cs-CZ" i="1">
                              <a:solidFill>
                                <a:srgbClr val="000000"/>
                              </a:solidFill>
                              <a:latin typeface="Cambria Math" panose="02040503050406030204" pitchFamily="18" charset="0"/>
                            </a:rPr>
                            <m:t>(</m:t>
                          </m:r>
                          <m:r>
                            <a:rPr lang="cs-CZ" i="1">
                              <a:solidFill>
                                <a:srgbClr val="000000"/>
                              </a:solidFill>
                              <a:latin typeface="Cambria Math" panose="02040503050406030204" pitchFamily="18" charset="0"/>
                            </a:rPr>
                            <m:t>𝑉</m:t>
                          </m:r>
                          <m:r>
                            <a:rPr lang="cs-CZ" i="1">
                              <a:solidFill>
                                <a:srgbClr val="000000"/>
                              </a:solidFill>
                              <a:latin typeface="Cambria Math" panose="02040503050406030204" pitchFamily="18" charset="0"/>
                            </a:rPr>
                            <m:t>)</m:t>
                          </m:r>
                        </m:num>
                        <m:den>
                          <m:r>
                            <a:rPr lang="cs-CZ" i="1">
                              <a:solidFill>
                                <a:srgbClr val="000000"/>
                              </a:solidFill>
                              <a:latin typeface="Cambria Math" panose="02040503050406030204" pitchFamily="18" charset="0"/>
                            </a:rPr>
                            <m:t>𝑍</m:t>
                          </m:r>
                          <m:r>
                            <a:rPr lang="cs-CZ" i="1">
                              <a:solidFill>
                                <a:srgbClr val="000000"/>
                              </a:solidFill>
                              <a:latin typeface="Cambria Math" panose="02040503050406030204" pitchFamily="18" charset="0"/>
                            </a:rPr>
                            <m:t>(</m:t>
                          </m:r>
                          <m:r>
                            <m:rPr>
                              <m:sty m:val="p"/>
                            </m:rPr>
                            <a:rPr lang="cs-CZ" i="1">
                              <a:solidFill>
                                <a:srgbClr val="000000"/>
                              </a:solidFill>
                              <a:latin typeface="Cambria Math" panose="02040503050406030204" pitchFamily="18" charset="0"/>
                            </a:rPr>
                            <m:t>Ω</m:t>
                          </m:r>
                          <m:r>
                            <a:rPr lang="cs-CZ" i="1">
                              <a:solidFill>
                                <a:srgbClr val="000000"/>
                              </a:solidFill>
                              <a:latin typeface="Cambria Math" panose="02040503050406030204" pitchFamily="18" charset="0"/>
                            </a:rPr>
                            <m:t>)</m:t>
                          </m:r>
                        </m:den>
                      </m:f>
                    </m:oMath>
                  </m:oMathPara>
                </a14:m>
                <a:endParaRPr lang="cs-CZ" dirty="0"/>
              </a:p>
            </p:txBody>
          </p:sp>
        </mc:Choice>
        <mc:Fallback xmlns="">
          <p:sp>
            <p:nvSpPr>
              <p:cNvPr id="2052" name="Object 11"/>
              <p:cNvSpPr txBox="1">
                <a:spLocks noRot="1" noChangeAspect="1" noMove="1" noResize="1" noEditPoints="1" noAdjustHandles="1" noChangeArrowheads="1" noChangeShapeType="1" noTextEdit="1"/>
              </p:cNvSpPr>
              <p:nvPr/>
            </p:nvSpPr>
            <p:spPr bwMode="auto">
              <a:xfrm>
                <a:off x="3792538" y="2006600"/>
                <a:ext cx="1558925" cy="692150"/>
              </a:xfrm>
              <a:prstGeom prst="rect">
                <a:avLst/>
              </a:prstGeom>
              <a:blipFill>
                <a:blip r:embed="rId6"/>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053" name="Object 12"/>
              <p:cNvSpPr txBox="1"/>
              <p:nvPr/>
            </p:nvSpPr>
            <p:spPr bwMode="auto">
              <a:xfrm>
                <a:off x="3482181" y="3131238"/>
                <a:ext cx="2286000" cy="625475"/>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𝑑</m:t>
                          </m:r>
                        </m:sub>
                      </m:sSub>
                      <m:r>
                        <a:rPr lang="cs-CZ" i="1">
                          <a:solidFill>
                            <a:srgbClr val="000000"/>
                          </a:solidFill>
                          <a:latin typeface="Cambria Math" panose="02040503050406030204" pitchFamily="18" charset="0"/>
                        </a:rPr>
                        <m:t>(</m:t>
                      </m:r>
                      <m:r>
                        <a:rPr lang="cs-CZ" i="1">
                          <a:solidFill>
                            <a:srgbClr val="000000"/>
                          </a:solidFill>
                          <a:latin typeface="Cambria Math" panose="02040503050406030204" pitchFamily="18" charset="0"/>
                        </a:rPr>
                        <m:t>𝑊</m:t>
                      </m:r>
                      <m:r>
                        <a:rPr lang="cs-CZ" i="1">
                          <a:solidFill>
                            <a:srgbClr val="000000"/>
                          </a:solidFill>
                          <a:latin typeface="Cambria Math" panose="02040503050406030204" pitchFamily="18" charset="0"/>
                        </a:rPr>
                        <m:t>/</m:t>
                      </m:r>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𝑚</m:t>
                          </m:r>
                        </m:e>
                        <m:sup>
                          <m:r>
                            <a:rPr lang="cs-CZ" i="1">
                              <a:solidFill>
                                <a:srgbClr val="000000"/>
                              </a:solidFill>
                              <a:latin typeface="Cambria Math" panose="02040503050406030204" pitchFamily="18" charset="0"/>
                            </a:rPr>
                            <m:t>2</m:t>
                          </m:r>
                        </m:sup>
                      </m:sSup>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𝐸</m:t>
                                  </m:r>
                                </m:e>
                                <m:sub>
                                  <m:r>
                                    <a:rPr lang="cs-CZ" i="1">
                                      <a:solidFill>
                                        <a:srgbClr val="000000"/>
                                      </a:solidFill>
                                      <a:latin typeface="Cambria Math" panose="02040503050406030204" pitchFamily="18" charset="0"/>
                                    </a:rPr>
                                    <m:t>𝑟</m:t>
                                  </m:r>
                                </m:sub>
                              </m:sSub>
                            </m:e>
                            <m:sup>
                              <m:r>
                                <a:rPr lang="cs-CZ" i="1">
                                  <a:solidFill>
                                    <a:srgbClr val="000000"/>
                                  </a:solidFill>
                                  <a:latin typeface="Cambria Math" panose="02040503050406030204" pitchFamily="18" charset="0"/>
                                </a:rPr>
                                <m:t>2</m:t>
                              </m:r>
                            </m:sup>
                          </m:sSup>
                          <m:r>
                            <a:rPr lang="cs-CZ" i="1">
                              <a:solidFill>
                                <a:srgbClr val="000000"/>
                              </a:solidFill>
                              <a:latin typeface="Cambria Math" panose="02040503050406030204" pitchFamily="18" charset="0"/>
                            </a:rPr>
                            <m:t>(</m:t>
                          </m:r>
                          <m:r>
                            <a:rPr lang="cs-CZ" i="1">
                              <a:solidFill>
                                <a:srgbClr val="000000"/>
                              </a:solidFill>
                              <a:latin typeface="Cambria Math" panose="02040503050406030204" pitchFamily="18" charset="0"/>
                            </a:rPr>
                            <m:t>𝑉</m:t>
                          </m:r>
                          <m:r>
                            <a:rPr lang="cs-CZ" i="1">
                              <a:solidFill>
                                <a:srgbClr val="000000"/>
                              </a:solidFill>
                              <a:latin typeface="Cambria Math" panose="02040503050406030204" pitchFamily="18" charset="0"/>
                            </a:rPr>
                            <m:t>/</m:t>
                          </m:r>
                          <m:r>
                            <a:rPr lang="cs-CZ" i="1">
                              <a:solidFill>
                                <a:srgbClr val="000000"/>
                              </a:solidFill>
                              <a:latin typeface="Cambria Math" panose="02040503050406030204" pitchFamily="18" charset="0"/>
                            </a:rPr>
                            <m:t>𝑚</m:t>
                          </m:r>
                          <m:r>
                            <a:rPr lang="cs-CZ" i="1">
                              <a:solidFill>
                                <a:srgbClr val="000000"/>
                              </a:solidFill>
                              <a:latin typeface="Cambria Math" panose="02040503050406030204" pitchFamily="18" charset="0"/>
                            </a:rPr>
                            <m:t>)</m:t>
                          </m:r>
                        </m:num>
                        <m:den>
                          <m:r>
                            <a:rPr lang="cs-CZ" i="1">
                              <a:solidFill>
                                <a:srgbClr val="000000"/>
                              </a:solidFill>
                              <a:latin typeface="Cambria Math" panose="02040503050406030204" pitchFamily="18" charset="0"/>
                            </a:rPr>
                            <m:t>120</m:t>
                          </m:r>
                          <m:r>
                            <a:rPr lang="cs-CZ" i="1">
                              <a:solidFill>
                                <a:srgbClr val="000000"/>
                              </a:solidFill>
                              <a:latin typeface="Cambria Math" panose="02040503050406030204" pitchFamily="18" charset="0"/>
                            </a:rPr>
                            <m:t>𝜋</m:t>
                          </m:r>
                          <m:r>
                            <a:rPr lang="cs-CZ" i="1">
                              <a:solidFill>
                                <a:srgbClr val="000000"/>
                              </a:solidFill>
                              <a:latin typeface="Cambria Math" panose="02040503050406030204" pitchFamily="18" charset="0"/>
                            </a:rPr>
                            <m:t>(</m:t>
                          </m:r>
                          <m:r>
                            <m:rPr>
                              <m:sty m:val="p"/>
                            </m:rPr>
                            <a:rPr lang="cs-CZ" i="1">
                              <a:solidFill>
                                <a:srgbClr val="000000"/>
                              </a:solidFill>
                              <a:latin typeface="Cambria Math" panose="02040503050406030204" pitchFamily="18" charset="0"/>
                            </a:rPr>
                            <m:t>Ω</m:t>
                          </m:r>
                          <m:r>
                            <a:rPr lang="cs-CZ" i="1">
                              <a:solidFill>
                                <a:srgbClr val="000000"/>
                              </a:solidFill>
                              <a:latin typeface="Cambria Math" panose="02040503050406030204" pitchFamily="18" charset="0"/>
                            </a:rPr>
                            <m:t>)</m:t>
                          </m:r>
                        </m:den>
                      </m:f>
                    </m:oMath>
                  </m:oMathPara>
                </a14:m>
                <a:endParaRPr lang="cs-CZ" dirty="0"/>
              </a:p>
            </p:txBody>
          </p:sp>
        </mc:Choice>
        <mc:Fallback xmlns="">
          <p:sp>
            <p:nvSpPr>
              <p:cNvPr id="2053" name="Object 12"/>
              <p:cNvSpPr txBox="1">
                <a:spLocks noRot="1" noChangeAspect="1" noMove="1" noResize="1" noEditPoints="1" noAdjustHandles="1" noChangeArrowheads="1" noChangeShapeType="1" noTextEdit="1"/>
              </p:cNvSpPr>
              <p:nvPr/>
            </p:nvSpPr>
            <p:spPr bwMode="auto">
              <a:xfrm>
                <a:off x="3482181" y="3131238"/>
                <a:ext cx="2286000" cy="625475"/>
              </a:xfrm>
              <a:prstGeom prst="rect">
                <a:avLst/>
              </a:prstGeom>
              <a:blipFill>
                <a:blip r:embed="rId7"/>
                <a:stretch>
                  <a:fillRect/>
                </a:stretch>
              </a:blipFill>
            </p:spPr>
            <p:txBody>
              <a:bodyPr/>
              <a:lstStyle/>
              <a:p>
                <a:r>
                  <a:rPr lang="cs-CZ">
                    <a:noFill/>
                  </a:rPr>
                  <a:t> </a:t>
                </a:r>
              </a:p>
            </p:txBody>
          </p:sp>
        </mc:Fallback>
      </mc:AlternateContent>
      <p:graphicFrame>
        <p:nvGraphicFramePr>
          <p:cNvPr id="2054" name="Object 13"/>
          <p:cNvGraphicFramePr>
            <a:graphicFrameLocks noChangeAspect="1"/>
          </p:cNvGraphicFramePr>
          <p:nvPr>
            <p:extLst>
              <p:ext uri="{D42A27DB-BD31-4B8C-83A1-F6EECF244321}">
                <p14:modId xmlns:p14="http://schemas.microsoft.com/office/powerpoint/2010/main" val="227664210"/>
              </p:ext>
            </p:extLst>
          </p:nvPr>
        </p:nvGraphicFramePr>
        <p:xfrm>
          <a:off x="4121150" y="3700463"/>
          <a:ext cx="1008063" cy="334962"/>
        </p:xfrm>
        <a:graphic>
          <a:graphicData uri="http://schemas.openxmlformats.org/presentationml/2006/ole">
            <mc:AlternateContent xmlns:mc="http://schemas.openxmlformats.org/markup-compatibility/2006">
              <mc:Choice xmlns:v="urn:schemas-microsoft-com:vml" Requires="v">
                <p:oleObj spid="_x0000_s1027" name="Rovnice" r:id="rId8" imgW="685800" imgH="228600" progId="Equation.3">
                  <p:embed/>
                </p:oleObj>
              </mc:Choice>
              <mc:Fallback>
                <p:oleObj name="Rovnice" r:id="rId8" imgW="685800" imgH="228600" progId="Equation.3">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1150" y="3700463"/>
                        <a:ext cx="1008063" cy="334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055" name="Object 17"/>
              <p:cNvSpPr txBox="1"/>
              <p:nvPr/>
            </p:nvSpPr>
            <p:spPr bwMode="auto">
              <a:xfrm>
                <a:off x="3170238" y="2613025"/>
                <a:ext cx="2803525" cy="331788"/>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𝑟</m:t>
                          </m:r>
                        </m:sub>
                      </m:sSub>
                      <m:d>
                        <m:dPr>
                          <m:ctrlPr>
                            <a:rPr lang="cs-CZ" i="1">
                              <a:solidFill>
                                <a:srgbClr val="000000"/>
                              </a:solidFill>
                              <a:latin typeface="Cambria Math" panose="02040503050406030204" pitchFamily="18" charset="0"/>
                            </a:rPr>
                          </m:ctrlPr>
                        </m:dPr>
                        <m:e>
                          <m:r>
                            <a:rPr lang="cs-CZ" i="1">
                              <a:solidFill>
                                <a:srgbClr val="000000"/>
                              </a:solidFill>
                              <a:latin typeface="Cambria Math" panose="02040503050406030204" pitchFamily="18" charset="0"/>
                            </a:rPr>
                            <m:t>𝑑𝐵</m:t>
                          </m:r>
                          <m:r>
                            <a:rPr lang="cs-CZ" i="1">
                              <a:solidFill>
                                <a:srgbClr val="000000"/>
                              </a:solidFill>
                              <a:latin typeface="Cambria Math" panose="02040503050406030204" pitchFamily="18" charset="0"/>
                            </a:rPr>
                            <m:t>𝜇</m:t>
                          </m:r>
                          <m:r>
                            <a:rPr lang="cs-CZ" i="1">
                              <a:solidFill>
                                <a:srgbClr val="000000"/>
                              </a:solidFill>
                              <a:latin typeface="Cambria Math" panose="02040503050406030204" pitchFamily="18" charset="0"/>
                            </a:rPr>
                            <m:t>𝑉</m:t>
                          </m:r>
                        </m:e>
                      </m:d>
                      <m:r>
                        <a:rPr lang="cs-CZ" i="1">
                          <a:solidFill>
                            <a:srgbClr val="000000"/>
                          </a:solidFill>
                          <a:latin typeface="Cambria Math" panose="02040503050406030204" pitchFamily="18" charset="0"/>
                        </a:rPr>
                        <m:t>=</m:t>
                      </m:r>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𝑟</m:t>
                          </m:r>
                        </m:sub>
                      </m:sSub>
                      <m:d>
                        <m:dPr>
                          <m:ctrlPr>
                            <a:rPr lang="cs-CZ" i="1">
                              <a:solidFill>
                                <a:srgbClr val="000000"/>
                              </a:solidFill>
                              <a:latin typeface="Cambria Math" panose="02040503050406030204" pitchFamily="18" charset="0"/>
                            </a:rPr>
                          </m:ctrlPr>
                        </m:dPr>
                        <m:e>
                          <m:r>
                            <a:rPr lang="cs-CZ" i="1">
                              <a:solidFill>
                                <a:srgbClr val="000000"/>
                              </a:solidFill>
                              <a:latin typeface="Cambria Math" panose="02040503050406030204" pitchFamily="18" charset="0"/>
                            </a:rPr>
                            <m:t>𝑑𝐵𝑚𝑊</m:t>
                          </m:r>
                        </m:e>
                      </m:d>
                      <m:r>
                        <a:rPr lang="cs-CZ" i="1">
                          <a:solidFill>
                            <a:srgbClr val="000000"/>
                          </a:solidFill>
                          <a:latin typeface="Cambria Math" panose="02040503050406030204" pitchFamily="18" charset="0"/>
                        </a:rPr>
                        <m:t>+107</m:t>
                      </m:r>
                    </m:oMath>
                  </m:oMathPara>
                </a14:m>
                <a:endParaRPr lang="cs-CZ" dirty="0"/>
              </a:p>
            </p:txBody>
          </p:sp>
        </mc:Choice>
        <mc:Fallback xmlns="">
          <p:sp>
            <p:nvSpPr>
              <p:cNvPr id="2055" name="Object 17"/>
              <p:cNvSpPr txBox="1">
                <a:spLocks noRot="1" noChangeAspect="1" noMove="1" noResize="1" noEditPoints="1" noAdjustHandles="1" noChangeArrowheads="1" noChangeShapeType="1" noTextEdit="1"/>
              </p:cNvSpPr>
              <p:nvPr/>
            </p:nvSpPr>
            <p:spPr bwMode="auto">
              <a:xfrm>
                <a:off x="3170238" y="2613025"/>
                <a:ext cx="2803525" cy="331788"/>
              </a:xfrm>
              <a:prstGeom prst="rect">
                <a:avLst/>
              </a:prstGeom>
              <a:blipFill>
                <a:blip r:embed="rId10"/>
                <a:stretch>
                  <a:fillRect b="-7407"/>
                </a:stretch>
              </a:blipFill>
            </p:spPr>
            <p:txBody>
              <a:bodyPr/>
              <a:lstStyle/>
              <a:p>
                <a:r>
                  <a:rPr lang="cs-CZ">
                    <a:noFill/>
                  </a:rPr>
                  <a:t> </a:t>
                </a:r>
              </a:p>
            </p:txBody>
          </p:sp>
        </mc:Fallback>
      </mc:AlternateContent>
      <p:sp>
        <p:nvSpPr>
          <p:cNvPr id="10" name="Rectangle 4">
            <a:extLst>
              <a:ext uri="{FF2B5EF4-FFF2-40B4-BE49-F238E27FC236}">
                <a16:creationId xmlns:a16="http://schemas.microsoft.com/office/drawing/2014/main" id="{A55D5623-8224-4AB4-B97A-8EF936C15364}"/>
              </a:ext>
            </a:extLst>
          </p:cNvPr>
          <p:cNvSpPr>
            <a:spLocks noChangeArrowheads="1"/>
          </p:cNvSpPr>
          <p:nvPr/>
        </p:nvSpPr>
        <p:spPr bwMode="auto">
          <a:xfrm>
            <a:off x="179165" y="134685"/>
            <a:ext cx="878567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800" dirty="0"/>
              <a:t>Odvození anténního faktoru</a:t>
            </a:r>
          </a:p>
        </p:txBody>
      </p:sp>
      <mc:AlternateContent xmlns:mc="http://schemas.openxmlformats.org/markup-compatibility/2006" xmlns:a14="http://schemas.microsoft.com/office/drawing/2010/main">
        <mc:Choice Requires="a14">
          <p:sp>
            <p:nvSpPr>
              <p:cNvPr id="11" name="Object 4">
                <a:extLst>
                  <a:ext uri="{FF2B5EF4-FFF2-40B4-BE49-F238E27FC236}">
                    <a16:creationId xmlns:a16="http://schemas.microsoft.com/office/drawing/2014/main" id="{BB5713EF-5C24-4E66-82EF-CE01C654707A}"/>
                  </a:ext>
                </a:extLst>
              </p:cNvPr>
              <p:cNvSpPr txBox="1"/>
              <p:nvPr/>
            </p:nvSpPr>
            <p:spPr bwMode="auto">
              <a:xfrm>
                <a:off x="6254585" y="3479686"/>
                <a:ext cx="1816100" cy="642938"/>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𝑟</m:t>
                                  </m:r>
                                </m:sub>
                              </m:sSub>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𝑍</m:t>
                          </m:r>
                        </m:den>
                      </m:f>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𝐸</m:t>
                                  </m:r>
                                </m:e>
                                <m:sub>
                                  <m:r>
                                    <a:rPr lang="cs-CZ" i="1">
                                      <a:solidFill>
                                        <a:srgbClr val="000000"/>
                                      </a:solidFill>
                                      <a:latin typeface="Cambria Math" panose="02040503050406030204" pitchFamily="18" charset="0"/>
                                    </a:rPr>
                                    <m:t>𝑟</m:t>
                                  </m:r>
                                </m:sub>
                              </m:sSub>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120</m:t>
                          </m:r>
                          <m:r>
                            <a:rPr lang="cs-CZ" i="1">
                              <a:solidFill>
                                <a:srgbClr val="000000"/>
                              </a:solidFill>
                              <a:latin typeface="Cambria Math" panose="02040503050406030204" pitchFamily="18" charset="0"/>
                            </a:rPr>
                            <m:t>𝜋</m:t>
                          </m:r>
                        </m:den>
                      </m:f>
                      <m:r>
                        <a:rPr lang="cs-CZ" i="1" smtClean="0">
                          <a:solidFill>
                            <a:srgbClr val="000000"/>
                          </a:solidFill>
                          <a:latin typeface="Cambria Math" panose="02040503050406030204" pitchFamily="18" charset="0"/>
                          <a:ea typeface="Cambria Math" panose="02040503050406030204" pitchFamily="18" charset="0"/>
                        </a:rPr>
                        <m:t>∙</m:t>
                      </m:r>
                      <m:f>
                        <m:fPr>
                          <m:ctrlPr>
                            <a:rPr lang="cs-CZ" i="1">
                              <a:solidFill>
                                <a:srgbClr val="000000"/>
                              </a:solidFill>
                              <a:latin typeface="Cambria Math" panose="02040503050406030204" pitchFamily="18" charset="0"/>
                            </a:rPr>
                          </m:ctrlPr>
                        </m:fPr>
                        <m:num>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𝑟</m:t>
                              </m:r>
                            </m:sub>
                          </m:sSub>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𝜆</m:t>
                              </m:r>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4</m:t>
                          </m:r>
                          <m:r>
                            <a:rPr lang="cs-CZ" i="1">
                              <a:solidFill>
                                <a:srgbClr val="000000"/>
                              </a:solidFill>
                              <a:latin typeface="Cambria Math" panose="02040503050406030204" pitchFamily="18" charset="0"/>
                            </a:rPr>
                            <m:t>𝜋</m:t>
                          </m:r>
                        </m:den>
                      </m:f>
                    </m:oMath>
                  </m:oMathPara>
                </a14:m>
                <a:endParaRPr lang="cs-CZ" dirty="0"/>
              </a:p>
            </p:txBody>
          </p:sp>
        </mc:Choice>
        <mc:Fallback xmlns="">
          <p:sp>
            <p:nvSpPr>
              <p:cNvPr id="11" name="Object 4">
                <a:extLst>
                  <a:ext uri="{FF2B5EF4-FFF2-40B4-BE49-F238E27FC236}">
                    <a16:creationId xmlns:a16="http://schemas.microsoft.com/office/drawing/2014/main" id="{BB5713EF-5C24-4E66-82EF-CE01C654707A}"/>
                  </a:ext>
                </a:extLst>
              </p:cNvPr>
              <p:cNvSpPr txBox="1">
                <a:spLocks noRot="1" noChangeAspect="1" noMove="1" noResize="1" noEditPoints="1" noAdjustHandles="1" noChangeArrowheads="1" noChangeShapeType="1" noTextEdit="1"/>
              </p:cNvSpPr>
              <p:nvPr/>
            </p:nvSpPr>
            <p:spPr bwMode="auto">
              <a:xfrm>
                <a:off x="6254585" y="3479686"/>
                <a:ext cx="1816100" cy="642938"/>
              </a:xfrm>
              <a:prstGeom prst="rect">
                <a:avLst/>
              </a:prstGeom>
              <a:blipFill>
                <a:blip r:embed="rId11"/>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5" name="Object 5">
                <a:extLst>
                  <a:ext uri="{FF2B5EF4-FFF2-40B4-BE49-F238E27FC236}">
                    <a16:creationId xmlns:a16="http://schemas.microsoft.com/office/drawing/2014/main" id="{855DE0B8-5228-4A51-B262-E2FF8807652D}"/>
                  </a:ext>
                </a:extLst>
              </p:cNvPr>
              <p:cNvSpPr txBox="1"/>
              <p:nvPr/>
            </p:nvSpPr>
            <p:spPr bwMode="auto">
              <a:xfrm>
                <a:off x="2379320" y="3913188"/>
                <a:ext cx="2886353" cy="811956"/>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cs-CZ" i="1">
                          <a:solidFill>
                            <a:srgbClr val="000000"/>
                          </a:solidFill>
                          <a:latin typeface="Cambria Math" panose="02040503050406030204" pitchFamily="18" charset="0"/>
                        </a:rPr>
                        <m:t>𝐴𝐹</m:t>
                      </m:r>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𝐸</m:t>
                              </m:r>
                            </m:e>
                            <m:sub>
                              <m:r>
                                <a:rPr lang="cs-CZ" i="1">
                                  <a:solidFill>
                                    <a:srgbClr val="000000"/>
                                  </a:solidFill>
                                  <a:latin typeface="Cambria Math" panose="02040503050406030204" pitchFamily="18" charset="0"/>
                                </a:rPr>
                                <m:t>𝑟</m:t>
                              </m:r>
                            </m:sub>
                          </m:sSub>
                        </m:num>
                        <m:den>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𝑟</m:t>
                              </m:r>
                            </m:sub>
                          </m:sSub>
                        </m:den>
                      </m:f>
                      <m:r>
                        <a:rPr lang="cs-CZ" i="1">
                          <a:solidFill>
                            <a:srgbClr val="000000"/>
                          </a:solidFill>
                          <a:latin typeface="Cambria Math" panose="02040503050406030204" pitchFamily="18" charset="0"/>
                        </a:rPr>
                        <m:t>=</m:t>
                      </m:r>
                      <m:rad>
                        <m:radPr>
                          <m:degHide m:val="on"/>
                          <m:ctrlPr>
                            <a:rPr lang="cs-CZ" i="1">
                              <a:solidFill>
                                <a:srgbClr val="000000"/>
                              </a:solidFill>
                              <a:latin typeface="Cambria Math" panose="02040503050406030204" pitchFamily="18" charset="0"/>
                            </a:rPr>
                          </m:ctrlPr>
                        </m:radPr>
                        <m:deg/>
                        <m:e>
                          <m:f>
                            <m:fPr>
                              <m:ctrlPr>
                                <a:rPr lang="cs-CZ" i="1">
                                  <a:solidFill>
                                    <a:srgbClr val="000000"/>
                                  </a:solidFill>
                                  <a:latin typeface="Cambria Math" panose="02040503050406030204" pitchFamily="18" charset="0"/>
                                </a:rPr>
                              </m:ctrlPr>
                            </m:fPr>
                            <m:num>
                              <m:r>
                                <a:rPr lang="cs-CZ" i="1">
                                  <a:solidFill>
                                    <a:srgbClr val="000000"/>
                                  </a:solidFill>
                                  <a:latin typeface="Cambria Math" panose="02040503050406030204" pitchFamily="18" charset="0"/>
                                </a:rPr>
                                <m:t>480</m:t>
                              </m:r>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𝜋</m:t>
                                  </m:r>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𝑍</m:t>
                              </m:r>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𝑟</m:t>
                                  </m:r>
                                </m:sub>
                              </m:sSub>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𝜆</m:t>
                                  </m:r>
                                </m:e>
                                <m:sup>
                                  <m:r>
                                    <a:rPr lang="cs-CZ" i="1">
                                      <a:solidFill>
                                        <a:srgbClr val="000000"/>
                                      </a:solidFill>
                                      <a:latin typeface="Cambria Math" panose="02040503050406030204" pitchFamily="18" charset="0"/>
                                    </a:rPr>
                                    <m:t>2</m:t>
                                  </m:r>
                                </m:sup>
                              </m:sSup>
                            </m:den>
                          </m:f>
                        </m:e>
                      </m:rad>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r>
                            <a:rPr lang="cs-CZ" i="1">
                              <a:solidFill>
                                <a:srgbClr val="000000"/>
                              </a:solidFill>
                              <a:latin typeface="Cambria Math" panose="02040503050406030204" pitchFamily="18" charset="0"/>
                            </a:rPr>
                            <m:t>9,73</m:t>
                          </m:r>
                        </m:num>
                        <m:den>
                          <m:r>
                            <a:rPr lang="cs-CZ" i="1">
                              <a:solidFill>
                                <a:srgbClr val="000000"/>
                              </a:solidFill>
                              <a:latin typeface="Cambria Math" panose="02040503050406030204" pitchFamily="18" charset="0"/>
                            </a:rPr>
                            <m:t>𝜆</m:t>
                          </m:r>
                          <m:rad>
                            <m:radPr>
                              <m:degHide m:val="on"/>
                              <m:ctrlPr>
                                <a:rPr lang="cs-CZ" i="1">
                                  <a:solidFill>
                                    <a:srgbClr val="000000"/>
                                  </a:solidFill>
                                  <a:latin typeface="Cambria Math" panose="02040503050406030204" pitchFamily="18" charset="0"/>
                                </a:rPr>
                              </m:ctrlPr>
                            </m:radPr>
                            <m:deg/>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𝑟</m:t>
                                  </m:r>
                                </m:sub>
                              </m:sSub>
                            </m:e>
                          </m:rad>
                        </m:den>
                      </m:f>
                    </m:oMath>
                  </m:oMathPara>
                </a14:m>
                <a:endParaRPr lang="cs-CZ" dirty="0"/>
              </a:p>
            </p:txBody>
          </p:sp>
        </mc:Choice>
        <mc:Fallback xmlns="">
          <p:sp>
            <p:nvSpPr>
              <p:cNvPr id="25" name="Object 5">
                <a:extLst>
                  <a:ext uri="{FF2B5EF4-FFF2-40B4-BE49-F238E27FC236}">
                    <a16:creationId xmlns:a16="http://schemas.microsoft.com/office/drawing/2014/main" id="{855DE0B8-5228-4A51-B262-E2FF8807652D}"/>
                  </a:ext>
                </a:extLst>
              </p:cNvPr>
              <p:cNvSpPr txBox="1">
                <a:spLocks noRot="1" noChangeAspect="1" noMove="1" noResize="1" noEditPoints="1" noAdjustHandles="1" noChangeArrowheads="1" noChangeShapeType="1" noTextEdit="1"/>
              </p:cNvSpPr>
              <p:nvPr/>
            </p:nvSpPr>
            <p:spPr bwMode="auto">
              <a:xfrm>
                <a:off x="2379320" y="3913188"/>
                <a:ext cx="2886353" cy="811956"/>
              </a:xfrm>
              <a:prstGeom prst="rect">
                <a:avLst/>
              </a:prstGeom>
              <a:blipFill>
                <a:blip r:embed="rId12"/>
                <a:stretch>
                  <a:fillRect/>
                </a:stretch>
              </a:blipFill>
            </p:spPr>
            <p:txBody>
              <a:bodyPr/>
              <a:lstStyle/>
              <a:p>
                <a:r>
                  <a:rPr lang="cs-CZ">
                    <a:noFill/>
                  </a:rPr>
                  <a:t> </a:t>
                </a:r>
              </a:p>
            </p:txBody>
          </p:sp>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A72C02A9-EDED-4448-AF8B-61D6BD293D19}"/>
              </a:ext>
            </a:extLst>
          </p:cNvPr>
          <p:cNvPicPr>
            <a:picLocks noChangeAspect="1"/>
          </p:cNvPicPr>
          <p:nvPr/>
        </p:nvPicPr>
        <p:blipFill>
          <a:blip r:embed="rId2"/>
          <a:stretch>
            <a:fillRect/>
          </a:stretch>
        </p:blipFill>
        <p:spPr>
          <a:xfrm>
            <a:off x="6641976" y="4712950"/>
            <a:ext cx="2424762" cy="2159101"/>
          </a:xfrm>
          <a:prstGeom prst="rect">
            <a:avLst/>
          </a:prstGeom>
        </p:spPr>
      </p:pic>
      <mc:AlternateContent xmlns:mc="http://schemas.openxmlformats.org/markup-compatibility/2006" xmlns:a14="http://schemas.microsoft.com/office/drawing/2010/main">
        <mc:Choice Requires="a14">
          <p:sp>
            <p:nvSpPr>
              <p:cNvPr id="4102" name="Rectangle 3"/>
              <p:cNvSpPr>
                <a:spLocks noGrp="1" noChangeArrowheads="1"/>
              </p:cNvSpPr>
              <p:nvPr>
                <p:ph type="body" sz="half" idx="4294967295"/>
              </p:nvPr>
            </p:nvSpPr>
            <p:spPr>
              <a:xfrm>
                <a:off x="107504" y="917576"/>
                <a:ext cx="8928992" cy="5643562"/>
              </a:xfrm>
            </p:spPr>
            <p:txBody>
              <a:bodyPr/>
              <a:lstStyle/>
              <a:p>
                <a:pPr marL="0" indent="0">
                  <a:spcBef>
                    <a:spcPts val="0"/>
                  </a:spcBef>
                  <a:buNone/>
                </a:pPr>
                <a:r>
                  <a:rPr lang="cs-CZ" altLang="cs-CZ" sz="1400" dirty="0"/>
                  <a:t>Vysílací anténní faktor </a:t>
                </a:r>
                <a:r>
                  <a:rPr lang="cs-CZ" sz="1400" dirty="0">
                    <a:cs typeface="Arial" charset="0"/>
                  </a:rPr>
                  <a:t>TAF je </a:t>
                </a:r>
                <a:r>
                  <a:rPr lang="cs-CZ" sz="1400" dirty="0"/>
                  <a:t>vztah mezi </a:t>
                </a:r>
                <a:r>
                  <a:rPr lang="cs-CZ" sz="1400" u="sng" dirty="0"/>
                  <a:t>velikostí intenzity elektrického pole generovaného anténou v místě EUT a velikostí vstupního napětí vysílací antény</a:t>
                </a:r>
                <a:r>
                  <a:rPr lang="cs-CZ" sz="1400" dirty="0"/>
                  <a:t> </a:t>
                </a:r>
                <a14:m>
                  <m:oMath xmlns:m="http://schemas.openxmlformats.org/officeDocument/2006/math">
                    <m:r>
                      <a:rPr lang="cs-CZ" sz="1400" b="1" i="1" smtClean="0">
                        <a:latin typeface="Cambria Math" panose="02040503050406030204" pitchFamily="18" charset="0"/>
                      </a:rPr>
                      <m:t>𝑻𝑨𝑭</m:t>
                    </m:r>
                    <m:r>
                      <a:rPr lang="cs-CZ" sz="1400" b="1" i="1" smtClean="0">
                        <a:latin typeface="Cambria Math" panose="02040503050406030204" pitchFamily="18" charset="0"/>
                        <a:ea typeface="Cambria Math" panose="02040503050406030204" pitchFamily="18" charset="0"/>
                      </a:rPr>
                      <m:t>=</m:t>
                    </m:r>
                    <m:f>
                      <m:fPr>
                        <m:type m:val="lin"/>
                        <m:ctrlPr>
                          <a:rPr lang="cs-CZ" sz="1400" b="1" i="1" smtClean="0">
                            <a:latin typeface="Cambria Math" panose="02040503050406030204" pitchFamily="18" charset="0"/>
                            <a:ea typeface="Cambria Math" panose="02040503050406030204" pitchFamily="18" charset="0"/>
                          </a:rPr>
                        </m:ctrlPr>
                      </m:fPr>
                      <m:num>
                        <m:sSub>
                          <m:sSubPr>
                            <m:ctrlPr>
                              <a:rPr lang="cs-CZ" sz="1400" b="1" i="1" smtClean="0">
                                <a:latin typeface="Cambria Math" panose="02040503050406030204" pitchFamily="18" charset="0"/>
                                <a:ea typeface="Cambria Math" panose="02040503050406030204" pitchFamily="18" charset="0"/>
                              </a:rPr>
                            </m:ctrlPr>
                          </m:sSubPr>
                          <m:e>
                            <m:r>
                              <a:rPr lang="cs-CZ" sz="1400" b="1" i="1" smtClean="0">
                                <a:latin typeface="Cambria Math" panose="02040503050406030204" pitchFamily="18" charset="0"/>
                                <a:ea typeface="Cambria Math" panose="02040503050406030204" pitchFamily="18" charset="0"/>
                              </a:rPr>
                              <m:t>𝑬</m:t>
                            </m:r>
                          </m:e>
                          <m:sub>
                            <m:r>
                              <a:rPr lang="cs-CZ" sz="1400" b="1" i="1" smtClean="0">
                                <a:latin typeface="Cambria Math" panose="02040503050406030204" pitchFamily="18" charset="0"/>
                                <a:ea typeface="Cambria Math" panose="02040503050406030204" pitchFamily="18" charset="0"/>
                              </a:rPr>
                              <m:t>𝒕</m:t>
                            </m:r>
                          </m:sub>
                        </m:sSub>
                      </m:num>
                      <m:den>
                        <m:sSub>
                          <m:sSubPr>
                            <m:ctrlPr>
                              <a:rPr lang="cs-CZ" sz="1400" b="1" i="1" smtClean="0">
                                <a:latin typeface="Cambria Math" panose="02040503050406030204" pitchFamily="18" charset="0"/>
                                <a:ea typeface="Cambria Math" panose="02040503050406030204" pitchFamily="18" charset="0"/>
                              </a:rPr>
                            </m:ctrlPr>
                          </m:sSubPr>
                          <m:e>
                            <m:r>
                              <a:rPr lang="cs-CZ" sz="1400" b="1" i="1" smtClean="0">
                                <a:latin typeface="Cambria Math" panose="02040503050406030204" pitchFamily="18" charset="0"/>
                                <a:ea typeface="Cambria Math" panose="02040503050406030204" pitchFamily="18" charset="0"/>
                              </a:rPr>
                              <m:t>𝑼</m:t>
                            </m:r>
                          </m:e>
                          <m:sub>
                            <m:r>
                              <a:rPr lang="cs-CZ" sz="1400" b="1" i="1" smtClean="0">
                                <a:latin typeface="Cambria Math" panose="02040503050406030204" pitchFamily="18" charset="0"/>
                                <a:ea typeface="Cambria Math" panose="02040503050406030204" pitchFamily="18" charset="0"/>
                              </a:rPr>
                              <m:t>𝒕</m:t>
                            </m:r>
                          </m:sub>
                        </m:sSub>
                      </m:den>
                    </m:f>
                  </m:oMath>
                </a14:m>
                <a:r>
                  <a:rPr lang="cs-CZ" sz="1400" dirty="0"/>
                  <a:t> nebo v logaritmické míře </a:t>
                </a:r>
                <a14:m>
                  <m:oMath xmlns:m="http://schemas.openxmlformats.org/officeDocument/2006/math">
                    <m:r>
                      <a:rPr lang="cs-CZ" sz="1400" b="1" i="1" smtClean="0">
                        <a:latin typeface="Cambria Math" panose="02040503050406030204" pitchFamily="18" charset="0"/>
                      </a:rPr>
                      <m:t>𝑻𝑨𝑭</m:t>
                    </m:r>
                    <m:d>
                      <m:dPr>
                        <m:ctrlPr>
                          <a:rPr lang="cs-CZ" sz="1400" i="1">
                            <a:latin typeface="Cambria Math" panose="02040503050406030204" pitchFamily="18" charset="0"/>
                          </a:rPr>
                        </m:ctrlPr>
                      </m:dPr>
                      <m:e>
                        <m:r>
                          <a:rPr lang="cs-CZ" sz="1400" b="1" i="1">
                            <a:latin typeface="Cambria Math" panose="02040503050406030204" pitchFamily="18" charset="0"/>
                          </a:rPr>
                          <m:t>𝒅𝑩</m:t>
                        </m:r>
                        <m:sSup>
                          <m:sSupPr>
                            <m:ctrlPr>
                              <a:rPr lang="cs-CZ" sz="1400" b="1" i="1">
                                <a:latin typeface="Cambria Math" panose="02040503050406030204" pitchFamily="18" charset="0"/>
                              </a:rPr>
                            </m:ctrlPr>
                          </m:sSupPr>
                          <m:e>
                            <m:r>
                              <a:rPr lang="cs-CZ" sz="1400" b="1" i="1">
                                <a:latin typeface="Cambria Math" panose="02040503050406030204" pitchFamily="18" charset="0"/>
                              </a:rPr>
                              <m:t>𝒎</m:t>
                            </m:r>
                          </m:e>
                          <m:sup>
                            <m:r>
                              <a:rPr lang="cs-CZ" sz="1400" b="1" i="1">
                                <a:latin typeface="Cambria Math" panose="02040503050406030204" pitchFamily="18" charset="0"/>
                                <a:ea typeface="Cambria Math" panose="02040503050406030204" pitchFamily="18" charset="0"/>
                              </a:rPr>
                              <m:t>−</m:t>
                            </m:r>
                            <m:r>
                              <a:rPr lang="cs-CZ" sz="1400" b="1" i="1">
                                <a:latin typeface="Cambria Math" panose="02040503050406030204" pitchFamily="18" charset="0"/>
                                <a:ea typeface="Cambria Math" panose="02040503050406030204" pitchFamily="18" charset="0"/>
                              </a:rPr>
                              <m:t>𝟏</m:t>
                            </m:r>
                          </m:sup>
                        </m:sSup>
                      </m:e>
                    </m:d>
                    <m:r>
                      <a:rPr lang="cs-CZ" sz="1400" i="1">
                        <a:latin typeface="Cambria Math" panose="02040503050406030204" pitchFamily="18" charset="0"/>
                        <a:ea typeface="Cambria Math" panose="02040503050406030204" pitchFamily="18" charset="0"/>
                      </a:rPr>
                      <m:t>=</m:t>
                    </m:r>
                  </m:oMath>
                </a14:m>
                <a:r>
                  <a:rPr lang="cs-CZ" sz="1400" dirty="0">
                    <a:ea typeface="Cambria Math" panose="02040503050406030204" pitchFamily="18" charset="0"/>
                  </a:rPr>
                  <a:t> </a:t>
                </a:r>
                <a14:m>
                  <m:oMath xmlns:m="http://schemas.openxmlformats.org/officeDocument/2006/math">
                    <m:sSub>
                      <m:sSubPr>
                        <m:ctrlPr>
                          <a:rPr lang="cs-CZ" sz="1400" i="1">
                            <a:latin typeface="Cambria Math" panose="02040503050406030204" pitchFamily="18" charset="0"/>
                            <a:ea typeface="Cambria Math" panose="02040503050406030204" pitchFamily="18" charset="0"/>
                          </a:rPr>
                        </m:ctrlPr>
                      </m:sSubPr>
                      <m:e>
                        <m:r>
                          <a:rPr lang="cs-CZ" sz="1400" i="1">
                            <a:latin typeface="Cambria Math" panose="02040503050406030204" pitchFamily="18" charset="0"/>
                            <a:ea typeface="Cambria Math" panose="02040503050406030204" pitchFamily="18" charset="0"/>
                          </a:rPr>
                          <m:t>𝑬</m:t>
                        </m:r>
                      </m:e>
                      <m:sub>
                        <m:r>
                          <a:rPr lang="cs-CZ" sz="1400" b="0" i="1" smtClean="0">
                            <a:latin typeface="Cambria Math" panose="02040503050406030204" pitchFamily="18" charset="0"/>
                            <a:ea typeface="Cambria Math" panose="02040503050406030204" pitchFamily="18" charset="0"/>
                          </a:rPr>
                          <m:t>𝑡</m:t>
                        </m:r>
                      </m:sub>
                    </m:sSub>
                    <m:d>
                      <m:dPr>
                        <m:ctrlPr>
                          <a:rPr lang="cs-CZ" sz="1400" i="1">
                            <a:latin typeface="Cambria Math" panose="02040503050406030204" pitchFamily="18" charset="0"/>
                            <a:ea typeface="Cambria Math" panose="02040503050406030204" pitchFamily="18" charset="0"/>
                          </a:rPr>
                        </m:ctrlPr>
                      </m:dPr>
                      <m:e>
                        <m:r>
                          <a:rPr lang="cs-CZ" sz="1400" i="1">
                            <a:latin typeface="Cambria Math" panose="02040503050406030204" pitchFamily="18" charset="0"/>
                            <a:ea typeface="Cambria Math" panose="02040503050406030204" pitchFamily="18" charset="0"/>
                          </a:rPr>
                          <m:t>𝒅𝑩𝑽</m:t>
                        </m:r>
                        <m:r>
                          <a:rPr lang="cs-CZ" sz="1400" i="1">
                            <a:latin typeface="Cambria Math" panose="02040503050406030204" pitchFamily="18" charset="0"/>
                            <a:ea typeface="Cambria Math" panose="02040503050406030204" pitchFamily="18" charset="0"/>
                          </a:rPr>
                          <m:t>/</m:t>
                        </m:r>
                        <m:r>
                          <a:rPr lang="cs-CZ" sz="1400" i="1">
                            <a:latin typeface="Cambria Math" panose="02040503050406030204" pitchFamily="18" charset="0"/>
                            <a:ea typeface="Cambria Math" panose="02040503050406030204" pitchFamily="18" charset="0"/>
                          </a:rPr>
                          <m:t>𝒎</m:t>
                        </m:r>
                      </m:e>
                    </m:d>
                    <m:r>
                      <a:rPr lang="cs-CZ" sz="1400" i="1">
                        <a:latin typeface="Cambria Math" panose="02040503050406030204" pitchFamily="18" charset="0"/>
                        <a:ea typeface="Cambria Math" panose="02040503050406030204" pitchFamily="18" charset="0"/>
                      </a:rPr>
                      <m:t>−</m:t>
                    </m:r>
                    <m:sSub>
                      <m:sSubPr>
                        <m:ctrlPr>
                          <a:rPr lang="cs-CZ" sz="1400" i="1">
                            <a:latin typeface="Cambria Math" panose="02040503050406030204" pitchFamily="18" charset="0"/>
                            <a:ea typeface="Cambria Math" panose="02040503050406030204" pitchFamily="18" charset="0"/>
                          </a:rPr>
                        </m:ctrlPr>
                      </m:sSubPr>
                      <m:e>
                        <m:r>
                          <a:rPr lang="cs-CZ" sz="1400" b="1" i="1">
                            <a:latin typeface="Cambria Math" panose="02040503050406030204" pitchFamily="18" charset="0"/>
                            <a:ea typeface="Cambria Math" panose="02040503050406030204" pitchFamily="18" charset="0"/>
                          </a:rPr>
                          <m:t>𝑼</m:t>
                        </m:r>
                      </m:e>
                      <m:sub>
                        <m:r>
                          <a:rPr lang="cs-CZ" sz="1400" b="1" i="1" smtClean="0">
                            <a:latin typeface="Cambria Math" panose="02040503050406030204" pitchFamily="18" charset="0"/>
                            <a:ea typeface="Cambria Math" panose="02040503050406030204" pitchFamily="18" charset="0"/>
                          </a:rPr>
                          <m:t>𝒕</m:t>
                        </m:r>
                      </m:sub>
                    </m:sSub>
                    <m:d>
                      <m:dPr>
                        <m:ctrlPr>
                          <a:rPr lang="cs-CZ" sz="1400" i="1">
                            <a:latin typeface="Cambria Math" panose="02040503050406030204" pitchFamily="18" charset="0"/>
                            <a:ea typeface="Cambria Math" panose="02040503050406030204" pitchFamily="18" charset="0"/>
                          </a:rPr>
                        </m:ctrlPr>
                      </m:dPr>
                      <m:e>
                        <m:r>
                          <a:rPr lang="cs-CZ" sz="1400" b="1" i="1">
                            <a:latin typeface="Cambria Math" panose="02040503050406030204" pitchFamily="18" charset="0"/>
                            <a:ea typeface="Cambria Math" panose="02040503050406030204" pitchFamily="18" charset="0"/>
                          </a:rPr>
                          <m:t>𝒅𝑩𝑽</m:t>
                        </m:r>
                      </m:e>
                    </m:d>
                    <m:r>
                      <a:rPr lang="cs-CZ" sz="1400" b="1" i="1">
                        <a:latin typeface="Cambria Math" panose="02040503050406030204" pitchFamily="18" charset="0"/>
                        <a:ea typeface="Cambria Math" panose="02040503050406030204" pitchFamily="18" charset="0"/>
                      </a:rPr>
                      <m:t> </m:t>
                    </m:r>
                  </m:oMath>
                </a14:m>
                <a:endParaRPr lang="cs-CZ" sz="1400" dirty="0">
                  <a:cs typeface="Arial" charset="0"/>
                </a:endParaRPr>
              </a:p>
              <a:p>
                <a:pPr marL="0" indent="0">
                  <a:spcBef>
                    <a:spcPts val="0"/>
                  </a:spcBef>
                  <a:buNone/>
                </a:pPr>
                <a:r>
                  <a:rPr lang="cs-CZ" sz="1400" dirty="0">
                    <a:cs typeface="Arial" charset="0"/>
                  </a:rPr>
                  <a:t>Odvození vychází z </a:t>
                </a:r>
                <a:r>
                  <a:rPr lang="cs-CZ" sz="1400" dirty="0" err="1">
                    <a:cs typeface="Arial" charset="0"/>
                  </a:rPr>
                  <a:t>Frissovy</a:t>
                </a:r>
                <a:r>
                  <a:rPr lang="cs-CZ" sz="1400" dirty="0">
                    <a:cs typeface="Arial" charset="0"/>
                  </a:rPr>
                  <a:t> přenosové rovnice:</a:t>
                </a:r>
              </a:p>
              <a:p>
                <a:pPr marL="0" indent="0" eaLnBrk="1" hangingPunct="1">
                  <a:lnSpc>
                    <a:spcPct val="90000"/>
                  </a:lnSpc>
                  <a:spcBef>
                    <a:spcPts val="0"/>
                  </a:spcBef>
                  <a:spcAft>
                    <a:spcPct val="25000"/>
                  </a:spcAft>
                  <a:buFont typeface="Wingdings" pitchFamily="2" charset="2"/>
                  <a:buNone/>
                </a:pPr>
                <a:endParaRPr lang="cs-CZ" sz="1400" dirty="0">
                  <a:cs typeface="Arial" charset="0"/>
                </a:endParaRPr>
              </a:p>
              <a:p>
                <a:pPr marL="0" indent="0" eaLnBrk="1" hangingPunct="1">
                  <a:lnSpc>
                    <a:spcPct val="90000"/>
                  </a:lnSpc>
                  <a:spcBef>
                    <a:spcPts val="0"/>
                  </a:spcBef>
                  <a:spcAft>
                    <a:spcPct val="25000"/>
                  </a:spcAft>
                  <a:buFont typeface="Wingdings" pitchFamily="2" charset="2"/>
                  <a:buNone/>
                </a:pPr>
                <a:r>
                  <a:rPr lang="cs-CZ" sz="1400" dirty="0">
                    <a:cs typeface="Arial" charset="0"/>
                  </a:rPr>
                  <a:t>Kde index </a:t>
                </a:r>
                <a:r>
                  <a:rPr lang="cs-CZ" sz="1400" i="1" dirty="0">
                    <a:cs typeface="Arial" charset="0"/>
                  </a:rPr>
                  <a:t>t</a:t>
                </a:r>
                <a:r>
                  <a:rPr lang="cs-CZ" sz="1400" dirty="0">
                    <a:cs typeface="Arial" charset="0"/>
                  </a:rPr>
                  <a:t> (</a:t>
                </a:r>
                <a:r>
                  <a:rPr lang="cs-CZ" sz="1400" dirty="0" err="1">
                    <a:cs typeface="Arial" charset="0"/>
                  </a:rPr>
                  <a:t>transmit</a:t>
                </a:r>
                <a:r>
                  <a:rPr lang="cs-CZ" sz="1400" dirty="0">
                    <a:cs typeface="Arial" charset="0"/>
                  </a:rPr>
                  <a:t>) označuje parametry vysílací antény</a:t>
                </a:r>
                <a:br>
                  <a:rPr lang="cs-CZ" sz="1400" dirty="0">
                    <a:cs typeface="Arial" charset="0"/>
                  </a:rPr>
                </a:br>
                <a:r>
                  <a:rPr lang="cs-CZ" sz="1400" dirty="0">
                    <a:cs typeface="Arial" charset="0"/>
                  </a:rPr>
                  <a:t>(zisk a vysílaný výkon) a index </a:t>
                </a:r>
                <a:r>
                  <a:rPr lang="cs-CZ" sz="1400" i="1" dirty="0">
                    <a:cs typeface="Arial" charset="0"/>
                  </a:rPr>
                  <a:t>r</a:t>
                </a:r>
                <a:r>
                  <a:rPr lang="cs-CZ" sz="1400" dirty="0">
                    <a:cs typeface="Arial" charset="0"/>
                  </a:rPr>
                  <a:t> (</a:t>
                </a:r>
                <a:r>
                  <a:rPr lang="cs-CZ" sz="1400" dirty="0" err="1">
                    <a:cs typeface="Arial" charset="0"/>
                  </a:rPr>
                  <a:t>receive</a:t>
                </a:r>
                <a:r>
                  <a:rPr lang="cs-CZ" sz="1400" dirty="0">
                    <a:cs typeface="Arial" charset="0"/>
                  </a:rPr>
                  <a:t>) označuje parametry</a:t>
                </a:r>
                <a:br>
                  <a:rPr lang="cs-CZ" sz="1400" dirty="0">
                    <a:cs typeface="Arial" charset="0"/>
                  </a:rPr>
                </a:br>
                <a:r>
                  <a:rPr lang="cs-CZ" sz="1400" dirty="0">
                    <a:cs typeface="Arial" charset="0"/>
                  </a:rPr>
                  <a:t>přijímací antény (zisk a přijímaný výkon).</a:t>
                </a:r>
              </a:p>
              <a:p>
                <a:pPr marL="0" indent="0" eaLnBrk="1" hangingPunct="1">
                  <a:spcBef>
                    <a:spcPts val="0"/>
                  </a:spcBef>
                  <a:spcAft>
                    <a:spcPts val="0"/>
                  </a:spcAft>
                  <a:buFont typeface="Wingdings" pitchFamily="2" charset="2"/>
                  <a:buNone/>
                </a:pPr>
                <a:r>
                  <a:rPr lang="cs-CZ" sz="1400" dirty="0">
                    <a:cs typeface="Arial" charset="0"/>
                  </a:rPr>
                  <a:t>V případě zkoušky odolnosti není cílem vysílaného signálu </a:t>
                </a:r>
              </a:p>
              <a:p>
                <a:pPr marL="0" indent="0" eaLnBrk="1" hangingPunct="1">
                  <a:spcBef>
                    <a:spcPts val="0"/>
                  </a:spcBef>
                  <a:spcAft>
                    <a:spcPts val="0"/>
                  </a:spcAft>
                  <a:buFont typeface="Wingdings" pitchFamily="2" charset="2"/>
                  <a:buNone/>
                </a:pPr>
                <a:r>
                  <a:rPr lang="cs-CZ" sz="1400" dirty="0">
                    <a:cs typeface="Arial" charset="0"/>
                  </a:rPr>
                  <a:t>přijímací anténa, ale místo v prostoru, kde je umístěno EUT.</a:t>
                </a:r>
              </a:p>
              <a:p>
                <a:pPr marL="0" indent="0" eaLnBrk="1" hangingPunct="1">
                  <a:spcBef>
                    <a:spcPts val="0"/>
                  </a:spcBef>
                  <a:spcAft>
                    <a:spcPts val="0"/>
                  </a:spcAft>
                  <a:buFont typeface="Wingdings" pitchFamily="2" charset="2"/>
                  <a:buNone/>
                </a:pPr>
                <a:r>
                  <a:rPr lang="cs-CZ" sz="1400" dirty="0">
                    <a:cs typeface="Arial" charset="0"/>
                  </a:rPr>
                  <a:t>Ve vztahu tedy neuvažujeme efektivní aperturu </a:t>
                </a:r>
                <a:r>
                  <a:rPr lang="cs-CZ" sz="1400" i="1" dirty="0">
                    <a:cs typeface="Arial" charset="0"/>
                  </a:rPr>
                  <a:t>A</a:t>
                </a:r>
                <a:r>
                  <a:rPr lang="cs-CZ" sz="1400" i="1" baseline="-25000" dirty="0">
                    <a:cs typeface="Arial" charset="0"/>
                  </a:rPr>
                  <a:t>er</a:t>
                </a:r>
                <a:r>
                  <a:rPr lang="cs-CZ" sz="1400" dirty="0">
                    <a:cs typeface="Arial" charset="0"/>
                  </a:rPr>
                  <a:t> přijímací antény:</a:t>
                </a:r>
              </a:p>
              <a:p>
                <a:pPr marL="0" indent="0" eaLnBrk="1" hangingPunct="1">
                  <a:lnSpc>
                    <a:spcPct val="90000"/>
                  </a:lnSpc>
                  <a:spcBef>
                    <a:spcPts val="0"/>
                  </a:spcBef>
                  <a:spcAft>
                    <a:spcPct val="25000"/>
                  </a:spcAft>
                  <a:buFont typeface="Wingdings" pitchFamily="2" charset="2"/>
                  <a:buNone/>
                </a:pPr>
                <a:endParaRPr lang="cs-CZ" sz="1200" dirty="0">
                  <a:cs typeface="Arial" charset="0"/>
                </a:endParaRPr>
              </a:p>
              <a:p>
                <a:pPr marL="0" indent="0" eaLnBrk="1" hangingPunct="1">
                  <a:lnSpc>
                    <a:spcPct val="90000"/>
                  </a:lnSpc>
                  <a:spcBef>
                    <a:spcPts val="0"/>
                  </a:spcBef>
                  <a:spcAft>
                    <a:spcPct val="25000"/>
                  </a:spcAft>
                  <a:buFont typeface="Wingdings" pitchFamily="2" charset="2"/>
                  <a:buNone/>
                </a:pPr>
                <a:r>
                  <a:rPr lang="cs-CZ" sz="1400" dirty="0">
                    <a:cs typeface="Arial" charset="0"/>
                  </a:rPr>
                  <a:t>Přenosová rovnice pak má tvar:                        , kde </a:t>
                </a:r>
                <a:r>
                  <a:rPr lang="cs-CZ" sz="1400" i="1" dirty="0" err="1">
                    <a:cs typeface="Arial" charset="0"/>
                  </a:rPr>
                  <a:t>P</a:t>
                </a:r>
                <a:r>
                  <a:rPr lang="cs-CZ" sz="1400" i="1" baseline="-25000" dirty="0" err="1">
                    <a:cs typeface="Arial" charset="0"/>
                  </a:rPr>
                  <a:t>d</a:t>
                </a:r>
                <a:r>
                  <a:rPr lang="cs-CZ" sz="1400" dirty="0">
                    <a:cs typeface="Arial" charset="0"/>
                  </a:rPr>
                  <a:t> (W/m</a:t>
                </a:r>
                <a:r>
                  <a:rPr lang="cs-CZ" sz="1400" baseline="30000" dirty="0">
                    <a:cs typeface="Arial" charset="0"/>
                  </a:rPr>
                  <a:t>2</a:t>
                </a:r>
                <a:r>
                  <a:rPr lang="cs-CZ" sz="1400" dirty="0">
                    <a:cs typeface="Arial" charset="0"/>
                  </a:rPr>
                  <a:t>) je vyzářená výkonová hustota ve vzdálenosti </a:t>
                </a:r>
                <a:r>
                  <a:rPr lang="cs-CZ" sz="1400" i="1" dirty="0">
                    <a:cs typeface="Arial" charset="0"/>
                  </a:rPr>
                  <a:t>R</a:t>
                </a:r>
              </a:p>
              <a:p>
                <a:pPr marL="0" indent="0" eaLnBrk="1" hangingPunct="1">
                  <a:lnSpc>
                    <a:spcPct val="90000"/>
                  </a:lnSpc>
                  <a:spcBef>
                    <a:spcPts val="0"/>
                  </a:spcBef>
                  <a:spcAft>
                    <a:spcPts val="0"/>
                  </a:spcAft>
                  <a:buFont typeface="Wingdings" pitchFamily="2" charset="2"/>
                  <a:buNone/>
                </a:pPr>
                <a:endParaRPr lang="cs-CZ" sz="800" i="1" dirty="0">
                  <a:cs typeface="Arial" charset="0"/>
                </a:endParaRPr>
              </a:p>
              <a:p>
                <a:pPr marL="0" indent="0" eaLnBrk="1" hangingPunct="1">
                  <a:lnSpc>
                    <a:spcPct val="90000"/>
                  </a:lnSpc>
                  <a:spcBef>
                    <a:spcPts val="0"/>
                  </a:spcBef>
                  <a:spcAft>
                    <a:spcPct val="25000"/>
                  </a:spcAft>
                  <a:buFont typeface="Wingdings" pitchFamily="2" charset="2"/>
                  <a:buNone/>
                </a:pPr>
                <a:r>
                  <a:rPr lang="cs-CZ" sz="1400" dirty="0">
                    <a:cs typeface="Arial" charset="0"/>
                  </a:rPr>
                  <a:t>od vysílací antény a </a:t>
                </a:r>
                <a:r>
                  <a:rPr lang="cs-CZ" sz="1400" i="1" dirty="0" err="1">
                    <a:cs typeface="Arial" charset="0"/>
                  </a:rPr>
                  <a:t>P</a:t>
                </a:r>
                <a:r>
                  <a:rPr lang="cs-CZ" sz="1400" i="1" baseline="-25000" dirty="0" err="1">
                    <a:cs typeface="Arial" charset="0"/>
                  </a:rPr>
                  <a:t>t</a:t>
                </a:r>
                <a:r>
                  <a:rPr lang="cs-CZ" sz="1400" dirty="0">
                    <a:cs typeface="Arial" charset="0"/>
                  </a:rPr>
                  <a:t> (W) je vstupní výkon do vysílací antény. </a:t>
                </a:r>
              </a:p>
              <a:p>
                <a:pPr eaLnBrk="1" hangingPunct="1">
                  <a:lnSpc>
                    <a:spcPct val="90000"/>
                  </a:lnSpc>
                  <a:spcAft>
                    <a:spcPct val="25000"/>
                  </a:spcAft>
                  <a:buNone/>
                </a:pPr>
                <a:r>
                  <a:rPr lang="cs-CZ" sz="1400" dirty="0"/>
                  <a:t>Výkon ztracený na zatížení a napětí na ztrátovém prvku jsou vázány vztahem:</a:t>
                </a:r>
              </a:p>
              <a:p>
                <a:pPr eaLnBrk="1" hangingPunct="1">
                  <a:lnSpc>
                    <a:spcPct val="90000"/>
                  </a:lnSpc>
                  <a:spcAft>
                    <a:spcPct val="25000"/>
                  </a:spcAft>
                  <a:buNone/>
                </a:pPr>
                <a:r>
                  <a:rPr lang="cs-CZ" sz="1400" dirty="0"/>
                  <a:t>Vztah mezi výkonovou hustotou dopadající vlny a intenzitou el. pole ve volném prostoru:</a:t>
                </a:r>
              </a:p>
              <a:p>
                <a:pPr eaLnBrk="1" hangingPunct="1">
                  <a:lnSpc>
                    <a:spcPct val="90000"/>
                  </a:lnSpc>
                  <a:spcAft>
                    <a:spcPct val="25000"/>
                  </a:spcAft>
                  <a:buFont typeface="Wingdings" pitchFamily="2" charset="2"/>
                  <a:buNone/>
                </a:pPr>
                <a:r>
                  <a:rPr lang="cs-CZ" sz="1400" dirty="0">
                    <a:cs typeface="Arial" charset="0"/>
                  </a:rPr>
                  <a:t>Potom pro </a:t>
                </a:r>
                <a:r>
                  <a:rPr lang="cs-CZ" sz="1400" i="1" dirty="0">
                    <a:cs typeface="Arial" charset="0"/>
                  </a:rPr>
                  <a:t>Z</a:t>
                </a:r>
                <a:r>
                  <a:rPr lang="cs-CZ" sz="1400" dirty="0">
                    <a:cs typeface="Arial" charset="0"/>
                  </a:rPr>
                  <a:t> = 50 </a:t>
                </a:r>
                <a:r>
                  <a:rPr lang="el-GR" sz="1400" dirty="0">
                    <a:cs typeface="Arial" charset="0"/>
                  </a:rPr>
                  <a:t>Ω</a:t>
                </a:r>
                <a:r>
                  <a:rPr lang="cs-CZ" sz="1400" dirty="0">
                    <a:cs typeface="Arial" charset="0"/>
                  </a:rPr>
                  <a:t>	</a:t>
                </a:r>
                <a14:m>
                  <m:oMath xmlns:m="http://schemas.openxmlformats.org/officeDocument/2006/math">
                    <m:r>
                      <a:rPr lang="cs-CZ" sz="1600" b="0" i="1" smtClean="0">
                        <a:latin typeface="Cambria Math" panose="02040503050406030204" pitchFamily="18" charset="0"/>
                        <a:cs typeface="Arial" charset="0"/>
                      </a:rPr>
                      <m:t>𝑇𝐴𝐹</m:t>
                    </m:r>
                    <m:r>
                      <a:rPr lang="cs-CZ" sz="1600" b="0" i="1" smtClean="0">
                        <a:latin typeface="Cambria Math" panose="02040503050406030204" pitchFamily="18" charset="0"/>
                        <a:ea typeface="Cambria Math" panose="02040503050406030204" pitchFamily="18" charset="0"/>
                        <a:cs typeface="Arial" charset="0"/>
                      </a:rPr>
                      <m:t>=</m:t>
                    </m:r>
                    <m:f>
                      <m:fPr>
                        <m:ctrlPr>
                          <a:rPr lang="cs-CZ" sz="1600" b="0" i="1" smtClean="0">
                            <a:latin typeface="Cambria Math" panose="02040503050406030204" pitchFamily="18" charset="0"/>
                            <a:ea typeface="Cambria Math" panose="02040503050406030204" pitchFamily="18" charset="0"/>
                            <a:cs typeface="Arial" charset="0"/>
                          </a:rPr>
                        </m:ctrlPr>
                      </m:fPr>
                      <m:num>
                        <m:sSub>
                          <m:sSubPr>
                            <m:ctrlPr>
                              <a:rPr lang="cs-CZ" sz="1600" b="0" i="1" smtClean="0">
                                <a:latin typeface="Cambria Math" panose="02040503050406030204" pitchFamily="18" charset="0"/>
                                <a:ea typeface="Cambria Math" panose="02040503050406030204" pitchFamily="18" charset="0"/>
                                <a:cs typeface="Arial" charset="0"/>
                              </a:rPr>
                            </m:ctrlPr>
                          </m:sSubPr>
                          <m:e>
                            <m:r>
                              <a:rPr lang="cs-CZ" sz="1600" b="0" i="1" smtClean="0">
                                <a:latin typeface="Cambria Math" panose="02040503050406030204" pitchFamily="18" charset="0"/>
                                <a:ea typeface="Cambria Math" panose="02040503050406030204" pitchFamily="18" charset="0"/>
                                <a:cs typeface="Arial" charset="0"/>
                              </a:rPr>
                              <m:t>𝐸</m:t>
                            </m:r>
                          </m:e>
                          <m:sub>
                            <m:r>
                              <a:rPr lang="cs-CZ" sz="1600" b="0" i="1" smtClean="0">
                                <a:latin typeface="Cambria Math" panose="02040503050406030204" pitchFamily="18" charset="0"/>
                                <a:ea typeface="Cambria Math" panose="02040503050406030204" pitchFamily="18" charset="0"/>
                                <a:cs typeface="Arial" charset="0"/>
                              </a:rPr>
                              <m:t>𝑡</m:t>
                            </m:r>
                          </m:sub>
                        </m:sSub>
                      </m:num>
                      <m:den>
                        <m:sSub>
                          <m:sSubPr>
                            <m:ctrlPr>
                              <a:rPr lang="cs-CZ" sz="1600" b="0" i="1" smtClean="0">
                                <a:latin typeface="Cambria Math" panose="02040503050406030204" pitchFamily="18" charset="0"/>
                                <a:ea typeface="Cambria Math" panose="02040503050406030204" pitchFamily="18" charset="0"/>
                                <a:cs typeface="Arial" charset="0"/>
                              </a:rPr>
                            </m:ctrlPr>
                          </m:sSubPr>
                          <m:e>
                            <m:r>
                              <a:rPr lang="cs-CZ" sz="1600" b="0" i="1" smtClean="0">
                                <a:latin typeface="Cambria Math" panose="02040503050406030204" pitchFamily="18" charset="0"/>
                                <a:ea typeface="Cambria Math" panose="02040503050406030204" pitchFamily="18" charset="0"/>
                                <a:cs typeface="Arial" charset="0"/>
                              </a:rPr>
                              <m:t>𝑈</m:t>
                            </m:r>
                          </m:e>
                          <m:sub>
                            <m:r>
                              <a:rPr lang="cs-CZ" sz="1600" b="0" i="1" smtClean="0">
                                <a:latin typeface="Cambria Math" panose="02040503050406030204" pitchFamily="18" charset="0"/>
                                <a:ea typeface="Cambria Math" panose="02040503050406030204" pitchFamily="18" charset="0"/>
                                <a:cs typeface="Arial" charset="0"/>
                              </a:rPr>
                              <m:t>𝑡</m:t>
                            </m:r>
                          </m:sub>
                        </m:sSub>
                      </m:den>
                    </m:f>
                    <m:r>
                      <a:rPr lang="cs-CZ" sz="1600" b="0" i="1" smtClean="0">
                        <a:latin typeface="Cambria Math" panose="02040503050406030204" pitchFamily="18" charset="0"/>
                        <a:ea typeface="Cambria Math" panose="02040503050406030204" pitchFamily="18" charset="0"/>
                        <a:cs typeface="Arial" charset="0"/>
                      </a:rPr>
                      <m:t>=</m:t>
                    </m:r>
                    <m:f>
                      <m:fPr>
                        <m:ctrlPr>
                          <a:rPr lang="cs-CZ" sz="1600" b="0" i="1" smtClean="0">
                            <a:latin typeface="Cambria Math" panose="02040503050406030204" pitchFamily="18" charset="0"/>
                            <a:ea typeface="Cambria Math" panose="02040503050406030204" pitchFamily="18" charset="0"/>
                            <a:cs typeface="Arial" charset="0"/>
                          </a:rPr>
                        </m:ctrlPr>
                      </m:fPr>
                      <m:num>
                        <m:r>
                          <a:rPr lang="cs-CZ" sz="1600" b="0" i="1" smtClean="0">
                            <a:latin typeface="Cambria Math" panose="02040503050406030204" pitchFamily="18" charset="0"/>
                            <a:ea typeface="Cambria Math" panose="02040503050406030204" pitchFamily="18" charset="0"/>
                            <a:cs typeface="Arial" charset="0"/>
                          </a:rPr>
                          <m:t>1</m:t>
                        </m:r>
                      </m:num>
                      <m:den>
                        <m:r>
                          <a:rPr lang="cs-CZ" sz="1600" b="0" i="1" smtClean="0">
                            <a:latin typeface="Cambria Math" panose="02040503050406030204" pitchFamily="18" charset="0"/>
                            <a:ea typeface="Cambria Math" panose="02040503050406030204" pitchFamily="18" charset="0"/>
                            <a:cs typeface="Arial" charset="0"/>
                          </a:rPr>
                          <m:t>𝑅</m:t>
                        </m:r>
                      </m:den>
                    </m:f>
                    <m:f>
                      <m:fPr>
                        <m:ctrlPr>
                          <a:rPr lang="cs-CZ" sz="1600" b="0" i="1" smtClean="0">
                            <a:latin typeface="Cambria Math" panose="02040503050406030204" pitchFamily="18" charset="0"/>
                            <a:ea typeface="Cambria Math" panose="02040503050406030204" pitchFamily="18" charset="0"/>
                            <a:cs typeface="Arial" charset="0"/>
                          </a:rPr>
                        </m:ctrlPr>
                      </m:fPr>
                      <m:num>
                        <m:rad>
                          <m:radPr>
                            <m:degHide m:val="on"/>
                            <m:ctrlPr>
                              <a:rPr lang="cs-CZ" sz="1600" b="0" i="1" smtClean="0">
                                <a:latin typeface="Cambria Math" panose="02040503050406030204" pitchFamily="18" charset="0"/>
                                <a:ea typeface="Cambria Math" panose="02040503050406030204" pitchFamily="18" charset="0"/>
                                <a:cs typeface="Arial" charset="0"/>
                              </a:rPr>
                            </m:ctrlPr>
                          </m:radPr>
                          <m:deg/>
                          <m:e>
                            <m:r>
                              <a:rPr lang="cs-CZ" sz="1600" b="0" i="1" smtClean="0">
                                <a:latin typeface="Cambria Math" panose="02040503050406030204" pitchFamily="18" charset="0"/>
                                <a:ea typeface="Cambria Math" panose="02040503050406030204" pitchFamily="18" charset="0"/>
                                <a:cs typeface="Arial" charset="0"/>
                              </a:rPr>
                              <m:t>30</m:t>
                            </m:r>
                            <m:sSub>
                              <m:sSubPr>
                                <m:ctrlPr>
                                  <a:rPr lang="cs-CZ" sz="1600" b="0" i="1" smtClean="0">
                                    <a:latin typeface="Cambria Math" panose="02040503050406030204" pitchFamily="18" charset="0"/>
                                    <a:ea typeface="Cambria Math" panose="02040503050406030204" pitchFamily="18" charset="0"/>
                                    <a:cs typeface="Arial" charset="0"/>
                                  </a:rPr>
                                </m:ctrlPr>
                              </m:sSubPr>
                              <m:e>
                                <m:r>
                                  <a:rPr lang="cs-CZ" sz="1600" b="0" i="1" smtClean="0">
                                    <a:latin typeface="Cambria Math" panose="02040503050406030204" pitchFamily="18" charset="0"/>
                                    <a:ea typeface="Cambria Math" panose="02040503050406030204" pitchFamily="18" charset="0"/>
                                    <a:cs typeface="Arial" charset="0"/>
                                  </a:rPr>
                                  <m:t>𝐺</m:t>
                                </m:r>
                              </m:e>
                              <m:sub>
                                <m:r>
                                  <a:rPr lang="cs-CZ" sz="1600" b="0" i="1" smtClean="0">
                                    <a:latin typeface="Cambria Math" panose="02040503050406030204" pitchFamily="18" charset="0"/>
                                    <a:ea typeface="Cambria Math" panose="02040503050406030204" pitchFamily="18" charset="0"/>
                                    <a:cs typeface="Arial" charset="0"/>
                                  </a:rPr>
                                  <m:t>𝑡</m:t>
                                </m:r>
                              </m:sub>
                            </m:sSub>
                          </m:e>
                        </m:rad>
                      </m:num>
                      <m:den>
                        <m:rad>
                          <m:radPr>
                            <m:degHide m:val="on"/>
                            <m:ctrlPr>
                              <a:rPr lang="cs-CZ" sz="1600" b="0" i="1" smtClean="0">
                                <a:latin typeface="Cambria Math" panose="02040503050406030204" pitchFamily="18" charset="0"/>
                                <a:ea typeface="Cambria Math" panose="02040503050406030204" pitchFamily="18" charset="0"/>
                                <a:cs typeface="Arial" charset="0"/>
                              </a:rPr>
                            </m:ctrlPr>
                          </m:radPr>
                          <m:deg/>
                          <m:e>
                            <m:r>
                              <a:rPr lang="cs-CZ" sz="1600" b="0" i="1" smtClean="0">
                                <a:latin typeface="Cambria Math" panose="02040503050406030204" pitchFamily="18" charset="0"/>
                                <a:ea typeface="Cambria Math" panose="02040503050406030204" pitchFamily="18" charset="0"/>
                                <a:cs typeface="Arial" charset="0"/>
                              </a:rPr>
                              <m:t>𝑍</m:t>
                            </m:r>
                          </m:e>
                        </m:rad>
                      </m:den>
                    </m:f>
                    <m:r>
                      <a:rPr lang="cs-CZ" sz="1600" b="0" i="1" smtClean="0">
                        <a:latin typeface="Cambria Math" panose="02040503050406030204" pitchFamily="18" charset="0"/>
                        <a:ea typeface="Cambria Math" panose="02040503050406030204" pitchFamily="18" charset="0"/>
                        <a:cs typeface="Arial" charset="0"/>
                      </a:rPr>
                      <m:t>=</m:t>
                    </m:r>
                    <m:f>
                      <m:fPr>
                        <m:ctrlPr>
                          <a:rPr lang="cs-CZ" sz="1600" b="0" i="1" smtClean="0">
                            <a:latin typeface="Cambria Math" panose="02040503050406030204" pitchFamily="18" charset="0"/>
                            <a:ea typeface="Cambria Math" panose="02040503050406030204" pitchFamily="18" charset="0"/>
                            <a:cs typeface="Arial" charset="0"/>
                          </a:rPr>
                        </m:ctrlPr>
                      </m:fPr>
                      <m:num>
                        <m:r>
                          <a:rPr lang="cs-CZ" sz="1600" b="0" i="1" smtClean="0">
                            <a:latin typeface="Cambria Math" panose="02040503050406030204" pitchFamily="18" charset="0"/>
                            <a:ea typeface="Cambria Math" panose="02040503050406030204" pitchFamily="18" charset="0"/>
                            <a:cs typeface="Arial" charset="0"/>
                          </a:rPr>
                          <m:t>1</m:t>
                        </m:r>
                      </m:num>
                      <m:den>
                        <m:r>
                          <a:rPr lang="cs-CZ" sz="1600" b="0" i="1" smtClean="0">
                            <a:latin typeface="Cambria Math" panose="02040503050406030204" pitchFamily="18" charset="0"/>
                            <a:ea typeface="Cambria Math" panose="02040503050406030204" pitchFamily="18" charset="0"/>
                            <a:cs typeface="Arial" charset="0"/>
                          </a:rPr>
                          <m:t>𝑅</m:t>
                        </m:r>
                      </m:den>
                    </m:f>
                    <m:rad>
                      <m:radPr>
                        <m:degHide m:val="on"/>
                        <m:ctrlPr>
                          <a:rPr lang="cs-CZ" sz="1600" b="0" i="1" smtClean="0">
                            <a:latin typeface="Cambria Math" panose="02040503050406030204" pitchFamily="18" charset="0"/>
                            <a:ea typeface="Cambria Math" panose="02040503050406030204" pitchFamily="18" charset="0"/>
                            <a:cs typeface="Arial" charset="0"/>
                          </a:rPr>
                        </m:ctrlPr>
                      </m:radPr>
                      <m:deg/>
                      <m:e>
                        <m:r>
                          <a:rPr lang="cs-CZ" sz="1600" b="0" i="1" smtClean="0">
                            <a:latin typeface="Cambria Math" panose="02040503050406030204" pitchFamily="18" charset="0"/>
                            <a:ea typeface="Cambria Math" panose="02040503050406030204" pitchFamily="18" charset="0"/>
                            <a:cs typeface="Arial" charset="0"/>
                          </a:rPr>
                          <m:t>0,6</m:t>
                        </m:r>
                        <m:sSub>
                          <m:sSubPr>
                            <m:ctrlPr>
                              <a:rPr lang="cs-CZ" sz="1600" b="0" i="1" smtClean="0">
                                <a:latin typeface="Cambria Math" panose="02040503050406030204" pitchFamily="18" charset="0"/>
                                <a:ea typeface="Cambria Math" panose="02040503050406030204" pitchFamily="18" charset="0"/>
                                <a:cs typeface="Arial" charset="0"/>
                              </a:rPr>
                            </m:ctrlPr>
                          </m:sSubPr>
                          <m:e>
                            <m:r>
                              <a:rPr lang="cs-CZ" sz="1600" b="0" i="1" smtClean="0">
                                <a:latin typeface="Cambria Math" panose="02040503050406030204" pitchFamily="18" charset="0"/>
                                <a:ea typeface="Cambria Math" panose="02040503050406030204" pitchFamily="18" charset="0"/>
                                <a:cs typeface="Arial" charset="0"/>
                              </a:rPr>
                              <m:t>𝐺</m:t>
                            </m:r>
                          </m:e>
                          <m:sub>
                            <m:r>
                              <a:rPr lang="cs-CZ" sz="1600" b="0" i="1" smtClean="0">
                                <a:latin typeface="Cambria Math" panose="02040503050406030204" pitchFamily="18" charset="0"/>
                                <a:ea typeface="Cambria Math" panose="02040503050406030204" pitchFamily="18" charset="0"/>
                                <a:cs typeface="Arial" charset="0"/>
                              </a:rPr>
                              <m:t>𝑡</m:t>
                            </m:r>
                          </m:sub>
                        </m:sSub>
                      </m:e>
                    </m:rad>
                  </m:oMath>
                </a14:m>
                <a:endParaRPr lang="cs-CZ" sz="1600" dirty="0">
                  <a:cs typeface="Arial" charset="0"/>
                </a:endParaRPr>
              </a:p>
              <a:p>
                <a:pPr eaLnBrk="1" hangingPunct="1">
                  <a:lnSpc>
                    <a:spcPct val="90000"/>
                  </a:lnSpc>
                  <a:spcAft>
                    <a:spcPct val="25000"/>
                  </a:spcAft>
                  <a:buFont typeface="Wingdings" pitchFamily="2" charset="2"/>
                  <a:buNone/>
                </a:pPr>
                <a:endParaRPr lang="cs-CZ" sz="16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a:p>
                <a:pPr eaLnBrk="1" hangingPunct="1">
                  <a:lnSpc>
                    <a:spcPct val="90000"/>
                  </a:lnSpc>
                  <a:spcAft>
                    <a:spcPct val="25000"/>
                  </a:spcAft>
                  <a:buFont typeface="Wingdings" pitchFamily="2" charset="2"/>
                  <a:buNone/>
                </a:pPr>
                <a:endParaRPr lang="cs-CZ" sz="1400" dirty="0">
                  <a:cs typeface="Arial" charset="0"/>
                </a:endParaRPr>
              </a:p>
            </p:txBody>
          </p:sp>
        </mc:Choice>
        <mc:Fallback xmlns="">
          <p:sp>
            <p:nvSpPr>
              <p:cNvPr id="4102" name="Rectangle 3"/>
              <p:cNvSpPr>
                <a:spLocks noGrp="1" noRot="1" noChangeAspect="1" noMove="1" noResize="1" noEditPoints="1" noAdjustHandles="1" noChangeArrowheads="1" noChangeShapeType="1" noTextEdit="1"/>
              </p:cNvSpPr>
              <p:nvPr>
                <p:ph type="body" sz="half" idx="4294967295"/>
              </p:nvPr>
            </p:nvSpPr>
            <p:spPr>
              <a:xfrm>
                <a:off x="107504" y="917576"/>
                <a:ext cx="8928992" cy="5643562"/>
              </a:xfrm>
              <a:blipFill>
                <a:blip r:embed="rId3"/>
                <a:stretch>
                  <a:fillRect l="-205" t="-1081"/>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4098" name="Object 8"/>
              <p:cNvSpPr txBox="1"/>
              <p:nvPr/>
            </p:nvSpPr>
            <p:spPr bwMode="auto">
              <a:xfrm>
                <a:off x="4136140" y="1373254"/>
                <a:ext cx="1727745" cy="705694"/>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𝑟</m:t>
                          </m:r>
                        </m:sub>
                      </m:sSub>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𝑡</m:t>
                              </m:r>
                            </m:sub>
                          </m:sSub>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𝑡</m:t>
                              </m:r>
                            </m:sub>
                          </m:sSub>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𝑟</m:t>
                              </m:r>
                            </m:sub>
                          </m:sSub>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𝜆</m:t>
                              </m:r>
                            </m:e>
                            <m:sup>
                              <m:r>
                                <a:rPr lang="cs-CZ" i="1">
                                  <a:solidFill>
                                    <a:srgbClr val="000000"/>
                                  </a:solidFill>
                                  <a:latin typeface="Cambria Math" panose="02040503050406030204" pitchFamily="18" charset="0"/>
                                </a:rPr>
                                <m:t>2</m:t>
                              </m:r>
                            </m:sup>
                          </m:sSup>
                        </m:num>
                        <m:den>
                          <m:sSup>
                            <m:sSupPr>
                              <m:ctrlPr>
                                <a:rPr lang="cs-CZ" i="1">
                                  <a:solidFill>
                                    <a:srgbClr val="000000"/>
                                  </a:solidFill>
                                  <a:latin typeface="Cambria Math" panose="02040503050406030204" pitchFamily="18" charset="0"/>
                                </a:rPr>
                              </m:ctrlPr>
                            </m:sSupPr>
                            <m:e>
                              <m:d>
                                <m:dPr>
                                  <m:ctrlPr>
                                    <a:rPr lang="cs-CZ" i="1">
                                      <a:solidFill>
                                        <a:srgbClr val="000000"/>
                                      </a:solidFill>
                                      <a:latin typeface="Cambria Math" panose="02040503050406030204" pitchFamily="18" charset="0"/>
                                    </a:rPr>
                                  </m:ctrlPr>
                                </m:dPr>
                                <m:e>
                                  <m:r>
                                    <a:rPr lang="cs-CZ" i="1">
                                      <a:solidFill>
                                        <a:srgbClr val="000000"/>
                                      </a:solidFill>
                                      <a:latin typeface="Cambria Math" panose="02040503050406030204" pitchFamily="18" charset="0"/>
                                    </a:rPr>
                                    <m:t>4</m:t>
                                  </m:r>
                                  <m:r>
                                    <a:rPr lang="cs-CZ" i="1">
                                      <a:solidFill>
                                        <a:srgbClr val="000000"/>
                                      </a:solidFill>
                                      <a:latin typeface="Cambria Math" panose="02040503050406030204" pitchFamily="18" charset="0"/>
                                    </a:rPr>
                                    <m:t>𝜋</m:t>
                                  </m:r>
                                  <m:r>
                                    <a:rPr lang="cs-CZ" i="1">
                                      <a:solidFill>
                                        <a:srgbClr val="000000"/>
                                      </a:solidFill>
                                      <a:latin typeface="Cambria Math" panose="02040503050406030204" pitchFamily="18" charset="0"/>
                                    </a:rPr>
                                    <m:t>𝑅</m:t>
                                  </m:r>
                                </m:e>
                              </m:d>
                            </m:e>
                            <m:sup>
                              <m:r>
                                <a:rPr lang="cs-CZ" i="1">
                                  <a:solidFill>
                                    <a:srgbClr val="000000"/>
                                  </a:solidFill>
                                  <a:latin typeface="Cambria Math" panose="02040503050406030204" pitchFamily="18" charset="0"/>
                                </a:rPr>
                                <m:t>2</m:t>
                              </m:r>
                            </m:sup>
                          </m:sSup>
                        </m:den>
                      </m:f>
                    </m:oMath>
                  </m:oMathPara>
                </a14:m>
                <a:endParaRPr lang="cs-CZ" dirty="0"/>
              </a:p>
            </p:txBody>
          </p:sp>
        </mc:Choice>
        <mc:Fallback xmlns="">
          <p:sp>
            <p:nvSpPr>
              <p:cNvPr id="4098" name="Object 8"/>
              <p:cNvSpPr txBox="1">
                <a:spLocks noRot="1" noChangeAspect="1" noMove="1" noResize="1" noEditPoints="1" noAdjustHandles="1" noChangeArrowheads="1" noChangeShapeType="1" noTextEdit="1"/>
              </p:cNvSpPr>
              <p:nvPr/>
            </p:nvSpPr>
            <p:spPr bwMode="auto">
              <a:xfrm>
                <a:off x="4136140" y="1373254"/>
                <a:ext cx="1727745" cy="705694"/>
              </a:xfrm>
              <a:prstGeom prst="rect">
                <a:avLst/>
              </a:prstGeom>
              <a:blipFill>
                <a:blip r:embed="rId4"/>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4100" name="Object 12"/>
              <p:cNvSpPr txBox="1"/>
              <p:nvPr/>
            </p:nvSpPr>
            <p:spPr bwMode="auto">
              <a:xfrm>
                <a:off x="2729146" y="3357706"/>
                <a:ext cx="1296144" cy="576064"/>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b="0" i="1" smtClean="0">
                              <a:solidFill>
                                <a:srgbClr val="000000"/>
                              </a:solidFill>
                              <a:latin typeface="Cambria Math" panose="02040503050406030204" pitchFamily="18" charset="0"/>
                            </a:rPr>
                          </m:ctrlPr>
                        </m:sSubPr>
                        <m:e>
                          <m:r>
                            <a:rPr lang="cs-CZ" b="0" i="1">
                              <a:solidFill>
                                <a:srgbClr val="000000"/>
                              </a:solidFill>
                              <a:latin typeface="Cambria Math" panose="02040503050406030204" pitchFamily="18" charset="0"/>
                            </a:rPr>
                            <m:t>𝑃</m:t>
                          </m:r>
                        </m:e>
                        <m:sub>
                          <m:r>
                            <a:rPr lang="cs-CZ" b="0" i="1">
                              <a:solidFill>
                                <a:srgbClr val="000000"/>
                              </a:solidFill>
                              <a:latin typeface="Cambria Math" panose="02040503050406030204" pitchFamily="18" charset="0"/>
                            </a:rPr>
                            <m:t>𝑑</m:t>
                          </m:r>
                        </m:sub>
                      </m:sSub>
                      <m:r>
                        <a:rPr lang="cs-CZ" b="0" i="1">
                          <a:solidFill>
                            <a:srgbClr val="000000"/>
                          </a:solidFill>
                          <a:latin typeface="Cambria Math" panose="02040503050406030204" pitchFamily="18" charset="0"/>
                        </a:rPr>
                        <m:t>=</m:t>
                      </m:r>
                      <m:f>
                        <m:fPr>
                          <m:ctrlPr>
                            <a:rPr lang="cs-CZ" b="0" i="1">
                              <a:solidFill>
                                <a:srgbClr val="000000"/>
                              </a:solidFill>
                              <a:latin typeface="Cambria Math" panose="02040503050406030204" pitchFamily="18" charset="0"/>
                            </a:rPr>
                          </m:ctrlPr>
                        </m:fPr>
                        <m:num>
                          <m:sSub>
                            <m:sSubPr>
                              <m:ctrlPr>
                                <a:rPr lang="cs-CZ" b="0" i="1">
                                  <a:solidFill>
                                    <a:srgbClr val="000000"/>
                                  </a:solidFill>
                                  <a:latin typeface="Cambria Math" panose="02040503050406030204" pitchFamily="18" charset="0"/>
                                </a:rPr>
                              </m:ctrlPr>
                            </m:sSubPr>
                            <m:e>
                              <m:r>
                                <a:rPr lang="cs-CZ" b="0" i="1">
                                  <a:solidFill>
                                    <a:srgbClr val="000000"/>
                                  </a:solidFill>
                                  <a:latin typeface="Cambria Math" panose="02040503050406030204" pitchFamily="18" charset="0"/>
                                </a:rPr>
                                <m:t>𝑃</m:t>
                              </m:r>
                            </m:e>
                            <m:sub>
                              <m:r>
                                <a:rPr lang="cs-CZ" b="0" i="1">
                                  <a:solidFill>
                                    <a:srgbClr val="000000"/>
                                  </a:solidFill>
                                  <a:latin typeface="Cambria Math" panose="02040503050406030204" pitchFamily="18" charset="0"/>
                                </a:rPr>
                                <m:t>𝑡</m:t>
                              </m:r>
                            </m:sub>
                          </m:sSub>
                          <m:sSub>
                            <m:sSubPr>
                              <m:ctrlPr>
                                <a:rPr lang="cs-CZ" b="0" i="1">
                                  <a:solidFill>
                                    <a:srgbClr val="000000"/>
                                  </a:solidFill>
                                  <a:latin typeface="Cambria Math" panose="02040503050406030204" pitchFamily="18" charset="0"/>
                                </a:rPr>
                              </m:ctrlPr>
                            </m:sSubPr>
                            <m:e>
                              <m:r>
                                <a:rPr lang="cs-CZ" b="0" i="1">
                                  <a:solidFill>
                                    <a:srgbClr val="000000"/>
                                  </a:solidFill>
                                  <a:latin typeface="Cambria Math" panose="02040503050406030204" pitchFamily="18" charset="0"/>
                                </a:rPr>
                                <m:t>𝐺</m:t>
                              </m:r>
                            </m:e>
                            <m:sub>
                              <m:r>
                                <a:rPr lang="cs-CZ" b="0" i="1">
                                  <a:solidFill>
                                    <a:srgbClr val="000000"/>
                                  </a:solidFill>
                                  <a:latin typeface="Cambria Math" panose="02040503050406030204" pitchFamily="18" charset="0"/>
                                </a:rPr>
                                <m:t>𝑡</m:t>
                              </m:r>
                            </m:sub>
                          </m:sSub>
                        </m:num>
                        <m:den>
                          <m:r>
                            <a:rPr lang="cs-CZ" b="0" i="1" smtClean="0">
                              <a:solidFill>
                                <a:srgbClr val="000000"/>
                              </a:solidFill>
                              <a:latin typeface="Cambria Math" panose="02040503050406030204" pitchFamily="18" charset="0"/>
                            </a:rPr>
                            <m:t>4</m:t>
                          </m:r>
                          <m:r>
                            <a:rPr lang="cs-CZ" b="0" i="1" smtClean="0">
                              <a:solidFill>
                                <a:srgbClr val="000000"/>
                              </a:solidFill>
                              <a:latin typeface="Cambria Math" panose="02040503050406030204" pitchFamily="18" charset="0"/>
                              <a:ea typeface="Cambria Math" panose="02040503050406030204" pitchFamily="18" charset="0"/>
                            </a:rPr>
                            <m:t>𝜋</m:t>
                          </m:r>
                          <m:sSup>
                            <m:sSupPr>
                              <m:ctrlPr>
                                <a:rPr lang="cs-CZ" b="0" i="1" smtClean="0">
                                  <a:solidFill>
                                    <a:srgbClr val="000000"/>
                                  </a:solidFill>
                                  <a:latin typeface="Cambria Math" panose="02040503050406030204" pitchFamily="18" charset="0"/>
                                </a:rPr>
                              </m:ctrlPr>
                            </m:sSupPr>
                            <m:e>
                              <m:r>
                                <a:rPr lang="cs-CZ" b="0" i="1" smtClean="0">
                                  <a:solidFill>
                                    <a:srgbClr val="000000"/>
                                  </a:solidFill>
                                  <a:latin typeface="Cambria Math" panose="02040503050406030204" pitchFamily="18" charset="0"/>
                                </a:rPr>
                                <m:t>𝑅</m:t>
                              </m:r>
                            </m:e>
                            <m:sup>
                              <m:r>
                                <a:rPr lang="cs-CZ" b="0" i="1" smtClean="0">
                                  <a:solidFill>
                                    <a:srgbClr val="000000"/>
                                  </a:solidFill>
                                  <a:latin typeface="Cambria Math" panose="02040503050406030204" pitchFamily="18" charset="0"/>
                                </a:rPr>
                                <m:t>2</m:t>
                              </m:r>
                            </m:sup>
                          </m:sSup>
                        </m:den>
                      </m:f>
                    </m:oMath>
                  </m:oMathPara>
                </a14:m>
                <a:endParaRPr lang="cs-CZ" b="0" dirty="0"/>
              </a:p>
            </p:txBody>
          </p:sp>
        </mc:Choice>
        <mc:Fallback xmlns="">
          <p:sp>
            <p:nvSpPr>
              <p:cNvPr id="4100" name="Object 12"/>
              <p:cNvSpPr txBox="1">
                <a:spLocks noRot="1" noChangeAspect="1" noMove="1" noResize="1" noEditPoints="1" noAdjustHandles="1" noChangeArrowheads="1" noChangeShapeType="1" noTextEdit="1"/>
              </p:cNvSpPr>
              <p:nvPr/>
            </p:nvSpPr>
            <p:spPr bwMode="auto">
              <a:xfrm>
                <a:off x="2729146" y="3357706"/>
                <a:ext cx="1296144" cy="576064"/>
              </a:xfrm>
              <a:prstGeom prst="rect">
                <a:avLst/>
              </a:prstGeom>
              <a:blipFill>
                <a:blip r:embed="rId5"/>
                <a:stretch>
                  <a:fillRect/>
                </a:stretch>
              </a:blipFill>
            </p:spPr>
            <p:txBody>
              <a:bodyPr/>
              <a:lstStyle/>
              <a:p>
                <a:r>
                  <a:rPr lang="cs-CZ">
                    <a:noFill/>
                  </a:rPr>
                  <a:t> </a:t>
                </a:r>
              </a:p>
            </p:txBody>
          </p:sp>
        </mc:Fallback>
      </mc:AlternateContent>
      <p:sp>
        <p:nvSpPr>
          <p:cNvPr id="8" name="Rectangle 4">
            <a:extLst>
              <a:ext uri="{FF2B5EF4-FFF2-40B4-BE49-F238E27FC236}">
                <a16:creationId xmlns:a16="http://schemas.microsoft.com/office/drawing/2014/main" id="{D99EE83C-330A-4578-90FE-B6100E3643F2}"/>
              </a:ext>
            </a:extLst>
          </p:cNvPr>
          <p:cNvSpPr>
            <a:spLocks noChangeArrowheads="1"/>
          </p:cNvSpPr>
          <p:nvPr/>
        </p:nvSpPr>
        <p:spPr bwMode="auto">
          <a:xfrm>
            <a:off x="179165" y="86579"/>
            <a:ext cx="777721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400" dirty="0"/>
              <a:t>Doplnění - odvození vysílacího anténního faktoru pro zkoušky odolnosti podle ČSN EN 61000-4-3</a:t>
            </a:r>
          </a:p>
        </p:txBody>
      </p:sp>
      <p:pic>
        <p:nvPicPr>
          <p:cNvPr id="5" name="Obrázek 4">
            <a:extLst>
              <a:ext uri="{FF2B5EF4-FFF2-40B4-BE49-F238E27FC236}">
                <a16:creationId xmlns:a16="http://schemas.microsoft.com/office/drawing/2014/main" id="{1D59A1C7-148F-408E-A19E-886610601245}"/>
              </a:ext>
            </a:extLst>
          </p:cNvPr>
          <p:cNvPicPr>
            <a:picLocks noChangeAspect="1"/>
          </p:cNvPicPr>
          <p:nvPr/>
        </p:nvPicPr>
        <p:blipFill>
          <a:blip r:embed="rId6"/>
          <a:stretch>
            <a:fillRect/>
          </a:stretch>
        </p:blipFill>
        <p:spPr>
          <a:xfrm>
            <a:off x="6118409" y="1726101"/>
            <a:ext cx="2594921" cy="1458503"/>
          </a:xfrm>
          <a:prstGeom prst="rect">
            <a:avLst/>
          </a:prstGeom>
        </p:spPr>
      </p:pic>
      <p:sp>
        <p:nvSpPr>
          <p:cNvPr id="6" name="TextovéPole 5">
            <a:extLst>
              <a:ext uri="{FF2B5EF4-FFF2-40B4-BE49-F238E27FC236}">
                <a16:creationId xmlns:a16="http://schemas.microsoft.com/office/drawing/2014/main" id="{D8A53171-3D55-4948-8BF4-257F190DE5E5}"/>
              </a:ext>
            </a:extLst>
          </p:cNvPr>
          <p:cNvSpPr txBox="1"/>
          <p:nvPr/>
        </p:nvSpPr>
        <p:spPr>
          <a:xfrm>
            <a:off x="8067538" y="1414356"/>
            <a:ext cx="646331" cy="369332"/>
          </a:xfrm>
          <a:prstGeom prst="rect">
            <a:avLst/>
          </a:prstGeom>
          <a:noFill/>
        </p:spPr>
        <p:txBody>
          <a:bodyPr wrap="none" rtlCol="0">
            <a:spAutoFit/>
          </a:bodyPr>
          <a:lstStyle/>
          <a:p>
            <a:r>
              <a:rPr lang="cs-CZ" dirty="0"/>
              <a:t>EUT</a:t>
            </a:r>
          </a:p>
        </p:txBody>
      </p:sp>
      <mc:AlternateContent xmlns:mc="http://schemas.openxmlformats.org/markup-compatibility/2006" xmlns:a14="http://schemas.microsoft.com/office/drawing/2010/main">
        <mc:Choice Requires="a14">
          <p:sp>
            <p:nvSpPr>
              <p:cNvPr id="18" name="Object 11">
                <a:extLst>
                  <a:ext uri="{FF2B5EF4-FFF2-40B4-BE49-F238E27FC236}">
                    <a16:creationId xmlns:a16="http://schemas.microsoft.com/office/drawing/2014/main" id="{49086803-0CD1-4607-9A06-3007F7D34AE8}"/>
                  </a:ext>
                </a:extLst>
              </p:cNvPr>
              <p:cNvSpPr txBox="1"/>
              <p:nvPr/>
            </p:nvSpPr>
            <p:spPr bwMode="auto">
              <a:xfrm>
                <a:off x="6315963" y="3779607"/>
                <a:ext cx="928265" cy="571616"/>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𝑡</m:t>
                          </m:r>
                        </m:sub>
                      </m:sSub>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𝑡</m:t>
                                  </m:r>
                                </m:sub>
                              </m:sSub>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𝑍</m:t>
                          </m:r>
                        </m:den>
                      </m:f>
                    </m:oMath>
                  </m:oMathPara>
                </a14:m>
                <a:endParaRPr lang="cs-CZ" dirty="0"/>
              </a:p>
            </p:txBody>
          </p:sp>
        </mc:Choice>
        <mc:Fallback xmlns="">
          <p:sp>
            <p:nvSpPr>
              <p:cNvPr id="18" name="Object 11">
                <a:extLst>
                  <a:ext uri="{FF2B5EF4-FFF2-40B4-BE49-F238E27FC236}">
                    <a16:creationId xmlns:a16="http://schemas.microsoft.com/office/drawing/2014/main" id="{49086803-0CD1-4607-9A06-3007F7D34AE8}"/>
                  </a:ext>
                </a:extLst>
              </p:cNvPr>
              <p:cNvSpPr txBox="1">
                <a:spLocks noRot="1" noChangeAspect="1" noMove="1" noResize="1" noEditPoints="1" noAdjustHandles="1" noChangeArrowheads="1" noChangeShapeType="1" noTextEdit="1"/>
              </p:cNvSpPr>
              <p:nvPr/>
            </p:nvSpPr>
            <p:spPr bwMode="auto">
              <a:xfrm>
                <a:off x="6315963" y="3779607"/>
                <a:ext cx="928265" cy="571616"/>
              </a:xfrm>
              <a:prstGeom prst="rect">
                <a:avLst/>
              </a:prstGeom>
              <a:blipFill>
                <a:blip r:embed="rId7"/>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1" name="Object 12">
                <a:extLst>
                  <a:ext uri="{FF2B5EF4-FFF2-40B4-BE49-F238E27FC236}">
                    <a16:creationId xmlns:a16="http://schemas.microsoft.com/office/drawing/2014/main" id="{2D5CE11C-7426-4B3B-BB20-1097DF07608F}"/>
                  </a:ext>
                </a:extLst>
              </p:cNvPr>
              <p:cNvSpPr txBox="1"/>
              <p:nvPr/>
            </p:nvSpPr>
            <p:spPr bwMode="auto">
              <a:xfrm>
                <a:off x="7164288" y="4104626"/>
                <a:ext cx="1146476" cy="654527"/>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𝑑</m:t>
                          </m:r>
                        </m:sub>
                      </m:sSub>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𝐸</m:t>
                                  </m:r>
                                </m:e>
                                <m:sub>
                                  <m:r>
                                    <a:rPr lang="cs-CZ" i="1">
                                      <a:solidFill>
                                        <a:srgbClr val="000000"/>
                                      </a:solidFill>
                                      <a:latin typeface="Cambria Math" panose="02040503050406030204" pitchFamily="18" charset="0"/>
                                    </a:rPr>
                                    <m:t>𝑡</m:t>
                                  </m:r>
                                </m:sub>
                              </m:sSub>
                            </m:e>
                            <m:sup>
                              <m:r>
                                <a:rPr lang="cs-CZ" i="1">
                                  <a:solidFill>
                                    <a:srgbClr val="000000"/>
                                  </a:solidFill>
                                  <a:latin typeface="Cambria Math" panose="02040503050406030204" pitchFamily="18" charset="0"/>
                                </a:rPr>
                                <m:t>2</m:t>
                              </m:r>
                            </m:sup>
                          </m:sSup>
                        </m:num>
                        <m:den>
                          <m:r>
                            <a:rPr lang="cs-CZ" i="1">
                              <a:solidFill>
                                <a:srgbClr val="000000"/>
                              </a:solidFill>
                              <a:latin typeface="Cambria Math" panose="02040503050406030204" pitchFamily="18" charset="0"/>
                            </a:rPr>
                            <m:t>120</m:t>
                          </m:r>
                          <m:r>
                            <a:rPr lang="cs-CZ" i="1">
                              <a:solidFill>
                                <a:srgbClr val="000000"/>
                              </a:solidFill>
                              <a:latin typeface="Cambria Math" panose="02040503050406030204" pitchFamily="18" charset="0"/>
                            </a:rPr>
                            <m:t>𝜋</m:t>
                          </m:r>
                        </m:den>
                      </m:f>
                    </m:oMath>
                  </m:oMathPara>
                </a14:m>
                <a:endParaRPr lang="cs-CZ" dirty="0"/>
              </a:p>
            </p:txBody>
          </p:sp>
        </mc:Choice>
        <mc:Fallback xmlns="">
          <p:sp>
            <p:nvSpPr>
              <p:cNvPr id="21" name="Object 12">
                <a:extLst>
                  <a:ext uri="{FF2B5EF4-FFF2-40B4-BE49-F238E27FC236}">
                    <a16:creationId xmlns:a16="http://schemas.microsoft.com/office/drawing/2014/main" id="{2D5CE11C-7426-4B3B-BB20-1097DF07608F}"/>
                  </a:ext>
                </a:extLst>
              </p:cNvPr>
              <p:cNvSpPr txBox="1">
                <a:spLocks noRot="1" noChangeAspect="1" noMove="1" noResize="1" noEditPoints="1" noAdjustHandles="1" noChangeArrowheads="1" noChangeShapeType="1" noTextEdit="1"/>
              </p:cNvSpPr>
              <p:nvPr/>
            </p:nvSpPr>
            <p:spPr bwMode="auto">
              <a:xfrm>
                <a:off x="7164288" y="4104626"/>
                <a:ext cx="1146476" cy="654527"/>
              </a:xfrm>
              <a:prstGeom prst="rect">
                <a:avLst/>
              </a:prstGeom>
              <a:blipFill>
                <a:blip r:embed="rId8"/>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6" name="Object 5">
                <a:extLst>
                  <a:ext uri="{FF2B5EF4-FFF2-40B4-BE49-F238E27FC236}">
                    <a16:creationId xmlns:a16="http://schemas.microsoft.com/office/drawing/2014/main" id="{B08D58C1-B861-4504-B520-7B42D5A5D78A}"/>
                  </a:ext>
                </a:extLst>
              </p:cNvPr>
              <p:cNvSpPr txBox="1"/>
              <p:nvPr/>
            </p:nvSpPr>
            <p:spPr bwMode="auto">
              <a:xfrm>
                <a:off x="107504" y="5140258"/>
                <a:ext cx="6403060" cy="344488"/>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r>
                        <a:rPr lang="cs-CZ" sz="1400" b="1" i="1">
                          <a:solidFill>
                            <a:srgbClr val="000000"/>
                          </a:solidFill>
                          <a:latin typeface="Cambria Math" panose="02040503050406030204" pitchFamily="18" charset="0"/>
                        </a:rPr>
                        <m:t>𝑻𝑨𝑭</m:t>
                      </m:r>
                      <m:d>
                        <m:dPr>
                          <m:ctrlPr>
                            <a:rPr lang="cs-CZ" sz="1400" i="1">
                              <a:solidFill>
                                <a:srgbClr val="000000"/>
                              </a:solidFill>
                              <a:latin typeface="Cambria Math" panose="02040503050406030204" pitchFamily="18" charset="0"/>
                            </a:rPr>
                          </m:ctrlPr>
                        </m:dPr>
                        <m:e>
                          <m:r>
                            <a:rPr lang="cs-CZ" sz="1400" b="1" i="1">
                              <a:solidFill>
                                <a:srgbClr val="000000"/>
                              </a:solidFill>
                              <a:latin typeface="Cambria Math" panose="02040503050406030204" pitchFamily="18" charset="0"/>
                            </a:rPr>
                            <m:t>𝒅𝑩</m:t>
                          </m:r>
                          <m:sSup>
                            <m:sSupPr>
                              <m:ctrlPr>
                                <a:rPr lang="cs-CZ" sz="1400" i="1">
                                  <a:solidFill>
                                    <a:srgbClr val="000000"/>
                                  </a:solidFill>
                                  <a:latin typeface="Cambria Math" panose="02040503050406030204" pitchFamily="18" charset="0"/>
                                </a:rPr>
                              </m:ctrlPr>
                            </m:sSupPr>
                            <m:e>
                              <m:r>
                                <a:rPr lang="cs-CZ" sz="1400" b="1" i="1">
                                  <a:solidFill>
                                    <a:srgbClr val="000000"/>
                                  </a:solidFill>
                                  <a:latin typeface="Cambria Math" panose="02040503050406030204" pitchFamily="18" charset="0"/>
                                </a:rPr>
                                <m:t>𝒎</m:t>
                              </m:r>
                            </m:e>
                            <m:sup>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𝟏</m:t>
                              </m:r>
                            </m:sup>
                          </m:sSup>
                        </m:e>
                      </m:d>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𝟏𝟎</m:t>
                      </m:r>
                      <m:func>
                        <m:funcPr>
                          <m:ctrlPr>
                            <a:rPr lang="cs-CZ" sz="1400" i="1">
                              <a:solidFill>
                                <a:srgbClr val="000000"/>
                              </a:solidFill>
                              <a:latin typeface="Cambria Math" panose="02040503050406030204" pitchFamily="18" charset="0"/>
                            </a:rPr>
                          </m:ctrlPr>
                        </m:funcPr>
                        <m:fName>
                          <m:r>
                            <a:rPr lang="cs-CZ" sz="1400" b="1" i="0">
                              <a:solidFill>
                                <a:srgbClr val="000000"/>
                              </a:solidFill>
                              <a:latin typeface="Cambria Math" panose="02040503050406030204" pitchFamily="18" charset="0"/>
                            </a:rPr>
                            <m:t>𝐥𝐨𝐠</m:t>
                          </m:r>
                        </m:fName>
                        <m:e>
                          <m:sSub>
                            <m:sSubPr>
                              <m:ctrlPr>
                                <a:rPr lang="cs-CZ" sz="1400" i="1">
                                  <a:solidFill>
                                    <a:srgbClr val="000000"/>
                                  </a:solidFill>
                                  <a:latin typeface="Cambria Math" panose="02040503050406030204" pitchFamily="18" charset="0"/>
                                </a:rPr>
                              </m:ctrlPr>
                            </m:sSubPr>
                            <m:e>
                              <m:r>
                                <a:rPr lang="cs-CZ" sz="1400" b="1" i="1">
                                  <a:solidFill>
                                    <a:srgbClr val="000000"/>
                                  </a:solidFill>
                                  <a:latin typeface="Cambria Math" panose="02040503050406030204" pitchFamily="18" charset="0"/>
                                </a:rPr>
                                <m:t>𝑮</m:t>
                              </m:r>
                            </m:e>
                            <m:sub>
                              <m:r>
                                <a:rPr lang="cs-CZ" sz="1400" b="1" i="1">
                                  <a:solidFill>
                                    <a:srgbClr val="000000"/>
                                  </a:solidFill>
                                  <a:latin typeface="Cambria Math" panose="02040503050406030204" pitchFamily="18" charset="0"/>
                                </a:rPr>
                                <m:t>𝒕</m:t>
                              </m:r>
                            </m:sub>
                          </m:sSub>
                        </m:e>
                      </m:func>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m:t>
                      </m:r>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𝟐𝟐</m:t>
                      </m:r>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𝟐𝟎</m:t>
                      </m:r>
                      <m:func>
                        <m:funcPr>
                          <m:ctrlPr>
                            <a:rPr lang="cs-CZ" sz="1400" i="1">
                              <a:solidFill>
                                <a:srgbClr val="000000"/>
                              </a:solidFill>
                              <a:latin typeface="Cambria Math" panose="02040503050406030204" pitchFamily="18" charset="0"/>
                            </a:rPr>
                          </m:ctrlPr>
                        </m:funcPr>
                        <m:fName>
                          <m:r>
                            <a:rPr lang="cs-CZ" sz="1400" b="1" i="0">
                              <a:solidFill>
                                <a:srgbClr val="000000"/>
                              </a:solidFill>
                              <a:latin typeface="Cambria Math" panose="02040503050406030204" pitchFamily="18" charset="0"/>
                            </a:rPr>
                            <m:t>𝐥𝐨𝐠</m:t>
                          </m:r>
                        </m:fName>
                        <m:e>
                          <m:r>
                            <a:rPr lang="cs-CZ" sz="1400" b="1" i="1">
                              <a:solidFill>
                                <a:srgbClr val="000000"/>
                              </a:solidFill>
                              <a:latin typeface="Cambria Math" panose="02040503050406030204" pitchFamily="18" charset="0"/>
                            </a:rPr>
                            <m:t>𝑹</m:t>
                          </m:r>
                        </m:e>
                      </m:func>
                      <m:d>
                        <m:dPr>
                          <m:ctrlPr>
                            <a:rPr lang="cs-CZ" sz="1400" i="1">
                              <a:solidFill>
                                <a:srgbClr val="000000"/>
                              </a:solidFill>
                              <a:latin typeface="Cambria Math" panose="02040503050406030204" pitchFamily="18" charset="0"/>
                            </a:rPr>
                          </m:ctrlPr>
                        </m:dPr>
                        <m:e>
                          <m:r>
                            <a:rPr lang="cs-CZ" sz="1400" b="1" i="1">
                              <a:solidFill>
                                <a:srgbClr val="000000"/>
                              </a:solidFill>
                              <a:latin typeface="Cambria Math" panose="02040503050406030204" pitchFamily="18" charset="0"/>
                            </a:rPr>
                            <m:t>𝒎</m:t>
                          </m:r>
                        </m:e>
                      </m:d>
                      <m:r>
                        <a:rPr lang="cs-CZ" sz="1400" b="1" i="1">
                          <a:solidFill>
                            <a:srgbClr val="000000"/>
                          </a:solidFill>
                          <a:latin typeface="Cambria Math" panose="02040503050406030204" pitchFamily="18" charset="0"/>
                        </a:rPr>
                        <m:t>=</m:t>
                      </m:r>
                      <m:sSub>
                        <m:sSubPr>
                          <m:ctrlPr>
                            <a:rPr lang="cs-CZ" sz="1400" i="1">
                              <a:solidFill>
                                <a:srgbClr val="000000"/>
                              </a:solidFill>
                              <a:latin typeface="Cambria Math" panose="02040503050406030204" pitchFamily="18" charset="0"/>
                            </a:rPr>
                          </m:ctrlPr>
                        </m:sSubPr>
                        <m:e>
                          <m:r>
                            <a:rPr lang="cs-CZ" sz="1400" b="1" i="1">
                              <a:solidFill>
                                <a:srgbClr val="000000"/>
                              </a:solidFill>
                              <a:latin typeface="Cambria Math" panose="02040503050406030204" pitchFamily="18" charset="0"/>
                            </a:rPr>
                            <m:t>𝑮</m:t>
                          </m:r>
                        </m:e>
                        <m:sub>
                          <m:r>
                            <a:rPr lang="cs-CZ" sz="1400" b="1" i="1">
                              <a:solidFill>
                                <a:srgbClr val="000000"/>
                              </a:solidFill>
                              <a:latin typeface="Cambria Math" panose="02040503050406030204" pitchFamily="18" charset="0"/>
                            </a:rPr>
                            <m:t>𝒕</m:t>
                          </m:r>
                        </m:sub>
                      </m:sSub>
                      <m:d>
                        <m:dPr>
                          <m:ctrlPr>
                            <a:rPr lang="cs-CZ" sz="1400" i="1">
                              <a:solidFill>
                                <a:srgbClr val="000000"/>
                              </a:solidFill>
                              <a:latin typeface="Cambria Math" panose="02040503050406030204" pitchFamily="18" charset="0"/>
                            </a:rPr>
                          </m:ctrlPr>
                        </m:dPr>
                        <m:e>
                          <m:r>
                            <a:rPr lang="cs-CZ" sz="1400" b="1" i="1">
                              <a:solidFill>
                                <a:srgbClr val="000000"/>
                              </a:solidFill>
                              <a:latin typeface="Cambria Math" panose="02040503050406030204" pitchFamily="18" charset="0"/>
                            </a:rPr>
                            <m:t>𝒅𝑩</m:t>
                          </m:r>
                        </m:e>
                      </m:d>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m:t>
                      </m:r>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𝟐𝟐</m:t>
                      </m:r>
                      <m:r>
                        <a:rPr lang="cs-CZ" sz="1400" b="1" i="1">
                          <a:solidFill>
                            <a:srgbClr val="000000"/>
                          </a:solidFill>
                          <a:latin typeface="Cambria Math" panose="02040503050406030204" pitchFamily="18" charset="0"/>
                        </a:rPr>
                        <m:t>−</m:t>
                      </m:r>
                      <m:r>
                        <a:rPr lang="cs-CZ" sz="1400" b="1" i="1">
                          <a:solidFill>
                            <a:srgbClr val="000000"/>
                          </a:solidFill>
                          <a:latin typeface="Cambria Math" panose="02040503050406030204" pitchFamily="18" charset="0"/>
                        </a:rPr>
                        <m:t>𝟐𝟎</m:t>
                      </m:r>
                      <m:func>
                        <m:funcPr>
                          <m:ctrlPr>
                            <a:rPr lang="cs-CZ" sz="1400" i="1">
                              <a:solidFill>
                                <a:srgbClr val="000000"/>
                              </a:solidFill>
                              <a:latin typeface="Cambria Math" panose="02040503050406030204" pitchFamily="18" charset="0"/>
                            </a:rPr>
                          </m:ctrlPr>
                        </m:funcPr>
                        <m:fName>
                          <m:r>
                            <a:rPr lang="cs-CZ" sz="1400" b="1" i="1">
                              <a:solidFill>
                                <a:srgbClr val="000000"/>
                              </a:solidFill>
                              <a:latin typeface="Cambria Math" panose="02040503050406030204" pitchFamily="18" charset="0"/>
                            </a:rPr>
                            <m:t>𝐥𝐨𝐠</m:t>
                          </m:r>
                        </m:fName>
                        <m:e>
                          <m:r>
                            <a:rPr lang="cs-CZ" sz="1400" b="1" i="1">
                              <a:solidFill>
                                <a:srgbClr val="000000"/>
                              </a:solidFill>
                              <a:latin typeface="Cambria Math" panose="02040503050406030204" pitchFamily="18" charset="0"/>
                            </a:rPr>
                            <m:t>𝑹</m:t>
                          </m:r>
                        </m:e>
                      </m:func>
                    </m:oMath>
                  </m:oMathPara>
                </a14:m>
                <a:endParaRPr lang="cs-CZ" sz="1400" dirty="0"/>
              </a:p>
            </p:txBody>
          </p:sp>
        </mc:Choice>
        <mc:Fallback xmlns="">
          <p:sp>
            <p:nvSpPr>
              <p:cNvPr id="26" name="Object 5">
                <a:extLst>
                  <a:ext uri="{FF2B5EF4-FFF2-40B4-BE49-F238E27FC236}">
                    <a16:creationId xmlns:a16="http://schemas.microsoft.com/office/drawing/2014/main" id="{B08D58C1-B861-4504-B520-7B42D5A5D78A}"/>
                  </a:ext>
                </a:extLst>
              </p:cNvPr>
              <p:cNvSpPr txBox="1">
                <a:spLocks noRot="1" noChangeAspect="1" noMove="1" noResize="1" noEditPoints="1" noAdjustHandles="1" noChangeArrowheads="1" noChangeShapeType="1" noTextEdit="1"/>
              </p:cNvSpPr>
              <p:nvPr/>
            </p:nvSpPr>
            <p:spPr bwMode="auto">
              <a:xfrm>
                <a:off x="107504" y="5140258"/>
                <a:ext cx="6403060" cy="344488"/>
              </a:xfrm>
              <a:prstGeom prst="rect">
                <a:avLst/>
              </a:prstGeom>
              <a:blipFill>
                <a:blip r:embed="rId9"/>
                <a:stretch>
                  <a:fillRect b="-1754"/>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29" name="TextovéPole 28">
                <a:extLst>
                  <a:ext uri="{FF2B5EF4-FFF2-40B4-BE49-F238E27FC236}">
                    <a16:creationId xmlns:a16="http://schemas.microsoft.com/office/drawing/2014/main" id="{375E2113-8C14-4286-9F81-1D35012011B4}"/>
                  </a:ext>
                </a:extLst>
              </p:cNvPr>
              <p:cNvSpPr txBox="1"/>
              <p:nvPr/>
            </p:nvSpPr>
            <p:spPr>
              <a:xfrm>
                <a:off x="-210230" y="5559013"/>
                <a:ext cx="7038528" cy="307777"/>
              </a:xfrm>
              <a:prstGeom prst="rect">
                <a:avLst/>
              </a:prstGeom>
              <a:noFill/>
            </p:spPr>
            <p:txBody>
              <a:bodyPr wrap="square">
                <a:spAutoFit/>
              </a:bodyPr>
              <a:lstStyle/>
              <a:p>
                <a:pPr marL="0" indent="0" eaLnBrk="1" hangingPunct="1">
                  <a:spcBef>
                    <a:spcPts val="0"/>
                  </a:spcBef>
                  <a:buNone/>
                </a:pPr>
                <a14:m>
                  <m:oMathPara xmlns:m="http://schemas.openxmlformats.org/officeDocument/2006/math">
                    <m:oMathParaPr>
                      <m:jc m:val="centerGroup"/>
                    </m:oMathParaPr>
                    <m:oMath xmlns:m="http://schemas.openxmlformats.org/officeDocument/2006/math">
                      <m:r>
                        <a:rPr lang="cs-CZ" sz="1400" b="0" i="1" smtClean="0">
                          <a:solidFill>
                            <a:schemeClr val="tx1"/>
                          </a:solidFill>
                          <a:latin typeface="Cambria Math" panose="02040503050406030204" pitchFamily="18" charset="0"/>
                          <a:cs typeface="Arial" charset="0"/>
                        </a:rPr>
                        <m:t>𝐴𝐹</m:t>
                      </m:r>
                      <m:d>
                        <m:dPr>
                          <m:ctrlPr>
                            <a:rPr lang="cs-CZ" sz="1400" b="0" i="1" smtClean="0">
                              <a:solidFill>
                                <a:schemeClr val="tx1"/>
                              </a:solidFill>
                              <a:latin typeface="Cambria Math" panose="02040503050406030204" pitchFamily="18" charset="0"/>
                              <a:cs typeface="Arial" charset="0"/>
                            </a:rPr>
                          </m:ctrlPr>
                        </m:dPr>
                        <m:e>
                          <m:r>
                            <a:rPr lang="cs-CZ" sz="1400" b="0" i="1" smtClean="0">
                              <a:solidFill>
                                <a:schemeClr val="tx1"/>
                              </a:solidFill>
                              <a:latin typeface="Cambria Math" panose="02040503050406030204" pitchFamily="18" charset="0"/>
                              <a:cs typeface="Arial" charset="0"/>
                            </a:rPr>
                            <m:t>𝑑𝐵</m:t>
                          </m:r>
                          <m:sSup>
                            <m:sSupPr>
                              <m:ctrlPr>
                                <a:rPr lang="cs-CZ" sz="1400" b="0" i="1" smtClean="0">
                                  <a:solidFill>
                                    <a:schemeClr val="tx1"/>
                                  </a:solidFill>
                                  <a:latin typeface="Cambria Math" panose="02040503050406030204" pitchFamily="18" charset="0"/>
                                  <a:cs typeface="Arial" charset="0"/>
                                </a:rPr>
                              </m:ctrlPr>
                            </m:sSupPr>
                            <m:e>
                              <m:r>
                                <a:rPr lang="cs-CZ" sz="1400" b="0" i="1" smtClean="0">
                                  <a:solidFill>
                                    <a:schemeClr val="tx1"/>
                                  </a:solidFill>
                                  <a:latin typeface="Cambria Math" panose="02040503050406030204" pitchFamily="18" charset="0"/>
                                  <a:cs typeface="Arial" charset="0"/>
                                </a:rPr>
                                <m:t>𝑚</m:t>
                              </m:r>
                            </m:e>
                            <m:sup>
                              <m:r>
                                <a:rPr lang="cs-CZ" sz="1400" b="0" i="1" smtClean="0">
                                  <a:solidFill>
                                    <a:schemeClr val="tx1"/>
                                  </a:solidFill>
                                  <a:latin typeface="Cambria Math" panose="02040503050406030204" pitchFamily="18" charset="0"/>
                                  <a:ea typeface="Cambria Math" panose="02040503050406030204" pitchFamily="18" charset="0"/>
                                  <a:cs typeface="Arial" charset="0"/>
                                </a:rPr>
                                <m:t>−1</m:t>
                              </m:r>
                            </m:sup>
                          </m:sSup>
                        </m:e>
                      </m:d>
                      <m:r>
                        <a:rPr lang="cs-CZ" sz="1400" b="0" i="1" smtClean="0">
                          <a:solidFill>
                            <a:schemeClr val="tx1"/>
                          </a:solidFill>
                          <a:latin typeface="Cambria Math" panose="02040503050406030204" pitchFamily="18" charset="0"/>
                          <a:ea typeface="Cambria Math" panose="02040503050406030204" pitchFamily="18" charset="0"/>
                          <a:cs typeface="Arial" charset="0"/>
                        </a:rPr>
                        <m:t>=19,8−20</m:t>
                      </m:r>
                      <m:func>
                        <m:func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funcPr>
                        <m:fName>
                          <m:r>
                            <m:rPr>
                              <m:sty m:val="p"/>
                            </m:rPr>
                            <a:rPr lang="cs-CZ" sz="1400" b="0" i="0" smtClean="0">
                              <a:solidFill>
                                <a:schemeClr val="tx1"/>
                              </a:solidFill>
                              <a:latin typeface="Cambria Math" panose="02040503050406030204" pitchFamily="18" charset="0"/>
                              <a:ea typeface="Cambria Math" panose="02040503050406030204" pitchFamily="18" charset="0"/>
                              <a:cs typeface="Arial" charset="0"/>
                            </a:rPr>
                            <m:t>log</m:t>
                          </m:r>
                        </m:fName>
                        <m:e>
                          <m:r>
                            <a:rPr lang="el-GR" sz="1400" b="0" i="1" smtClean="0">
                              <a:solidFill>
                                <a:schemeClr val="tx1"/>
                              </a:solidFill>
                              <a:latin typeface="Cambria Math" panose="02040503050406030204" pitchFamily="18" charset="0"/>
                              <a:ea typeface="Cambria Math" panose="02040503050406030204" pitchFamily="18" charset="0"/>
                              <a:cs typeface="Arial" charset="0"/>
                            </a:rPr>
                            <m:t>𝜆</m:t>
                          </m:r>
                          <m:d>
                            <m:dPr>
                              <m:ctrlPr>
                                <a:rPr lang="el-GR" sz="1400" b="0" i="1" smtClean="0">
                                  <a:solidFill>
                                    <a:schemeClr val="tx1"/>
                                  </a:solidFill>
                                  <a:latin typeface="Cambria Math" panose="02040503050406030204" pitchFamily="18" charset="0"/>
                                  <a:ea typeface="Cambria Math" panose="02040503050406030204" pitchFamily="18" charset="0"/>
                                  <a:cs typeface="Arial" charset="0"/>
                                </a:rPr>
                              </m:ctrlPr>
                            </m:dPr>
                            <m:e>
                              <m:r>
                                <a:rPr lang="cs-CZ" sz="1400" b="0" i="1" smtClean="0">
                                  <a:solidFill>
                                    <a:schemeClr val="tx1"/>
                                  </a:solidFill>
                                  <a:latin typeface="Cambria Math" panose="02040503050406030204" pitchFamily="18" charset="0"/>
                                  <a:ea typeface="Cambria Math" panose="02040503050406030204" pitchFamily="18" charset="0"/>
                                  <a:cs typeface="Arial" charset="0"/>
                                </a:rPr>
                                <m:t>𝑚</m:t>
                              </m:r>
                            </m:e>
                          </m:d>
                          <m:r>
                            <a:rPr lang="el-GR" sz="1400" b="0" i="1" smtClean="0">
                              <a:solidFill>
                                <a:schemeClr val="tx1"/>
                              </a:solidFill>
                              <a:latin typeface="Cambria Math" panose="02040503050406030204" pitchFamily="18" charset="0"/>
                              <a:ea typeface="Cambria Math" panose="02040503050406030204" pitchFamily="18" charset="0"/>
                              <a:cs typeface="Arial" charset="0"/>
                            </a:rPr>
                            <m:t>−</m:t>
                          </m:r>
                          <m:r>
                            <a:rPr lang="cs-CZ" sz="1400" b="0" i="1" smtClean="0">
                              <a:solidFill>
                                <a:schemeClr val="tx1"/>
                              </a:solidFill>
                              <a:latin typeface="Cambria Math" panose="02040503050406030204" pitchFamily="18" charset="0"/>
                              <a:ea typeface="Cambria Math" panose="02040503050406030204" pitchFamily="18" charset="0"/>
                              <a:cs typeface="Arial" charset="0"/>
                            </a:rPr>
                            <m:t>10</m:t>
                          </m:r>
                          <m:func>
                            <m:func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funcPr>
                            <m:fName>
                              <m:r>
                                <m:rPr>
                                  <m:sty m:val="p"/>
                                </m:rPr>
                                <a:rPr lang="cs-CZ" sz="1400" b="0" i="0" smtClean="0">
                                  <a:solidFill>
                                    <a:schemeClr val="tx1"/>
                                  </a:solidFill>
                                  <a:latin typeface="Cambria Math" panose="02040503050406030204" pitchFamily="18" charset="0"/>
                                  <a:ea typeface="Cambria Math" panose="02040503050406030204" pitchFamily="18" charset="0"/>
                                  <a:cs typeface="Arial" charset="0"/>
                                </a:rPr>
                                <m:t>log</m:t>
                              </m:r>
                            </m:fName>
                            <m:e>
                              <m:sSub>
                                <m:sSub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sSubPr>
                                <m:e>
                                  <m:r>
                                    <a:rPr lang="cs-CZ" sz="1400" b="0" i="1" smtClean="0">
                                      <a:solidFill>
                                        <a:schemeClr val="tx1"/>
                                      </a:solidFill>
                                      <a:latin typeface="Cambria Math" panose="02040503050406030204" pitchFamily="18" charset="0"/>
                                      <a:ea typeface="Cambria Math" panose="02040503050406030204" pitchFamily="18" charset="0"/>
                                      <a:cs typeface="Arial" charset="0"/>
                                    </a:rPr>
                                    <m:t>𝐺</m:t>
                                  </m:r>
                                </m:e>
                                <m:sub>
                                  <m:r>
                                    <a:rPr lang="cs-CZ" sz="1400" b="0" i="1" smtClean="0">
                                      <a:solidFill>
                                        <a:schemeClr val="tx1"/>
                                      </a:solidFill>
                                      <a:latin typeface="Cambria Math" panose="02040503050406030204" pitchFamily="18" charset="0"/>
                                      <a:ea typeface="Cambria Math" panose="02040503050406030204" pitchFamily="18" charset="0"/>
                                      <a:cs typeface="Arial" charset="0"/>
                                    </a:rPr>
                                    <m:t>𝑟</m:t>
                                  </m:r>
                                </m:sub>
                              </m:sSub>
                            </m:e>
                          </m:func>
                        </m:e>
                      </m:func>
                      <m:r>
                        <a:rPr lang="cs-CZ" sz="1400" b="0" i="1" smtClean="0">
                          <a:solidFill>
                            <a:schemeClr val="tx1"/>
                          </a:solidFill>
                          <a:latin typeface="Cambria Math" panose="02040503050406030204" pitchFamily="18" charset="0"/>
                          <a:ea typeface="Cambria Math" panose="02040503050406030204" pitchFamily="18" charset="0"/>
                          <a:cs typeface="Arial" charset="0"/>
                        </a:rPr>
                        <m:t>=20</m:t>
                      </m:r>
                      <m:func>
                        <m:func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funcPr>
                        <m:fName>
                          <m:r>
                            <m:rPr>
                              <m:sty m:val="p"/>
                            </m:rPr>
                            <a:rPr lang="cs-CZ" sz="1400" b="0" i="0" smtClean="0">
                              <a:solidFill>
                                <a:schemeClr val="tx1"/>
                              </a:solidFill>
                              <a:latin typeface="Cambria Math" panose="02040503050406030204" pitchFamily="18" charset="0"/>
                              <a:ea typeface="Cambria Math" panose="02040503050406030204" pitchFamily="18" charset="0"/>
                              <a:cs typeface="Arial" charset="0"/>
                            </a:rPr>
                            <m:t>log</m:t>
                          </m:r>
                        </m:fName>
                        <m:e>
                          <m:r>
                            <a:rPr lang="cs-CZ" sz="1400" b="0" i="1" smtClean="0">
                              <a:solidFill>
                                <a:schemeClr val="tx1"/>
                              </a:solidFill>
                              <a:latin typeface="Cambria Math" panose="02040503050406030204" pitchFamily="18" charset="0"/>
                              <a:ea typeface="Cambria Math" panose="02040503050406030204" pitchFamily="18" charset="0"/>
                              <a:cs typeface="Arial" charset="0"/>
                            </a:rPr>
                            <m:t>𝑓</m:t>
                          </m:r>
                          <m:d>
                            <m:d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dPr>
                            <m:e>
                              <m:r>
                                <a:rPr lang="cs-CZ" sz="1400" b="0" i="1" smtClean="0">
                                  <a:solidFill>
                                    <a:schemeClr val="tx1"/>
                                  </a:solidFill>
                                  <a:latin typeface="Cambria Math" panose="02040503050406030204" pitchFamily="18" charset="0"/>
                                  <a:ea typeface="Cambria Math" panose="02040503050406030204" pitchFamily="18" charset="0"/>
                                  <a:cs typeface="Arial" charset="0"/>
                                </a:rPr>
                                <m:t>𝑀𝐻𝑧</m:t>
                              </m:r>
                            </m:e>
                          </m:d>
                          <m:r>
                            <a:rPr lang="cs-CZ" sz="1400" b="0" i="1" smtClean="0">
                              <a:solidFill>
                                <a:schemeClr val="tx1"/>
                              </a:solidFill>
                              <a:latin typeface="Cambria Math" panose="02040503050406030204" pitchFamily="18" charset="0"/>
                              <a:ea typeface="Cambria Math" panose="02040503050406030204" pitchFamily="18" charset="0"/>
                              <a:cs typeface="Arial" charset="0"/>
                            </a:rPr>
                            <m:t>−</m:t>
                          </m:r>
                          <m:sSub>
                            <m:sSub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sSubPr>
                            <m:e>
                              <m:r>
                                <a:rPr lang="cs-CZ" sz="1400" b="0" i="1" smtClean="0">
                                  <a:solidFill>
                                    <a:schemeClr val="tx1"/>
                                  </a:solidFill>
                                  <a:latin typeface="Cambria Math" panose="02040503050406030204" pitchFamily="18" charset="0"/>
                                  <a:ea typeface="Cambria Math" panose="02040503050406030204" pitchFamily="18" charset="0"/>
                                  <a:cs typeface="Arial" charset="0"/>
                                </a:rPr>
                                <m:t>𝐺</m:t>
                              </m:r>
                            </m:e>
                            <m:sub>
                              <m:r>
                                <a:rPr lang="cs-CZ" sz="1400" b="0" i="1" smtClean="0">
                                  <a:solidFill>
                                    <a:schemeClr val="tx1"/>
                                  </a:solidFill>
                                  <a:latin typeface="Cambria Math" panose="02040503050406030204" pitchFamily="18" charset="0"/>
                                  <a:ea typeface="Cambria Math" panose="02040503050406030204" pitchFamily="18" charset="0"/>
                                  <a:cs typeface="Arial" charset="0"/>
                                </a:rPr>
                                <m:t>𝑟</m:t>
                              </m:r>
                            </m:sub>
                          </m:sSub>
                        </m:e>
                      </m:func>
                      <m:d>
                        <m:dPr>
                          <m:ctrlPr>
                            <a:rPr lang="cs-CZ" sz="1400" b="0" i="1" smtClean="0">
                              <a:solidFill>
                                <a:schemeClr val="tx1"/>
                              </a:solidFill>
                              <a:latin typeface="Cambria Math" panose="02040503050406030204" pitchFamily="18" charset="0"/>
                              <a:ea typeface="Cambria Math" panose="02040503050406030204" pitchFamily="18" charset="0"/>
                              <a:cs typeface="Arial" charset="0"/>
                            </a:rPr>
                          </m:ctrlPr>
                        </m:dPr>
                        <m:e>
                          <m:r>
                            <a:rPr lang="cs-CZ" sz="1400" b="0" i="1" smtClean="0">
                              <a:solidFill>
                                <a:schemeClr val="tx1"/>
                              </a:solidFill>
                              <a:latin typeface="Cambria Math" panose="02040503050406030204" pitchFamily="18" charset="0"/>
                              <a:ea typeface="Cambria Math" panose="02040503050406030204" pitchFamily="18" charset="0"/>
                              <a:cs typeface="Arial" charset="0"/>
                            </a:rPr>
                            <m:t>𝑑𝐵</m:t>
                          </m:r>
                        </m:e>
                      </m:d>
                      <m:r>
                        <a:rPr lang="cs-CZ" sz="1400" b="0" i="1" smtClean="0">
                          <a:solidFill>
                            <a:schemeClr val="tx1"/>
                          </a:solidFill>
                          <a:latin typeface="Cambria Math" panose="02040503050406030204" pitchFamily="18" charset="0"/>
                          <a:ea typeface="Cambria Math" panose="02040503050406030204" pitchFamily="18" charset="0"/>
                          <a:cs typeface="Arial" charset="0"/>
                        </a:rPr>
                        <m:t>−27,79</m:t>
                      </m:r>
                    </m:oMath>
                  </m:oMathPara>
                </a14:m>
                <a:endParaRPr lang="cs-CZ" sz="1400" b="0" dirty="0">
                  <a:solidFill>
                    <a:schemeClr val="tx1"/>
                  </a:solidFill>
                  <a:cs typeface="Arial" charset="0"/>
                </a:endParaRPr>
              </a:p>
            </p:txBody>
          </p:sp>
        </mc:Choice>
        <mc:Fallback xmlns="">
          <p:sp>
            <p:nvSpPr>
              <p:cNvPr id="29" name="TextovéPole 28">
                <a:extLst>
                  <a:ext uri="{FF2B5EF4-FFF2-40B4-BE49-F238E27FC236}">
                    <a16:creationId xmlns:a16="http://schemas.microsoft.com/office/drawing/2014/main" id="{375E2113-8C14-4286-9F81-1D35012011B4}"/>
                  </a:ext>
                </a:extLst>
              </p:cNvPr>
              <p:cNvSpPr txBox="1">
                <a:spLocks noRot="1" noChangeAspect="1" noMove="1" noResize="1" noEditPoints="1" noAdjustHandles="1" noChangeArrowheads="1" noChangeShapeType="1" noTextEdit="1"/>
              </p:cNvSpPr>
              <p:nvPr/>
            </p:nvSpPr>
            <p:spPr>
              <a:xfrm>
                <a:off x="-210230" y="5559013"/>
                <a:ext cx="7038528" cy="307777"/>
              </a:xfrm>
              <a:prstGeom prst="rect">
                <a:avLst/>
              </a:prstGeom>
              <a:blipFill>
                <a:blip r:embed="rId10"/>
                <a:stretch>
                  <a:fillRect b="-10000"/>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36" name="TextovéPole 35">
                <a:extLst>
                  <a:ext uri="{FF2B5EF4-FFF2-40B4-BE49-F238E27FC236}">
                    <a16:creationId xmlns:a16="http://schemas.microsoft.com/office/drawing/2014/main" id="{6D8FB7D0-88DC-4906-B642-1D96DA1069A7}"/>
                  </a:ext>
                </a:extLst>
              </p:cNvPr>
              <p:cNvSpPr txBox="1"/>
              <p:nvPr/>
            </p:nvSpPr>
            <p:spPr>
              <a:xfrm>
                <a:off x="-396552" y="5931336"/>
                <a:ext cx="7038528" cy="370294"/>
              </a:xfrm>
              <a:prstGeom prst="rect">
                <a:avLst/>
              </a:prstGeom>
              <a:noFill/>
            </p:spPr>
            <p:txBody>
              <a:bodyPr wrap="square">
                <a:spAutoFit/>
              </a:bodyPr>
              <a:lstStyle/>
              <a:p>
                <a:pPr marL="0" indent="0" eaLnBrk="1" hangingPunct="1">
                  <a:spcBef>
                    <a:spcPts val="0"/>
                  </a:spcBef>
                  <a:buNone/>
                </a:pPr>
                <a14:m>
                  <m:oMathPara xmlns:m="http://schemas.openxmlformats.org/officeDocument/2006/math">
                    <m:oMathParaPr>
                      <m:jc m:val="centerGroup"/>
                    </m:oMathParaPr>
                    <m:oMath xmlns:m="http://schemas.openxmlformats.org/officeDocument/2006/math">
                      <m:r>
                        <a:rPr lang="cs-CZ" sz="1600" b="1" i="1" smtClean="0">
                          <a:solidFill>
                            <a:srgbClr val="0000FF"/>
                          </a:solidFill>
                          <a:latin typeface="Cambria Math" panose="02040503050406030204" pitchFamily="18" charset="0"/>
                          <a:cs typeface="Arial" charset="0"/>
                        </a:rPr>
                        <m:t>𝑻𝑨𝑭</m:t>
                      </m:r>
                      <m:d>
                        <m:dPr>
                          <m:ctrlPr>
                            <a:rPr lang="cs-CZ" sz="1600" i="1" smtClean="0">
                              <a:solidFill>
                                <a:srgbClr val="0000FF"/>
                              </a:solidFill>
                              <a:latin typeface="Cambria Math" panose="02040503050406030204" pitchFamily="18" charset="0"/>
                              <a:cs typeface="Arial" charset="0"/>
                            </a:rPr>
                          </m:ctrlPr>
                        </m:dPr>
                        <m:e>
                          <m:r>
                            <a:rPr lang="cs-CZ" sz="1600" b="1" i="1" smtClean="0">
                              <a:solidFill>
                                <a:srgbClr val="0000FF"/>
                              </a:solidFill>
                              <a:latin typeface="Cambria Math" panose="02040503050406030204" pitchFamily="18" charset="0"/>
                              <a:cs typeface="Arial" charset="0"/>
                            </a:rPr>
                            <m:t>𝒅𝑩</m:t>
                          </m:r>
                        </m:e>
                      </m:d>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𝟐𝟎</m:t>
                      </m:r>
                      <m:func>
                        <m:func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funcPr>
                        <m:fName>
                          <m:r>
                            <a:rPr lang="cs-CZ" sz="1600" b="1" i="0" smtClean="0">
                              <a:solidFill>
                                <a:srgbClr val="0000FF"/>
                              </a:solidFill>
                              <a:latin typeface="Cambria Math" panose="02040503050406030204" pitchFamily="18" charset="0"/>
                              <a:ea typeface="Cambria Math" panose="02040503050406030204" pitchFamily="18" charset="0"/>
                              <a:cs typeface="Arial" charset="0"/>
                            </a:rPr>
                            <m:t>𝐥𝐨𝐠</m:t>
                          </m:r>
                        </m:fName>
                        <m:e>
                          <m:r>
                            <a:rPr lang="cs-CZ" sz="1600" b="1" i="1" smtClean="0">
                              <a:solidFill>
                                <a:srgbClr val="0000FF"/>
                              </a:solidFill>
                              <a:latin typeface="Cambria Math" panose="02040503050406030204" pitchFamily="18" charset="0"/>
                              <a:ea typeface="Cambria Math" panose="02040503050406030204" pitchFamily="18" charset="0"/>
                              <a:cs typeface="Arial" charset="0"/>
                            </a:rPr>
                            <m:t>𝒇</m:t>
                          </m:r>
                          <m:d>
                            <m:d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dPr>
                            <m:e>
                              <m:r>
                                <a:rPr lang="cs-CZ" sz="1600" b="1" i="1" smtClean="0">
                                  <a:solidFill>
                                    <a:srgbClr val="0000FF"/>
                                  </a:solidFill>
                                  <a:latin typeface="Cambria Math" panose="02040503050406030204" pitchFamily="18" charset="0"/>
                                  <a:ea typeface="Cambria Math" panose="02040503050406030204" pitchFamily="18" charset="0"/>
                                  <a:cs typeface="Arial" charset="0"/>
                                </a:rPr>
                                <m:t>𝑴𝑯𝒛</m:t>
                              </m:r>
                            </m:e>
                          </m:d>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𝑨𝑭</m:t>
                          </m:r>
                        </m:e>
                      </m:func>
                      <m:d>
                        <m:d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dPr>
                        <m:e>
                          <m:r>
                            <a:rPr lang="cs-CZ" sz="1600" b="1" i="1" smtClean="0">
                              <a:solidFill>
                                <a:srgbClr val="0000FF"/>
                              </a:solidFill>
                              <a:latin typeface="Cambria Math" panose="02040503050406030204" pitchFamily="18" charset="0"/>
                              <a:ea typeface="Cambria Math" panose="02040503050406030204" pitchFamily="18" charset="0"/>
                              <a:cs typeface="Arial" charset="0"/>
                            </a:rPr>
                            <m:t>𝒅𝑩</m:t>
                          </m:r>
                          <m:sSup>
                            <m:sSup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sSupPr>
                            <m:e>
                              <m:r>
                                <a:rPr lang="cs-CZ" sz="1600" b="1" i="1" smtClean="0">
                                  <a:solidFill>
                                    <a:srgbClr val="0000FF"/>
                                  </a:solidFill>
                                  <a:latin typeface="Cambria Math" panose="02040503050406030204" pitchFamily="18" charset="0"/>
                                  <a:ea typeface="Cambria Math" panose="02040503050406030204" pitchFamily="18" charset="0"/>
                                  <a:cs typeface="Arial" charset="0"/>
                                </a:rPr>
                                <m:t>𝒎</m:t>
                              </m:r>
                            </m:e>
                            <m:sup>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𝟏</m:t>
                              </m:r>
                            </m:sup>
                          </m:sSup>
                        </m:e>
                      </m:d>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𝟑𝟐</m:t>
                      </m:r>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𝟎</m:t>
                      </m:r>
                      <m:r>
                        <a:rPr lang="cs-CZ" sz="1600" b="1" i="1" smtClean="0">
                          <a:solidFill>
                            <a:srgbClr val="0000FF"/>
                          </a:solidFill>
                          <a:latin typeface="Cambria Math" panose="02040503050406030204" pitchFamily="18" charset="0"/>
                          <a:ea typeface="Cambria Math" panose="02040503050406030204" pitchFamily="18" charset="0"/>
                          <a:cs typeface="Arial" charset="0"/>
                        </a:rPr>
                        <m:t>−</m:t>
                      </m:r>
                      <m:r>
                        <a:rPr lang="cs-CZ" sz="1600" b="1" i="1" smtClean="0">
                          <a:solidFill>
                            <a:srgbClr val="0000FF"/>
                          </a:solidFill>
                          <a:latin typeface="Cambria Math" panose="02040503050406030204" pitchFamily="18" charset="0"/>
                          <a:ea typeface="Cambria Math" panose="02040503050406030204" pitchFamily="18" charset="0"/>
                          <a:cs typeface="Arial" charset="0"/>
                        </a:rPr>
                        <m:t>𝟐𝟎</m:t>
                      </m:r>
                      <m:func>
                        <m:func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funcPr>
                        <m:fName>
                          <m:r>
                            <a:rPr lang="cs-CZ" sz="1600" b="1" i="0" smtClean="0">
                              <a:solidFill>
                                <a:srgbClr val="0000FF"/>
                              </a:solidFill>
                              <a:latin typeface="Cambria Math" panose="02040503050406030204" pitchFamily="18" charset="0"/>
                              <a:ea typeface="Cambria Math" panose="02040503050406030204" pitchFamily="18" charset="0"/>
                              <a:cs typeface="Arial" charset="0"/>
                            </a:rPr>
                            <m:t>𝐥𝐨𝐠</m:t>
                          </m:r>
                        </m:fName>
                        <m:e>
                          <m:r>
                            <a:rPr lang="cs-CZ" sz="1600" b="1" i="1" smtClean="0">
                              <a:solidFill>
                                <a:srgbClr val="0000FF"/>
                              </a:solidFill>
                              <a:latin typeface="Cambria Math" panose="02040503050406030204" pitchFamily="18" charset="0"/>
                              <a:ea typeface="Cambria Math" panose="02040503050406030204" pitchFamily="18" charset="0"/>
                              <a:cs typeface="Arial" charset="0"/>
                            </a:rPr>
                            <m:t>𝑹</m:t>
                          </m:r>
                          <m:d>
                            <m:dPr>
                              <m:ctrlPr>
                                <a:rPr lang="cs-CZ" sz="1600" i="1" smtClean="0">
                                  <a:solidFill>
                                    <a:srgbClr val="0000FF"/>
                                  </a:solidFill>
                                  <a:latin typeface="Cambria Math" panose="02040503050406030204" pitchFamily="18" charset="0"/>
                                  <a:ea typeface="Cambria Math" panose="02040503050406030204" pitchFamily="18" charset="0"/>
                                  <a:cs typeface="Arial" charset="0"/>
                                </a:rPr>
                              </m:ctrlPr>
                            </m:dPr>
                            <m:e>
                              <m:r>
                                <a:rPr lang="cs-CZ" sz="1600" b="1" i="1" smtClean="0">
                                  <a:solidFill>
                                    <a:srgbClr val="0000FF"/>
                                  </a:solidFill>
                                  <a:latin typeface="Cambria Math" panose="02040503050406030204" pitchFamily="18" charset="0"/>
                                  <a:ea typeface="Cambria Math" panose="02040503050406030204" pitchFamily="18" charset="0"/>
                                  <a:cs typeface="Arial" charset="0"/>
                                </a:rPr>
                                <m:t>𝒎</m:t>
                              </m:r>
                            </m:e>
                          </m:d>
                        </m:e>
                      </m:func>
                    </m:oMath>
                  </m:oMathPara>
                </a14:m>
                <a:endParaRPr lang="cs-CZ" sz="1600" dirty="0">
                  <a:solidFill>
                    <a:schemeClr val="tx1"/>
                  </a:solidFill>
                  <a:cs typeface="Arial" charset="0"/>
                </a:endParaRPr>
              </a:p>
            </p:txBody>
          </p:sp>
        </mc:Choice>
        <mc:Fallback xmlns="">
          <p:sp>
            <p:nvSpPr>
              <p:cNvPr id="36" name="TextovéPole 35">
                <a:extLst>
                  <a:ext uri="{FF2B5EF4-FFF2-40B4-BE49-F238E27FC236}">
                    <a16:creationId xmlns:a16="http://schemas.microsoft.com/office/drawing/2014/main" id="{6D8FB7D0-88DC-4906-B642-1D96DA1069A7}"/>
                  </a:ext>
                </a:extLst>
              </p:cNvPr>
              <p:cNvSpPr txBox="1">
                <a:spLocks noRot="1" noChangeAspect="1" noMove="1" noResize="1" noEditPoints="1" noAdjustHandles="1" noChangeArrowheads="1" noChangeShapeType="1" noTextEdit="1"/>
              </p:cNvSpPr>
              <p:nvPr/>
            </p:nvSpPr>
            <p:spPr>
              <a:xfrm>
                <a:off x="-396552" y="5931336"/>
                <a:ext cx="7038528" cy="370294"/>
              </a:xfrm>
              <a:prstGeom prst="rect">
                <a:avLst/>
              </a:prstGeom>
              <a:blipFill>
                <a:blip r:embed="rId11"/>
                <a:stretch>
                  <a:fillRect b="-6557"/>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4099" name="Object 10"/>
              <p:cNvSpPr txBox="1"/>
              <p:nvPr/>
            </p:nvSpPr>
            <p:spPr bwMode="auto">
              <a:xfrm>
                <a:off x="5633619" y="2925132"/>
                <a:ext cx="1146476" cy="576064"/>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𝐴</m:t>
                          </m:r>
                        </m:e>
                        <m:sub>
                          <m:r>
                            <a:rPr lang="cs-CZ" i="1">
                              <a:solidFill>
                                <a:srgbClr val="000000"/>
                              </a:solidFill>
                              <a:latin typeface="Cambria Math" panose="02040503050406030204" pitchFamily="18" charset="0"/>
                            </a:rPr>
                            <m:t>𝑒𝑟</m:t>
                          </m:r>
                        </m:sub>
                      </m:sSub>
                      <m:r>
                        <a:rPr lang="cs-CZ" i="1">
                          <a:solidFill>
                            <a:srgbClr val="000000"/>
                          </a:solidFill>
                          <a:latin typeface="Cambria Math" panose="02040503050406030204" pitchFamily="18" charset="0"/>
                        </a:rPr>
                        <m:t>=</m:t>
                      </m:r>
                      <m:f>
                        <m:fPr>
                          <m:ctrlPr>
                            <a:rPr lang="cs-CZ" i="1">
                              <a:solidFill>
                                <a:srgbClr val="000000"/>
                              </a:solidFill>
                              <a:latin typeface="Cambria Math" panose="02040503050406030204" pitchFamily="18" charset="0"/>
                            </a:rPr>
                          </m:ctrlPr>
                        </m:fPr>
                        <m:num>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𝜆</m:t>
                              </m:r>
                            </m:e>
                            <m:sup>
                              <m:r>
                                <a:rPr lang="cs-CZ" i="1">
                                  <a:solidFill>
                                    <a:srgbClr val="000000"/>
                                  </a:solidFill>
                                  <a:latin typeface="Cambria Math" panose="02040503050406030204" pitchFamily="18" charset="0"/>
                                </a:rPr>
                                <m:t>2</m:t>
                              </m:r>
                            </m:sup>
                          </m:sSup>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𝐺</m:t>
                              </m:r>
                            </m:e>
                            <m:sub>
                              <m:r>
                                <a:rPr lang="cs-CZ" i="1">
                                  <a:solidFill>
                                    <a:srgbClr val="000000"/>
                                  </a:solidFill>
                                  <a:latin typeface="Cambria Math" panose="02040503050406030204" pitchFamily="18" charset="0"/>
                                </a:rPr>
                                <m:t>𝑟</m:t>
                              </m:r>
                            </m:sub>
                          </m:sSub>
                        </m:num>
                        <m:den>
                          <m:r>
                            <a:rPr lang="cs-CZ" i="1">
                              <a:solidFill>
                                <a:srgbClr val="000000"/>
                              </a:solidFill>
                              <a:latin typeface="Cambria Math" panose="02040503050406030204" pitchFamily="18" charset="0"/>
                            </a:rPr>
                            <m:t>4</m:t>
                          </m:r>
                          <m:r>
                            <a:rPr lang="cs-CZ" i="1">
                              <a:solidFill>
                                <a:srgbClr val="000000"/>
                              </a:solidFill>
                              <a:latin typeface="Cambria Math" panose="02040503050406030204" pitchFamily="18" charset="0"/>
                            </a:rPr>
                            <m:t>𝜋</m:t>
                          </m:r>
                        </m:den>
                      </m:f>
                    </m:oMath>
                  </m:oMathPara>
                </a14:m>
                <a:endParaRPr lang="cs-CZ" dirty="0"/>
              </a:p>
            </p:txBody>
          </p:sp>
        </mc:Choice>
        <mc:Fallback xmlns="">
          <p:sp>
            <p:nvSpPr>
              <p:cNvPr id="4099" name="Object 10"/>
              <p:cNvSpPr txBox="1">
                <a:spLocks noRot="1" noChangeAspect="1" noMove="1" noResize="1" noEditPoints="1" noAdjustHandles="1" noChangeArrowheads="1" noChangeShapeType="1" noTextEdit="1"/>
              </p:cNvSpPr>
              <p:nvPr/>
            </p:nvSpPr>
            <p:spPr bwMode="auto">
              <a:xfrm>
                <a:off x="5633619" y="2925132"/>
                <a:ext cx="1146476" cy="576064"/>
              </a:xfrm>
              <a:prstGeom prst="rect">
                <a:avLst/>
              </a:prstGeom>
              <a:blipFill>
                <a:blip r:embed="rId12"/>
                <a:stretch>
                  <a:fillRect/>
                </a:stretch>
              </a:blipFill>
            </p:spPr>
            <p:txBody>
              <a:bodyPr/>
              <a:lstStyle/>
              <a:p>
                <a:r>
                  <a:rPr lang="cs-CZ">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ek 8">
            <a:extLst>
              <a:ext uri="{FF2B5EF4-FFF2-40B4-BE49-F238E27FC236}">
                <a16:creationId xmlns:a16="http://schemas.microsoft.com/office/drawing/2014/main" id="{799A9A93-F455-41A1-8320-813BD31611AA}"/>
              </a:ext>
            </a:extLst>
          </p:cNvPr>
          <p:cNvPicPr>
            <a:picLocks noChangeAspect="1"/>
          </p:cNvPicPr>
          <p:nvPr/>
        </p:nvPicPr>
        <p:blipFill>
          <a:blip r:embed="rId2"/>
          <a:stretch>
            <a:fillRect/>
          </a:stretch>
        </p:blipFill>
        <p:spPr>
          <a:xfrm>
            <a:off x="107503" y="620688"/>
            <a:ext cx="8592163" cy="2808333"/>
          </a:xfrm>
          <a:prstGeom prst="rect">
            <a:avLst/>
          </a:prstGeom>
        </p:spPr>
      </p:pic>
      <p:sp>
        <p:nvSpPr>
          <p:cNvPr id="29698" name="Rectangle 2"/>
          <p:cNvSpPr>
            <a:spLocks noGrp="1" noChangeArrowheads="1"/>
          </p:cNvSpPr>
          <p:nvPr>
            <p:ph type="title" idx="4294967295"/>
          </p:nvPr>
        </p:nvSpPr>
        <p:spPr>
          <a:xfrm>
            <a:off x="4396535" y="260648"/>
            <a:ext cx="4464496" cy="929577"/>
          </a:xfrm>
        </p:spPr>
        <p:txBody>
          <a:bodyPr/>
          <a:lstStyle/>
          <a:p>
            <a:pPr eaLnBrk="1" hangingPunct="1"/>
            <a:r>
              <a:rPr lang="cs-CZ" sz="2800" kern="1200" dirty="0">
                <a:solidFill>
                  <a:schemeClr val="tx1"/>
                </a:solidFill>
                <a:latin typeface="Arial" panose="020B0604020202020204" pitchFamily="34" charset="0"/>
                <a:ea typeface="+mn-ea"/>
                <a:cs typeface="+mn-cs"/>
              </a:rPr>
              <a:t>Měřicí řetězec EMI - </a:t>
            </a:r>
            <a:r>
              <a:rPr lang="cs-CZ" sz="2800" kern="1200" dirty="0" err="1">
                <a:solidFill>
                  <a:schemeClr val="tx1"/>
                </a:solidFill>
                <a:latin typeface="Arial" panose="020B0604020202020204" pitchFamily="34" charset="0"/>
                <a:ea typeface="+mn-ea"/>
                <a:cs typeface="+mn-cs"/>
              </a:rPr>
              <a:t>radiated</a:t>
            </a:r>
            <a:r>
              <a:rPr lang="cs-CZ" sz="2800" kern="1200" dirty="0">
                <a:solidFill>
                  <a:schemeClr val="tx1"/>
                </a:solidFill>
                <a:latin typeface="Arial" panose="020B0604020202020204" pitchFamily="34" charset="0"/>
                <a:ea typeface="+mn-ea"/>
                <a:cs typeface="+mn-cs"/>
              </a:rPr>
              <a:t> </a:t>
            </a:r>
            <a:r>
              <a:rPr lang="cs-CZ" sz="2800" kern="1200" dirty="0" err="1">
                <a:solidFill>
                  <a:schemeClr val="tx1"/>
                </a:solidFill>
                <a:latin typeface="Arial" panose="020B0604020202020204" pitchFamily="34" charset="0"/>
                <a:ea typeface="+mn-ea"/>
                <a:cs typeface="+mn-cs"/>
              </a:rPr>
              <a:t>emission</a:t>
            </a:r>
            <a:r>
              <a:rPr lang="cs-CZ" sz="2800" kern="1200" dirty="0">
                <a:solidFill>
                  <a:schemeClr val="tx1"/>
                </a:solidFill>
                <a:latin typeface="Arial" panose="020B0604020202020204" pitchFamily="34" charset="0"/>
                <a:ea typeface="+mn-ea"/>
                <a:cs typeface="+mn-cs"/>
              </a:rPr>
              <a:t> </a:t>
            </a:r>
          </a:p>
        </p:txBody>
      </p:sp>
      <p:sp>
        <p:nvSpPr>
          <p:cNvPr id="29701" name="Text Box 15"/>
          <p:cNvSpPr txBox="1">
            <a:spLocks noChangeArrowheads="1"/>
          </p:cNvSpPr>
          <p:nvPr/>
        </p:nvSpPr>
        <p:spPr bwMode="auto">
          <a:xfrm>
            <a:off x="1187624" y="5949280"/>
            <a:ext cx="6911975" cy="366713"/>
          </a:xfrm>
          <a:prstGeom prst="rect">
            <a:avLst/>
          </a:prstGeom>
          <a:noFill/>
          <a:ln w="9525">
            <a:noFill/>
            <a:miter lim="800000"/>
            <a:headEnd/>
            <a:tailEnd/>
          </a:ln>
        </p:spPr>
        <p:txBody>
          <a:bodyPr>
            <a:spAutoFit/>
          </a:bodyPr>
          <a:lstStyle/>
          <a:p>
            <a:pPr>
              <a:spcBef>
                <a:spcPct val="50000"/>
              </a:spcBef>
            </a:pPr>
            <a:r>
              <a:rPr lang="cs-CZ" sz="1600" b="0" i="1" dirty="0"/>
              <a:t>E</a:t>
            </a:r>
            <a:r>
              <a:rPr lang="cs-CZ" sz="1600" b="0" dirty="0"/>
              <a:t> (dB</a:t>
            </a:r>
            <a:r>
              <a:rPr lang="en-US" sz="1600" b="0" dirty="0">
                <a:cs typeface="Arial" charset="0"/>
              </a:rPr>
              <a:t>µ</a:t>
            </a:r>
            <a:r>
              <a:rPr lang="cs-CZ" sz="1600" b="0" dirty="0">
                <a:cs typeface="Arial" charset="0"/>
              </a:rPr>
              <a:t>V/m) = </a:t>
            </a:r>
            <a:r>
              <a:rPr lang="cs-CZ" sz="1600" b="0" i="1" dirty="0">
                <a:cs typeface="Arial" charset="0"/>
              </a:rPr>
              <a:t>U</a:t>
            </a:r>
            <a:r>
              <a:rPr lang="cs-CZ" sz="1600" b="0" dirty="0">
                <a:cs typeface="Arial" charset="0"/>
              </a:rPr>
              <a:t> (dB</a:t>
            </a:r>
            <a:r>
              <a:rPr lang="en-US" sz="1600" b="0" dirty="0"/>
              <a:t>µ</a:t>
            </a:r>
            <a:r>
              <a:rPr lang="cs-CZ" sz="1600" b="0" dirty="0"/>
              <a:t>V) + CL2 (dB) – PAG (dB) + CL1 (dB) + AF (dBm</a:t>
            </a:r>
            <a:r>
              <a:rPr lang="cs-CZ" sz="1600" b="0" baseline="30000" dirty="0"/>
              <a:t>-1</a:t>
            </a:r>
            <a:r>
              <a:rPr lang="cs-CZ" sz="1600" b="0" dirty="0"/>
              <a:t>)</a:t>
            </a:r>
            <a:r>
              <a:rPr lang="cs-CZ" b="0" dirty="0"/>
              <a:t> </a:t>
            </a:r>
            <a:endParaRPr lang="en-US" b="0" dirty="0"/>
          </a:p>
        </p:txBody>
      </p:sp>
      <p:pic>
        <p:nvPicPr>
          <p:cNvPr id="11" name="Obrázek 10">
            <a:extLst>
              <a:ext uri="{FF2B5EF4-FFF2-40B4-BE49-F238E27FC236}">
                <a16:creationId xmlns:a16="http://schemas.microsoft.com/office/drawing/2014/main" id="{9EE71E3C-A6A2-431F-8D1F-6177003E255A}"/>
              </a:ext>
            </a:extLst>
          </p:cNvPr>
          <p:cNvPicPr>
            <a:picLocks noChangeAspect="1"/>
          </p:cNvPicPr>
          <p:nvPr/>
        </p:nvPicPr>
        <p:blipFill>
          <a:blip r:embed="rId3"/>
          <a:stretch>
            <a:fillRect/>
          </a:stretch>
        </p:blipFill>
        <p:spPr>
          <a:xfrm>
            <a:off x="165305" y="3490621"/>
            <a:ext cx="8813389" cy="2225603"/>
          </a:xfrm>
          <a:prstGeom prst="rect">
            <a:avLst/>
          </a:prstGeom>
        </p:spPr>
      </p:pic>
      <p:sp>
        <p:nvSpPr>
          <p:cNvPr id="16" name="Rectangle 2">
            <a:extLst>
              <a:ext uri="{FF2B5EF4-FFF2-40B4-BE49-F238E27FC236}">
                <a16:creationId xmlns:a16="http://schemas.microsoft.com/office/drawing/2014/main" id="{99D2910E-AC60-4631-9CBA-132D0FF45880}"/>
              </a:ext>
            </a:extLst>
          </p:cNvPr>
          <p:cNvSpPr txBox="1">
            <a:spLocks noChangeArrowheads="1"/>
          </p:cNvSpPr>
          <p:nvPr/>
        </p:nvSpPr>
        <p:spPr bwMode="auto">
          <a:xfrm>
            <a:off x="1675955" y="347662"/>
            <a:ext cx="1152128" cy="36004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1200" kern="1200" dirty="0">
                <a:solidFill>
                  <a:schemeClr val="tx1"/>
                </a:solidFill>
                <a:latin typeface="Arial" panose="020B0604020202020204" pitchFamily="34" charset="0"/>
                <a:ea typeface="+mn-ea"/>
                <a:cs typeface="+mn-cs"/>
              </a:rPr>
              <a:t>3 nebo 10 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Antenna Calibration | Keysight">
            <a:extLst>
              <a:ext uri="{FF2B5EF4-FFF2-40B4-BE49-F238E27FC236}">
                <a16:creationId xmlns:a16="http://schemas.microsoft.com/office/drawing/2014/main" id="{55B9ECF0-0BB3-4A13-985A-00E054DB7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a:extLst>
              <a:ext uri="{FF2B5EF4-FFF2-40B4-BE49-F238E27FC236}">
                <a16:creationId xmlns:a16="http://schemas.microsoft.com/office/drawing/2014/main" id="{8182309D-DAC9-4872-AE1E-F8FBFBBA12D8}"/>
              </a:ext>
            </a:extLst>
          </p:cNvPr>
          <p:cNvSpPr txBox="1">
            <a:spLocks noChangeArrowheads="1"/>
          </p:cNvSpPr>
          <p:nvPr/>
        </p:nvSpPr>
        <p:spPr bwMode="auto">
          <a:xfrm>
            <a:off x="467545" y="4797152"/>
            <a:ext cx="8568952" cy="151216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3200" kern="1200" dirty="0">
                <a:solidFill>
                  <a:schemeClr val="tx1"/>
                </a:solidFill>
                <a:latin typeface="Arial" panose="020B0604020202020204" pitchFamily="34" charset="0"/>
                <a:ea typeface="+mn-ea"/>
                <a:cs typeface="+mn-cs"/>
              </a:rPr>
              <a:t>Požadavky na měřicí stanoviště pro měření vyzařovaného rušení anténami</a:t>
            </a:r>
          </a:p>
          <a:p>
            <a:pPr eaLnBrk="1" hangingPunct="1"/>
            <a:r>
              <a:rPr lang="cs-CZ" sz="3200" kern="1200" dirty="0">
                <a:solidFill>
                  <a:schemeClr val="tx1"/>
                </a:solidFill>
                <a:latin typeface="Arial" panose="020B0604020202020204" pitchFamily="34" charset="0"/>
                <a:ea typeface="+mn-ea"/>
                <a:cs typeface="+mn-cs"/>
              </a:rPr>
              <a:t>OATS – Open Area test </a:t>
            </a:r>
            <a:r>
              <a:rPr lang="cs-CZ" sz="3200" kern="1200" dirty="0" err="1">
                <a:solidFill>
                  <a:schemeClr val="tx1"/>
                </a:solidFill>
                <a:latin typeface="Arial" panose="020B0604020202020204" pitchFamily="34" charset="0"/>
                <a:ea typeface="+mn-ea"/>
                <a:cs typeface="+mn-cs"/>
              </a:rPr>
              <a:t>Site</a:t>
            </a:r>
            <a:endParaRPr lang="cs-CZ" sz="3200" kern="1200" dirty="0">
              <a:solidFill>
                <a:schemeClr val="tx1"/>
              </a:solidFill>
              <a:latin typeface="Arial" panose="020B0604020202020204" pitchFamily="34" charset="0"/>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2FCD389D-54E5-40A1-92A8-A5D6DB3A7BD3}"/>
              </a:ext>
            </a:extLst>
          </p:cNvPr>
          <p:cNvPicPr>
            <a:picLocks noChangeAspect="1"/>
          </p:cNvPicPr>
          <p:nvPr/>
        </p:nvPicPr>
        <p:blipFill>
          <a:blip r:embed="rId2"/>
          <a:stretch>
            <a:fillRect/>
          </a:stretch>
        </p:blipFill>
        <p:spPr>
          <a:xfrm>
            <a:off x="79619" y="4207717"/>
            <a:ext cx="4171084" cy="2650283"/>
          </a:xfrm>
          <a:prstGeom prst="rect">
            <a:avLst/>
          </a:prstGeom>
        </p:spPr>
      </p:pic>
      <p:sp>
        <p:nvSpPr>
          <p:cNvPr id="30723" name="Rectangle 3"/>
          <p:cNvSpPr>
            <a:spLocks noGrp="1" noChangeArrowheads="1"/>
          </p:cNvSpPr>
          <p:nvPr>
            <p:ph type="body" sz="half" idx="4294967295"/>
          </p:nvPr>
        </p:nvSpPr>
        <p:spPr>
          <a:xfrm>
            <a:off x="395537" y="293115"/>
            <a:ext cx="8339497" cy="1011285"/>
          </a:xfrm>
        </p:spPr>
        <p:txBody>
          <a:bodyPr/>
          <a:lstStyle/>
          <a:p>
            <a:pPr marL="0" indent="0" eaLnBrk="1" hangingPunct="1">
              <a:buClr>
                <a:schemeClr val="tx1"/>
              </a:buClr>
              <a:buSzPct val="100000"/>
              <a:buNone/>
            </a:pPr>
            <a:r>
              <a:rPr lang="cs-CZ" sz="1400" dirty="0"/>
              <a:t>Výsledky všech anténních měření závisí velmi podstatně na místě vlastního měření. Anténní měření rušivých elektromagnetických polí se provádí na volném prostranství (OATS - </a:t>
            </a:r>
            <a:r>
              <a:rPr lang="cs-CZ" sz="1400" b="0" dirty="0"/>
              <a:t>Open Area Test </a:t>
            </a:r>
            <a:r>
              <a:rPr lang="cs-CZ" sz="1400" b="0" dirty="0" err="1"/>
              <a:t>Site</a:t>
            </a:r>
            <a:r>
              <a:rPr lang="cs-CZ" sz="1400" dirty="0"/>
              <a:t>) nebo v </a:t>
            </a:r>
            <a:r>
              <a:rPr lang="cs-CZ" sz="1400" dirty="0" err="1"/>
              <a:t>bezodrazových</a:t>
            </a:r>
            <a:r>
              <a:rPr lang="cs-CZ" sz="1400" dirty="0"/>
              <a:t> (FAR - </a:t>
            </a:r>
            <a:r>
              <a:rPr lang="cs-CZ" sz="1400" dirty="0" err="1"/>
              <a:t>fully</a:t>
            </a:r>
            <a:r>
              <a:rPr lang="cs-CZ" sz="1400" dirty="0"/>
              <a:t> </a:t>
            </a:r>
            <a:r>
              <a:rPr lang="cs-CZ" sz="1400" dirty="0" err="1"/>
              <a:t>anechoic</a:t>
            </a:r>
            <a:r>
              <a:rPr lang="cs-CZ" sz="1400" dirty="0"/>
              <a:t> </a:t>
            </a:r>
            <a:r>
              <a:rPr lang="cs-CZ" sz="1400" dirty="0" err="1"/>
              <a:t>room</a:t>
            </a:r>
            <a:r>
              <a:rPr lang="cs-CZ" sz="1400" dirty="0"/>
              <a:t>) a polo-</a:t>
            </a:r>
            <a:r>
              <a:rPr lang="cs-CZ" sz="1400" dirty="0" err="1"/>
              <a:t>bezodrazových</a:t>
            </a:r>
            <a:r>
              <a:rPr lang="cs-CZ" sz="1400" dirty="0"/>
              <a:t> (SAC - </a:t>
            </a:r>
            <a:r>
              <a:rPr lang="cs-CZ" sz="1400" dirty="0" err="1"/>
              <a:t>semi-anechoic</a:t>
            </a:r>
            <a:r>
              <a:rPr lang="cs-CZ" sz="1400" dirty="0"/>
              <a:t> </a:t>
            </a:r>
            <a:r>
              <a:rPr lang="cs-CZ" sz="1400" dirty="0" err="1"/>
              <a:t>chamber</a:t>
            </a:r>
            <a:r>
              <a:rPr lang="cs-CZ" sz="1400" dirty="0"/>
              <a:t>) komorách.</a:t>
            </a:r>
          </a:p>
        </p:txBody>
      </p:sp>
      <p:pic>
        <p:nvPicPr>
          <p:cNvPr id="30726" name="Picture 11" descr="venkovní_stanoviště"/>
          <p:cNvPicPr>
            <a:picLocks noGrp="1" noChangeAspect="1" noChangeArrowheads="1"/>
          </p:cNvPicPr>
          <p:nvPr>
            <p:ph sz="quarter" idx="4294967295"/>
          </p:nvPr>
        </p:nvPicPr>
        <p:blipFill>
          <a:blip r:embed="rId3" cstate="print"/>
          <a:srcRect/>
          <a:stretch>
            <a:fillRect/>
          </a:stretch>
        </p:blipFill>
        <p:spPr>
          <a:xfrm>
            <a:off x="140769" y="1210957"/>
            <a:ext cx="3955060" cy="3079984"/>
          </a:xfrm>
          <a:noFill/>
        </p:spPr>
      </p:pic>
      <p:sp>
        <p:nvSpPr>
          <p:cNvPr id="30725" name="Text Box 9"/>
          <p:cNvSpPr txBox="1">
            <a:spLocks noChangeArrowheads="1"/>
          </p:cNvSpPr>
          <p:nvPr/>
        </p:nvSpPr>
        <p:spPr bwMode="auto">
          <a:xfrm>
            <a:off x="4095829" y="1071046"/>
            <a:ext cx="5048171" cy="3625608"/>
          </a:xfrm>
          <a:prstGeom prst="rect">
            <a:avLst/>
          </a:prstGeom>
          <a:noFill/>
          <a:ln w="9525">
            <a:noFill/>
            <a:miter lim="800000"/>
            <a:headEnd/>
            <a:tailEnd/>
          </a:ln>
        </p:spPr>
        <p:txBody>
          <a:bodyPr wrap="square">
            <a:spAutoFit/>
          </a:bodyPr>
          <a:lstStyle/>
          <a:p>
            <a:pPr>
              <a:spcBef>
                <a:spcPct val="20000"/>
              </a:spcBef>
            </a:pPr>
            <a:r>
              <a:rPr lang="cs-CZ" sz="1400" b="0" dirty="0"/>
              <a:t>Volné zkušební stanoviště (</a:t>
            </a:r>
            <a:r>
              <a:rPr lang="cs-CZ" sz="1400" dirty="0"/>
              <a:t>OATS </a:t>
            </a:r>
            <a:r>
              <a:rPr lang="cs-CZ" sz="1400" b="0" dirty="0"/>
              <a:t>- Open Area Test </a:t>
            </a:r>
            <a:r>
              <a:rPr lang="cs-CZ" sz="1400" b="0" dirty="0" err="1"/>
              <a:t>Site</a:t>
            </a:r>
            <a:r>
              <a:rPr lang="cs-CZ" sz="1400" b="0" dirty="0"/>
              <a:t>)</a:t>
            </a:r>
            <a:br>
              <a:rPr lang="cs-CZ" sz="1400" b="0" dirty="0"/>
            </a:br>
            <a:r>
              <a:rPr lang="cs-CZ" sz="1400" b="0" dirty="0"/>
              <a:t>má půdorys elipsy pro zařízení na otočném stole (ČSN EN 55016-1-4).</a:t>
            </a:r>
            <a:br>
              <a:rPr lang="cs-CZ" sz="1400" b="0" dirty="0"/>
            </a:br>
            <a:r>
              <a:rPr lang="cs-CZ" sz="1400" b="0" dirty="0"/>
              <a:t>Hlavní osa je rovna dvojnásobku vzdálenosti mezi EUT a měřicí anténou, které se nacházejí v jejích ohniscích. Měřicí vzdálenost </a:t>
            </a:r>
            <a:r>
              <a:rPr lang="cs-CZ" sz="1400" b="0" i="1" dirty="0"/>
              <a:t>D </a:t>
            </a:r>
            <a:r>
              <a:rPr lang="cs-CZ" sz="1400" b="0" dirty="0"/>
              <a:t>je určena normou 3 m, 10 m, 30 m nebo100 m.</a:t>
            </a:r>
          </a:p>
          <a:p>
            <a:pPr>
              <a:spcBef>
                <a:spcPct val="20000"/>
              </a:spcBef>
            </a:pPr>
            <a:r>
              <a:rPr lang="cs-CZ" sz="1400" b="0" dirty="0"/>
              <a:t>Zkušební  stanoviště musí být na plochém a rovném terénu, nesmí na něm být budovy, elektrická vedení, stromy, keře, ploty či jiné elektromagneticky odrazivé plochy ani podzemní kabely či potrubí kromě nutných přívodů k napájení a provozu zkoušeného zařízení. </a:t>
            </a:r>
          </a:p>
          <a:p>
            <a:pPr>
              <a:spcBef>
                <a:spcPct val="20000"/>
              </a:spcBef>
            </a:pPr>
            <a:r>
              <a:rPr lang="cs-CZ" sz="1400" b="0" dirty="0"/>
              <a:t>V místě stanoviště by se neměla vyskytovat jiná silná elektromagnetická pole, okolní emise by měly ležet minimálně </a:t>
            </a:r>
            <a:br>
              <a:rPr lang="cs-CZ" sz="1400" b="0" dirty="0"/>
            </a:br>
            <a:r>
              <a:rPr lang="cs-CZ" sz="1400" b="0" dirty="0"/>
              <a:t>6 dB pod měřenými úrovněmi (doporučuje se 20 dB). Pozadí stanoviště je třeba změřit pro korekce naměřených výsledků rušení.</a:t>
            </a:r>
          </a:p>
        </p:txBody>
      </p:sp>
      <mc:AlternateContent xmlns:mc="http://schemas.openxmlformats.org/markup-compatibility/2006" xmlns:a14="http://schemas.microsoft.com/office/drawing/2010/main">
        <mc:Choice Requires="a14">
          <p:sp>
            <p:nvSpPr>
              <p:cNvPr id="9" name="TextovéPole 8">
                <a:extLst>
                  <a:ext uri="{FF2B5EF4-FFF2-40B4-BE49-F238E27FC236}">
                    <a16:creationId xmlns:a16="http://schemas.microsoft.com/office/drawing/2014/main" id="{32A89734-CDFE-4E5D-A098-A1EBDB32578D}"/>
                  </a:ext>
                </a:extLst>
              </p:cNvPr>
              <p:cNvSpPr txBox="1"/>
              <p:nvPr/>
            </p:nvSpPr>
            <p:spPr>
              <a:xfrm>
                <a:off x="4095829" y="4679906"/>
                <a:ext cx="4968552" cy="1827295"/>
              </a:xfrm>
              <a:prstGeom prst="rect">
                <a:avLst/>
              </a:prstGeom>
              <a:noFill/>
            </p:spPr>
            <p:txBody>
              <a:bodyPr wrap="square">
                <a:spAutoFit/>
              </a:bodyPr>
              <a:lstStyle/>
              <a:p>
                <a:pPr>
                  <a:spcBef>
                    <a:spcPct val="20000"/>
                  </a:spcBef>
                  <a:buClr>
                    <a:schemeClr val="tx2"/>
                  </a:buClr>
                  <a:buSzPct val="70000"/>
                  <a:buFont typeface="Wingdings" pitchFamily="2" charset="2"/>
                  <a:buNone/>
                </a:pPr>
                <a:r>
                  <a:rPr lang="cs-CZ" sz="1400" b="0" dirty="0"/>
                  <a:t>Poznámka:  Geometrické vlastnosti elipsy → vlna vyslaná EUT a přijatá měřicí anténou po odrazu od místa ležícího</a:t>
                </a:r>
                <a:br>
                  <a:rPr lang="cs-CZ" sz="1400" b="0" dirty="0"/>
                </a:br>
                <a:r>
                  <a:rPr lang="cs-CZ" sz="1400" b="0" dirty="0"/>
                  <a:t>na okraji eliptické plochy urazí </a:t>
                </a:r>
                <a:r>
                  <a:rPr lang="cs-CZ" sz="1400" dirty="0"/>
                  <a:t>dvojnásobnou dráhu</a:t>
                </a:r>
                <a:r>
                  <a:rPr lang="cs-CZ" sz="1400" b="0" dirty="0"/>
                  <a:t> než vlna směřující k anténě přímo od EUT. Intenzita vzdáleného pole je nepřímo úměrná dráze vlny od jejího zdroje → dokonalá  odrazná plocha za okrajem elipsy způsobí v místě měřicí antény vlnu s poloviční intenzitou vůči vlně přímé, tj. útlum minimálně 6 dB (</a:t>
                </a:r>
                <a14:m>
                  <m:oMath xmlns:m="http://schemas.openxmlformats.org/officeDocument/2006/math">
                    <m:r>
                      <a:rPr lang="cs-CZ" sz="1400" b="0" i="1" dirty="0" smtClean="0">
                        <a:latin typeface="Cambria Math" panose="02040503050406030204" pitchFamily="18" charset="0"/>
                      </a:rPr>
                      <m:t>20</m:t>
                    </m:r>
                    <m:func>
                      <m:funcPr>
                        <m:ctrlPr>
                          <a:rPr lang="cs-CZ" sz="1400" b="0" i="1" dirty="0" smtClean="0">
                            <a:latin typeface="Cambria Math" panose="02040503050406030204" pitchFamily="18" charset="0"/>
                          </a:rPr>
                        </m:ctrlPr>
                      </m:funcPr>
                      <m:fName>
                        <m:r>
                          <m:rPr>
                            <m:sty m:val="p"/>
                          </m:rPr>
                          <a:rPr lang="cs-CZ" sz="1400" b="0" i="0" dirty="0" smtClean="0">
                            <a:latin typeface="Cambria Math" panose="02040503050406030204" pitchFamily="18" charset="0"/>
                          </a:rPr>
                          <m:t>log</m:t>
                        </m:r>
                      </m:fName>
                      <m:e>
                        <m:f>
                          <m:fPr>
                            <m:type m:val="skw"/>
                            <m:ctrlPr>
                              <a:rPr lang="cs-CZ" sz="1400" b="0" i="1" dirty="0" smtClean="0">
                                <a:latin typeface="Cambria Math" panose="02040503050406030204" pitchFamily="18" charset="0"/>
                              </a:rPr>
                            </m:ctrlPr>
                          </m:fPr>
                          <m:num>
                            <m:r>
                              <a:rPr lang="cs-CZ" sz="1400" b="0" i="1" dirty="0" smtClean="0">
                                <a:latin typeface="Cambria Math" panose="02040503050406030204" pitchFamily="18" charset="0"/>
                              </a:rPr>
                              <m:t>0,5</m:t>
                            </m:r>
                            <m:r>
                              <a:rPr lang="cs-CZ" sz="1400" b="0" i="1" dirty="0" smtClean="0">
                                <a:latin typeface="Cambria Math" panose="02040503050406030204" pitchFamily="18" charset="0"/>
                              </a:rPr>
                              <m:t>𝐸</m:t>
                            </m:r>
                          </m:num>
                          <m:den>
                            <m:r>
                              <a:rPr lang="cs-CZ" sz="1400" b="0" i="1" dirty="0" smtClean="0">
                                <a:latin typeface="Cambria Math" panose="02040503050406030204" pitchFamily="18" charset="0"/>
                              </a:rPr>
                              <m:t>𝐸</m:t>
                            </m:r>
                          </m:den>
                        </m:f>
                        <m:r>
                          <a:rPr lang="cs-CZ" sz="1400" b="0" i="1" dirty="0" smtClean="0">
                            <a:latin typeface="Cambria Math" panose="02040503050406030204" pitchFamily="18" charset="0"/>
                            <a:ea typeface="Cambria Math" panose="02040503050406030204" pitchFamily="18" charset="0"/>
                          </a:rPr>
                          <m:t>=20</m:t>
                        </m:r>
                        <m:func>
                          <m:funcPr>
                            <m:ctrlPr>
                              <a:rPr lang="cs-CZ" sz="1400" b="0" i="1" dirty="0" smtClean="0">
                                <a:latin typeface="Cambria Math" panose="02040503050406030204" pitchFamily="18" charset="0"/>
                                <a:ea typeface="Cambria Math" panose="02040503050406030204" pitchFamily="18" charset="0"/>
                              </a:rPr>
                            </m:ctrlPr>
                          </m:funcPr>
                          <m:fName>
                            <m:r>
                              <m:rPr>
                                <m:sty m:val="p"/>
                              </m:rPr>
                              <a:rPr lang="cs-CZ" sz="1400" b="0" i="0" dirty="0" smtClean="0">
                                <a:latin typeface="Cambria Math" panose="02040503050406030204" pitchFamily="18" charset="0"/>
                                <a:ea typeface="Cambria Math" panose="02040503050406030204" pitchFamily="18" charset="0"/>
                              </a:rPr>
                              <m:t>log</m:t>
                            </m:r>
                          </m:fName>
                          <m:e>
                            <m:r>
                              <a:rPr lang="cs-CZ" sz="1400" b="0" i="1" dirty="0" smtClean="0">
                                <a:latin typeface="Cambria Math" panose="02040503050406030204" pitchFamily="18" charset="0"/>
                                <a:ea typeface="Cambria Math" panose="02040503050406030204" pitchFamily="18" charset="0"/>
                              </a:rPr>
                              <m:t>0,5=−6</m:t>
                            </m:r>
                          </m:e>
                        </m:func>
                      </m:e>
                    </m:func>
                  </m:oMath>
                </a14:m>
                <a:r>
                  <a:rPr lang="cs-CZ" sz="1400" b="0" dirty="0"/>
                  <a:t>).</a:t>
                </a:r>
              </a:p>
            </p:txBody>
          </p:sp>
        </mc:Choice>
        <mc:Fallback xmlns="">
          <p:sp>
            <p:nvSpPr>
              <p:cNvPr id="9" name="TextovéPole 8">
                <a:extLst>
                  <a:ext uri="{FF2B5EF4-FFF2-40B4-BE49-F238E27FC236}">
                    <a16:creationId xmlns:a16="http://schemas.microsoft.com/office/drawing/2014/main" id="{32A89734-CDFE-4E5D-A098-A1EBDB32578D}"/>
                  </a:ext>
                </a:extLst>
              </p:cNvPr>
              <p:cNvSpPr txBox="1">
                <a:spLocks noRot="1" noChangeAspect="1" noMove="1" noResize="1" noEditPoints="1" noAdjustHandles="1" noChangeArrowheads="1" noChangeShapeType="1" noTextEdit="1"/>
              </p:cNvSpPr>
              <p:nvPr/>
            </p:nvSpPr>
            <p:spPr>
              <a:xfrm>
                <a:off x="4095829" y="4679906"/>
                <a:ext cx="4968552" cy="1827295"/>
              </a:xfrm>
              <a:prstGeom prst="rect">
                <a:avLst/>
              </a:prstGeom>
              <a:blipFill>
                <a:blip r:embed="rId4"/>
                <a:stretch>
                  <a:fillRect l="-368" t="-669" r="-368" b="-25084"/>
                </a:stretch>
              </a:blipFill>
            </p:spPr>
            <p:txBody>
              <a:bodyPr/>
              <a:lstStyle/>
              <a:p>
                <a:r>
                  <a:rPr lang="cs-CZ">
                    <a:noFill/>
                  </a:rPr>
                  <a:t> </a:t>
                </a:r>
              </a:p>
            </p:txBody>
          </p:sp>
        </mc:Fallback>
      </mc:AlternateContent>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6" descr="venkovní_stanoviště2"/>
          <p:cNvPicPr>
            <a:picLocks noChangeAspect="1" noChangeArrowheads="1"/>
          </p:cNvPicPr>
          <p:nvPr/>
        </p:nvPicPr>
        <p:blipFill>
          <a:blip r:embed="rId2" cstate="print"/>
          <a:srcRect/>
          <a:stretch>
            <a:fillRect/>
          </a:stretch>
        </p:blipFill>
        <p:spPr bwMode="auto">
          <a:xfrm>
            <a:off x="4436251" y="459216"/>
            <a:ext cx="4635514" cy="4542136"/>
          </a:xfrm>
          <a:prstGeom prst="rect">
            <a:avLst/>
          </a:prstGeom>
          <a:noFill/>
          <a:ln w="9525">
            <a:noFill/>
            <a:miter lim="800000"/>
            <a:headEnd/>
            <a:tailEnd/>
          </a:ln>
        </p:spPr>
      </p:pic>
      <p:sp>
        <p:nvSpPr>
          <p:cNvPr id="31748" name="Text Box 9"/>
          <p:cNvSpPr txBox="1">
            <a:spLocks noChangeArrowheads="1"/>
          </p:cNvSpPr>
          <p:nvPr/>
        </p:nvSpPr>
        <p:spPr bwMode="auto">
          <a:xfrm>
            <a:off x="388250" y="1361859"/>
            <a:ext cx="4608512" cy="1368425"/>
          </a:xfrm>
          <a:prstGeom prst="rect">
            <a:avLst/>
          </a:prstGeom>
          <a:noFill/>
          <a:ln w="9525">
            <a:noFill/>
            <a:miter lim="800000"/>
            <a:headEnd/>
            <a:tailEnd/>
          </a:ln>
        </p:spPr>
        <p:txBody>
          <a:bodyPr>
            <a:spAutoFit/>
          </a:bodyPr>
          <a:lstStyle/>
          <a:p>
            <a:pPr>
              <a:spcBef>
                <a:spcPct val="50000"/>
              </a:spcBef>
            </a:pPr>
            <a:r>
              <a:rPr lang="cs-CZ" sz="1400" b="0" dirty="0"/>
              <a:t>Pro velké EUT je normou doporučen kruhový tvar zkušebního stanoviště, radiální vzdálenost okraje EUT od okraje oblasti je 1,5 násobek měřicí vzdálenosti </a:t>
            </a:r>
            <a:r>
              <a:rPr lang="cs-CZ" sz="1400" b="0" i="1" dirty="0"/>
              <a:t>D</a:t>
            </a:r>
            <a:r>
              <a:rPr lang="cs-CZ" sz="1400" b="0" dirty="0"/>
              <a:t>. Při měření se anténa otáčí kolem EUT až do místa, kde je měřené rušivé napětí při dané polarizaci antény maximální.</a:t>
            </a:r>
            <a:endParaRPr lang="cs-CZ" b="0" dirty="0"/>
          </a:p>
        </p:txBody>
      </p:sp>
      <p:sp>
        <p:nvSpPr>
          <p:cNvPr id="31749" name="Text Box 10"/>
          <p:cNvSpPr txBox="1">
            <a:spLocks noChangeArrowheads="1"/>
          </p:cNvSpPr>
          <p:nvPr/>
        </p:nvSpPr>
        <p:spPr bwMode="auto">
          <a:xfrm>
            <a:off x="395536" y="4775070"/>
            <a:ext cx="8424862" cy="1155700"/>
          </a:xfrm>
          <a:prstGeom prst="rect">
            <a:avLst/>
          </a:prstGeom>
          <a:noFill/>
          <a:ln w="9525">
            <a:noFill/>
            <a:miter lim="800000"/>
            <a:headEnd/>
            <a:tailEnd/>
          </a:ln>
        </p:spPr>
        <p:txBody>
          <a:bodyPr>
            <a:spAutoFit/>
          </a:bodyPr>
          <a:lstStyle/>
          <a:p>
            <a:pPr>
              <a:spcBef>
                <a:spcPct val="50000"/>
              </a:spcBef>
            </a:pPr>
            <a:r>
              <a:rPr lang="cs-CZ" sz="1400" b="0" dirty="0"/>
              <a:t>To lze nejlépe zajistit vytvořením umělé </a:t>
            </a:r>
            <a:r>
              <a:rPr lang="cs-CZ" sz="1400" dirty="0"/>
              <a:t>zemní roviny</a:t>
            </a:r>
            <a:r>
              <a:rPr lang="cs-CZ" sz="1400" b="0" dirty="0"/>
              <a:t> položením vodivé kovové plochy na zem mezi zkoušený objekt a měřicí anténu.  Nepoužije-li se pro zemní plochu kovový materiál, je nutno zajistit, aby se odrazové vlastnosti zemního povrchu zkušebního stanoviště neměnily s časem, s povětrnostními podmínkami či s měnícími se vlastnostmi půdy. Taková měřicí stanoviště vykazují proměnné hodnoty útlumu, což zmenšuje reprodukovatelnost prováděných měření.</a:t>
            </a:r>
          </a:p>
        </p:txBody>
      </p:sp>
      <p:sp>
        <p:nvSpPr>
          <p:cNvPr id="31751" name="Text Box 12"/>
          <p:cNvSpPr txBox="1">
            <a:spLocks noChangeArrowheads="1"/>
          </p:cNvSpPr>
          <p:nvPr/>
        </p:nvSpPr>
        <p:spPr bwMode="auto">
          <a:xfrm>
            <a:off x="376959" y="2855566"/>
            <a:ext cx="4411065" cy="1708160"/>
          </a:xfrm>
          <a:prstGeom prst="rect">
            <a:avLst/>
          </a:prstGeom>
          <a:noFill/>
          <a:ln w="9525">
            <a:noFill/>
            <a:miter lim="800000"/>
            <a:headEnd/>
            <a:tailEnd/>
          </a:ln>
        </p:spPr>
        <p:txBody>
          <a:bodyPr wrap="square">
            <a:spAutoFit/>
          </a:bodyPr>
          <a:lstStyle/>
          <a:p>
            <a:pPr>
              <a:spcBef>
                <a:spcPct val="50000"/>
              </a:spcBef>
            </a:pPr>
            <a:r>
              <a:rPr lang="cs-CZ" sz="1400" b="0" dirty="0"/>
              <a:t>Na zkušebním stanovišti přijímá měřicí anténa pole od EUT vždy minimálně po dvou drahách, přímá vlna a vlna odražená od země stanoviště. </a:t>
            </a:r>
          </a:p>
          <a:p>
            <a:pPr>
              <a:spcBef>
                <a:spcPct val="50000"/>
              </a:spcBef>
            </a:pPr>
            <a:r>
              <a:rPr lang="cs-CZ" sz="1400" b="0" dirty="0"/>
              <a:t>Aby výsledky měření byly reprodukovatelné, je nutno pro tuto odraženou vlnu vytvořit stálé podmínky odrazu, tedy zejména konstantní hodnotu činitele odrazu vlny od země při všech měřicích kmitočtech.</a:t>
            </a:r>
          </a:p>
        </p:txBody>
      </p:sp>
      <p:sp>
        <p:nvSpPr>
          <p:cNvPr id="7" name="Rectangle 2">
            <a:extLst>
              <a:ext uri="{FF2B5EF4-FFF2-40B4-BE49-F238E27FC236}">
                <a16:creationId xmlns:a16="http://schemas.microsoft.com/office/drawing/2014/main" id="{B030B54A-39E0-4FE8-B30C-33ACD9ABB7B8}"/>
              </a:ext>
            </a:extLst>
          </p:cNvPr>
          <p:cNvSpPr txBox="1">
            <a:spLocks noChangeArrowheads="1"/>
          </p:cNvSpPr>
          <p:nvPr/>
        </p:nvSpPr>
        <p:spPr bwMode="auto">
          <a:xfrm>
            <a:off x="346065" y="273668"/>
            <a:ext cx="6407943" cy="70512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en-US" sz="2400" kern="1200" dirty="0">
                <a:solidFill>
                  <a:schemeClr val="tx1"/>
                </a:solidFill>
                <a:latin typeface="Arial" panose="020B0604020202020204" pitchFamily="34" charset="0"/>
                <a:ea typeface="+mn-ea"/>
                <a:cs typeface="+mn-cs"/>
              </a:rPr>
              <a:t>Open Area Test Site</a:t>
            </a:r>
            <a:r>
              <a:rPr lang="cs-CZ" sz="2400" kern="1200" dirty="0">
                <a:solidFill>
                  <a:schemeClr val="tx1"/>
                </a:solidFill>
                <a:latin typeface="Arial" panose="020B0604020202020204" pitchFamily="34" charset="0"/>
                <a:ea typeface="+mn-ea"/>
                <a:cs typeface="+mn-cs"/>
              </a:rPr>
              <a:t> se stacionárním EUT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1" descr="útlum_stanoviště"/>
          <p:cNvPicPr>
            <a:picLocks noGrp="1" noChangeAspect="1" noChangeArrowheads="1"/>
          </p:cNvPicPr>
          <p:nvPr>
            <p:ph idx="4294967295"/>
          </p:nvPr>
        </p:nvPicPr>
        <p:blipFill>
          <a:blip r:embed="rId2" cstate="print"/>
          <a:srcRect/>
          <a:stretch>
            <a:fillRect/>
          </a:stretch>
        </p:blipFill>
        <p:spPr>
          <a:xfrm>
            <a:off x="0" y="2322159"/>
            <a:ext cx="4211638" cy="2836865"/>
          </a:xfrm>
          <a:noFill/>
        </p:spPr>
      </p:pic>
      <mc:AlternateContent xmlns:mc="http://schemas.openxmlformats.org/markup-compatibility/2006" xmlns:a14="http://schemas.microsoft.com/office/drawing/2010/main">
        <mc:Choice Requires="a14">
          <p:sp>
            <p:nvSpPr>
              <p:cNvPr id="32772" name="Text Box 4"/>
              <p:cNvSpPr txBox="1">
                <a:spLocks noChangeArrowheads="1"/>
              </p:cNvSpPr>
              <p:nvPr/>
            </p:nvSpPr>
            <p:spPr bwMode="auto">
              <a:xfrm>
                <a:off x="247655" y="672668"/>
                <a:ext cx="8809004" cy="2431435"/>
              </a:xfrm>
              <a:prstGeom prst="rect">
                <a:avLst/>
              </a:prstGeom>
              <a:noFill/>
              <a:ln w="9525">
                <a:noFill/>
                <a:miter lim="800000"/>
                <a:headEnd/>
                <a:tailEnd/>
              </a:ln>
            </p:spPr>
            <p:txBody>
              <a:bodyPr wrap="square">
                <a:spAutoFit/>
              </a:bodyPr>
              <a:lstStyle/>
              <a:p>
                <a:pPr>
                  <a:spcBef>
                    <a:spcPct val="50000"/>
                  </a:spcBef>
                </a:pPr>
                <a:r>
                  <a:rPr lang="cs-CZ" sz="1400" dirty="0"/>
                  <a:t>Způsobilost zkušebního stanoviště</a:t>
                </a:r>
                <a:r>
                  <a:rPr lang="cs-CZ" sz="1200" b="0" dirty="0"/>
                  <a:t> ve volném prostoru k měření elektromagnetického rušení se ověřuje pomocí tzv. útlumu stanoviště SA (</a:t>
                </a:r>
                <a:r>
                  <a:rPr lang="cs-CZ" sz="1200" b="0" dirty="0" err="1"/>
                  <a:t>Site</a:t>
                </a:r>
                <a:r>
                  <a:rPr lang="cs-CZ" sz="1200" b="0" dirty="0"/>
                  <a:t> </a:t>
                </a:r>
                <a:r>
                  <a:rPr lang="cs-CZ" sz="1200" b="0" dirty="0" err="1"/>
                  <a:t>Attenuation</a:t>
                </a:r>
                <a:r>
                  <a:rPr lang="cs-CZ" sz="1200" b="0" dirty="0"/>
                  <a:t>) v dB. Tato hodnota se určuje jednak měřením na daném stanovišti, jednak teoretickým výpočtem pro ideální zkušební stanoviště. </a:t>
                </a:r>
                <a:r>
                  <a:rPr lang="cs-CZ" sz="1200" dirty="0"/>
                  <a:t>Zkušební stanoviště je vyhovující, je-li rozdíl obou těchto hodnot v pásmu pracovních kmitočtů ≤ 4 dB. </a:t>
                </a:r>
              </a:p>
              <a:p>
                <a:pPr>
                  <a:spcBef>
                    <a:spcPct val="50000"/>
                  </a:spcBef>
                </a:pPr>
                <a:r>
                  <a:rPr lang="cs-CZ" sz="1200" b="0" dirty="0"/>
                  <a:t>Při prvním měření se koaxiální kabely v místech 1 a 2 odpojí od vysílací antény VA a měřicí antény MA a spojí se přímo. Příslušný údaj měřiče rušení MR v tomto režimu je U</a:t>
                </a:r>
                <a:r>
                  <a:rPr lang="cs-CZ" sz="1200" b="0" baseline="-25000" dirty="0"/>
                  <a:t> DIRECT</a:t>
                </a:r>
                <a:r>
                  <a:rPr lang="cs-CZ" sz="1200" b="0" dirty="0"/>
                  <a:t>. Při druhém měření se kabely ze signálového generátoru SG a do měřiče rušení MR opět připojí k anténám. Výškovým posuvem měřicí antény MA se nalezne taková její poloha, v níž je údaj měřený přijímačem rušení maximální (údaj měřiče je U</a:t>
                </a:r>
                <a:r>
                  <a:rPr lang="cs-CZ" sz="1200" b="0" baseline="-25000" dirty="0"/>
                  <a:t> SITE</a:t>
                </a:r>
                <a:r>
                  <a:rPr lang="cs-CZ" sz="1200" b="0" dirty="0"/>
                  <a:t>). Příslušný útlum daného zkušebního stanoviště je</a:t>
                </a:r>
              </a:p>
              <a:p>
                <a:pPr>
                  <a:spcBef>
                    <a:spcPct val="50000"/>
                  </a:spcBef>
                </a:pPr>
                <a:r>
                  <a:rPr lang="cs-CZ" sz="1200" b="0" dirty="0"/>
                  <a:t> 						</a:t>
                </a:r>
                <a14:m>
                  <m:oMath xmlns:m="http://schemas.openxmlformats.org/officeDocument/2006/math">
                    <m:sSub>
                      <m:sSubPr>
                        <m:ctrlPr>
                          <a:rPr lang="cs-CZ" sz="1400" b="0" i="1" smtClean="0">
                            <a:latin typeface="Cambria Math" panose="02040503050406030204" pitchFamily="18" charset="0"/>
                          </a:rPr>
                        </m:ctrlPr>
                      </m:sSubPr>
                      <m:e>
                        <m:r>
                          <a:rPr lang="cs-CZ" sz="1400" b="0" i="1" smtClean="0">
                            <a:latin typeface="Cambria Math" panose="02040503050406030204" pitchFamily="18" charset="0"/>
                          </a:rPr>
                          <m:t>𝐴</m:t>
                        </m:r>
                      </m:e>
                      <m:sub>
                        <m:r>
                          <a:rPr lang="cs-CZ" sz="1400" b="0" i="1" smtClean="0">
                            <a:latin typeface="Cambria Math" panose="02040503050406030204" pitchFamily="18" charset="0"/>
                          </a:rPr>
                          <m:t>𝑚𝑒𝑎𝑠</m:t>
                        </m:r>
                      </m:sub>
                    </m:sSub>
                    <m:r>
                      <a:rPr lang="cs-CZ" sz="1400" b="0" i="1" smtClean="0">
                        <a:latin typeface="Cambria Math" panose="02040503050406030204" pitchFamily="18" charset="0"/>
                        <a:ea typeface="Cambria Math" panose="02040503050406030204" pitchFamily="18" charset="0"/>
                      </a:rPr>
                      <m:t>=20</m:t>
                    </m:r>
                    <m:func>
                      <m:funcPr>
                        <m:ctrlPr>
                          <a:rPr lang="cs-CZ" sz="1400" b="0" i="1" smtClean="0">
                            <a:latin typeface="Cambria Math" panose="02040503050406030204" pitchFamily="18" charset="0"/>
                            <a:ea typeface="Cambria Math" panose="02040503050406030204" pitchFamily="18" charset="0"/>
                          </a:rPr>
                        </m:ctrlPr>
                      </m:funcPr>
                      <m:fName>
                        <m:r>
                          <m:rPr>
                            <m:sty m:val="p"/>
                          </m:rPr>
                          <a:rPr lang="cs-CZ" sz="1400" b="0" i="0" smtClean="0">
                            <a:latin typeface="Cambria Math" panose="02040503050406030204" pitchFamily="18" charset="0"/>
                            <a:ea typeface="Cambria Math" panose="02040503050406030204" pitchFamily="18" charset="0"/>
                          </a:rPr>
                          <m:t>log</m:t>
                        </m:r>
                      </m:fName>
                      <m:e>
                        <m:f>
                          <m:fPr>
                            <m:type m:val="lin"/>
                            <m:ctrlPr>
                              <a:rPr lang="cs-CZ" sz="1400" b="0" i="1" smtClean="0">
                                <a:latin typeface="Cambria Math" panose="02040503050406030204" pitchFamily="18" charset="0"/>
                                <a:ea typeface="Cambria Math" panose="02040503050406030204" pitchFamily="18" charset="0"/>
                              </a:rPr>
                            </m:ctrlPr>
                          </m:fPr>
                          <m:num>
                            <m:sSub>
                              <m:sSubPr>
                                <m:ctrlPr>
                                  <a:rPr lang="cs-CZ" sz="1400" b="0" i="1" smtClean="0">
                                    <a:latin typeface="Cambria Math" panose="02040503050406030204" pitchFamily="18" charset="0"/>
                                    <a:ea typeface="Cambria Math" panose="02040503050406030204" pitchFamily="18" charset="0"/>
                                  </a:rPr>
                                </m:ctrlPr>
                              </m:sSubPr>
                              <m:e>
                                <m:r>
                                  <a:rPr lang="cs-CZ" sz="1400" b="0" i="1" smtClean="0">
                                    <a:latin typeface="Cambria Math" panose="02040503050406030204" pitchFamily="18" charset="0"/>
                                    <a:ea typeface="Cambria Math" panose="02040503050406030204" pitchFamily="18" charset="0"/>
                                  </a:rPr>
                                  <m:t>𝑈</m:t>
                                </m:r>
                              </m:e>
                              <m:sub>
                                <m:r>
                                  <a:rPr lang="cs-CZ" sz="1400" b="0" i="1" smtClean="0">
                                    <a:latin typeface="Cambria Math" panose="02040503050406030204" pitchFamily="18" charset="0"/>
                                    <a:ea typeface="Cambria Math" panose="02040503050406030204" pitchFamily="18" charset="0"/>
                                  </a:rPr>
                                  <m:t>𝐷𝐼𝑅𝐸𝐶𝑇</m:t>
                                </m:r>
                              </m:sub>
                            </m:sSub>
                          </m:num>
                          <m:den>
                            <m:sSub>
                              <m:sSubPr>
                                <m:ctrlPr>
                                  <a:rPr lang="cs-CZ" sz="1400" b="0" i="1" smtClean="0">
                                    <a:latin typeface="Cambria Math" panose="02040503050406030204" pitchFamily="18" charset="0"/>
                                    <a:ea typeface="Cambria Math" panose="02040503050406030204" pitchFamily="18" charset="0"/>
                                  </a:rPr>
                                </m:ctrlPr>
                              </m:sSubPr>
                              <m:e>
                                <m:r>
                                  <a:rPr lang="cs-CZ" sz="1400" b="0" i="1" smtClean="0">
                                    <a:latin typeface="Cambria Math" panose="02040503050406030204" pitchFamily="18" charset="0"/>
                                    <a:ea typeface="Cambria Math" panose="02040503050406030204" pitchFamily="18" charset="0"/>
                                  </a:rPr>
                                  <m:t>𝑈</m:t>
                                </m:r>
                              </m:e>
                              <m:sub>
                                <m:r>
                                  <a:rPr lang="cs-CZ" sz="1400" b="0" i="1" smtClean="0">
                                    <a:latin typeface="Cambria Math" panose="02040503050406030204" pitchFamily="18" charset="0"/>
                                    <a:ea typeface="Cambria Math" panose="02040503050406030204" pitchFamily="18" charset="0"/>
                                  </a:rPr>
                                  <m:t>𝑆𝐼𝑇𝐸</m:t>
                                </m:r>
                              </m:sub>
                            </m:sSub>
                          </m:den>
                        </m:f>
                      </m:e>
                    </m:func>
                  </m:oMath>
                </a14:m>
                <a:endParaRPr lang="cs-CZ" sz="1400" b="0" dirty="0"/>
              </a:p>
              <a:p>
                <a:pPr algn="r">
                  <a:spcBef>
                    <a:spcPct val="50000"/>
                  </a:spcBef>
                </a:pPr>
                <a:r>
                  <a:rPr lang="cs-CZ" b="0" dirty="0"/>
                  <a:t> </a:t>
                </a:r>
              </a:p>
            </p:txBody>
          </p:sp>
        </mc:Choice>
        <mc:Fallback xmlns="">
          <p:sp>
            <p:nvSpPr>
              <p:cNvPr id="32772" name="Text Box 4"/>
              <p:cNvSpPr txBox="1">
                <a:spLocks noRot="1" noChangeAspect="1" noMove="1" noResize="1" noEditPoints="1" noAdjustHandles="1" noChangeArrowheads="1" noChangeShapeType="1" noTextEdit="1"/>
              </p:cNvSpPr>
              <p:nvPr/>
            </p:nvSpPr>
            <p:spPr bwMode="auto">
              <a:xfrm>
                <a:off x="247655" y="672668"/>
                <a:ext cx="8809004" cy="2431435"/>
              </a:xfrm>
              <a:prstGeom prst="rect">
                <a:avLst/>
              </a:prstGeom>
              <a:blipFill>
                <a:blip r:embed="rId3"/>
                <a:stretch>
                  <a:fillRect l="-208" t="-251" b="-2005"/>
                </a:stretch>
              </a:blipFill>
              <a:ln w="9525">
                <a:noFill/>
                <a:miter lim="800000"/>
                <a:headEnd/>
                <a:tailEnd/>
              </a:ln>
            </p:spPr>
            <p:txBody>
              <a:bodyPr/>
              <a:lstStyle/>
              <a:p>
                <a:r>
                  <a:rPr lang="cs-CZ">
                    <a:noFill/>
                  </a:rPr>
                  <a:t> </a:t>
                </a:r>
              </a:p>
            </p:txBody>
          </p:sp>
        </mc:Fallback>
      </mc:AlternateContent>
      <p:sp>
        <p:nvSpPr>
          <p:cNvPr id="32773" name="Text Box 13"/>
          <p:cNvSpPr txBox="1">
            <a:spLocks noChangeArrowheads="1"/>
          </p:cNvSpPr>
          <p:nvPr/>
        </p:nvSpPr>
        <p:spPr bwMode="auto">
          <a:xfrm>
            <a:off x="4211638" y="3500438"/>
            <a:ext cx="184150" cy="366712"/>
          </a:xfrm>
          <a:prstGeom prst="rect">
            <a:avLst/>
          </a:prstGeom>
          <a:noFill/>
          <a:ln w="9525">
            <a:noFill/>
            <a:miter lim="800000"/>
            <a:headEnd/>
            <a:tailEnd/>
          </a:ln>
        </p:spPr>
        <p:txBody>
          <a:bodyPr wrap="none">
            <a:spAutoFit/>
          </a:bodyPr>
          <a:lstStyle/>
          <a:p>
            <a:endParaRPr lang="cs-CZ" b="0"/>
          </a:p>
        </p:txBody>
      </p:sp>
      <p:sp>
        <p:nvSpPr>
          <p:cNvPr id="32774" name="Text Box 14"/>
          <p:cNvSpPr txBox="1">
            <a:spLocks noChangeArrowheads="1"/>
          </p:cNvSpPr>
          <p:nvPr/>
        </p:nvSpPr>
        <p:spPr bwMode="auto">
          <a:xfrm>
            <a:off x="4219443" y="2862262"/>
            <a:ext cx="4681537" cy="2009775"/>
          </a:xfrm>
          <a:prstGeom prst="rect">
            <a:avLst/>
          </a:prstGeom>
          <a:solidFill>
            <a:srgbClr val="FFFF00"/>
          </a:solidFill>
          <a:ln w="9525">
            <a:noFill/>
            <a:miter lim="800000"/>
            <a:headEnd/>
            <a:tailEnd/>
          </a:ln>
        </p:spPr>
        <p:txBody>
          <a:bodyPr>
            <a:spAutoFit/>
          </a:bodyPr>
          <a:lstStyle/>
          <a:p>
            <a:pPr>
              <a:spcBef>
                <a:spcPct val="50000"/>
              </a:spcBef>
            </a:pPr>
            <a:r>
              <a:rPr lang="cs-CZ" sz="1400" b="0" dirty="0"/>
              <a:t>Norma zavádí NSA, </a:t>
            </a:r>
            <a:r>
              <a:rPr lang="cs-CZ" sz="1400" dirty="0"/>
              <a:t>normalizovaný útlum stanoviště:</a:t>
            </a:r>
          </a:p>
          <a:p>
            <a:pPr>
              <a:spcBef>
                <a:spcPct val="50000"/>
              </a:spcBef>
            </a:pPr>
            <a:r>
              <a:rPr lang="cs-CZ" sz="1400" b="0" i="1" dirty="0"/>
              <a:t>A</a:t>
            </a:r>
            <a:r>
              <a:rPr lang="cs-CZ" sz="1400" b="0" i="1" baseline="-25000" dirty="0"/>
              <a:t>N </a:t>
            </a:r>
            <a:r>
              <a:rPr lang="cs-CZ" sz="1400" b="0" i="1" baseline="-25000" dirty="0" err="1"/>
              <a:t>meas</a:t>
            </a:r>
            <a:r>
              <a:rPr lang="cs-CZ" sz="1400" b="0" i="1" dirty="0"/>
              <a:t> </a:t>
            </a:r>
            <a:r>
              <a:rPr lang="cs-CZ" sz="1400" b="0" dirty="0"/>
              <a:t>(dB) = </a:t>
            </a:r>
            <a:r>
              <a:rPr lang="cs-CZ" sz="1400" b="0" i="1" dirty="0"/>
              <a:t>A </a:t>
            </a:r>
            <a:r>
              <a:rPr lang="cs-CZ" sz="1400" b="0" i="1" baseline="-25000" dirty="0" err="1"/>
              <a:t>meas</a:t>
            </a:r>
            <a:r>
              <a:rPr lang="cs-CZ" sz="1400" b="0" dirty="0"/>
              <a:t>(dB) – </a:t>
            </a:r>
            <a:r>
              <a:rPr lang="cs-CZ" sz="1400" b="0" i="1" dirty="0"/>
              <a:t>AF</a:t>
            </a:r>
            <a:r>
              <a:rPr lang="cs-CZ" sz="1400" b="0" i="1" baseline="-25000" dirty="0"/>
              <a:t>T </a:t>
            </a:r>
            <a:r>
              <a:rPr lang="cs-CZ" sz="1400" b="0" dirty="0"/>
              <a:t>(dB) – </a:t>
            </a:r>
            <a:r>
              <a:rPr lang="cs-CZ" sz="1400" b="0" i="1" dirty="0"/>
              <a:t>AF</a:t>
            </a:r>
            <a:r>
              <a:rPr lang="cs-CZ" sz="1400" b="0" i="1" baseline="-25000" dirty="0"/>
              <a:t>R </a:t>
            </a:r>
            <a:r>
              <a:rPr lang="cs-CZ" sz="1400" b="0" dirty="0"/>
              <a:t>(dB), který nezávisí na druhu použitých antén.</a:t>
            </a:r>
          </a:p>
          <a:p>
            <a:pPr>
              <a:spcBef>
                <a:spcPct val="20000"/>
              </a:spcBef>
            </a:pPr>
            <a:r>
              <a:rPr lang="cs-CZ" sz="1400" b="0" dirty="0"/>
              <a:t>Změřená hodnota NSA se porovnává s útlumem ideálního zkušebního stanoviště </a:t>
            </a:r>
            <a:r>
              <a:rPr lang="cs-CZ" sz="1400" b="0" i="1" dirty="0"/>
              <a:t>A</a:t>
            </a:r>
            <a:r>
              <a:rPr lang="cs-CZ" sz="1400" b="0" i="1" baseline="-25000" dirty="0"/>
              <a:t>N</a:t>
            </a:r>
            <a:r>
              <a:rPr lang="cs-CZ" sz="1400" b="0" dirty="0"/>
              <a:t>, který je uveden </a:t>
            </a:r>
          </a:p>
          <a:p>
            <a:pPr>
              <a:spcBef>
                <a:spcPct val="20000"/>
              </a:spcBef>
            </a:pPr>
            <a:r>
              <a:rPr lang="cs-CZ" sz="1400" b="0" dirty="0"/>
              <a:t>v normě ČSN EN 55016-1-4. Konkrétní hodnota je závislá na frekvenci, měřicí vzdálenosti, typu antény a její polarizaci (viz tabulky v normě, příloha E).</a:t>
            </a:r>
          </a:p>
        </p:txBody>
      </p:sp>
      <p:sp>
        <p:nvSpPr>
          <p:cNvPr id="32775" name="Text Box 15"/>
          <p:cNvSpPr txBox="1">
            <a:spLocks noChangeArrowheads="1"/>
          </p:cNvSpPr>
          <p:nvPr/>
        </p:nvSpPr>
        <p:spPr bwMode="auto">
          <a:xfrm>
            <a:off x="265420" y="5136034"/>
            <a:ext cx="8773473" cy="1569660"/>
          </a:xfrm>
          <a:prstGeom prst="rect">
            <a:avLst/>
          </a:prstGeom>
          <a:noFill/>
          <a:ln w="9525">
            <a:noFill/>
            <a:miter lim="800000"/>
            <a:headEnd/>
            <a:tailEnd/>
          </a:ln>
        </p:spPr>
        <p:txBody>
          <a:bodyPr wrap="square">
            <a:spAutoFit/>
          </a:bodyPr>
          <a:lstStyle/>
          <a:p>
            <a:r>
              <a:rPr lang="cs-CZ" sz="1200" b="0" dirty="0"/>
              <a:t>Pozn.: V praxi může být nutné měření přímo v místě instalace zařízení (výkonová energetická zařízení a rozměrné elektrotechnické systémy). Při měření je třeba zajistit takovou konfiguraci a pracovní režim měřeného zařízení, které jsou typické pro jeho běžný provoz a v nichž je potenciálně generováno maximální rušení. Během měření je vhodné co nejvíce omezit provoz všech okolních zařízení. Před vlastním měřením je třeba proměřit celkové rušivé elektromagnetické pozadí v dané lokalitě, a to při vypnutém zkoušeném zařízení. Měření rušivého vyzařování se pak obvykle provádí ve vzdálenosti 30 m od zkoušeného zařízení, příp. od zdi budovy, v níž je umístěno. Nejprve je nutno určit přibližný tvar horizontálního vyzařovacího diagramu zkoušeného objektu. Vlastní měření se potom realizuje minimálně ve čtyřech ortogonálních směrech a dále případně v těch směrech, na nichž byla zjištěna největší intenzita generovaného pole.</a:t>
            </a:r>
          </a:p>
        </p:txBody>
      </p:sp>
      <p:sp>
        <p:nvSpPr>
          <p:cNvPr id="10" name="Rectangle 2">
            <a:extLst>
              <a:ext uri="{FF2B5EF4-FFF2-40B4-BE49-F238E27FC236}">
                <a16:creationId xmlns:a16="http://schemas.microsoft.com/office/drawing/2014/main" id="{EE3F2853-8C23-4747-9C36-47C883FFAB90}"/>
              </a:ext>
            </a:extLst>
          </p:cNvPr>
          <p:cNvSpPr txBox="1">
            <a:spLocks noChangeArrowheads="1"/>
          </p:cNvSpPr>
          <p:nvPr/>
        </p:nvSpPr>
        <p:spPr bwMode="auto">
          <a:xfrm>
            <a:off x="356708" y="209841"/>
            <a:ext cx="8078160" cy="46282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400" kern="1200" dirty="0">
                <a:solidFill>
                  <a:schemeClr val="tx1"/>
                </a:solidFill>
                <a:latin typeface="Arial" panose="020B0604020202020204" pitchFamily="34" charset="0"/>
                <a:ea typeface="+mn-ea"/>
                <a:cs typeface="+mn-cs"/>
              </a:rPr>
              <a:t>Požadavky na měřicí stanoviště – OATS – určení NSA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ample of a fully equipped anechoic chamber at CSEM. Note the anechoic...  | Download Scientific Diagram">
            <a:extLst>
              <a:ext uri="{FF2B5EF4-FFF2-40B4-BE49-F238E27FC236}">
                <a16:creationId xmlns:a16="http://schemas.microsoft.com/office/drawing/2014/main" id="{17295CB2-6EB0-407F-AE12-B4202191A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56" y="4602"/>
            <a:ext cx="9083840" cy="60212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55E61664-9F62-4E9B-B373-C64A3CF7D855}"/>
              </a:ext>
            </a:extLst>
          </p:cNvPr>
          <p:cNvSpPr txBox="1">
            <a:spLocks noChangeArrowheads="1"/>
          </p:cNvSpPr>
          <p:nvPr/>
        </p:nvSpPr>
        <p:spPr bwMode="auto">
          <a:xfrm>
            <a:off x="287524" y="5013176"/>
            <a:ext cx="8568952" cy="151216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3200" kern="1200" dirty="0">
                <a:solidFill>
                  <a:srgbClr val="FFFF00"/>
                </a:solidFill>
                <a:latin typeface="Arial" panose="020B0604020202020204" pitchFamily="34" charset="0"/>
                <a:ea typeface="+mn-ea"/>
                <a:cs typeface="+mn-cs"/>
              </a:rPr>
              <a:t>Požadavky na měřicí stanoviště pro měření vyzařovaného rušení anténami</a:t>
            </a:r>
          </a:p>
          <a:p>
            <a:pPr eaLnBrk="1" hangingPunct="1"/>
            <a:r>
              <a:rPr lang="cs-CZ" sz="3200" kern="1200" dirty="0">
                <a:solidFill>
                  <a:schemeClr val="tx1"/>
                </a:solidFill>
                <a:latin typeface="Arial" panose="020B0604020202020204" pitchFamily="34" charset="0"/>
                <a:ea typeface="+mn-ea"/>
                <a:cs typeface="+mn-cs"/>
              </a:rPr>
              <a:t>Bezodrazová stanoviště SAC a FAR</a:t>
            </a:r>
          </a:p>
        </p:txBody>
      </p:sp>
    </p:spTree>
    <p:extLst>
      <p:ext uri="{BB962C8B-B14F-4D97-AF65-F5344CB8AC3E}">
        <p14:creationId xmlns:p14="http://schemas.microsoft.com/office/powerpoint/2010/main" val="31586093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ázek 12">
            <a:extLst>
              <a:ext uri="{FF2B5EF4-FFF2-40B4-BE49-F238E27FC236}">
                <a16:creationId xmlns:a16="http://schemas.microsoft.com/office/drawing/2014/main" id="{C27F3C1F-AC72-4827-A174-FFF80214F685}"/>
              </a:ext>
            </a:extLst>
          </p:cNvPr>
          <p:cNvPicPr>
            <a:picLocks noChangeAspect="1"/>
          </p:cNvPicPr>
          <p:nvPr/>
        </p:nvPicPr>
        <p:blipFill>
          <a:blip r:embed="rId2"/>
          <a:stretch>
            <a:fillRect/>
          </a:stretch>
        </p:blipFill>
        <p:spPr>
          <a:xfrm>
            <a:off x="89388" y="788225"/>
            <a:ext cx="3698848" cy="3651232"/>
          </a:xfrm>
          <a:prstGeom prst="rect">
            <a:avLst/>
          </a:prstGeom>
        </p:spPr>
      </p:pic>
      <p:graphicFrame>
        <p:nvGraphicFramePr>
          <p:cNvPr id="109641" name="Group 73"/>
          <p:cNvGraphicFramePr>
            <a:graphicFrameLocks noGrp="1"/>
          </p:cNvGraphicFramePr>
          <p:nvPr>
            <p:ph sz="half" idx="4294967295"/>
            <p:extLst>
              <p:ext uri="{D42A27DB-BD31-4B8C-83A1-F6EECF244321}">
                <p14:modId xmlns:p14="http://schemas.microsoft.com/office/powerpoint/2010/main" val="1863945221"/>
              </p:ext>
            </p:extLst>
          </p:nvPr>
        </p:nvGraphicFramePr>
        <p:xfrm>
          <a:off x="496310" y="4473075"/>
          <a:ext cx="2885004" cy="2368800"/>
        </p:xfrm>
        <a:graphic>
          <a:graphicData uri="http://schemas.openxmlformats.org/drawingml/2006/table">
            <a:tbl>
              <a:tblPr/>
              <a:tblGrid>
                <a:gridCol w="2885004">
                  <a:extLst>
                    <a:ext uri="{9D8B030D-6E8A-4147-A177-3AD203B41FA5}">
                      <a16:colId xmlns:a16="http://schemas.microsoft.com/office/drawing/2014/main" val="20000"/>
                    </a:ext>
                  </a:extLst>
                </a:gridCol>
              </a:tblGrid>
              <a:tr h="338400">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SAC: posuvné dveře vlevo, voštiny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38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SAC: posuvné dveře vpravo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38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SAC: rozváděč</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38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SAC: vstup kabelů mezi SAC a velínem</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38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CR: vstup kabelů z venku do </a:t>
                      </a:r>
                      <a:r>
                        <a:rPr kumimoji="0" lang="cs-CZ" sz="1200" b="0" i="0" u="none" strike="noStrike" cap="none" normalizeH="0" baseline="0" dirty="0" err="1">
                          <a:ln>
                            <a:noFill/>
                          </a:ln>
                          <a:solidFill>
                            <a:schemeClr val="tx1"/>
                          </a:solidFill>
                          <a:effectLst/>
                          <a:latin typeface="Arial" charset="0"/>
                        </a:rPr>
                        <a:t>velína</a:t>
                      </a:r>
                      <a:endParaRPr kumimoji="0" lang="cs-CZ" sz="12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38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CR: stíněné dveře vlevo, velín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38400">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cs-CZ" sz="1200" b="0" i="0" u="none" strike="noStrike" cap="none" normalizeH="0" baseline="0" dirty="0">
                          <a:ln>
                            <a:noFill/>
                          </a:ln>
                          <a:solidFill>
                            <a:schemeClr val="tx1"/>
                          </a:solidFill>
                          <a:effectLst/>
                          <a:latin typeface="Arial" charset="0"/>
                        </a:rPr>
                        <a:t>CR: voštiny, velín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7" name="Rectangle 2">
            <a:extLst>
              <a:ext uri="{FF2B5EF4-FFF2-40B4-BE49-F238E27FC236}">
                <a16:creationId xmlns:a16="http://schemas.microsoft.com/office/drawing/2014/main" id="{1E847EEF-4812-497C-88A3-9602723EA676}"/>
              </a:ext>
            </a:extLst>
          </p:cNvPr>
          <p:cNvSpPr txBox="1">
            <a:spLocks noChangeArrowheads="1"/>
          </p:cNvSpPr>
          <p:nvPr/>
        </p:nvSpPr>
        <p:spPr bwMode="auto">
          <a:xfrm>
            <a:off x="142083" y="67719"/>
            <a:ext cx="3888432" cy="108012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000" kern="1200" dirty="0">
                <a:solidFill>
                  <a:schemeClr val="tx1"/>
                </a:solidFill>
                <a:latin typeface="Arial" panose="020B0604020202020204" pitchFamily="34" charset="0"/>
                <a:ea typeface="+mn-ea"/>
                <a:cs typeface="+mn-cs"/>
              </a:rPr>
              <a:t>Měření účinnosti stínění (dB) SAC proti rušením z vnějšího prostředí</a:t>
            </a:r>
          </a:p>
        </p:txBody>
      </p:sp>
      <p:pic>
        <p:nvPicPr>
          <p:cNvPr id="5" name="Obrázek 4">
            <a:extLst>
              <a:ext uri="{FF2B5EF4-FFF2-40B4-BE49-F238E27FC236}">
                <a16:creationId xmlns:a16="http://schemas.microsoft.com/office/drawing/2014/main" id="{01757FC9-960C-4EE1-805B-D27899B0D4A8}"/>
              </a:ext>
            </a:extLst>
          </p:cNvPr>
          <p:cNvPicPr>
            <a:picLocks noChangeAspect="1"/>
          </p:cNvPicPr>
          <p:nvPr/>
        </p:nvPicPr>
        <p:blipFill>
          <a:blip r:embed="rId3"/>
          <a:stretch>
            <a:fillRect/>
          </a:stretch>
        </p:blipFill>
        <p:spPr>
          <a:xfrm>
            <a:off x="3413793" y="4486729"/>
            <a:ext cx="5280024" cy="2330741"/>
          </a:xfrm>
          <a:prstGeom prst="rect">
            <a:avLst/>
          </a:prstGeom>
        </p:spPr>
      </p:pic>
      <p:graphicFrame>
        <p:nvGraphicFramePr>
          <p:cNvPr id="6" name="Tabulka 7">
            <a:extLst>
              <a:ext uri="{FF2B5EF4-FFF2-40B4-BE49-F238E27FC236}">
                <a16:creationId xmlns:a16="http://schemas.microsoft.com/office/drawing/2014/main" id="{5D6ED10E-6B6C-4909-8882-DC74FF30013C}"/>
              </a:ext>
            </a:extLst>
          </p:cNvPr>
          <p:cNvGraphicFramePr>
            <a:graphicFrameLocks noGrp="1"/>
          </p:cNvGraphicFramePr>
          <p:nvPr>
            <p:extLst>
              <p:ext uri="{D42A27DB-BD31-4B8C-83A1-F6EECF244321}">
                <p14:modId xmlns:p14="http://schemas.microsoft.com/office/powerpoint/2010/main" val="729626532"/>
              </p:ext>
            </p:extLst>
          </p:nvPr>
        </p:nvGraphicFramePr>
        <p:xfrm>
          <a:off x="3419752" y="4029529"/>
          <a:ext cx="5306544" cy="457200"/>
        </p:xfrm>
        <a:graphic>
          <a:graphicData uri="http://schemas.openxmlformats.org/drawingml/2006/table">
            <a:tbl>
              <a:tblPr firstRow="1" bandRow="1">
                <a:tableStyleId>{5C22544A-7EE6-4342-B048-85BDC9FD1C3A}</a:tableStyleId>
              </a:tblPr>
              <a:tblGrid>
                <a:gridCol w="612000">
                  <a:extLst>
                    <a:ext uri="{9D8B030D-6E8A-4147-A177-3AD203B41FA5}">
                      <a16:colId xmlns:a16="http://schemas.microsoft.com/office/drawing/2014/main" val="1365129665"/>
                    </a:ext>
                  </a:extLst>
                </a:gridCol>
                <a:gridCol w="698400">
                  <a:extLst>
                    <a:ext uri="{9D8B030D-6E8A-4147-A177-3AD203B41FA5}">
                      <a16:colId xmlns:a16="http://schemas.microsoft.com/office/drawing/2014/main" val="765019338"/>
                    </a:ext>
                  </a:extLst>
                </a:gridCol>
                <a:gridCol w="666000">
                  <a:extLst>
                    <a:ext uri="{9D8B030D-6E8A-4147-A177-3AD203B41FA5}">
                      <a16:colId xmlns:a16="http://schemas.microsoft.com/office/drawing/2014/main" val="2149987936"/>
                    </a:ext>
                  </a:extLst>
                </a:gridCol>
                <a:gridCol w="666000">
                  <a:extLst>
                    <a:ext uri="{9D8B030D-6E8A-4147-A177-3AD203B41FA5}">
                      <a16:colId xmlns:a16="http://schemas.microsoft.com/office/drawing/2014/main" val="3289838155"/>
                    </a:ext>
                  </a:extLst>
                </a:gridCol>
                <a:gridCol w="684000">
                  <a:extLst>
                    <a:ext uri="{9D8B030D-6E8A-4147-A177-3AD203B41FA5}">
                      <a16:colId xmlns:a16="http://schemas.microsoft.com/office/drawing/2014/main" val="484899880"/>
                    </a:ext>
                  </a:extLst>
                </a:gridCol>
                <a:gridCol w="684000">
                  <a:extLst>
                    <a:ext uri="{9D8B030D-6E8A-4147-A177-3AD203B41FA5}">
                      <a16:colId xmlns:a16="http://schemas.microsoft.com/office/drawing/2014/main" val="1879089817"/>
                    </a:ext>
                  </a:extLst>
                </a:gridCol>
                <a:gridCol w="648072">
                  <a:extLst>
                    <a:ext uri="{9D8B030D-6E8A-4147-A177-3AD203B41FA5}">
                      <a16:colId xmlns:a16="http://schemas.microsoft.com/office/drawing/2014/main" val="3823199657"/>
                    </a:ext>
                  </a:extLst>
                </a:gridCol>
                <a:gridCol w="648072">
                  <a:extLst>
                    <a:ext uri="{9D8B030D-6E8A-4147-A177-3AD203B41FA5}">
                      <a16:colId xmlns:a16="http://schemas.microsoft.com/office/drawing/2014/main" val="2802291080"/>
                    </a:ext>
                  </a:extLst>
                </a:gridCol>
              </a:tblGrid>
              <a:tr h="370840">
                <a:tc>
                  <a:txBody>
                    <a:bodyPr/>
                    <a:lstStyle/>
                    <a:p>
                      <a:r>
                        <a:rPr lang="cs-CZ" sz="1200" b="0" dirty="0">
                          <a:solidFill>
                            <a:schemeClr val="tx1"/>
                          </a:solidFill>
                        </a:rPr>
                        <a:t>10 kHz</a:t>
                      </a:r>
                    </a:p>
                  </a:txBody>
                  <a:tcPr/>
                </a:tc>
                <a:tc>
                  <a:txBody>
                    <a:bodyPr/>
                    <a:lstStyle/>
                    <a:p>
                      <a:r>
                        <a:rPr lang="cs-CZ" sz="1200" b="0" dirty="0">
                          <a:solidFill>
                            <a:schemeClr val="tx1"/>
                          </a:solidFill>
                        </a:rPr>
                        <a:t>156 kHz</a:t>
                      </a:r>
                    </a:p>
                  </a:txBody>
                  <a:tcPr/>
                </a:tc>
                <a:tc>
                  <a:txBody>
                    <a:bodyPr/>
                    <a:lstStyle/>
                    <a:p>
                      <a:r>
                        <a:rPr lang="cs-CZ" sz="1200" b="0" dirty="0">
                          <a:solidFill>
                            <a:schemeClr val="tx1"/>
                          </a:solidFill>
                        </a:rPr>
                        <a:t>1 </a:t>
                      </a:r>
                      <a:br>
                        <a:rPr lang="cs-CZ" sz="1200" b="0" dirty="0">
                          <a:solidFill>
                            <a:schemeClr val="tx1"/>
                          </a:solidFill>
                        </a:rPr>
                      </a:br>
                      <a:r>
                        <a:rPr lang="cs-CZ" sz="1200" b="0" dirty="0">
                          <a:solidFill>
                            <a:schemeClr val="tx1"/>
                          </a:solidFill>
                        </a:rPr>
                        <a:t>MHz</a:t>
                      </a:r>
                    </a:p>
                  </a:txBody>
                  <a:tcPr/>
                </a:tc>
                <a:tc>
                  <a:txBody>
                    <a:bodyPr/>
                    <a:lstStyle/>
                    <a:p>
                      <a:r>
                        <a:rPr lang="cs-CZ" sz="1200" b="0" dirty="0">
                          <a:solidFill>
                            <a:schemeClr val="tx1"/>
                          </a:solidFill>
                        </a:rPr>
                        <a:t>107 MHz</a:t>
                      </a:r>
                    </a:p>
                  </a:txBody>
                  <a:tcPr/>
                </a:tc>
                <a:tc>
                  <a:txBody>
                    <a:bodyPr/>
                    <a:lstStyle/>
                    <a:p>
                      <a:r>
                        <a:rPr lang="cs-CZ" sz="1200" b="0" dirty="0">
                          <a:solidFill>
                            <a:schemeClr val="tx1"/>
                          </a:solidFill>
                        </a:rPr>
                        <a:t>207 MHz</a:t>
                      </a:r>
                    </a:p>
                  </a:txBody>
                  <a:tcPr/>
                </a:tc>
                <a:tc>
                  <a:txBody>
                    <a:bodyPr/>
                    <a:lstStyle/>
                    <a:p>
                      <a:r>
                        <a:rPr lang="cs-CZ" sz="1200" b="0" dirty="0">
                          <a:solidFill>
                            <a:schemeClr val="tx1"/>
                          </a:solidFill>
                        </a:rPr>
                        <a:t>507 MHz</a:t>
                      </a:r>
                    </a:p>
                  </a:txBody>
                  <a:tcPr/>
                </a:tc>
                <a:tc>
                  <a:txBody>
                    <a:bodyPr/>
                    <a:lstStyle/>
                    <a:p>
                      <a:r>
                        <a:rPr lang="cs-CZ" sz="1200" b="0" dirty="0">
                          <a:solidFill>
                            <a:schemeClr val="tx1"/>
                          </a:solidFill>
                        </a:rPr>
                        <a:t>997 MHz</a:t>
                      </a:r>
                    </a:p>
                  </a:txBody>
                  <a:tcPr/>
                </a:tc>
                <a:tc>
                  <a:txBody>
                    <a:bodyPr/>
                    <a:lstStyle/>
                    <a:p>
                      <a:r>
                        <a:rPr lang="cs-CZ" sz="1200" b="0" dirty="0">
                          <a:solidFill>
                            <a:schemeClr val="tx1"/>
                          </a:solidFill>
                        </a:rPr>
                        <a:t>18 GHz</a:t>
                      </a:r>
                    </a:p>
                  </a:txBody>
                  <a:tcPr/>
                </a:tc>
                <a:extLst>
                  <a:ext uri="{0D108BD9-81ED-4DB2-BD59-A6C34878D82A}">
                    <a16:rowId xmlns:a16="http://schemas.microsoft.com/office/drawing/2014/main" val="868804364"/>
                  </a:ext>
                </a:extLst>
              </a:tr>
            </a:tbl>
          </a:graphicData>
        </a:graphic>
      </p:graphicFrame>
      <p:pic>
        <p:nvPicPr>
          <p:cNvPr id="9" name="Obrázek 8">
            <a:extLst>
              <a:ext uri="{FF2B5EF4-FFF2-40B4-BE49-F238E27FC236}">
                <a16:creationId xmlns:a16="http://schemas.microsoft.com/office/drawing/2014/main" id="{6EBCEE81-6402-4EC1-88B7-4DAF4FA03B1B}"/>
              </a:ext>
            </a:extLst>
          </p:cNvPr>
          <p:cNvPicPr>
            <a:picLocks noChangeAspect="1"/>
          </p:cNvPicPr>
          <p:nvPr/>
        </p:nvPicPr>
        <p:blipFill>
          <a:blip r:embed="rId4"/>
          <a:stretch>
            <a:fillRect/>
          </a:stretch>
        </p:blipFill>
        <p:spPr>
          <a:xfrm>
            <a:off x="3836649" y="206249"/>
            <a:ext cx="5169550" cy="3728736"/>
          </a:xfrm>
          <a:prstGeom prst="rect">
            <a:avLst/>
          </a:prstGeom>
        </p:spPr>
      </p:pic>
      <p:sp>
        <p:nvSpPr>
          <p:cNvPr id="8" name="Rectangle 2">
            <a:extLst>
              <a:ext uri="{FF2B5EF4-FFF2-40B4-BE49-F238E27FC236}">
                <a16:creationId xmlns:a16="http://schemas.microsoft.com/office/drawing/2014/main" id="{03E41697-7924-4B99-95A1-B44DDBB7E830}"/>
              </a:ext>
            </a:extLst>
          </p:cNvPr>
          <p:cNvSpPr txBox="1">
            <a:spLocks noChangeArrowheads="1"/>
          </p:cNvSpPr>
          <p:nvPr/>
        </p:nvSpPr>
        <p:spPr bwMode="auto">
          <a:xfrm>
            <a:off x="6706318" y="214987"/>
            <a:ext cx="2378197" cy="95555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1400" b="0" kern="1200" dirty="0">
                <a:solidFill>
                  <a:schemeClr val="tx1"/>
                </a:solidFill>
                <a:latin typeface="Arial" panose="020B0604020202020204" pitchFamily="34" charset="0"/>
                <a:ea typeface="+mn-ea"/>
                <a:cs typeface="+mn-cs"/>
              </a:rPr>
              <a:t>Princip měření účinnosti stínění (dB) SAC a hodnoty pro komoru FEL včetně velínu (CR – </a:t>
            </a:r>
            <a:r>
              <a:rPr lang="cs-CZ" sz="1400" b="0" kern="1200" dirty="0" err="1">
                <a:solidFill>
                  <a:schemeClr val="tx1"/>
                </a:solidFill>
                <a:latin typeface="Arial" panose="020B0604020202020204" pitchFamily="34" charset="0"/>
                <a:ea typeface="+mn-ea"/>
                <a:cs typeface="+mn-cs"/>
              </a:rPr>
              <a:t>control</a:t>
            </a:r>
            <a:r>
              <a:rPr lang="cs-CZ" sz="1400" b="0" kern="1200" dirty="0">
                <a:solidFill>
                  <a:schemeClr val="tx1"/>
                </a:solidFill>
                <a:latin typeface="Arial" panose="020B0604020202020204" pitchFamily="34" charset="0"/>
                <a:ea typeface="+mn-ea"/>
                <a:cs typeface="+mn-cs"/>
              </a:rPr>
              <a:t> </a:t>
            </a:r>
            <a:r>
              <a:rPr lang="cs-CZ" sz="1400" b="0" kern="1200" dirty="0" err="1">
                <a:solidFill>
                  <a:schemeClr val="tx1"/>
                </a:solidFill>
                <a:latin typeface="Arial" panose="020B0604020202020204" pitchFamily="34" charset="0"/>
                <a:ea typeface="+mn-ea"/>
                <a:cs typeface="+mn-cs"/>
              </a:rPr>
              <a:t>room</a:t>
            </a:r>
            <a:r>
              <a:rPr lang="cs-CZ" sz="1400" b="0" kern="1200" dirty="0">
                <a:solidFill>
                  <a:schemeClr val="tx1"/>
                </a:solidFill>
                <a:latin typeface="Arial" panose="020B0604020202020204" pitchFamily="34" charset="0"/>
                <a:ea typeface="+mn-ea"/>
                <a:cs typeface="+mn-cs"/>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0"/>
          <p:cNvSpPr txBox="1">
            <a:spLocks noChangeArrowheads="1"/>
          </p:cNvSpPr>
          <p:nvPr/>
        </p:nvSpPr>
        <p:spPr bwMode="auto">
          <a:xfrm>
            <a:off x="6471044" y="3889791"/>
            <a:ext cx="2507593" cy="2246769"/>
          </a:xfrm>
          <a:prstGeom prst="rect">
            <a:avLst/>
          </a:prstGeom>
          <a:noFill/>
          <a:ln w="9525">
            <a:noFill/>
            <a:miter lim="800000"/>
            <a:headEnd/>
            <a:tailEnd/>
          </a:ln>
        </p:spPr>
        <p:txBody>
          <a:bodyPr wrap="square">
            <a:spAutoFit/>
          </a:bodyPr>
          <a:lstStyle/>
          <a:p>
            <a:pPr>
              <a:spcBef>
                <a:spcPct val="50000"/>
              </a:spcBef>
            </a:pPr>
            <a:r>
              <a:rPr lang="cs-CZ" sz="1400" b="0" dirty="0"/>
              <a:t>Normou požadovaný útlum</a:t>
            </a:r>
          </a:p>
          <a:p>
            <a:pPr>
              <a:spcBef>
                <a:spcPct val="50000"/>
              </a:spcBef>
            </a:pPr>
            <a:endParaRPr lang="cs-CZ" sz="1400" b="0" dirty="0"/>
          </a:p>
          <a:p>
            <a:pPr>
              <a:spcBef>
                <a:spcPct val="50000"/>
              </a:spcBef>
            </a:pPr>
            <a:r>
              <a:rPr lang="cs-CZ" sz="1400" b="0" dirty="0"/>
              <a:t>SE = 20 log </a:t>
            </a:r>
            <a:r>
              <a:rPr lang="cs-CZ" sz="1400" b="0" i="1" dirty="0"/>
              <a:t>E</a:t>
            </a:r>
            <a:r>
              <a:rPr lang="cs-CZ" sz="1400" b="0" i="1" baseline="-25000" dirty="0"/>
              <a:t>C</a:t>
            </a:r>
            <a:r>
              <a:rPr lang="cs-CZ" sz="1400" b="0" dirty="0"/>
              <a:t> / </a:t>
            </a:r>
            <a:r>
              <a:rPr lang="cs-CZ" sz="1400" b="0" i="1" dirty="0"/>
              <a:t>E</a:t>
            </a:r>
            <a:r>
              <a:rPr lang="cs-CZ" sz="1400" b="0" i="1" baseline="-25000" dirty="0"/>
              <a:t>m</a:t>
            </a:r>
          </a:p>
          <a:p>
            <a:pPr>
              <a:spcBef>
                <a:spcPct val="50000"/>
              </a:spcBef>
            </a:pPr>
            <a:r>
              <a:rPr lang="cs-CZ" sz="1400" b="0" i="1" dirty="0"/>
              <a:t>E</a:t>
            </a:r>
            <a:r>
              <a:rPr lang="cs-CZ" sz="1400" b="0" i="1" baseline="-25000" dirty="0"/>
              <a:t>C</a:t>
            </a:r>
            <a:r>
              <a:rPr lang="cs-CZ" sz="1400" b="0" dirty="0"/>
              <a:t>…kalibrační signál, výstup přijímací antény při měření bez stínicí přepážky</a:t>
            </a:r>
            <a:endParaRPr lang="cs-CZ" sz="1400" b="0" baseline="-25000" dirty="0"/>
          </a:p>
          <a:p>
            <a:pPr>
              <a:spcBef>
                <a:spcPct val="50000"/>
              </a:spcBef>
            </a:pPr>
            <a:r>
              <a:rPr lang="cs-CZ" sz="1400" b="0" i="1" dirty="0"/>
              <a:t>E</a:t>
            </a:r>
            <a:r>
              <a:rPr lang="cs-CZ" sz="1400" b="0" i="1" baseline="-25000" dirty="0"/>
              <a:t>m</a:t>
            </a:r>
            <a:r>
              <a:rPr lang="cs-CZ" sz="1400" b="0" dirty="0"/>
              <a:t>…signál měřený se stínicí bariérou</a:t>
            </a:r>
          </a:p>
        </p:txBody>
      </p:sp>
      <p:pic>
        <p:nvPicPr>
          <p:cNvPr id="5" name="Obrázek 4">
            <a:extLst>
              <a:ext uri="{FF2B5EF4-FFF2-40B4-BE49-F238E27FC236}">
                <a16:creationId xmlns:a16="http://schemas.microsoft.com/office/drawing/2014/main" id="{4E06431B-CF90-4C69-A05F-0598A4F0D9E0}"/>
              </a:ext>
            </a:extLst>
          </p:cNvPr>
          <p:cNvPicPr>
            <a:picLocks noChangeAspect="1"/>
          </p:cNvPicPr>
          <p:nvPr/>
        </p:nvPicPr>
        <p:blipFill>
          <a:blip r:embed="rId2"/>
          <a:stretch>
            <a:fillRect/>
          </a:stretch>
        </p:blipFill>
        <p:spPr>
          <a:xfrm>
            <a:off x="155194" y="2905261"/>
            <a:ext cx="6085677" cy="3778346"/>
          </a:xfrm>
          <a:prstGeom prst="rect">
            <a:avLst/>
          </a:prstGeom>
        </p:spPr>
      </p:pic>
      <p:sp>
        <p:nvSpPr>
          <p:cNvPr id="38919" name="Line 9"/>
          <p:cNvSpPr>
            <a:spLocks noChangeShapeType="1"/>
          </p:cNvSpPr>
          <p:nvPr/>
        </p:nvSpPr>
        <p:spPr bwMode="auto">
          <a:xfrm flipH="1">
            <a:off x="5536213" y="4149080"/>
            <a:ext cx="1512168" cy="864096"/>
          </a:xfrm>
          <a:prstGeom prst="line">
            <a:avLst/>
          </a:prstGeom>
          <a:noFill/>
          <a:ln w="28575">
            <a:solidFill>
              <a:schemeClr val="tx1"/>
            </a:solidFill>
            <a:round/>
            <a:headEnd/>
            <a:tailEnd type="triangle" w="med" len="med"/>
          </a:ln>
        </p:spPr>
        <p:txBody>
          <a:bodyPr/>
          <a:lstStyle/>
          <a:p>
            <a:endParaRPr lang="cs-CZ"/>
          </a:p>
        </p:txBody>
      </p:sp>
      <p:pic>
        <p:nvPicPr>
          <p:cNvPr id="7" name="Obrázek 6">
            <a:extLst>
              <a:ext uri="{FF2B5EF4-FFF2-40B4-BE49-F238E27FC236}">
                <a16:creationId xmlns:a16="http://schemas.microsoft.com/office/drawing/2014/main" id="{3EB7A698-C6CD-4A42-920F-BB0E85684E06}"/>
              </a:ext>
            </a:extLst>
          </p:cNvPr>
          <p:cNvPicPr>
            <a:picLocks noChangeAspect="1"/>
          </p:cNvPicPr>
          <p:nvPr/>
        </p:nvPicPr>
        <p:blipFill>
          <a:blip r:embed="rId3"/>
          <a:stretch>
            <a:fillRect/>
          </a:stretch>
        </p:blipFill>
        <p:spPr>
          <a:xfrm>
            <a:off x="4896840" y="0"/>
            <a:ext cx="4247160" cy="3818663"/>
          </a:xfrm>
          <a:prstGeom prst="rect">
            <a:avLst/>
          </a:prstGeom>
        </p:spPr>
      </p:pic>
      <p:pic>
        <p:nvPicPr>
          <p:cNvPr id="1026" name="Picture 2">
            <a:extLst>
              <a:ext uri="{FF2B5EF4-FFF2-40B4-BE49-F238E27FC236}">
                <a16:creationId xmlns:a16="http://schemas.microsoft.com/office/drawing/2014/main" id="{0D2A0CD0-3254-41D5-A524-8590E23970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55" y="254968"/>
            <a:ext cx="285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2B6BF07F-5ED1-4923-9446-D5B747BB6BC6}"/>
              </a:ext>
            </a:extLst>
          </p:cNvPr>
          <p:cNvSpPr txBox="1">
            <a:spLocks noChangeArrowheads="1"/>
          </p:cNvSpPr>
          <p:nvPr/>
        </p:nvSpPr>
        <p:spPr bwMode="auto">
          <a:xfrm>
            <a:off x="1058908" y="34309"/>
            <a:ext cx="3783894" cy="10391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algn="r" eaLnBrk="1" hangingPunct="1"/>
            <a:r>
              <a:rPr lang="cs-CZ" sz="2000" kern="1200" dirty="0">
                <a:solidFill>
                  <a:schemeClr val="tx1"/>
                </a:solidFill>
                <a:latin typeface="Arial" panose="020B0604020202020204" pitchFamily="34" charset="0"/>
                <a:ea typeface="+mn-ea"/>
                <a:cs typeface="+mn-cs"/>
              </a:rPr>
              <a:t>Měření účinnosti stínění SAC proti rušením z vnějšího prostředí</a:t>
            </a:r>
          </a:p>
        </p:txBody>
      </p:sp>
      <p:sp>
        <p:nvSpPr>
          <p:cNvPr id="9" name="TextovéPole 8">
            <a:extLst>
              <a:ext uri="{FF2B5EF4-FFF2-40B4-BE49-F238E27FC236}">
                <a16:creationId xmlns:a16="http://schemas.microsoft.com/office/drawing/2014/main" id="{CA71F06A-D4CC-4745-AD0E-ECB35F4B9077}"/>
              </a:ext>
            </a:extLst>
          </p:cNvPr>
          <p:cNvSpPr txBox="1"/>
          <p:nvPr/>
        </p:nvSpPr>
        <p:spPr>
          <a:xfrm>
            <a:off x="2643086" y="1467470"/>
            <a:ext cx="2432970" cy="1384995"/>
          </a:xfrm>
          <a:prstGeom prst="rect">
            <a:avLst/>
          </a:prstGeom>
          <a:noFill/>
        </p:spPr>
        <p:txBody>
          <a:bodyPr wrap="square">
            <a:spAutoFit/>
          </a:bodyPr>
          <a:lstStyle/>
          <a:p>
            <a:r>
              <a:rPr lang="cs-CZ" sz="1400" b="0" dirty="0"/>
              <a:t>Sestava antén pro měření účinnosti stínění v pásmu</a:t>
            </a:r>
            <a:br>
              <a:rPr lang="cs-CZ" sz="1400" b="0" dirty="0"/>
            </a:br>
            <a:r>
              <a:rPr lang="cs-CZ" sz="1400" b="0" dirty="0"/>
              <a:t>1 kHz až 18 GHz https://www.ahsystems.com/applications/shielding-effectiveness-testing.php</a:t>
            </a:r>
          </a:p>
        </p:txBody>
      </p:sp>
      <p:sp>
        <p:nvSpPr>
          <p:cNvPr id="11" name="TextovéPole 10">
            <a:extLst>
              <a:ext uri="{FF2B5EF4-FFF2-40B4-BE49-F238E27FC236}">
                <a16:creationId xmlns:a16="http://schemas.microsoft.com/office/drawing/2014/main" id="{78034551-B1F0-4E92-99D9-C448F45611DC}"/>
              </a:ext>
            </a:extLst>
          </p:cNvPr>
          <p:cNvSpPr txBox="1"/>
          <p:nvPr/>
        </p:nvSpPr>
        <p:spPr>
          <a:xfrm>
            <a:off x="5002680" y="3379903"/>
            <a:ext cx="4008909" cy="307777"/>
          </a:xfrm>
          <a:prstGeom prst="rect">
            <a:avLst/>
          </a:prstGeom>
          <a:noFill/>
        </p:spPr>
        <p:txBody>
          <a:bodyPr wrap="square">
            <a:spAutoFit/>
          </a:bodyPr>
          <a:lstStyle/>
          <a:p>
            <a:r>
              <a:rPr lang="cs-CZ" sz="1400" b="0" dirty="0">
                <a:solidFill>
                  <a:schemeClr val="tx2">
                    <a:lumMod val="60000"/>
                    <a:lumOff val="40000"/>
                  </a:schemeClr>
                </a:solidFill>
              </a:rPr>
              <a:t>http://www.ets-lindgren.com/products/rf-test-sets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Text Box 14"/>
          <p:cNvSpPr txBox="1">
            <a:spLocks noChangeArrowheads="1"/>
          </p:cNvSpPr>
          <p:nvPr/>
        </p:nvSpPr>
        <p:spPr bwMode="auto">
          <a:xfrm>
            <a:off x="1547664" y="5013176"/>
            <a:ext cx="2232025" cy="366712"/>
          </a:xfrm>
          <a:prstGeom prst="rect">
            <a:avLst/>
          </a:prstGeom>
          <a:noFill/>
          <a:ln w="9525">
            <a:noFill/>
            <a:miter lim="800000"/>
            <a:headEnd/>
            <a:tailEnd/>
          </a:ln>
        </p:spPr>
        <p:txBody>
          <a:bodyPr>
            <a:spAutoFit/>
          </a:bodyPr>
          <a:lstStyle/>
          <a:p>
            <a:pPr>
              <a:spcBef>
                <a:spcPct val="50000"/>
              </a:spcBef>
            </a:pPr>
            <a:endParaRPr lang="cs-CZ"/>
          </a:p>
        </p:txBody>
      </p:sp>
      <p:pic>
        <p:nvPicPr>
          <p:cNvPr id="2050" name="Picture 2">
            <a:extLst>
              <a:ext uri="{FF2B5EF4-FFF2-40B4-BE49-F238E27FC236}">
                <a16:creationId xmlns:a16="http://schemas.microsoft.com/office/drawing/2014/main" id="{6540C437-6875-4D5E-BAEB-936516484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75"/>
            <a:ext cx="9144000" cy="3198813"/>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
            <a:extLst>
              <a:ext uri="{FF2B5EF4-FFF2-40B4-BE49-F238E27FC236}">
                <a16:creationId xmlns:a16="http://schemas.microsoft.com/office/drawing/2014/main" id="{AAEBD531-EA90-4B85-902D-AFD8F85206C1}"/>
              </a:ext>
            </a:extLst>
          </p:cNvPr>
          <p:cNvSpPr txBox="1">
            <a:spLocks noChangeArrowheads="1"/>
          </p:cNvSpPr>
          <p:nvPr/>
        </p:nvSpPr>
        <p:spPr bwMode="auto">
          <a:xfrm>
            <a:off x="200577" y="263253"/>
            <a:ext cx="6518149" cy="39106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000" kern="1200" dirty="0">
                <a:solidFill>
                  <a:schemeClr val="tx1"/>
                </a:solidFill>
                <a:latin typeface="Arial" panose="020B0604020202020204" pitchFamily="34" charset="0"/>
                <a:ea typeface="+mn-ea"/>
                <a:cs typeface="+mn-cs"/>
              </a:rPr>
              <a:t>Měření normalizovaného útlumu stanoviště NSA</a:t>
            </a:r>
          </a:p>
        </p:txBody>
      </p:sp>
      <p:pic>
        <p:nvPicPr>
          <p:cNvPr id="2052" name="Picture 4">
            <a:extLst>
              <a:ext uri="{FF2B5EF4-FFF2-40B4-BE49-F238E27FC236}">
                <a16:creationId xmlns:a16="http://schemas.microsoft.com/office/drawing/2014/main" id="{7C350DD8-14F5-4FCA-9901-D35B1CE66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8441" y="3207788"/>
            <a:ext cx="5966639" cy="3628669"/>
          </a:xfrm>
          <a:prstGeom prst="rect">
            <a:avLst/>
          </a:prstGeom>
          <a:noFill/>
          <a:extLst>
            <a:ext uri="{909E8E84-426E-40DD-AFC4-6F175D3DCCD1}">
              <a14:hiddenFill xmlns:a14="http://schemas.microsoft.com/office/drawing/2010/main">
                <a:solidFill>
                  <a:srgbClr val="FFFFFF"/>
                </a:solidFill>
              </a14:hiddenFill>
            </a:ext>
          </a:extLst>
        </p:spPr>
      </p:pic>
      <p:sp>
        <p:nvSpPr>
          <p:cNvPr id="22" name="TextovéPole 21">
            <a:extLst>
              <a:ext uri="{FF2B5EF4-FFF2-40B4-BE49-F238E27FC236}">
                <a16:creationId xmlns:a16="http://schemas.microsoft.com/office/drawing/2014/main" id="{557A7F95-0537-4881-8C0D-FC6B271C2701}"/>
              </a:ext>
            </a:extLst>
          </p:cNvPr>
          <p:cNvSpPr txBox="1"/>
          <p:nvPr/>
        </p:nvSpPr>
        <p:spPr>
          <a:xfrm>
            <a:off x="107504" y="3186311"/>
            <a:ext cx="4464496" cy="523220"/>
          </a:xfrm>
          <a:prstGeom prst="rect">
            <a:avLst/>
          </a:prstGeom>
          <a:noFill/>
        </p:spPr>
        <p:txBody>
          <a:bodyPr wrap="square">
            <a:spAutoFit/>
          </a:bodyPr>
          <a:lstStyle/>
          <a:p>
            <a:r>
              <a:rPr lang="cs-CZ" sz="1400" b="0" dirty="0"/>
              <a:t>http://www.wave-scientific.com/services/anechoic-chamber-validation/fully-anechoic-room-far-validation/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ázek 13">
            <a:extLst>
              <a:ext uri="{FF2B5EF4-FFF2-40B4-BE49-F238E27FC236}">
                <a16:creationId xmlns:a16="http://schemas.microsoft.com/office/drawing/2014/main" id="{572AFF3C-D438-4B25-B233-0A96551439EE}"/>
              </a:ext>
            </a:extLst>
          </p:cNvPr>
          <p:cNvPicPr>
            <a:picLocks noChangeAspect="1"/>
          </p:cNvPicPr>
          <p:nvPr/>
        </p:nvPicPr>
        <p:blipFill>
          <a:blip r:embed="rId2"/>
          <a:stretch>
            <a:fillRect/>
          </a:stretch>
        </p:blipFill>
        <p:spPr>
          <a:xfrm>
            <a:off x="0" y="516051"/>
            <a:ext cx="9144000" cy="2920266"/>
          </a:xfrm>
          <a:prstGeom prst="rect">
            <a:avLst/>
          </a:prstGeom>
        </p:spPr>
      </p:pic>
      <p:pic>
        <p:nvPicPr>
          <p:cNvPr id="10" name="Obrázek 9">
            <a:extLst>
              <a:ext uri="{FF2B5EF4-FFF2-40B4-BE49-F238E27FC236}">
                <a16:creationId xmlns:a16="http://schemas.microsoft.com/office/drawing/2014/main" id="{EA1F5297-0D40-402E-96E8-86C2BF6439AF}"/>
              </a:ext>
            </a:extLst>
          </p:cNvPr>
          <p:cNvPicPr>
            <a:picLocks noChangeAspect="1"/>
          </p:cNvPicPr>
          <p:nvPr/>
        </p:nvPicPr>
        <p:blipFill>
          <a:blip r:embed="rId3"/>
          <a:stretch>
            <a:fillRect/>
          </a:stretch>
        </p:blipFill>
        <p:spPr>
          <a:xfrm>
            <a:off x="4212186" y="3985841"/>
            <a:ext cx="4931814" cy="2880000"/>
          </a:xfrm>
          <a:prstGeom prst="rect">
            <a:avLst/>
          </a:prstGeom>
        </p:spPr>
      </p:pic>
      <p:sp>
        <p:nvSpPr>
          <p:cNvPr id="41989" name="Text Box 14"/>
          <p:cNvSpPr txBox="1">
            <a:spLocks noChangeArrowheads="1"/>
          </p:cNvSpPr>
          <p:nvPr/>
        </p:nvSpPr>
        <p:spPr bwMode="auto">
          <a:xfrm>
            <a:off x="1547813" y="5084763"/>
            <a:ext cx="2232025" cy="366712"/>
          </a:xfrm>
          <a:prstGeom prst="rect">
            <a:avLst/>
          </a:prstGeom>
          <a:noFill/>
          <a:ln w="9525">
            <a:noFill/>
            <a:miter lim="800000"/>
            <a:headEnd/>
            <a:tailEnd/>
          </a:ln>
        </p:spPr>
        <p:txBody>
          <a:bodyPr>
            <a:spAutoFit/>
          </a:bodyPr>
          <a:lstStyle/>
          <a:p>
            <a:pPr>
              <a:spcBef>
                <a:spcPct val="50000"/>
              </a:spcBef>
            </a:pPr>
            <a:endParaRPr lang="cs-CZ"/>
          </a:p>
        </p:txBody>
      </p:sp>
      <p:sp>
        <p:nvSpPr>
          <p:cNvPr id="21" name="Rectangle 2">
            <a:extLst>
              <a:ext uri="{FF2B5EF4-FFF2-40B4-BE49-F238E27FC236}">
                <a16:creationId xmlns:a16="http://schemas.microsoft.com/office/drawing/2014/main" id="{AAEBD531-EA90-4B85-902D-AFD8F85206C1}"/>
              </a:ext>
            </a:extLst>
          </p:cNvPr>
          <p:cNvSpPr txBox="1">
            <a:spLocks noChangeArrowheads="1"/>
          </p:cNvSpPr>
          <p:nvPr/>
        </p:nvSpPr>
        <p:spPr bwMode="auto">
          <a:xfrm>
            <a:off x="159944" y="122366"/>
            <a:ext cx="7220368" cy="39106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a:lstStyle>
          <a:p>
            <a:pPr eaLnBrk="1" hangingPunct="1"/>
            <a:r>
              <a:rPr lang="cs-CZ" sz="2000" kern="1200" dirty="0">
                <a:solidFill>
                  <a:schemeClr val="tx1"/>
                </a:solidFill>
                <a:latin typeface="Arial" panose="020B0604020202020204" pitchFamily="34" charset="0"/>
                <a:ea typeface="+mn-ea"/>
                <a:cs typeface="+mn-cs"/>
              </a:rPr>
              <a:t>Měření normalizovaného útlumu stanoviště NSA pro SAC</a:t>
            </a:r>
          </a:p>
        </p:txBody>
      </p:sp>
      <p:sp>
        <p:nvSpPr>
          <p:cNvPr id="41990" name="Text Box 15"/>
          <p:cNvSpPr txBox="1">
            <a:spLocks noChangeArrowheads="1"/>
          </p:cNvSpPr>
          <p:nvPr/>
        </p:nvSpPr>
        <p:spPr bwMode="auto">
          <a:xfrm>
            <a:off x="107504" y="3059668"/>
            <a:ext cx="7345363" cy="954107"/>
          </a:xfrm>
          <a:prstGeom prst="rect">
            <a:avLst/>
          </a:prstGeom>
          <a:noFill/>
          <a:ln w="9525">
            <a:noFill/>
            <a:miter lim="800000"/>
            <a:headEnd/>
            <a:tailEnd/>
          </a:ln>
        </p:spPr>
        <p:txBody>
          <a:bodyPr wrap="square">
            <a:spAutoFit/>
          </a:bodyPr>
          <a:lstStyle/>
          <a:p>
            <a:pPr>
              <a:spcBef>
                <a:spcPts val="0"/>
              </a:spcBef>
            </a:pPr>
            <a:r>
              <a:rPr lang="cs-CZ" sz="1400" b="0" dirty="0"/>
              <a:t>H – horizontální polarizace antény, V - vertikální</a:t>
            </a:r>
          </a:p>
          <a:p>
            <a:pPr>
              <a:spcBef>
                <a:spcPts val="0"/>
              </a:spcBef>
            </a:pPr>
            <a:r>
              <a:rPr lang="cs-CZ" sz="1400" b="0" dirty="0"/>
              <a:t>L –  vysílací anténa ve výšce 1 m</a:t>
            </a:r>
          </a:p>
          <a:p>
            <a:pPr>
              <a:spcBef>
                <a:spcPts val="0"/>
              </a:spcBef>
            </a:pPr>
            <a:r>
              <a:rPr lang="cs-CZ" sz="1400" b="0" dirty="0"/>
              <a:t>U –  vysílací anténa ve výšce 1,5 m vertikální polarizace a 2 m horizontální polarizace</a:t>
            </a:r>
          </a:p>
          <a:p>
            <a:pPr>
              <a:spcBef>
                <a:spcPts val="0"/>
              </a:spcBef>
            </a:pPr>
            <a:r>
              <a:rPr lang="cs-CZ" sz="1400" b="0" dirty="0"/>
              <a:t>C – poloha vysílací antény uprostřed zkušebního prostoru; F – v čele, R – vpravo, L – vlevo</a:t>
            </a:r>
          </a:p>
        </p:txBody>
      </p:sp>
      <p:pic>
        <p:nvPicPr>
          <p:cNvPr id="12" name="Obrázek 11">
            <a:extLst>
              <a:ext uri="{FF2B5EF4-FFF2-40B4-BE49-F238E27FC236}">
                <a16:creationId xmlns:a16="http://schemas.microsoft.com/office/drawing/2014/main" id="{CD5CF4C6-FBD4-4C3F-98B9-4E12E4958ED6}"/>
              </a:ext>
            </a:extLst>
          </p:cNvPr>
          <p:cNvPicPr>
            <a:picLocks noChangeAspect="1"/>
          </p:cNvPicPr>
          <p:nvPr/>
        </p:nvPicPr>
        <p:blipFill>
          <a:blip r:embed="rId4"/>
          <a:stretch>
            <a:fillRect/>
          </a:stretch>
        </p:blipFill>
        <p:spPr>
          <a:xfrm>
            <a:off x="6206" y="4013775"/>
            <a:ext cx="4720300" cy="2849449"/>
          </a:xfrm>
          <a:prstGeom prst="rect">
            <a:avLst/>
          </a:prstGeom>
        </p:spPr>
      </p:pic>
    </p:spTree>
    <p:extLst>
      <p:ext uri="{BB962C8B-B14F-4D97-AF65-F5344CB8AC3E}">
        <p14:creationId xmlns:p14="http://schemas.microsoft.com/office/powerpoint/2010/main" val="6732900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F677F2E2-1163-4903-A52D-79823F435BDE}"/>
              </a:ext>
            </a:extLst>
          </p:cNvPr>
          <p:cNvSpPr/>
          <p:nvPr/>
        </p:nvSpPr>
        <p:spPr>
          <a:xfrm>
            <a:off x="395536" y="384266"/>
            <a:ext cx="7704856" cy="523220"/>
          </a:xfrm>
          <a:prstGeom prst="rect">
            <a:avLst/>
          </a:prstGeom>
        </p:spPr>
        <p:txBody>
          <a:bodyPr wrap="square">
            <a:spAutoFit/>
          </a:bodyPr>
          <a:lstStyle/>
          <a:p>
            <a:pPr>
              <a:defRPr/>
            </a:pPr>
            <a:r>
              <a:rPr lang="cs-CZ" sz="2800" dirty="0">
                <a:solidFill>
                  <a:srgbClr val="CC0000"/>
                </a:solidFill>
                <a:latin typeface="Arial" panose="020B0604020202020204" pitchFamily="34" charset="0"/>
              </a:rPr>
              <a:t>Měřicí postup pro měření EMI anténami</a:t>
            </a:r>
          </a:p>
        </p:txBody>
      </p:sp>
      <p:pic>
        <p:nvPicPr>
          <p:cNvPr id="4098" name="Picture 2">
            <a:extLst>
              <a:ext uri="{FF2B5EF4-FFF2-40B4-BE49-F238E27FC236}">
                <a16:creationId xmlns:a16="http://schemas.microsoft.com/office/drawing/2014/main" id="{76AFA664-DD91-4C2B-8F67-EBB585AC0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7620000" cy="327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4294967295"/>
          </p:nvPr>
        </p:nvSpPr>
        <p:spPr>
          <a:xfrm>
            <a:off x="282352" y="980728"/>
            <a:ext cx="8579296" cy="5688632"/>
          </a:xfrm>
        </p:spPr>
        <p:txBody>
          <a:bodyPr/>
          <a:lstStyle/>
          <a:p>
            <a:pPr eaLnBrk="1" hangingPunct="1">
              <a:buClrTx/>
              <a:buSzPct val="100000"/>
              <a:buFont typeface="Wingdings" panose="05000000000000000000" pitchFamily="2" charset="2"/>
              <a:buChar char="§"/>
            </a:pPr>
            <a:r>
              <a:rPr lang="cs-CZ" sz="1600" dirty="0"/>
              <a:t>Pro stanovení konkrétních podmínek měření hraje významnou roli technická</a:t>
            </a:r>
            <a:br>
              <a:rPr lang="cs-CZ" sz="1600" dirty="0"/>
            </a:br>
            <a:r>
              <a:rPr lang="cs-CZ" sz="1600" dirty="0"/>
              <a:t>specifikace zařízení, viz dělení zařízení do jednotlivých skupin podle typu nebo prostředí a odpovídající dělení norem pro měření emisí.</a:t>
            </a:r>
          </a:p>
          <a:p>
            <a:pPr eaLnBrk="1" hangingPunct="1">
              <a:buClrTx/>
              <a:buSzPct val="100000"/>
              <a:buFont typeface="Wingdings" panose="05000000000000000000" pitchFamily="2" charset="2"/>
              <a:buChar char="§"/>
            </a:pPr>
            <a:r>
              <a:rPr lang="cs-CZ" sz="1600" dirty="0"/>
              <a:t>Normy detailně specifikují vlastnosti stanoviště, měřicí vzdálenosti, uspořádání zařízení (otočný celodřevěný stůl 80 cm nad zemní rovinou, popis uspořádání kabelů vedoucích</a:t>
            </a:r>
            <a:br>
              <a:rPr lang="cs-CZ" sz="1600" dirty="0"/>
            </a:br>
            <a:r>
              <a:rPr lang="cs-CZ" sz="1600" dirty="0"/>
              <a:t>k zařízení), podmínky a postup měření emisí a určují limity povolených úrovní rušení.</a:t>
            </a:r>
          </a:p>
          <a:p>
            <a:pPr marL="0" indent="0" eaLnBrk="1" hangingPunct="1">
              <a:buClrTx/>
              <a:buSzPct val="100000"/>
              <a:buNone/>
            </a:pPr>
            <a:r>
              <a:rPr lang="cs-CZ" sz="1600" u="sng" dirty="0"/>
              <a:t>Obecné zásady </a:t>
            </a:r>
          </a:p>
          <a:p>
            <a:pPr eaLnBrk="1" hangingPunct="1">
              <a:buClrTx/>
              <a:buSzPct val="100000"/>
              <a:buFont typeface="Wingdings" panose="05000000000000000000" pitchFamily="2" charset="2"/>
              <a:buChar char="§"/>
            </a:pPr>
            <a:r>
              <a:rPr lang="cs-CZ" sz="1600" dirty="0"/>
              <a:t>Měření emisí se provádí na stanovišti (OATS, SAC, FAR) s vyhovujícím NSA</a:t>
            </a:r>
            <a:br>
              <a:rPr lang="cs-CZ" sz="1600" dirty="0"/>
            </a:br>
            <a:r>
              <a:rPr lang="cs-CZ" sz="1600" dirty="0"/>
              <a:t>a vyhovující úrovní okolního šumu (alespoň 6 dB pod limitou pro dané zařízení).</a:t>
            </a:r>
          </a:p>
          <a:p>
            <a:pPr eaLnBrk="1" hangingPunct="1">
              <a:buClrTx/>
              <a:buSzPct val="100000"/>
              <a:buFont typeface="Wingdings" panose="05000000000000000000" pitchFamily="2" charset="2"/>
              <a:buChar char="§"/>
            </a:pPr>
            <a:r>
              <a:rPr lang="cs-CZ" sz="1600" dirty="0"/>
              <a:t>Je zajištěn stabilní odraz od zemní roviny (na rozdíl od zkoušek odolnosti vyzařovaným RF signálem podle ČSN EN 61000-4-3, kde je vyžadována bez odrazová podlaha, se</a:t>
            </a:r>
            <a:br>
              <a:rPr lang="cs-CZ" sz="1600" dirty="0"/>
            </a:br>
            <a:r>
              <a:rPr lang="cs-CZ" sz="1600" dirty="0"/>
              <a:t>při měření EMI s odrazy počítá. Skládání přímé a odražené vlny je součástí měřeného rušení a vertikální pohyb antény zajistí změření nejvyšší amplitudy rušivého signálu).</a:t>
            </a:r>
          </a:p>
          <a:p>
            <a:pPr eaLnBrk="1" hangingPunct="1">
              <a:buClrTx/>
              <a:buSzPct val="100000"/>
              <a:buFont typeface="Wingdings" panose="05000000000000000000" pitchFamily="2" charset="2"/>
              <a:buChar char="§"/>
            </a:pPr>
            <a:r>
              <a:rPr lang="cs-CZ" sz="1600" dirty="0"/>
              <a:t>Zařízení je měřeno ze všech úhlů (otočný stůl s EUT nebo pohyb antény kolem zařízení).</a:t>
            </a:r>
          </a:p>
          <a:p>
            <a:pPr eaLnBrk="1" hangingPunct="1">
              <a:buClrTx/>
              <a:buSzPct val="100000"/>
              <a:buFont typeface="Wingdings" panose="05000000000000000000" pitchFamily="2" charset="2"/>
              <a:buChar char="§"/>
            </a:pPr>
            <a:r>
              <a:rPr lang="cs-CZ" sz="1600" dirty="0"/>
              <a:t>Anténa se pohybuje na stojanu od 1 do 4 m (pro měřicí vzdálenosti </a:t>
            </a:r>
            <a:r>
              <a:rPr lang="en-US" sz="1600" dirty="0">
                <a:cs typeface="Arial" charset="0"/>
              </a:rPr>
              <a:t>&gt;</a:t>
            </a:r>
            <a:r>
              <a:rPr lang="cs-CZ" sz="1600" dirty="0">
                <a:cs typeface="Arial" charset="0"/>
              </a:rPr>
              <a:t> 10 m od 2 do 6 m).</a:t>
            </a:r>
          </a:p>
          <a:p>
            <a:pPr eaLnBrk="1" hangingPunct="1">
              <a:buClrTx/>
              <a:buSzPct val="100000"/>
              <a:buFont typeface="Wingdings" panose="05000000000000000000" pitchFamily="2" charset="2"/>
              <a:buChar char="§"/>
            </a:pPr>
            <a:r>
              <a:rPr lang="cs-CZ" sz="1600" dirty="0">
                <a:cs typeface="Arial" charset="0"/>
              </a:rPr>
              <a:t>Při měření magnetické složky pole do 30 MHz je anténa obvykle 1 m (měřeno ke spodku antény) nad zemí a otáčí se.</a:t>
            </a:r>
          </a:p>
          <a:p>
            <a:pPr eaLnBrk="1" hangingPunct="1">
              <a:buClrTx/>
              <a:buSzPct val="100000"/>
              <a:buFont typeface="Wingdings" panose="05000000000000000000" pitchFamily="2" charset="2"/>
              <a:buChar char="§"/>
            </a:pPr>
            <a:r>
              <a:rPr lang="cs-CZ" sz="1600" dirty="0">
                <a:cs typeface="Arial" charset="0"/>
              </a:rPr>
              <a:t>Hledá se nejvyšší úroveň rušení daná součtem vyzařovaného a odraženého signálu.</a:t>
            </a:r>
          </a:p>
          <a:p>
            <a:pPr eaLnBrk="1" hangingPunct="1">
              <a:buClrTx/>
              <a:buSzPct val="100000"/>
              <a:buFont typeface="Wingdings" panose="05000000000000000000" pitchFamily="2" charset="2"/>
              <a:buChar char="§"/>
            </a:pPr>
            <a:r>
              <a:rPr lang="cs-CZ" sz="1600" dirty="0">
                <a:cs typeface="Arial" charset="0"/>
              </a:rPr>
              <a:t>Měří se s horizontální i s vertikální polarizací antény (při vertikální polarizaci musí být nejnižší bod antény alespoň 25 cm nad zemní rovinou).</a:t>
            </a:r>
            <a:endParaRPr lang="en-US" sz="1600" dirty="0">
              <a:cs typeface="Arial" charset="0"/>
            </a:endParaRPr>
          </a:p>
          <a:p>
            <a:pPr eaLnBrk="1" hangingPunct="1"/>
            <a:endParaRPr lang="cs-CZ" sz="1400" b="1" dirty="0"/>
          </a:p>
        </p:txBody>
      </p:sp>
      <p:sp>
        <p:nvSpPr>
          <p:cNvPr id="4" name="Obdélník 3">
            <a:extLst>
              <a:ext uri="{FF2B5EF4-FFF2-40B4-BE49-F238E27FC236}">
                <a16:creationId xmlns:a16="http://schemas.microsoft.com/office/drawing/2014/main" id="{F677F2E2-1163-4903-A52D-79823F435BDE}"/>
              </a:ext>
            </a:extLst>
          </p:cNvPr>
          <p:cNvSpPr/>
          <p:nvPr/>
        </p:nvSpPr>
        <p:spPr>
          <a:xfrm>
            <a:off x="395536" y="384266"/>
            <a:ext cx="7704856" cy="523220"/>
          </a:xfrm>
          <a:prstGeom prst="rect">
            <a:avLst/>
          </a:prstGeom>
        </p:spPr>
        <p:txBody>
          <a:bodyPr wrap="square">
            <a:spAutoFit/>
          </a:bodyPr>
          <a:lstStyle/>
          <a:p>
            <a:pPr>
              <a:defRPr/>
            </a:pPr>
            <a:r>
              <a:rPr lang="cs-CZ" sz="2800" dirty="0">
                <a:solidFill>
                  <a:srgbClr val="CC0000"/>
                </a:solidFill>
                <a:latin typeface="Arial" panose="020B0604020202020204" pitchFamily="34" charset="0"/>
              </a:rPr>
              <a:t>Měřicí postup pro měření EMI anténami</a:t>
            </a:r>
          </a:p>
        </p:txBody>
      </p:sp>
    </p:spTree>
    <p:extLst>
      <p:ext uri="{BB962C8B-B14F-4D97-AF65-F5344CB8AC3E}">
        <p14:creationId xmlns:p14="http://schemas.microsoft.com/office/powerpoint/2010/main" val="1184693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058AA784-DA6C-4D75-8D41-14ACCD6C50F4}"/>
              </a:ext>
            </a:extLst>
          </p:cNvPr>
          <p:cNvSpPr/>
          <p:nvPr/>
        </p:nvSpPr>
        <p:spPr>
          <a:xfrm>
            <a:off x="539552" y="342846"/>
            <a:ext cx="7709162" cy="523220"/>
          </a:xfrm>
          <a:prstGeom prst="rect">
            <a:avLst/>
          </a:prstGeom>
        </p:spPr>
        <p:txBody>
          <a:bodyPr wrap="none">
            <a:spAutoFit/>
          </a:bodyPr>
          <a:lstStyle/>
          <a:p>
            <a:pPr>
              <a:defRPr/>
            </a:pPr>
            <a:r>
              <a:rPr lang="cs-CZ" sz="2800" dirty="0">
                <a:solidFill>
                  <a:srgbClr val="CC0000"/>
                </a:solidFill>
                <a:latin typeface="Arial" panose="020B0604020202020204" pitchFamily="34" charset="0"/>
              </a:rPr>
              <a:t>Přístroje pro měření rušení – měřicí přijímač</a:t>
            </a:r>
          </a:p>
        </p:txBody>
      </p:sp>
      <p:pic>
        <p:nvPicPr>
          <p:cNvPr id="1026" name="Picture 2" descr="R&amp;S®ESR EMI Test Receiver | Overview | Rohde &amp; Schwarz">
            <a:extLst>
              <a:ext uri="{FF2B5EF4-FFF2-40B4-BE49-F238E27FC236}">
                <a16:creationId xmlns:a16="http://schemas.microsoft.com/office/drawing/2014/main" id="{1EC13587-8CB7-4F41-9D49-7188A6CBEB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59" y="866066"/>
            <a:ext cx="8910482" cy="4752257"/>
          </a:xfrm>
          <a:prstGeom prst="rect">
            <a:avLst/>
          </a:prstGeom>
          <a:noFill/>
          <a:extLst>
            <a:ext uri="{909E8E84-426E-40DD-AFC4-6F175D3DCCD1}">
              <a14:hiddenFill xmlns:a14="http://schemas.microsoft.com/office/drawing/2010/main">
                <a:solidFill>
                  <a:srgbClr val="FFFFFF"/>
                </a:solidFill>
              </a14:hiddenFill>
            </a:ext>
          </a:extLst>
        </p:spPr>
      </p:pic>
      <p:sp>
        <p:nvSpPr>
          <p:cNvPr id="12" name="TextovéPole 11">
            <a:extLst>
              <a:ext uri="{FF2B5EF4-FFF2-40B4-BE49-F238E27FC236}">
                <a16:creationId xmlns:a16="http://schemas.microsoft.com/office/drawing/2014/main" id="{821CB2E2-2EF7-4316-A1DF-4544ED153EC8}"/>
              </a:ext>
            </a:extLst>
          </p:cNvPr>
          <p:cNvSpPr txBox="1"/>
          <p:nvPr/>
        </p:nvSpPr>
        <p:spPr>
          <a:xfrm>
            <a:off x="521550" y="5330214"/>
            <a:ext cx="8100900" cy="1323439"/>
          </a:xfrm>
          <a:prstGeom prst="rect">
            <a:avLst/>
          </a:prstGeom>
          <a:noFill/>
        </p:spPr>
        <p:txBody>
          <a:bodyPr wrap="square">
            <a:spAutoFit/>
          </a:bodyPr>
          <a:lstStyle/>
          <a:p>
            <a:pPr eaLnBrk="1" hangingPunct="1"/>
            <a:r>
              <a:rPr lang="cs-CZ" sz="1600" b="0" dirty="0"/>
              <a:t>Citlivost měření rušivých signálů závisí na citlivosti měřicího přijímače a na </a:t>
            </a:r>
            <a:r>
              <a:rPr lang="cs-CZ" sz="1600" b="0" dirty="0">
                <a:hlinkClick r:id="rId3" action="ppaction://hlinksldjump"/>
              </a:rPr>
              <a:t>útlumových parametrech vstupní (snímací) sondy</a:t>
            </a:r>
            <a:r>
              <a:rPr lang="cs-CZ" sz="1600" b="0" dirty="0"/>
              <a:t> připojené k jeho vstupu (vložný útlum umělé sítě LISN, napěťové sondy, absorpčních kleští, přenosová admitance proudové sondy). </a:t>
            </a:r>
          </a:p>
          <a:p>
            <a:pPr eaLnBrk="1" hangingPunct="1"/>
            <a:r>
              <a:rPr lang="cs-CZ" sz="1600" b="0" dirty="0"/>
              <a:t>Při anténních měřeních má stejný význam </a:t>
            </a:r>
            <a:r>
              <a:rPr lang="cs-CZ" sz="1600" b="0" dirty="0">
                <a:hlinkClick r:id="rId4" action="ppaction://hlinksldjump"/>
              </a:rPr>
              <a:t>anténní činitel AF</a:t>
            </a:r>
            <a:r>
              <a:rPr lang="cs-CZ" sz="1600" b="0" dirty="0"/>
              <a:t> použité antény, kterým se měřené napětí převádí na hodnoty intenzity rušivého elektrického či magnetického pole. </a:t>
            </a:r>
          </a:p>
        </p:txBody>
      </p:sp>
    </p:spTree>
    <p:extLst>
      <p:ext uri="{BB962C8B-B14F-4D97-AF65-F5344CB8AC3E}">
        <p14:creationId xmlns:p14="http://schemas.microsoft.com/office/powerpoint/2010/main" val="22489895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058AA784-DA6C-4D75-8D41-14ACCD6C50F4}"/>
              </a:ext>
            </a:extLst>
          </p:cNvPr>
          <p:cNvSpPr/>
          <p:nvPr/>
        </p:nvSpPr>
        <p:spPr>
          <a:xfrm>
            <a:off x="288101" y="119228"/>
            <a:ext cx="5296643" cy="523220"/>
          </a:xfrm>
          <a:prstGeom prst="rect">
            <a:avLst/>
          </a:prstGeom>
        </p:spPr>
        <p:txBody>
          <a:bodyPr wrap="none">
            <a:spAutoFit/>
          </a:bodyPr>
          <a:lstStyle/>
          <a:p>
            <a:pPr>
              <a:defRPr/>
            </a:pPr>
            <a:r>
              <a:rPr lang="cs-CZ" sz="2800" dirty="0">
                <a:solidFill>
                  <a:srgbClr val="CC0000"/>
                </a:solidFill>
                <a:latin typeface="Arial" panose="020B0604020202020204" pitchFamily="34" charset="0"/>
              </a:rPr>
              <a:t>Požadavky na měřicí přijímač</a:t>
            </a:r>
          </a:p>
        </p:txBody>
      </p:sp>
      <p:sp>
        <p:nvSpPr>
          <p:cNvPr id="63491" name="Obdélník 2">
            <a:extLst>
              <a:ext uri="{FF2B5EF4-FFF2-40B4-BE49-F238E27FC236}">
                <a16:creationId xmlns:a16="http://schemas.microsoft.com/office/drawing/2014/main" id="{D73ABEA1-51B7-46DA-8EE1-96140BAFAA4D}"/>
              </a:ext>
            </a:extLst>
          </p:cNvPr>
          <p:cNvSpPr>
            <a:spLocks noChangeArrowheads="1"/>
          </p:cNvSpPr>
          <p:nvPr/>
        </p:nvSpPr>
        <p:spPr bwMode="auto">
          <a:xfrm>
            <a:off x="305370" y="607388"/>
            <a:ext cx="865911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spcBef>
                <a:spcPct val="0"/>
              </a:spcBef>
              <a:buNone/>
            </a:pPr>
            <a:r>
              <a:rPr lang="cs-CZ" altLang="cs-CZ" sz="1600" dirty="0">
                <a:solidFill>
                  <a:srgbClr val="000000"/>
                </a:solidFill>
              </a:rPr>
              <a:t>Měřič rušení </a:t>
            </a:r>
            <a:r>
              <a:rPr lang="cs-CZ" altLang="cs-CZ" sz="1600" b="0" dirty="0">
                <a:solidFill>
                  <a:srgbClr val="000000"/>
                </a:solidFill>
              </a:rPr>
              <a:t>(měřicí přijímač, RFI Meter) je koncipován jako speciální selektivní </a:t>
            </a:r>
            <a:r>
              <a:rPr lang="cs-CZ" altLang="cs-CZ" sz="1600" b="0" dirty="0" err="1">
                <a:solidFill>
                  <a:srgbClr val="000000"/>
                </a:solidFill>
              </a:rPr>
              <a:t>mikrovoltmetr</a:t>
            </a:r>
            <a:r>
              <a:rPr lang="cs-CZ" altLang="cs-CZ" sz="1600" b="0" dirty="0">
                <a:solidFill>
                  <a:srgbClr val="000000"/>
                </a:solidFill>
              </a:rPr>
              <a:t> pracující na </a:t>
            </a:r>
            <a:r>
              <a:rPr lang="cs-CZ" altLang="cs-CZ" sz="1600" b="0" dirty="0" err="1">
                <a:solidFill>
                  <a:srgbClr val="000000"/>
                </a:solidFill>
              </a:rPr>
              <a:t>superheterodynním</a:t>
            </a:r>
            <a:r>
              <a:rPr lang="cs-CZ" altLang="cs-CZ" sz="1600" b="0" dirty="0">
                <a:solidFill>
                  <a:srgbClr val="000000"/>
                </a:solidFill>
              </a:rPr>
              <a:t> principu (změna přijímaného signálu</a:t>
            </a:r>
            <a:br>
              <a:rPr lang="cs-CZ" altLang="cs-CZ" sz="1600" b="0" dirty="0">
                <a:solidFill>
                  <a:srgbClr val="000000"/>
                </a:solidFill>
              </a:rPr>
            </a:br>
            <a:r>
              <a:rPr lang="cs-CZ" altLang="cs-CZ" sz="1600" b="0" dirty="0">
                <a:solidFill>
                  <a:srgbClr val="000000"/>
                </a:solidFill>
              </a:rPr>
              <a:t>o proměnné frekvenci na tzv. mezifrekvenční signál pevně dané frekvence, který je</a:t>
            </a:r>
          </a:p>
          <a:p>
            <a:pPr marL="0" indent="0">
              <a:spcBef>
                <a:spcPct val="0"/>
              </a:spcBef>
              <a:buNone/>
            </a:pPr>
            <a:r>
              <a:rPr lang="cs-CZ" altLang="cs-CZ" sz="1600" b="0" dirty="0">
                <a:solidFill>
                  <a:srgbClr val="000000"/>
                </a:solidFill>
              </a:rPr>
              <a:t>možné snadněji zesílit v úzkopásmových obvodech s přesně definovanými vlastnostmi).</a:t>
            </a:r>
            <a:br>
              <a:rPr lang="cs-CZ" altLang="cs-CZ" sz="1600" b="0" dirty="0">
                <a:solidFill>
                  <a:srgbClr val="000000"/>
                </a:solidFill>
              </a:rPr>
            </a:br>
            <a:r>
              <a:rPr lang="cs-CZ" altLang="cs-CZ" sz="1600" b="0" dirty="0">
                <a:solidFill>
                  <a:srgbClr val="000000"/>
                </a:solidFill>
              </a:rPr>
              <a:t>Pro získání vysoké selektivity přijímače je třeba použít kvalitní mezifrekvenční úzkopásmový filtr s vysokým činitelem jakosti Q a </a:t>
            </a:r>
            <a:r>
              <a:rPr lang="cs-CZ" altLang="cs-CZ" sz="1600" b="0" u="sng" dirty="0">
                <a:solidFill>
                  <a:srgbClr val="000000"/>
                </a:solidFill>
              </a:rPr>
              <a:t>definovanou šířkou pásma</a:t>
            </a:r>
            <a:r>
              <a:rPr lang="cs-CZ" altLang="cs-CZ" sz="1600" b="0" dirty="0">
                <a:solidFill>
                  <a:srgbClr val="000000"/>
                </a:solidFill>
              </a:rPr>
              <a:t>. </a:t>
            </a: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endParaRPr lang="cs-CZ" altLang="cs-CZ" sz="1600" b="0" dirty="0">
              <a:solidFill>
                <a:srgbClr val="000000"/>
              </a:solidFill>
            </a:endParaRPr>
          </a:p>
          <a:p>
            <a:pPr marL="0" indent="0">
              <a:spcBef>
                <a:spcPct val="0"/>
              </a:spcBef>
              <a:buNone/>
            </a:pPr>
            <a:r>
              <a:rPr lang="cs-CZ" altLang="cs-CZ" sz="1600" b="0" dirty="0">
                <a:solidFill>
                  <a:srgbClr val="000000"/>
                </a:solidFill>
              </a:rPr>
              <a:t>Vlastnosti přijímače  pro EMI jsou určeny normou ČSN EN 55016-1-1: </a:t>
            </a:r>
          </a:p>
          <a:p>
            <a:pPr>
              <a:spcBef>
                <a:spcPct val="0"/>
              </a:spcBef>
              <a:buFont typeface="Wingdings" panose="05000000000000000000" pitchFamily="2" charset="2"/>
              <a:buChar char="ü"/>
            </a:pPr>
            <a:r>
              <a:rPr lang="cs-CZ" altLang="cs-CZ" sz="1600" b="0" dirty="0">
                <a:solidFill>
                  <a:srgbClr val="000000"/>
                </a:solidFill>
              </a:rPr>
              <a:t>možnost spojitého přelaďování v širokém kmitočtovém rozsahu minimálně 9 kHz až 6 GHz  </a:t>
            </a:r>
          </a:p>
          <a:p>
            <a:pPr>
              <a:spcBef>
                <a:spcPct val="0"/>
              </a:spcBef>
              <a:buFont typeface="Wingdings" panose="05000000000000000000" pitchFamily="2" charset="2"/>
              <a:buChar char="ü"/>
            </a:pPr>
            <a:r>
              <a:rPr lang="cs-CZ" altLang="cs-CZ" sz="1600" b="0" dirty="0">
                <a:solidFill>
                  <a:srgbClr val="000000"/>
                </a:solidFill>
              </a:rPr>
              <a:t>vysoká citlivost a nízký vlastní šum pro možnost měřit i nízké úrovně rušivých napětí</a:t>
            </a:r>
          </a:p>
          <a:p>
            <a:pPr>
              <a:spcBef>
                <a:spcPct val="0"/>
              </a:spcBef>
              <a:buFont typeface="Wingdings" panose="05000000000000000000" pitchFamily="2" charset="2"/>
              <a:buChar char="ü"/>
            </a:pPr>
            <a:r>
              <a:rPr lang="cs-CZ" altLang="cs-CZ" sz="1600" b="0" dirty="0">
                <a:solidFill>
                  <a:srgbClr val="000000"/>
                </a:solidFill>
              </a:rPr>
              <a:t>velký dynamický rozsah (větší než 40 dB) a vysoká </a:t>
            </a:r>
            <a:r>
              <a:rPr lang="cs-CZ" altLang="cs-CZ" sz="1600" b="0" dirty="0" err="1">
                <a:solidFill>
                  <a:srgbClr val="000000"/>
                </a:solidFill>
              </a:rPr>
              <a:t>přebuditelnost</a:t>
            </a:r>
            <a:r>
              <a:rPr lang="cs-CZ" altLang="cs-CZ" sz="1600" b="0" dirty="0">
                <a:solidFill>
                  <a:srgbClr val="000000"/>
                </a:solidFill>
              </a:rPr>
              <a:t> umožňující v lineárním režimu měřit i vysoké úrovně rušivých napětí </a:t>
            </a:r>
          </a:p>
          <a:p>
            <a:pPr>
              <a:spcBef>
                <a:spcPct val="0"/>
              </a:spcBef>
              <a:buFont typeface="Wingdings" panose="05000000000000000000" pitchFamily="2" charset="2"/>
              <a:buChar char="ü"/>
            </a:pPr>
            <a:r>
              <a:rPr lang="cs-CZ" altLang="cs-CZ" sz="1600" b="0" dirty="0">
                <a:solidFill>
                  <a:srgbClr val="000000"/>
                </a:solidFill>
              </a:rPr>
              <a:t>různé typy detektorů pro různé způsoby vyhodnocení rušivých napětí v souladu s normami EMC (</a:t>
            </a:r>
            <a:r>
              <a:rPr lang="cs-CZ" altLang="cs-CZ" sz="1600" b="0" dirty="0" err="1">
                <a:solidFill>
                  <a:srgbClr val="000000"/>
                </a:solidFill>
              </a:rPr>
              <a:t>peak</a:t>
            </a:r>
            <a:r>
              <a:rPr lang="cs-CZ" altLang="cs-CZ" sz="1600" b="0" dirty="0">
                <a:solidFill>
                  <a:srgbClr val="000000"/>
                </a:solidFill>
              </a:rPr>
              <a:t>, </a:t>
            </a:r>
            <a:r>
              <a:rPr lang="cs-CZ" altLang="cs-CZ" sz="1600" b="0" dirty="0" err="1">
                <a:solidFill>
                  <a:srgbClr val="000000"/>
                </a:solidFill>
              </a:rPr>
              <a:t>average</a:t>
            </a:r>
            <a:r>
              <a:rPr lang="cs-CZ" altLang="cs-CZ" sz="1600" b="0" dirty="0">
                <a:solidFill>
                  <a:srgbClr val="000000"/>
                </a:solidFill>
              </a:rPr>
              <a:t>, </a:t>
            </a:r>
            <a:r>
              <a:rPr lang="cs-CZ" altLang="cs-CZ" sz="1600" b="0" dirty="0" err="1">
                <a:solidFill>
                  <a:srgbClr val="000000"/>
                </a:solidFill>
              </a:rPr>
              <a:t>quazipeak</a:t>
            </a:r>
            <a:r>
              <a:rPr lang="cs-CZ" altLang="cs-CZ" sz="1600" b="0" dirty="0">
                <a:solidFill>
                  <a:srgbClr val="000000"/>
                </a:solidFill>
              </a:rPr>
              <a:t>) </a:t>
            </a:r>
          </a:p>
          <a:p>
            <a:pPr>
              <a:spcBef>
                <a:spcPct val="0"/>
              </a:spcBef>
              <a:buFont typeface="Wingdings" panose="05000000000000000000" pitchFamily="2" charset="2"/>
              <a:buChar char="ü"/>
            </a:pPr>
            <a:r>
              <a:rPr lang="cs-CZ" altLang="cs-CZ" sz="1600" b="0" dirty="0">
                <a:solidFill>
                  <a:srgbClr val="000000"/>
                </a:solidFill>
              </a:rPr>
              <a:t>kvalitní </a:t>
            </a:r>
            <a:r>
              <a:rPr lang="cs-CZ" altLang="cs-CZ" sz="1600" b="0" dirty="0" err="1">
                <a:solidFill>
                  <a:srgbClr val="000000"/>
                </a:solidFill>
              </a:rPr>
              <a:t>elmagnetické</a:t>
            </a:r>
            <a:r>
              <a:rPr lang="cs-CZ" altLang="cs-CZ" sz="1600" b="0" dirty="0">
                <a:solidFill>
                  <a:srgbClr val="000000"/>
                </a:solidFill>
              </a:rPr>
              <a:t> stínění celého měřiče i jeho dílčích bloků pro dosažení jeho vysoké </a:t>
            </a:r>
            <a:r>
              <a:rPr lang="cs-CZ" altLang="cs-CZ" sz="1600" b="0" dirty="0" err="1">
                <a:solidFill>
                  <a:srgbClr val="000000"/>
                </a:solidFill>
              </a:rPr>
              <a:t>elmagnetické</a:t>
            </a:r>
            <a:r>
              <a:rPr lang="cs-CZ" altLang="cs-CZ" sz="1600" b="0" dirty="0">
                <a:solidFill>
                  <a:srgbClr val="000000"/>
                </a:solidFill>
              </a:rPr>
              <a:t> odolnosti vůči vlastnímu i vnějšímu rušení. </a:t>
            </a:r>
          </a:p>
        </p:txBody>
      </p:sp>
      <p:graphicFrame>
        <p:nvGraphicFramePr>
          <p:cNvPr id="5" name="Group 101">
            <a:extLst>
              <a:ext uri="{FF2B5EF4-FFF2-40B4-BE49-F238E27FC236}">
                <a16:creationId xmlns:a16="http://schemas.microsoft.com/office/drawing/2014/main" id="{7D2AB1B2-D450-4325-A875-B26906C9726B}"/>
              </a:ext>
            </a:extLst>
          </p:cNvPr>
          <p:cNvGraphicFramePr>
            <a:graphicFrameLocks/>
          </p:cNvGraphicFramePr>
          <p:nvPr>
            <p:extLst>
              <p:ext uri="{D42A27DB-BD31-4B8C-83A1-F6EECF244321}">
                <p14:modId xmlns:p14="http://schemas.microsoft.com/office/powerpoint/2010/main" val="2325179721"/>
              </p:ext>
            </p:extLst>
          </p:nvPr>
        </p:nvGraphicFramePr>
        <p:xfrm>
          <a:off x="1439651" y="2276872"/>
          <a:ext cx="6264697" cy="1865376"/>
        </p:xfrm>
        <a:graphic>
          <a:graphicData uri="http://schemas.openxmlformats.org/drawingml/2006/table">
            <a:tbl>
              <a:tblPr/>
              <a:tblGrid>
                <a:gridCol w="1139036">
                  <a:extLst>
                    <a:ext uri="{9D8B030D-6E8A-4147-A177-3AD203B41FA5}">
                      <a16:colId xmlns:a16="http://schemas.microsoft.com/office/drawing/2014/main" val="20000"/>
                    </a:ext>
                  </a:extLst>
                </a:gridCol>
                <a:gridCol w="1957308">
                  <a:extLst>
                    <a:ext uri="{9D8B030D-6E8A-4147-A177-3AD203B41FA5}">
                      <a16:colId xmlns:a16="http://schemas.microsoft.com/office/drawing/2014/main" val="20001"/>
                    </a:ext>
                  </a:extLst>
                </a:gridCol>
                <a:gridCol w="3168353">
                  <a:extLst>
                    <a:ext uri="{9D8B030D-6E8A-4147-A177-3AD203B41FA5}">
                      <a16:colId xmlns:a16="http://schemas.microsoft.com/office/drawing/2014/main" val="20002"/>
                    </a:ext>
                  </a:extLst>
                </a:gridCol>
              </a:tblGrid>
              <a:tr h="4254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Pásmo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Rozsah kmitočtů</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Šířka propustného pásma měřiče rušení</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(mezifrekvenční šířka pásma)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20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9 – 150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200 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98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B</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150 kHz – 30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9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22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C</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30 – 300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120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30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D</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300 – 1000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120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653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a:ln>
                            <a:noFill/>
                          </a:ln>
                          <a:solidFill>
                            <a:schemeClr val="tx1"/>
                          </a:solidFill>
                          <a:effectLst/>
                          <a:latin typeface="Arial" charset="0"/>
                        </a:rPr>
                        <a:t>1 GHz – 18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0" i="0" u="none" strike="noStrike" cap="none" normalizeH="0" baseline="0" dirty="0">
                          <a:ln>
                            <a:noFill/>
                          </a:ln>
                          <a:solidFill>
                            <a:schemeClr val="tx1"/>
                          </a:solidFill>
                          <a:effectLst/>
                          <a:latin typeface="Arial" charset="0"/>
                        </a:rPr>
                        <a:t>1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ázek 24">
            <a:extLst>
              <a:ext uri="{FF2B5EF4-FFF2-40B4-BE49-F238E27FC236}">
                <a16:creationId xmlns:a16="http://schemas.microsoft.com/office/drawing/2014/main" id="{BF300152-F424-4859-AEAE-D11594926114}"/>
              </a:ext>
            </a:extLst>
          </p:cNvPr>
          <p:cNvPicPr>
            <a:picLocks noChangeAspect="1"/>
          </p:cNvPicPr>
          <p:nvPr/>
        </p:nvPicPr>
        <p:blipFill>
          <a:blip r:embed="rId2"/>
          <a:stretch>
            <a:fillRect/>
          </a:stretch>
        </p:blipFill>
        <p:spPr>
          <a:xfrm>
            <a:off x="335332" y="492217"/>
            <a:ext cx="5400600" cy="3245353"/>
          </a:xfrm>
          <a:prstGeom prst="rect">
            <a:avLst/>
          </a:prstGeom>
        </p:spPr>
      </p:pic>
      <p:sp>
        <p:nvSpPr>
          <p:cNvPr id="2" name="Obdélník 1">
            <a:extLst>
              <a:ext uri="{FF2B5EF4-FFF2-40B4-BE49-F238E27FC236}">
                <a16:creationId xmlns:a16="http://schemas.microsoft.com/office/drawing/2014/main" id="{058AA784-DA6C-4D75-8D41-14ACCD6C50F4}"/>
              </a:ext>
            </a:extLst>
          </p:cNvPr>
          <p:cNvSpPr/>
          <p:nvPr/>
        </p:nvSpPr>
        <p:spPr>
          <a:xfrm>
            <a:off x="288101" y="119228"/>
            <a:ext cx="8704627" cy="400110"/>
          </a:xfrm>
          <a:prstGeom prst="rect">
            <a:avLst/>
          </a:prstGeom>
        </p:spPr>
        <p:txBody>
          <a:bodyPr wrap="none">
            <a:spAutoFit/>
          </a:bodyPr>
          <a:lstStyle/>
          <a:p>
            <a:pPr>
              <a:defRPr/>
            </a:pPr>
            <a:r>
              <a:rPr lang="cs-CZ" sz="2000" dirty="0">
                <a:solidFill>
                  <a:srgbClr val="CC0000"/>
                </a:solidFill>
                <a:latin typeface="Arial" panose="020B0604020202020204" pitchFamily="34" charset="0"/>
              </a:rPr>
              <a:t>Proč je nutné dodržet hodnoty mezifrekvenčního pásma dané normou</a:t>
            </a:r>
          </a:p>
        </p:txBody>
      </p:sp>
      <p:grpSp>
        <p:nvGrpSpPr>
          <p:cNvPr id="27" name="Skupina 26">
            <a:extLst>
              <a:ext uri="{FF2B5EF4-FFF2-40B4-BE49-F238E27FC236}">
                <a16:creationId xmlns:a16="http://schemas.microsoft.com/office/drawing/2014/main" id="{A21FFC38-16D8-4151-917F-6B3C62C283A1}"/>
              </a:ext>
            </a:extLst>
          </p:cNvPr>
          <p:cNvGrpSpPr/>
          <p:nvPr/>
        </p:nvGrpSpPr>
        <p:grpSpPr>
          <a:xfrm>
            <a:off x="415370" y="3877189"/>
            <a:ext cx="8313259" cy="2569036"/>
            <a:chOff x="471826" y="4169736"/>
            <a:chExt cx="8313259" cy="2569036"/>
          </a:xfrm>
        </p:grpSpPr>
        <p:grpSp>
          <p:nvGrpSpPr>
            <p:cNvPr id="26" name="Skupina 25">
              <a:extLst>
                <a:ext uri="{FF2B5EF4-FFF2-40B4-BE49-F238E27FC236}">
                  <a16:creationId xmlns:a16="http://schemas.microsoft.com/office/drawing/2014/main" id="{C3860C2B-4A70-4058-9704-10F204CB4415}"/>
                </a:ext>
              </a:extLst>
            </p:cNvPr>
            <p:cNvGrpSpPr/>
            <p:nvPr/>
          </p:nvGrpSpPr>
          <p:grpSpPr>
            <a:xfrm>
              <a:off x="471826" y="4169736"/>
              <a:ext cx="7741684" cy="2081889"/>
              <a:chOff x="471826" y="4169736"/>
              <a:chExt cx="7741684" cy="2081889"/>
            </a:xfrm>
          </p:grpSpPr>
          <p:grpSp>
            <p:nvGrpSpPr>
              <p:cNvPr id="13" name="Skupina 12">
                <a:extLst>
                  <a:ext uri="{FF2B5EF4-FFF2-40B4-BE49-F238E27FC236}">
                    <a16:creationId xmlns:a16="http://schemas.microsoft.com/office/drawing/2014/main" id="{DE605200-7FB8-4EC3-ADD9-4B3ACE1790D0}"/>
                  </a:ext>
                </a:extLst>
              </p:cNvPr>
              <p:cNvGrpSpPr/>
              <p:nvPr/>
            </p:nvGrpSpPr>
            <p:grpSpPr>
              <a:xfrm>
                <a:off x="471826" y="4451625"/>
                <a:ext cx="7741684" cy="1800000"/>
                <a:chOff x="255579" y="4978854"/>
                <a:chExt cx="7741684" cy="1800000"/>
              </a:xfrm>
            </p:grpSpPr>
            <p:pic>
              <p:nvPicPr>
                <p:cNvPr id="5" name="Obrázek 4">
                  <a:extLst>
                    <a:ext uri="{FF2B5EF4-FFF2-40B4-BE49-F238E27FC236}">
                      <a16:creationId xmlns:a16="http://schemas.microsoft.com/office/drawing/2014/main" id="{A6DCCC36-783D-4365-9F6D-F58DCD426B9B}"/>
                    </a:ext>
                  </a:extLst>
                </p:cNvPr>
                <p:cNvPicPr>
                  <a:picLocks noChangeAspect="1"/>
                </p:cNvPicPr>
                <p:nvPr/>
              </p:nvPicPr>
              <p:blipFill>
                <a:blip r:embed="rId3"/>
                <a:stretch>
                  <a:fillRect/>
                </a:stretch>
              </p:blipFill>
              <p:spPr>
                <a:xfrm>
                  <a:off x="255579" y="4978854"/>
                  <a:ext cx="3771975" cy="1800000"/>
                </a:xfrm>
                <a:prstGeom prst="rect">
                  <a:avLst/>
                </a:prstGeom>
              </p:spPr>
            </p:pic>
            <p:pic>
              <p:nvPicPr>
                <p:cNvPr id="12" name="Obrázek 11">
                  <a:extLst>
                    <a:ext uri="{FF2B5EF4-FFF2-40B4-BE49-F238E27FC236}">
                      <a16:creationId xmlns:a16="http://schemas.microsoft.com/office/drawing/2014/main" id="{AE2376A2-A168-436D-B168-F69ADC5C5408}"/>
                    </a:ext>
                  </a:extLst>
                </p:cNvPr>
                <p:cNvPicPr>
                  <a:picLocks noChangeAspect="1"/>
                </p:cNvPicPr>
                <p:nvPr/>
              </p:nvPicPr>
              <p:blipFill>
                <a:blip r:embed="rId4"/>
                <a:stretch>
                  <a:fillRect/>
                </a:stretch>
              </p:blipFill>
              <p:spPr>
                <a:xfrm>
                  <a:off x="4153022" y="4978854"/>
                  <a:ext cx="3844241" cy="1800000"/>
                </a:xfrm>
                <a:prstGeom prst="rect">
                  <a:avLst/>
                </a:prstGeom>
              </p:spPr>
            </p:pic>
          </p:grpSp>
          <p:sp>
            <p:nvSpPr>
              <p:cNvPr id="14" name="TextovéPole 13">
                <a:extLst>
                  <a:ext uri="{FF2B5EF4-FFF2-40B4-BE49-F238E27FC236}">
                    <a16:creationId xmlns:a16="http://schemas.microsoft.com/office/drawing/2014/main" id="{E7213E0B-1D6D-4A35-84AB-8B5C5AB52762}"/>
                  </a:ext>
                </a:extLst>
              </p:cNvPr>
              <p:cNvSpPr txBox="1"/>
              <p:nvPr/>
            </p:nvSpPr>
            <p:spPr>
              <a:xfrm>
                <a:off x="471826" y="4169737"/>
                <a:ext cx="1896673" cy="307777"/>
              </a:xfrm>
              <a:prstGeom prst="rect">
                <a:avLst/>
              </a:prstGeom>
              <a:noFill/>
            </p:spPr>
            <p:txBody>
              <a:bodyPr wrap="none" rtlCol="0">
                <a:spAutoFit/>
              </a:bodyPr>
              <a:lstStyle/>
              <a:p>
                <a:r>
                  <a:rPr lang="cs-CZ" sz="1400" b="0" dirty="0"/>
                  <a:t>širokopásmový signál</a:t>
                </a:r>
              </a:p>
            </p:txBody>
          </p:sp>
          <p:sp>
            <p:nvSpPr>
              <p:cNvPr id="20" name="TextovéPole 19">
                <a:extLst>
                  <a:ext uri="{FF2B5EF4-FFF2-40B4-BE49-F238E27FC236}">
                    <a16:creationId xmlns:a16="http://schemas.microsoft.com/office/drawing/2014/main" id="{D89E4F16-949F-4BDC-BDE2-F894EBEF22E5}"/>
                  </a:ext>
                </a:extLst>
              </p:cNvPr>
              <p:cNvSpPr txBox="1"/>
              <p:nvPr/>
            </p:nvSpPr>
            <p:spPr>
              <a:xfrm>
                <a:off x="2470276" y="4174270"/>
                <a:ext cx="1797287" cy="307777"/>
              </a:xfrm>
              <a:prstGeom prst="rect">
                <a:avLst/>
              </a:prstGeom>
              <a:noFill/>
            </p:spPr>
            <p:txBody>
              <a:bodyPr wrap="none" rtlCol="0">
                <a:spAutoFit/>
              </a:bodyPr>
              <a:lstStyle/>
              <a:p>
                <a:r>
                  <a:rPr lang="cs-CZ" sz="1400" b="0" dirty="0"/>
                  <a:t>úzkopásmový signál</a:t>
                </a:r>
              </a:p>
            </p:txBody>
          </p:sp>
          <p:sp>
            <p:nvSpPr>
              <p:cNvPr id="21" name="TextovéPole 20">
                <a:extLst>
                  <a:ext uri="{FF2B5EF4-FFF2-40B4-BE49-F238E27FC236}">
                    <a16:creationId xmlns:a16="http://schemas.microsoft.com/office/drawing/2014/main" id="{4144FE58-1F38-42E8-8156-3018788B47AA}"/>
                  </a:ext>
                </a:extLst>
              </p:cNvPr>
              <p:cNvSpPr txBox="1"/>
              <p:nvPr/>
            </p:nvSpPr>
            <p:spPr>
              <a:xfrm>
                <a:off x="6393315" y="4169736"/>
                <a:ext cx="1797287" cy="307777"/>
              </a:xfrm>
              <a:prstGeom prst="rect">
                <a:avLst/>
              </a:prstGeom>
              <a:noFill/>
            </p:spPr>
            <p:txBody>
              <a:bodyPr wrap="none" rtlCol="0">
                <a:spAutoFit/>
              </a:bodyPr>
              <a:lstStyle/>
              <a:p>
                <a:r>
                  <a:rPr lang="cs-CZ" sz="1400" b="0" dirty="0"/>
                  <a:t>úzkopásmový signál</a:t>
                </a:r>
              </a:p>
            </p:txBody>
          </p:sp>
          <p:sp>
            <p:nvSpPr>
              <p:cNvPr id="22" name="TextovéPole 21">
                <a:extLst>
                  <a:ext uri="{FF2B5EF4-FFF2-40B4-BE49-F238E27FC236}">
                    <a16:creationId xmlns:a16="http://schemas.microsoft.com/office/drawing/2014/main" id="{016E6A1D-290A-40AF-9DA3-7390CD91E186}"/>
                  </a:ext>
                </a:extLst>
              </p:cNvPr>
              <p:cNvSpPr txBox="1"/>
              <p:nvPr/>
            </p:nvSpPr>
            <p:spPr>
              <a:xfrm>
                <a:off x="4364987" y="4178383"/>
                <a:ext cx="1797287" cy="307777"/>
              </a:xfrm>
              <a:prstGeom prst="rect">
                <a:avLst/>
              </a:prstGeom>
              <a:noFill/>
            </p:spPr>
            <p:txBody>
              <a:bodyPr wrap="none" rtlCol="0">
                <a:spAutoFit/>
              </a:bodyPr>
              <a:lstStyle/>
              <a:p>
                <a:r>
                  <a:rPr lang="cs-CZ" sz="1400" b="0" dirty="0"/>
                  <a:t>úzkopásmový signál</a:t>
                </a:r>
              </a:p>
            </p:txBody>
          </p:sp>
        </p:grpSp>
        <p:grpSp>
          <p:nvGrpSpPr>
            <p:cNvPr id="19" name="Skupina 18">
              <a:extLst>
                <a:ext uri="{FF2B5EF4-FFF2-40B4-BE49-F238E27FC236}">
                  <a16:creationId xmlns:a16="http://schemas.microsoft.com/office/drawing/2014/main" id="{2DC8AD19-0D74-40B4-A61D-791818D7CE6A}"/>
                </a:ext>
              </a:extLst>
            </p:cNvPr>
            <p:cNvGrpSpPr/>
            <p:nvPr/>
          </p:nvGrpSpPr>
          <p:grpSpPr>
            <a:xfrm>
              <a:off x="5076056" y="6215552"/>
              <a:ext cx="3709029" cy="523220"/>
              <a:chOff x="2601798" y="4868598"/>
              <a:chExt cx="3709029" cy="523220"/>
            </a:xfrm>
          </p:grpSpPr>
          <p:sp>
            <p:nvSpPr>
              <p:cNvPr id="23" name="TextovéPole 22">
                <a:extLst>
                  <a:ext uri="{FF2B5EF4-FFF2-40B4-BE49-F238E27FC236}">
                    <a16:creationId xmlns:a16="http://schemas.microsoft.com/office/drawing/2014/main" id="{32BC88C6-2260-4631-AE93-88F6422A3853}"/>
                  </a:ext>
                </a:extLst>
              </p:cNvPr>
              <p:cNvSpPr txBox="1"/>
              <p:nvPr/>
            </p:nvSpPr>
            <p:spPr>
              <a:xfrm>
                <a:off x="3331704" y="4868598"/>
                <a:ext cx="2979123" cy="523220"/>
              </a:xfrm>
              <a:prstGeom prst="rect">
                <a:avLst/>
              </a:prstGeom>
              <a:noFill/>
            </p:spPr>
            <p:txBody>
              <a:bodyPr wrap="square" rtlCol="0">
                <a:spAutoFit/>
              </a:bodyPr>
              <a:lstStyle/>
              <a:p>
                <a:r>
                  <a:rPr lang="cs-CZ" sz="1400" b="0" dirty="0"/>
                  <a:t>signál ve frekvenční doméně</a:t>
                </a:r>
              </a:p>
              <a:p>
                <a:r>
                  <a:rPr lang="cs-CZ" sz="1400" b="0" dirty="0"/>
                  <a:t>šířka propustného pásma měřiče</a:t>
                </a:r>
              </a:p>
            </p:txBody>
          </p:sp>
          <p:cxnSp>
            <p:nvCxnSpPr>
              <p:cNvPr id="16" name="Přímá spojnice 15">
                <a:extLst>
                  <a:ext uri="{FF2B5EF4-FFF2-40B4-BE49-F238E27FC236}">
                    <a16:creationId xmlns:a16="http://schemas.microsoft.com/office/drawing/2014/main" id="{E0D0B0D0-A71F-4B81-B055-0C5A74A2059F}"/>
                  </a:ext>
                </a:extLst>
              </p:cNvPr>
              <p:cNvCxnSpPr>
                <a:cxnSpLocks/>
              </p:cNvCxnSpPr>
              <p:nvPr/>
            </p:nvCxnSpPr>
            <p:spPr bwMode="auto">
              <a:xfrm>
                <a:off x="2642822" y="5013176"/>
                <a:ext cx="688882"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8" name="Volný tvar: obrazec 17">
                <a:extLst>
                  <a:ext uri="{FF2B5EF4-FFF2-40B4-BE49-F238E27FC236}">
                    <a16:creationId xmlns:a16="http://schemas.microsoft.com/office/drawing/2014/main" id="{429D457F-3F45-4514-93CB-911FA3F0CC75}"/>
                  </a:ext>
                </a:extLst>
              </p:cNvPr>
              <p:cNvSpPr/>
              <p:nvPr/>
            </p:nvSpPr>
            <p:spPr bwMode="auto">
              <a:xfrm>
                <a:off x="2601798" y="5145474"/>
                <a:ext cx="659876" cy="180670"/>
              </a:xfrm>
              <a:custGeom>
                <a:avLst/>
                <a:gdLst>
                  <a:gd name="connsiteX0" fmla="*/ 0 w 659876"/>
                  <a:gd name="connsiteY0" fmla="*/ 180670 h 180670"/>
                  <a:gd name="connsiteX1" fmla="*/ 9427 w 659876"/>
                  <a:gd name="connsiteY1" fmla="*/ 133536 h 180670"/>
                  <a:gd name="connsiteX2" fmla="*/ 37707 w 659876"/>
                  <a:gd name="connsiteY2" fmla="*/ 95829 h 180670"/>
                  <a:gd name="connsiteX3" fmla="*/ 141402 w 659876"/>
                  <a:gd name="connsiteY3" fmla="*/ 39268 h 180670"/>
                  <a:gd name="connsiteX4" fmla="*/ 188536 w 659876"/>
                  <a:gd name="connsiteY4" fmla="*/ 29841 h 180670"/>
                  <a:gd name="connsiteX5" fmla="*/ 216816 w 659876"/>
                  <a:gd name="connsiteY5" fmla="*/ 20415 h 180670"/>
                  <a:gd name="connsiteX6" fmla="*/ 367645 w 659876"/>
                  <a:gd name="connsiteY6" fmla="*/ 1561 h 180670"/>
                  <a:gd name="connsiteX7" fmla="*/ 650449 w 659876"/>
                  <a:gd name="connsiteY7" fmla="*/ 29841 h 180670"/>
                  <a:gd name="connsiteX8" fmla="*/ 659876 w 659876"/>
                  <a:gd name="connsiteY8" fmla="*/ 39268 h 18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876" h="180670">
                    <a:moveTo>
                      <a:pt x="0" y="180670"/>
                    </a:moveTo>
                    <a:cubicBezTo>
                      <a:pt x="3142" y="164959"/>
                      <a:pt x="2920" y="148178"/>
                      <a:pt x="9427" y="133536"/>
                    </a:cubicBezTo>
                    <a:cubicBezTo>
                      <a:pt x="15808" y="119179"/>
                      <a:pt x="25964" y="106267"/>
                      <a:pt x="37707" y="95829"/>
                    </a:cubicBezTo>
                    <a:cubicBezTo>
                      <a:pt x="66188" y="70513"/>
                      <a:pt x="104714" y="50275"/>
                      <a:pt x="141402" y="39268"/>
                    </a:cubicBezTo>
                    <a:cubicBezTo>
                      <a:pt x="156749" y="34664"/>
                      <a:pt x="172992" y="33727"/>
                      <a:pt x="188536" y="29841"/>
                    </a:cubicBezTo>
                    <a:cubicBezTo>
                      <a:pt x="198176" y="27431"/>
                      <a:pt x="207001" y="21965"/>
                      <a:pt x="216816" y="20415"/>
                    </a:cubicBezTo>
                    <a:cubicBezTo>
                      <a:pt x="266864" y="12513"/>
                      <a:pt x="367645" y="1561"/>
                      <a:pt x="367645" y="1561"/>
                    </a:cubicBezTo>
                    <a:cubicBezTo>
                      <a:pt x="498881" y="6811"/>
                      <a:pt x="556435" y="-17165"/>
                      <a:pt x="650449" y="29841"/>
                    </a:cubicBezTo>
                    <a:cubicBezTo>
                      <a:pt x="654424" y="31828"/>
                      <a:pt x="656734" y="36126"/>
                      <a:pt x="659876" y="39268"/>
                    </a:cubicBezTo>
                  </a:path>
                </a:pathLst>
              </a:custGeom>
              <a:noFill/>
              <a:ln w="28575" cap="flat" cmpd="sng" algn="ctr">
                <a:solidFill>
                  <a:srgbClr val="00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cs-CZ" sz="1800" b="1" i="0" u="none" strike="noStrike" cap="none" normalizeH="0" baseline="0">
                  <a:ln>
                    <a:noFill/>
                  </a:ln>
                  <a:solidFill>
                    <a:schemeClr val="tx1"/>
                  </a:solidFill>
                  <a:effectLst/>
                  <a:latin typeface="Arial" charset="0"/>
                </a:endParaRPr>
              </a:p>
            </p:txBody>
          </p:sp>
        </p:grpSp>
      </p:grpSp>
      <p:sp>
        <p:nvSpPr>
          <p:cNvPr id="6" name="Text Box 9">
            <a:extLst>
              <a:ext uri="{FF2B5EF4-FFF2-40B4-BE49-F238E27FC236}">
                <a16:creationId xmlns:a16="http://schemas.microsoft.com/office/drawing/2014/main" id="{46C71B16-D6B5-41B9-BB91-940E4F825C1B}"/>
              </a:ext>
            </a:extLst>
          </p:cNvPr>
          <p:cNvSpPr txBox="1">
            <a:spLocks noChangeArrowheads="1"/>
          </p:cNvSpPr>
          <p:nvPr/>
        </p:nvSpPr>
        <p:spPr bwMode="auto">
          <a:xfrm>
            <a:off x="5721651" y="593656"/>
            <a:ext cx="3332577" cy="1169551"/>
          </a:xfrm>
          <a:prstGeom prst="rect">
            <a:avLst/>
          </a:prstGeom>
          <a:noFill/>
          <a:ln w="9525">
            <a:noFill/>
            <a:miter lim="800000"/>
            <a:headEnd/>
            <a:tailEnd/>
          </a:ln>
        </p:spPr>
        <p:txBody>
          <a:bodyPr wrap="square">
            <a:spAutoFit/>
          </a:bodyPr>
          <a:lstStyle/>
          <a:p>
            <a:pPr>
              <a:spcBef>
                <a:spcPct val="50000"/>
              </a:spcBef>
            </a:pPr>
            <a:r>
              <a:rPr lang="cs-CZ" sz="1400" dirty="0"/>
              <a:t>Úzkopásmový signál</a:t>
            </a:r>
          </a:p>
          <a:p>
            <a:r>
              <a:rPr lang="cs-CZ" sz="1400" b="0" dirty="0"/>
              <a:t>Harmonické a periodické neharmonické signály, </a:t>
            </a:r>
            <a:r>
              <a:rPr lang="cs-CZ" sz="1400" b="0" u="sng" dirty="0"/>
              <a:t>výstupní údaj měřiče rušení je nezávislý na šířce propustného pásma měřiče</a:t>
            </a:r>
            <a:r>
              <a:rPr lang="cs-CZ" sz="1400" b="0" dirty="0"/>
              <a:t>.</a:t>
            </a:r>
            <a:endParaRPr lang="en-US" sz="1400" b="0" dirty="0"/>
          </a:p>
        </p:txBody>
      </p:sp>
      <p:sp>
        <p:nvSpPr>
          <p:cNvPr id="7" name="Text Box 10">
            <a:extLst>
              <a:ext uri="{FF2B5EF4-FFF2-40B4-BE49-F238E27FC236}">
                <a16:creationId xmlns:a16="http://schemas.microsoft.com/office/drawing/2014/main" id="{BE881001-3C64-4742-9562-999B8B6B1ABA}"/>
              </a:ext>
            </a:extLst>
          </p:cNvPr>
          <p:cNvSpPr txBox="1">
            <a:spLocks noChangeArrowheads="1"/>
          </p:cNvSpPr>
          <p:nvPr/>
        </p:nvSpPr>
        <p:spPr bwMode="auto">
          <a:xfrm>
            <a:off x="5728792" y="2047177"/>
            <a:ext cx="3332577" cy="1600438"/>
          </a:xfrm>
          <a:prstGeom prst="rect">
            <a:avLst/>
          </a:prstGeom>
          <a:noFill/>
          <a:ln w="9525">
            <a:noFill/>
            <a:miter lim="800000"/>
            <a:headEnd/>
            <a:tailEnd/>
          </a:ln>
        </p:spPr>
        <p:txBody>
          <a:bodyPr wrap="square">
            <a:spAutoFit/>
          </a:bodyPr>
          <a:lstStyle/>
          <a:p>
            <a:pPr>
              <a:spcBef>
                <a:spcPct val="50000"/>
              </a:spcBef>
            </a:pPr>
            <a:r>
              <a:rPr lang="cs-CZ" sz="1400" dirty="0"/>
              <a:t>Širokopásmový signál</a:t>
            </a:r>
          </a:p>
          <a:p>
            <a:r>
              <a:rPr lang="cs-CZ" sz="1400" b="0" dirty="0"/>
              <a:t>Jednorázové impulzy, neperiodické impulzy nebo periodické neharmonické signály s opakovacím kmitočtem nižším než propustné pásmo měřiče, </a:t>
            </a:r>
            <a:r>
              <a:rPr lang="cs-CZ" sz="1400" b="0" u="sng" dirty="0">
                <a:highlight>
                  <a:srgbClr val="D9FFD9"/>
                </a:highlight>
              </a:rPr>
              <a:t>výstupní údaj měřiče rušení je přímo úměrný šířce propustného pásma měřiče</a:t>
            </a:r>
            <a:r>
              <a:rPr lang="cs-CZ" sz="1400" b="0" dirty="0">
                <a:highlight>
                  <a:srgbClr val="D9FFD9"/>
                </a:highlight>
              </a:rPr>
              <a:t>.</a:t>
            </a:r>
            <a:endParaRPr lang="en-US" sz="1400" b="0" dirty="0">
              <a:highlight>
                <a:srgbClr val="D9FFD9"/>
              </a:highlight>
            </a:endParaRPr>
          </a:p>
        </p:txBody>
      </p:sp>
    </p:spTree>
    <p:extLst>
      <p:ext uri="{BB962C8B-B14F-4D97-AF65-F5344CB8AC3E}">
        <p14:creationId xmlns:p14="http://schemas.microsoft.com/office/powerpoint/2010/main" val="36211625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Obdélník 1">
            <a:extLst>
              <a:ext uri="{FF2B5EF4-FFF2-40B4-BE49-F238E27FC236}">
                <a16:creationId xmlns:a16="http://schemas.microsoft.com/office/drawing/2014/main" id="{EED2D523-FB78-4A9D-81BB-7208B93991EC}"/>
              </a:ext>
            </a:extLst>
          </p:cNvPr>
          <p:cNvSpPr>
            <a:spLocks noChangeArrowheads="1"/>
          </p:cNvSpPr>
          <p:nvPr/>
        </p:nvSpPr>
        <p:spPr bwMode="auto">
          <a:xfrm>
            <a:off x="221294" y="956586"/>
            <a:ext cx="881520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400" b="0" u="sng" dirty="0">
                <a:solidFill>
                  <a:srgbClr val="000000"/>
                </a:solidFill>
              </a:rPr>
              <a:t>Špičkový detektor P (detektor vrcholové hodnoty, </a:t>
            </a:r>
            <a:r>
              <a:rPr lang="cs-CZ" altLang="cs-CZ" sz="1400" b="0" u="sng" dirty="0" err="1">
                <a:solidFill>
                  <a:srgbClr val="000000"/>
                </a:solidFill>
              </a:rPr>
              <a:t>Peak</a:t>
            </a:r>
            <a:r>
              <a:rPr lang="cs-CZ" altLang="cs-CZ" sz="1400" b="0" u="sng" dirty="0">
                <a:solidFill>
                  <a:srgbClr val="000000"/>
                </a:solidFill>
              </a:rPr>
              <a:t> </a:t>
            </a:r>
            <a:r>
              <a:rPr lang="cs-CZ" altLang="cs-CZ" sz="1400" b="0" u="sng" dirty="0" err="1">
                <a:solidFill>
                  <a:srgbClr val="000000"/>
                </a:solidFill>
              </a:rPr>
              <a:t>detector</a:t>
            </a:r>
            <a:r>
              <a:rPr lang="cs-CZ" altLang="cs-CZ" sz="1400" b="0" u="sng" dirty="0">
                <a:solidFill>
                  <a:srgbClr val="000000"/>
                </a:solidFill>
              </a:rPr>
              <a:t>):</a:t>
            </a:r>
            <a:r>
              <a:rPr lang="cs-CZ" altLang="cs-CZ" sz="1400" b="0" dirty="0">
                <a:solidFill>
                  <a:srgbClr val="000000"/>
                </a:solidFill>
              </a:rPr>
              <a:t> Výstupní napětí je rovno maximální velikosti vstupního napětí (maximální hodnotě obálky napětí na mezifrekvenčním výstupu měřiče rušení). Špičkový detektor má velmi krátkou (nulovou) nabíjecí časovou konstantu a velmi dlouhou (nekonečnou) vybíjecí konstantu. Detektor reaguje rychle na růst velikosti obálky signálu a udržuje na výstupu její maximální dosaženou hodnotu. Výstupní napětí špičkového detektoru závisí jen na velikosti vstupního napětí a není ovlivněno </a:t>
            </a:r>
            <a:r>
              <a:rPr lang="cs-CZ" altLang="cs-CZ" sz="1400" b="0" dirty="0">
                <a:solidFill>
                  <a:srgbClr val="000000"/>
                </a:solidFill>
                <a:hlinkClick r:id="rId2" action="ppaction://hlinksldjump"/>
              </a:rPr>
              <a:t>opakovacím kmitočtem rušivých impulzů</a:t>
            </a:r>
            <a:r>
              <a:rPr lang="cs-CZ" altLang="cs-CZ" sz="1400" b="0" dirty="0">
                <a:solidFill>
                  <a:srgbClr val="000000"/>
                </a:solidFill>
              </a:rPr>
              <a:t>. Měření se špičkovým detektorem se používá jako rychlé počáteční přehledové měření rušivých signálů v normou požadovaném pásmu kmitočtů. Kapacita </a:t>
            </a:r>
            <a:r>
              <a:rPr lang="cs-CZ" altLang="cs-CZ" sz="1400" b="0" i="1" dirty="0">
                <a:solidFill>
                  <a:srgbClr val="000000"/>
                </a:solidFill>
              </a:rPr>
              <a:t>C</a:t>
            </a:r>
            <a:r>
              <a:rPr lang="cs-CZ" altLang="cs-CZ" sz="1400" b="0" dirty="0">
                <a:solidFill>
                  <a:srgbClr val="000000"/>
                </a:solidFill>
              </a:rPr>
              <a:t> v obvodu detektoru je nabíjena vstupním signálem s časovou konstantou </a:t>
            </a:r>
            <a:r>
              <a:rPr lang="cs-CZ" altLang="cs-CZ" sz="1400" b="0" i="1" dirty="0" err="1">
                <a:solidFill>
                  <a:srgbClr val="000000"/>
                </a:solidFill>
              </a:rPr>
              <a:t>τ</a:t>
            </a:r>
            <a:r>
              <a:rPr lang="cs-CZ" altLang="cs-CZ" sz="1400" b="0" i="1" baseline="-25000" dirty="0" err="1">
                <a:solidFill>
                  <a:srgbClr val="000000"/>
                </a:solidFill>
              </a:rPr>
              <a:t>c</a:t>
            </a:r>
            <a:r>
              <a:rPr lang="cs-CZ" altLang="cs-CZ" sz="1400" b="0" dirty="0">
                <a:solidFill>
                  <a:srgbClr val="000000"/>
                </a:solidFill>
              </a:rPr>
              <a:t> = 1/</a:t>
            </a:r>
            <a:r>
              <a:rPr lang="cs-CZ" altLang="cs-CZ" sz="1400" b="0" i="1" dirty="0">
                <a:solidFill>
                  <a:srgbClr val="000000"/>
                </a:solidFill>
              </a:rPr>
              <a:t>R</a:t>
            </a:r>
            <a:r>
              <a:rPr lang="cs-CZ" altLang="cs-CZ" sz="1400" b="0" baseline="-25000" dirty="0">
                <a:solidFill>
                  <a:srgbClr val="000000"/>
                </a:solidFill>
              </a:rPr>
              <a:t>1</a:t>
            </a:r>
            <a:r>
              <a:rPr lang="cs-CZ" altLang="cs-CZ" sz="1400" b="0" i="1" dirty="0">
                <a:solidFill>
                  <a:srgbClr val="000000"/>
                </a:solidFill>
              </a:rPr>
              <a:t>C. </a:t>
            </a:r>
            <a:r>
              <a:rPr lang="cs-CZ" altLang="cs-CZ" sz="1400" b="0" dirty="0">
                <a:solidFill>
                  <a:srgbClr val="000000"/>
                </a:solidFill>
              </a:rPr>
              <a:t>Vyrovnávací zesilovač (BA – buffer </a:t>
            </a:r>
            <a:r>
              <a:rPr lang="cs-CZ" altLang="cs-CZ" sz="1400" b="0" dirty="0" err="1">
                <a:solidFill>
                  <a:srgbClr val="000000"/>
                </a:solidFill>
              </a:rPr>
              <a:t>amplifier</a:t>
            </a:r>
            <a:r>
              <a:rPr lang="cs-CZ" altLang="cs-CZ" sz="1400" b="0" dirty="0">
                <a:solidFill>
                  <a:srgbClr val="000000"/>
                </a:solidFill>
              </a:rPr>
              <a:t>) má vstupní impedanci o několik řádů vyšší, než je hodnota </a:t>
            </a:r>
            <a:r>
              <a:rPr lang="cs-CZ" altLang="cs-CZ" sz="1400" b="0" i="1" dirty="0">
                <a:solidFill>
                  <a:srgbClr val="000000"/>
                </a:solidFill>
              </a:rPr>
              <a:t>R</a:t>
            </a:r>
            <a:r>
              <a:rPr lang="cs-CZ" altLang="cs-CZ" sz="1400" b="0" baseline="-25000" dirty="0">
                <a:solidFill>
                  <a:srgbClr val="000000"/>
                </a:solidFill>
              </a:rPr>
              <a:t>1</a:t>
            </a:r>
            <a:r>
              <a:rPr lang="cs-CZ" altLang="cs-CZ" sz="1400" b="0" dirty="0">
                <a:solidFill>
                  <a:srgbClr val="000000"/>
                </a:solidFill>
              </a:rPr>
              <a:t> a udržuje maximální hodnotu</a:t>
            </a:r>
            <a:br>
              <a:rPr lang="cs-CZ" altLang="cs-CZ" sz="1400" b="0" dirty="0">
                <a:solidFill>
                  <a:srgbClr val="000000"/>
                </a:solidFill>
              </a:rPr>
            </a:br>
            <a:r>
              <a:rPr lang="cs-CZ" altLang="cs-CZ" sz="1400" b="0" dirty="0">
                <a:solidFill>
                  <a:srgbClr val="000000"/>
                </a:solidFill>
              </a:rPr>
              <a:t>na kondenzátoru po velmi dlouhou dobu.</a:t>
            </a:r>
            <a:endParaRPr lang="cs-CZ" altLang="cs-CZ" sz="1400" b="0" dirty="0"/>
          </a:p>
        </p:txBody>
      </p:sp>
      <p:sp>
        <p:nvSpPr>
          <p:cNvPr id="5" name="Obdélník 4">
            <a:extLst>
              <a:ext uri="{FF2B5EF4-FFF2-40B4-BE49-F238E27FC236}">
                <a16:creationId xmlns:a16="http://schemas.microsoft.com/office/drawing/2014/main" id="{A409A16D-F817-45E0-B928-CCFAD9BEF514}"/>
              </a:ext>
            </a:extLst>
          </p:cNvPr>
          <p:cNvSpPr/>
          <p:nvPr/>
        </p:nvSpPr>
        <p:spPr>
          <a:xfrm>
            <a:off x="288101" y="119228"/>
            <a:ext cx="8316347" cy="830997"/>
          </a:xfrm>
          <a:prstGeom prst="rect">
            <a:avLst/>
          </a:prstGeom>
        </p:spPr>
        <p:txBody>
          <a:bodyPr wrap="square">
            <a:spAutoFit/>
          </a:bodyPr>
          <a:lstStyle/>
          <a:p>
            <a:pPr>
              <a:defRPr/>
            </a:pPr>
            <a:r>
              <a:rPr lang="cs-CZ" sz="2400" dirty="0">
                <a:solidFill>
                  <a:srgbClr val="CC0000"/>
                </a:solidFill>
                <a:latin typeface="Arial" panose="020B0604020202020204" pitchFamily="34" charset="0"/>
              </a:rPr>
              <a:t>Pro měření EMI musí být měřicí přijímač schopný vyhodnocovat signál třemi způsoby (detektory): </a:t>
            </a:r>
          </a:p>
        </p:txBody>
      </p:sp>
      <p:pic>
        <p:nvPicPr>
          <p:cNvPr id="6" name="Obrázek 5">
            <a:extLst>
              <a:ext uri="{FF2B5EF4-FFF2-40B4-BE49-F238E27FC236}">
                <a16:creationId xmlns:a16="http://schemas.microsoft.com/office/drawing/2014/main" id="{65E54389-D069-4B44-B490-67A0C8D727D0}"/>
              </a:ext>
            </a:extLst>
          </p:cNvPr>
          <p:cNvPicPr>
            <a:picLocks noChangeAspect="1"/>
          </p:cNvPicPr>
          <p:nvPr/>
        </p:nvPicPr>
        <p:blipFill>
          <a:blip r:embed="rId3"/>
          <a:stretch>
            <a:fillRect/>
          </a:stretch>
        </p:blipFill>
        <p:spPr>
          <a:xfrm>
            <a:off x="611560" y="3097952"/>
            <a:ext cx="2988320" cy="1508780"/>
          </a:xfrm>
          <a:prstGeom prst="rect">
            <a:avLst/>
          </a:prstGeom>
        </p:spPr>
      </p:pic>
      <p:graphicFrame>
        <p:nvGraphicFramePr>
          <p:cNvPr id="9" name="Group 101">
            <a:extLst>
              <a:ext uri="{FF2B5EF4-FFF2-40B4-BE49-F238E27FC236}">
                <a16:creationId xmlns:a16="http://schemas.microsoft.com/office/drawing/2014/main" id="{F1728E3D-E8B8-4507-BD1F-3A4E6BF265DA}"/>
              </a:ext>
            </a:extLst>
          </p:cNvPr>
          <p:cNvGraphicFramePr>
            <a:graphicFrameLocks/>
          </p:cNvGraphicFramePr>
          <p:nvPr>
            <p:extLst>
              <p:ext uri="{D42A27DB-BD31-4B8C-83A1-F6EECF244321}">
                <p14:modId xmlns:p14="http://schemas.microsoft.com/office/powerpoint/2010/main" val="1453440933"/>
              </p:ext>
            </p:extLst>
          </p:nvPr>
        </p:nvGraphicFramePr>
        <p:xfrm>
          <a:off x="3779912" y="2988842"/>
          <a:ext cx="4320479" cy="1371600"/>
        </p:xfrm>
        <a:graphic>
          <a:graphicData uri="http://schemas.openxmlformats.org/drawingml/2006/table">
            <a:tbl>
              <a:tblPr/>
              <a:tblGrid>
                <a:gridCol w="785542">
                  <a:extLst>
                    <a:ext uri="{9D8B030D-6E8A-4147-A177-3AD203B41FA5}">
                      <a16:colId xmlns:a16="http://schemas.microsoft.com/office/drawing/2014/main" val="20000"/>
                    </a:ext>
                  </a:extLst>
                </a:gridCol>
                <a:gridCol w="1878753">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tblGrid>
              <a:tr h="2520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Pásmo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Rozsah kmitočtů</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lang="cs-CZ" altLang="cs-CZ" sz="1200" b="1" i="0" dirty="0">
                          <a:solidFill>
                            <a:srgbClr val="000000"/>
                          </a:solidFill>
                        </a:rPr>
                        <a:t>Minimum </a:t>
                      </a:r>
                      <a:r>
                        <a:rPr lang="el-GR" altLang="cs-CZ" sz="1200" b="1" i="1" dirty="0">
                          <a:solidFill>
                            <a:srgbClr val="000000"/>
                          </a:solidFill>
                        </a:rPr>
                        <a:t>τ</a:t>
                      </a:r>
                      <a:r>
                        <a:rPr lang="cs-CZ" altLang="cs-CZ" sz="1200" b="1" i="1" baseline="-25000" dirty="0">
                          <a:solidFill>
                            <a:srgbClr val="000000"/>
                          </a:solidFill>
                        </a:rPr>
                        <a:t>d </a:t>
                      </a:r>
                      <a:r>
                        <a:rPr lang="cs-CZ" altLang="cs-CZ" sz="1200" b="1" i="1" baseline="0" dirty="0">
                          <a:solidFill>
                            <a:srgbClr val="000000"/>
                          </a:solidFill>
                        </a:rPr>
                        <a:t>/ </a:t>
                      </a:r>
                      <a:r>
                        <a:rPr lang="cs-CZ" altLang="cs-CZ" sz="1200" b="1" i="1" dirty="0" err="1">
                          <a:solidFill>
                            <a:srgbClr val="000000"/>
                          </a:solidFill>
                        </a:rPr>
                        <a:t>τ</a:t>
                      </a:r>
                      <a:r>
                        <a:rPr lang="cs-CZ" altLang="cs-CZ" sz="1200" b="1" i="1" baseline="-25000" dirty="0" err="1">
                          <a:solidFill>
                            <a:srgbClr val="000000"/>
                          </a:solidFill>
                        </a:rPr>
                        <a:t>c</a:t>
                      </a:r>
                      <a:endParaRPr kumimoji="0" lang="cs-CZ" sz="1200" b="1"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20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9 – 150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1,89·10</a:t>
                      </a:r>
                      <a:r>
                        <a:rPr kumimoji="0" lang="cs-CZ" sz="1200" b="1" i="0" u="none" strike="noStrike" cap="none" normalizeH="0" baseline="30000" dirty="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20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a:ln>
                            <a:noFill/>
                          </a:ln>
                          <a:solidFill>
                            <a:schemeClr val="tx1"/>
                          </a:solidFill>
                          <a:effectLst/>
                          <a:latin typeface="Arial" charset="0"/>
                        </a:rPr>
                        <a:t>B</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150 kHz – 30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1,25·10</a:t>
                      </a:r>
                      <a:r>
                        <a:rPr kumimoji="0" lang="cs-CZ" sz="1200" b="1" i="0" u="none" strike="noStrike" cap="none" normalizeH="0" baseline="30000" dirty="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20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C a D</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30 – 1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200" b="1" i="0" u="none" strike="noStrike" cap="none" normalizeH="0" baseline="0" dirty="0">
                          <a:ln>
                            <a:noFill/>
                          </a:ln>
                          <a:solidFill>
                            <a:schemeClr val="tx1"/>
                          </a:solidFill>
                          <a:effectLst/>
                          <a:latin typeface="Arial" charset="0"/>
                        </a:rPr>
                        <a:t>1,67·10</a:t>
                      </a:r>
                      <a:r>
                        <a:rPr kumimoji="0" lang="cs-CZ" sz="1200" b="1" i="0" u="none" strike="noStrike" cap="none" normalizeH="0" baseline="30000" dirty="0">
                          <a:ln>
                            <a:noFill/>
                          </a:ln>
                          <a:solidFill>
                            <a:schemeClr val="tx1"/>
                          </a:solidFill>
                          <a:effectLst/>
                          <a:latin typeface="Arial" charset="0"/>
                        </a:rPr>
                        <a:t>7</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200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a:ln>
                            <a:noFill/>
                          </a:ln>
                          <a:solidFill>
                            <a:schemeClr val="tx1"/>
                          </a:solidFill>
                          <a:effectLst/>
                          <a:latin typeface="Arial" charset="0"/>
                        </a:rPr>
                        <a:t>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200" b="1" i="0" u="none" strike="noStrike" cap="none" normalizeH="0" baseline="0" dirty="0">
                          <a:ln>
                            <a:noFill/>
                          </a:ln>
                          <a:solidFill>
                            <a:schemeClr val="tx1"/>
                          </a:solidFill>
                          <a:effectLst/>
                          <a:latin typeface="Arial" charset="0"/>
                        </a:rPr>
                        <a:t>1 GHz – 18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200" b="1" i="0" u="none" strike="noStrike" cap="none" normalizeH="0" baseline="0" dirty="0">
                          <a:ln>
                            <a:noFill/>
                          </a:ln>
                          <a:solidFill>
                            <a:schemeClr val="tx1"/>
                          </a:solidFill>
                          <a:effectLst/>
                          <a:latin typeface="Arial" charset="0"/>
                        </a:rPr>
                        <a:t>1,34·10</a:t>
                      </a:r>
                      <a:r>
                        <a:rPr kumimoji="0" lang="cs-CZ" sz="1200" b="1" i="0" u="none" strike="noStrike" cap="none" normalizeH="0" baseline="30000" dirty="0">
                          <a:ln>
                            <a:noFill/>
                          </a:ln>
                          <a:solidFill>
                            <a:schemeClr val="tx1"/>
                          </a:solidFill>
                          <a:effectLst/>
                          <a:latin typeface="Arial" charset="0"/>
                        </a:rPr>
                        <a:t>8</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1" name="TextovéPole 10">
            <a:extLst>
              <a:ext uri="{FF2B5EF4-FFF2-40B4-BE49-F238E27FC236}">
                <a16:creationId xmlns:a16="http://schemas.microsoft.com/office/drawing/2014/main" id="{1E53E16A-DE37-47D6-9568-B70A8C0CFC69}"/>
              </a:ext>
            </a:extLst>
          </p:cNvPr>
          <p:cNvSpPr txBox="1"/>
          <p:nvPr/>
        </p:nvSpPr>
        <p:spPr>
          <a:xfrm>
            <a:off x="247989" y="4554017"/>
            <a:ext cx="5286810" cy="2246769"/>
          </a:xfrm>
          <a:prstGeom prst="rect">
            <a:avLst/>
          </a:prstGeom>
          <a:noFill/>
        </p:spPr>
        <p:txBody>
          <a:bodyPr wrap="square">
            <a:spAutoFit/>
          </a:bodyPr>
          <a:lstStyle/>
          <a:p>
            <a:pPr>
              <a:spcBef>
                <a:spcPct val="0"/>
              </a:spcBef>
              <a:buFontTx/>
              <a:buNone/>
            </a:pPr>
            <a:r>
              <a:rPr lang="cs-CZ" altLang="cs-CZ" sz="1400" b="0" u="sng" dirty="0">
                <a:solidFill>
                  <a:srgbClr val="000000"/>
                </a:solidFill>
              </a:rPr>
              <a:t>Detektor střední hodnoty AV (průměrující detektor, </a:t>
            </a:r>
            <a:r>
              <a:rPr lang="cs-CZ" altLang="cs-CZ" sz="1400" b="0" u="sng" dirty="0" err="1">
                <a:solidFill>
                  <a:srgbClr val="000000"/>
                </a:solidFill>
              </a:rPr>
              <a:t>Average</a:t>
            </a:r>
            <a:r>
              <a:rPr lang="cs-CZ" altLang="cs-CZ" sz="1400" b="0" u="sng" dirty="0">
                <a:solidFill>
                  <a:srgbClr val="000000"/>
                </a:solidFill>
              </a:rPr>
              <a:t> </a:t>
            </a:r>
            <a:r>
              <a:rPr lang="cs-CZ" altLang="cs-CZ" sz="1400" b="0" u="sng" dirty="0" err="1">
                <a:solidFill>
                  <a:srgbClr val="000000"/>
                </a:solidFill>
              </a:rPr>
              <a:t>detector</a:t>
            </a:r>
            <a:r>
              <a:rPr lang="cs-CZ" altLang="cs-CZ" sz="1400" b="0" u="sng" dirty="0">
                <a:solidFill>
                  <a:srgbClr val="000000"/>
                </a:solidFill>
              </a:rPr>
              <a:t>): </a:t>
            </a:r>
            <a:r>
              <a:rPr lang="cs-CZ" altLang="cs-CZ" sz="1400" b="0" dirty="0">
                <a:solidFill>
                  <a:srgbClr val="000000"/>
                </a:solidFill>
              </a:rPr>
              <a:t>Výstupní napětí je rovno aritmetické střední hodnotě obálky vstupního (rušivého) mezifrekvenčního napětí </a:t>
            </a:r>
            <a:r>
              <a:rPr lang="cs-CZ" altLang="cs-CZ" sz="1400" b="0" i="1" dirty="0" err="1">
                <a:solidFill>
                  <a:srgbClr val="000000"/>
                </a:solidFill>
              </a:rPr>
              <a:t>u</a:t>
            </a:r>
            <a:r>
              <a:rPr lang="cs-CZ" altLang="cs-CZ" sz="1400" b="0" i="1" baseline="-25000" dirty="0" err="1">
                <a:solidFill>
                  <a:srgbClr val="000000"/>
                </a:solidFill>
              </a:rPr>
              <a:t>mf</a:t>
            </a:r>
            <a:r>
              <a:rPr lang="cs-CZ" altLang="cs-CZ" sz="1400" b="0" i="1" baseline="-25000" dirty="0">
                <a:solidFill>
                  <a:srgbClr val="000000"/>
                </a:solidFill>
              </a:rPr>
              <a:t> </a:t>
            </a:r>
            <a:r>
              <a:rPr lang="cs-CZ" altLang="cs-CZ" sz="1400" b="0" dirty="0">
                <a:solidFill>
                  <a:srgbClr val="000000"/>
                </a:solidFill>
              </a:rPr>
              <a:t>(</a:t>
            </a:r>
            <a:r>
              <a:rPr lang="cs-CZ" altLang="cs-CZ" sz="1400" b="0" i="1" dirty="0">
                <a:solidFill>
                  <a:srgbClr val="000000"/>
                </a:solidFill>
              </a:rPr>
              <a:t>t</a:t>
            </a:r>
            <a:r>
              <a:rPr lang="cs-CZ" altLang="cs-CZ" sz="1400" b="0" dirty="0">
                <a:solidFill>
                  <a:srgbClr val="000000"/>
                </a:solidFill>
              </a:rPr>
              <a:t>). Napětí na kondenzátoru </a:t>
            </a:r>
            <a:r>
              <a:rPr lang="cs-CZ" altLang="cs-CZ" sz="1400" b="0" i="1" dirty="0">
                <a:solidFill>
                  <a:srgbClr val="000000"/>
                </a:solidFill>
              </a:rPr>
              <a:t>C</a:t>
            </a:r>
            <a:r>
              <a:rPr lang="cs-CZ" altLang="cs-CZ" sz="1400" b="0" baseline="-25000" dirty="0">
                <a:solidFill>
                  <a:srgbClr val="000000"/>
                </a:solidFill>
              </a:rPr>
              <a:t>1</a:t>
            </a:r>
            <a:r>
              <a:rPr lang="cs-CZ" altLang="cs-CZ" sz="1400" b="0" dirty="0">
                <a:solidFill>
                  <a:srgbClr val="000000"/>
                </a:solidFill>
              </a:rPr>
              <a:t> sleduje velikost obálky vstupního signálu. Toto napětí je dále vyhlazeno filtračním členem </a:t>
            </a:r>
            <a:r>
              <a:rPr lang="cs-CZ" altLang="cs-CZ" sz="1400" b="0" i="1" dirty="0">
                <a:solidFill>
                  <a:srgbClr val="000000"/>
                </a:solidFill>
              </a:rPr>
              <a:t>R</a:t>
            </a:r>
            <a:r>
              <a:rPr lang="cs-CZ" altLang="cs-CZ" sz="1400" b="0" baseline="-25000" dirty="0">
                <a:solidFill>
                  <a:srgbClr val="000000"/>
                </a:solidFill>
              </a:rPr>
              <a:t>2</a:t>
            </a:r>
            <a:r>
              <a:rPr lang="cs-CZ" altLang="cs-CZ" sz="1400" b="0" i="1" dirty="0">
                <a:solidFill>
                  <a:srgbClr val="000000"/>
                </a:solidFill>
              </a:rPr>
              <a:t>C</a:t>
            </a:r>
            <a:r>
              <a:rPr lang="cs-CZ" altLang="cs-CZ" sz="1400" b="0" baseline="-25000" dirty="0">
                <a:solidFill>
                  <a:srgbClr val="000000"/>
                </a:solidFill>
              </a:rPr>
              <a:t>2</a:t>
            </a:r>
            <a:r>
              <a:rPr lang="cs-CZ" altLang="cs-CZ" sz="1400" b="0" dirty="0">
                <a:solidFill>
                  <a:srgbClr val="000000"/>
                </a:solidFill>
              </a:rPr>
              <a:t> a výstupní napětí detektoru na kondenzátoru </a:t>
            </a:r>
            <a:r>
              <a:rPr lang="cs-CZ" altLang="cs-CZ" sz="1400" b="0" i="1" dirty="0">
                <a:solidFill>
                  <a:srgbClr val="000000"/>
                </a:solidFill>
              </a:rPr>
              <a:t>C</a:t>
            </a:r>
            <a:r>
              <a:rPr lang="cs-CZ" altLang="cs-CZ" sz="1400" b="0" baseline="-25000" dirty="0">
                <a:solidFill>
                  <a:srgbClr val="000000"/>
                </a:solidFill>
              </a:rPr>
              <a:t>2</a:t>
            </a:r>
            <a:r>
              <a:rPr lang="cs-CZ" altLang="cs-CZ" sz="1400" b="0" dirty="0">
                <a:solidFill>
                  <a:srgbClr val="000000"/>
                </a:solidFill>
              </a:rPr>
              <a:t> se ustálí na aritmetické střední hodnotě obálky vstupního signálu. Detektor střední hodnoty se užívá především k měření úzkopásmových rušivých signálů a není příliš vhodný pro měření impulzního širokopásmového rušení. </a:t>
            </a:r>
            <a:endParaRPr lang="cs-CZ" altLang="cs-CZ" sz="1400" b="0" dirty="0"/>
          </a:p>
        </p:txBody>
      </p:sp>
      <p:pic>
        <p:nvPicPr>
          <p:cNvPr id="12" name="Obrázek 11">
            <a:extLst>
              <a:ext uri="{FF2B5EF4-FFF2-40B4-BE49-F238E27FC236}">
                <a16:creationId xmlns:a16="http://schemas.microsoft.com/office/drawing/2014/main" id="{DE118180-7642-467E-BD14-48BD6D7A281A}"/>
              </a:ext>
            </a:extLst>
          </p:cNvPr>
          <p:cNvPicPr>
            <a:picLocks noChangeAspect="1"/>
          </p:cNvPicPr>
          <p:nvPr/>
        </p:nvPicPr>
        <p:blipFill>
          <a:blip r:embed="rId4"/>
          <a:stretch>
            <a:fillRect/>
          </a:stretch>
        </p:blipFill>
        <p:spPr>
          <a:xfrm>
            <a:off x="5298707" y="4941168"/>
            <a:ext cx="3845293" cy="152399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A934DC50-AA56-4252-AB76-053DB92C9349}"/>
              </a:ext>
            </a:extLst>
          </p:cNvPr>
          <p:cNvSpPr/>
          <p:nvPr/>
        </p:nvSpPr>
        <p:spPr>
          <a:xfrm>
            <a:off x="482534" y="176652"/>
            <a:ext cx="6938118" cy="461665"/>
          </a:xfrm>
          <a:prstGeom prst="rect">
            <a:avLst/>
          </a:prstGeom>
        </p:spPr>
        <p:txBody>
          <a:bodyPr wrap="none">
            <a:spAutoFit/>
          </a:bodyPr>
          <a:lstStyle/>
          <a:p>
            <a:pPr>
              <a:defRPr/>
            </a:pPr>
            <a:r>
              <a:rPr lang="cs-CZ" sz="2400" dirty="0">
                <a:solidFill>
                  <a:srgbClr val="CC0000"/>
                </a:solidFill>
                <a:latin typeface="Arial" panose="020B0604020202020204" pitchFamily="34" charset="0"/>
              </a:rPr>
              <a:t>Přístroje pro měření rušení – způsoby detekce</a:t>
            </a:r>
          </a:p>
        </p:txBody>
      </p:sp>
      <p:sp>
        <p:nvSpPr>
          <p:cNvPr id="66564" name="Obdélník 4">
            <a:extLst>
              <a:ext uri="{FF2B5EF4-FFF2-40B4-BE49-F238E27FC236}">
                <a16:creationId xmlns:a16="http://schemas.microsoft.com/office/drawing/2014/main" id="{64459242-A89A-486E-BC16-9327AB84667B}"/>
              </a:ext>
            </a:extLst>
          </p:cNvPr>
          <p:cNvSpPr>
            <a:spLocks noChangeArrowheads="1"/>
          </p:cNvSpPr>
          <p:nvPr/>
        </p:nvSpPr>
        <p:spPr bwMode="auto">
          <a:xfrm>
            <a:off x="278383" y="663892"/>
            <a:ext cx="8587234"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400" b="0" u="sng" dirty="0">
                <a:solidFill>
                  <a:srgbClr val="000000"/>
                </a:solidFill>
              </a:rPr>
              <a:t>Kvazi-špičkový detektor QP (Quasi-</a:t>
            </a:r>
            <a:r>
              <a:rPr lang="cs-CZ" altLang="cs-CZ" sz="1400" b="0" u="sng" dirty="0" err="1">
                <a:solidFill>
                  <a:srgbClr val="000000"/>
                </a:solidFill>
              </a:rPr>
              <a:t>Peak</a:t>
            </a:r>
            <a:r>
              <a:rPr lang="cs-CZ" altLang="cs-CZ" sz="1400" b="0" u="sng" dirty="0">
                <a:solidFill>
                  <a:srgbClr val="000000"/>
                </a:solidFill>
              </a:rPr>
              <a:t> </a:t>
            </a:r>
            <a:r>
              <a:rPr lang="cs-CZ" altLang="cs-CZ" sz="1400" b="0" u="sng" dirty="0" err="1">
                <a:solidFill>
                  <a:srgbClr val="000000"/>
                </a:solidFill>
              </a:rPr>
              <a:t>detector</a:t>
            </a:r>
            <a:r>
              <a:rPr lang="cs-CZ" altLang="cs-CZ" sz="1400" b="0" u="sng" dirty="0">
                <a:solidFill>
                  <a:srgbClr val="000000"/>
                </a:solidFill>
              </a:rPr>
              <a:t>):</a:t>
            </a:r>
          </a:p>
          <a:p>
            <a:pPr>
              <a:spcBef>
                <a:spcPct val="0"/>
              </a:spcBef>
              <a:buFontTx/>
              <a:buNone/>
            </a:pPr>
            <a:r>
              <a:rPr lang="cs-CZ" altLang="cs-CZ" sz="1400" b="0" dirty="0">
                <a:solidFill>
                  <a:srgbClr val="000000"/>
                </a:solidFill>
              </a:rPr>
              <a:t>Výstupní napětí je úměrné napěťově-časové ploše obálky vstupního signálu a je určeno </a:t>
            </a:r>
            <a:r>
              <a:rPr lang="cs-CZ" altLang="cs-CZ" sz="1400" b="0" dirty="0">
                <a:solidFill>
                  <a:srgbClr val="000000"/>
                </a:solidFill>
                <a:hlinkClick r:id="rId2" action="ppaction://hlinksldjump"/>
              </a:rPr>
              <a:t>jak velikostí, tak</a:t>
            </a:r>
            <a:br>
              <a:rPr lang="cs-CZ" altLang="cs-CZ" sz="1400" b="0" dirty="0">
                <a:solidFill>
                  <a:srgbClr val="000000"/>
                </a:solidFill>
                <a:hlinkClick r:id="rId2" action="ppaction://hlinksldjump"/>
              </a:rPr>
            </a:br>
            <a:r>
              <a:rPr lang="cs-CZ" altLang="cs-CZ" sz="1400" b="0" dirty="0">
                <a:solidFill>
                  <a:srgbClr val="000000"/>
                </a:solidFill>
                <a:hlinkClick r:id="rId2" action="ppaction://hlinksldjump"/>
              </a:rPr>
              <a:t>i opakovacím kmitočtem vstupních impulzů rušivého napětí</a:t>
            </a:r>
            <a:r>
              <a:rPr lang="cs-CZ" altLang="cs-CZ" sz="1400" b="0" dirty="0">
                <a:solidFill>
                  <a:srgbClr val="000000"/>
                </a:solidFill>
              </a:rPr>
              <a:t>. Hodnota kvazi-špičkově detekovaného napětí simuluje vnímání akustických efektů lidským sluchem při impulzním rušení, např. rozhlasového přijímače. Velikost výstupního napětí </a:t>
            </a:r>
            <a:r>
              <a:rPr lang="cs-CZ" altLang="cs-CZ" sz="1400" b="0" i="1" dirty="0">
                <a:solidFill>
                  <a:srgbClr val="000000"/>
                </a:solidFill>
              </a:rPr>
              <a:t>U</a:t>
            </a:r>
            <a:r>
              <a:rPr lang="cs-CZ" altLang="cs-CZ" sz="1400" b="0" i="1" baseline="-25000" dirty="0">
                <a:solidFill>
                  <a:srgbClr val="000000"/>
                </a:solidFill>
              </a:rPr>
              <a:t>QP</a:t>
            </a:r>
            <a:r>
              <a:rPr lang="cs-CZ" altLang="cs-CZ" sz="1400" b="0" dirty="0">
                <a:solidFill>
                  <a:srgbClr val="000000"/>
                </a:solidFill>
              </a:rPr>
              <a:t> kvazi-špičkového detektoru je vždy menší než špičková (vrcholová) hodnota </a:t>
            </a:r>
            <a:r>
              <a:rPr lang="cs-CZ" altLang="cs-CZ" sz="1400" b="0" i="1" dirty="0">
                <a:solidFill>
                  <a:srgbClr val="000000"/>
                </a:solidFill>
              </a:rPr>
              <a:t>U</a:t>
            </a:r>
            <a:r>
              <a:rPr lang="cs-CZ" altLang="cs-CZ" sz="1400" b="0" i="1" baseline="-25000" dirty="0">
                <a:solidFill>
                  <a:srgbClr val="000000"/>
                </a:solidFill>
              </a:rPr>
              <a:t>P</a:t>
            </a:r>
            <a:r>
              <a:rPr lang="cs-CZ" altLang="cs-CZ" sz="1400" b="0" dirty="0">
                <a:solidFill>
                  <a:srgbClr val="000000"/>
                </a:solidFill>
              </a:rPr>
              <a:t> a měření s QP detektorem je „pomalejší“ (musí trvat delší dobu), než měření se špičkovým detektorem. Je to dáno tím, že detektor kromě amplitudy „váží“ ještě vliv opakovací frekvence rušivých pulzů a potřebuje dostatek času na tuto funkci. Proto norma pro měření EMI ukládá dobu měření QP detektorem na jedné frekvenci minimálně 1 s (pro </a:t>
            </a:r>
            <a:r>
              <a:rPr lang="cs-CZ" altLang="cs-CZ" sz="1400" b="0" dirty="0" err="1">
                <a:solidFill>
                  <a:srgbClr val="000000"/>
                </a:solidFill>
              </a:rPr>
              <a:t>Peak</a:t>
            </a:r>
            <a:r>
              <a:rPr lang="cs-CZ" altLang="cs-CZ" sz="1400" b="0" dirty="0">
                <a:solidFill>
                  <a:srgbClr val="000000"/>
                </a:solidFill>
              </a:rPr>
              <a:t> a </a:t>
            </a:r>
            <a:r>
              <a:rPr lang="cs-CZ" altLang="cs-CZ" sz="1400" b="0" dirty="0" err="1">
                <a:solidFill>
                  <a:srgbClr val="000000"/>
                </a:solidFill>
              </a:rPr>
              <a:t>Average</a:t>
            </a:r>
            <a:r>
              <a:rPr lang="cs-CZ" altLang="cs-CZ" sz="1400" b="0" dirty="0">
                <a:solidFill>
                  <a:srgbClr val="000000"/>
                </a:solidFill>
              </a:rPr>
              <a:t> je to 100 </a:t>
            </a:r>
            <a:r>
              <a:rPr lang="cs-CZ" altLang="cs-CZ" sz="1400" b="0" dirty="0" err="1">
                <a:solidFill>
                  <a:srgbClr val="000000"/>
                </a:solidFill>
              </a:rPr>
              <a:t>ms</a:t>
            </a:r>
            <a:r>
              <a:rPr lang="cs-CZ" altLang="cs-CZ" sz="1400" b="0" dirty="0">
                <a:solidFill>
                  <a:srgbClr val="000000"/>
                </a:solidFill>
              </a:rPr>
              <a:t>). Výsledkem je doba měření trvající vyšší desítky minut pro jednu konfiguraci EUT a snímače EMI. Detektory proto pracují</a:t>
            </a:r>
            <a:br>
              <a:rPr lang="cs-CZ" altLang="cs-CZ" sz="1400" b="0" dirty="0">
                <a:solidFill>
                  <a:srgbClr val="000000"/>
                </a:solidFill>
              </a:rPr>
            </a:br>
            <a:r>
              <a:rPr lang="cs-CZ" altLang="cs-CZ" sz="1400" b="0" dirty="0">
                <a:solidFill>
                  <a:srgbClr val="000000"/>
                </a:solidFill>
              </a:rPr>
              <a:t>v režimu, kdy celé frekvenční pásmo změří jako </a:t>
            </a:r>
            <a:r>
              <a:rPr lang="cs-CZ" altLang="cs-CZ" sz="1400" b="0" dirty="0" err="1">
                <a:solidFill>
                  <a:srgbClr val="000000"/>
                </a:solidFill>
              </a:rPr>
              <a:t>prescan</a:t>
            </a:r>
            <a:r>
              <a:rPr lang="cs-CZ" altLang="cs-CZ" sz="1400" b="0" dirty="0">
                <a:solidFill>
                  <a:srgbClr val="000000"/>
                </a:solidFill>
              </a:rPr>
              <a:t> rychlým detektorem (</a:t>
            </a:r>
            <a:r>
              <a:rPr lang="cs-CZ" altLang="cs-CZ" sz="1400" b="0" dirty="0" err="1">
                <a:solidFill>
                  <a:srgbClr val="000000"/>
                </a:solidFill>
              </a:rPr>
              <a:t>peak</a:t>
            </a:r>
            <a:r>
              <a:rPr lang="cs-CZ" altLang="cs-CZ" sz="1400" b="0" dirty="0">
                <a:solidFill>
                  <a:srgbClr val="000000"/>
                </a:solidFill>
              </a:rPr>
              <a:t>) a v bodech</a:t>
            </a:r>
            <a:br>
              <a:rPr lang="cs-CZ" altLang="cs-CZ" sz="1400" b="0" dirty="0">
                <a:solidFill>
                  <a:srgbClr val="000000"/>
                </a:solidFill>
              </a:rPr>
            </a:br>
            <a:r>
              <a:rPr lang="cs-CZ" altLang="cs-CZ" sz="1400" b="0" dirty="0">
                <a:solidFill>
                  <a:srgbClr val="000000"/>
                </a:solidFill>
              </a:rPr>
              <a:t>s amplitudou převyšující limit pro quasi </a:t>
            </a:r>
            <a:r>
              <a:rPr lang="cs-CZ" altLang="cs-CZ" sz="1400" b="0" dirty="0" err="1">
                <a:solidFill>
                  <a:srgbClr val="000000"/>
                </a:solidFill>
              </a:rPr>
              <a:t>peak</a:t>
            </a:r>
            <a:r>
              <a:rPr lang="cs-CZ" altLang="cs-CZ" sz="1400" b="0" dirty="0">
                <a:solidFill>
                  <a:srgbClr val="000000"/>
                </a:solidFill>
              </a:rPr>
              <a:t> + v dalších bodech, které je možné přidat volbou omezení</a:t>
            </a:r>
            <a:br>
              <a:rPr lang="cs-CZ" altLang="cs-CZ" sz="1400" b="0" dirty="0">
                <a:solidFill>
                  <a:srgbClr val="000000"/>
                </a:solidFill>
              </a:rPr>
            </a:br>
            <a:r>
              <a:rPr lang="cs-CZ" altLang="cs-CZ" sz="1400" b="0" dirty="0">
                <a:solidFill>
                  <a:srgbClr val="000000"/>
                </a:solidFill>
              </a:rPr>
              <a:t>v softwaru, se doměří hodnota QP detektorem. Měření QP tak probíhá na omezeném počtu frekvencí.  </a:t>
            </a:r>
          </a:p>
          <a:p>
            <a:pPr>
              <a:spcBef>
                <a:spcPct val="0"/>
              </a:spcBef>
              <a:buFontTx/>
              <a:buNone/>
            </a:pPr>
            <a:r>
              <a:rPr lang="cs-CZ" altLang="cs-CZ" sz="1400" b="0" dirty="0">
                <a:solidFill>
                  <a:srgbClr val="000000"/>
                </a:solidFill>
              </a:rPr>
              <a:t>Detektor má nabíjecí konstantu </a:t>
            </a:r>
            <a:r>
              <a:rPr lang="cs-CZ" altLang="cs-CZ" sz="1400" b="0" i="1" dirty="0" err="1">
                <a:solidFill>
                  <a:srgbClr val="000000"/>
                </a:solidFill>
              </a:rPr>
              <a:t>τ</a:t>
            </a:r>
            <a:r>
              <a:rPr lang="cs-CZ" altLang="cs-CZ" sz="1400" b="0" i="1" baseline="-25000" dirty="0" err="1">
                <a:solidFill>
                  <a:srgbClr val="000000"/>
                </a:solidFill>
              </a:rPr>
              <a:t>c</a:t>
            </a:r>
            <a:r>
              <a:rPr lang="cs-CZ" altLang="cs-CZ" sz="1400" b="0" dirty="0">
                <a:solidFill>
                  <a:srgbClr val="000000"/>
                </a:solidFill>
              </a:rPr>
              <a:t> = 1/</a:t>
            </a:r>
            <a:r>
              <a:rPr lang="cs-CZ" altLang="cs-CZ" sz="1400" b="0" i="1" dirty="0">
                <a:solidFill>
                  <a:srgbClr val="000000"/>
                </a:solidFill>
              </a:rPr>
              <a:t>R</a:t>
            </a:r>
            <a:r>
              <a:rPr lang="cs-CZ" altLang="cs-CZ" sz="1400" b="0" baseline="-25000" dirty="0">
                <a:solidFill>
                  <a:srgbClr val="000000"/>
                </a:solidFill>
              </a:rPr>
              <a:t>1</a:t>
            </a:r>
            <a:r>
              <a:rPr lang="cs-CZ" altLang="cs-CZ" sz="1400" b="0" i="1" dirty="0">
                <a:solidFill>
                  <a:srgbClr val="000000"/>
                </a:solidFill>
              </a:rPr>
              <a:t>C </a:t>
            </a:r>
            <a:r>
              <a:rPr lang="cs-CZ" altLang="cs-CZ" sz="1400" b="0" dirty="0">
                <a:solidFill>
                  <a:srgbClr val="000000"/>
                </a:solidFill>
              </a:rPr>
              <a:t>a vybíjecí konstantu </a:t>
            </a:r>
            <a:r>
              <a:rPr lang="cs-CZ" altLang="cs-CZ" sz="1400" b="0" i="1" dirty="0" err="1">
                <a:solidFill>
                  <a:srgbClr val="000000"/>
                </a:solidFill>
              </a:rPr>
              <a:t>τ</a:t>
            </a:r>
            <a:r>
              <a:rPr lang="cs-CZ" altLang="cs-CZ" sz="1400" b="0" i="1" baseline="-25000" dirty="0" err="1">
                <a:solidFill>
                  <a:srgbClr val="000000"/>
                </a:solidFill>
              </a:rPr>
              <a:t>d</a:t>
            </a:r>
            <a:r>
              <a:rPr lang="cs-CZ" altLang="cs-CZ" sz="1400" b="0" dirty="0">
                <a:solidFill>
                  <a:srgbClr val="000000"/>
                </a:solidFill>
              </a:rPr>
              <a:t> = 1/</a:t>
            </a:r>
            <a:r>
              <a:rPr lang="cs-CZ" altLang="cs-CZ" sz="1400" b="0" i="1" dirty="0">
                <a:solidFill>
                  <a:srgbClr val="000000"/>
                </a:solidFill>
              </a:rPr>
              <a:t>R</a:t>
            </a:r>
            <a:r>
              <a:rPr lang="cs-CZ" altLang="cs-CZ" sz="1400" b="0" baseline="-25000" dirty="0">
                <a:solidFill>
                  <a:srgbClr val="000000"/>
                </a:solidFill>
              </a:rPr>
              <a:t>2</a:t>
            </a:r>
            <a:r>
              <a:rPr lang="cs-CZ" altLang="cs-CZ" sz="1400" b="0" i="1" dirty="0">
                <a:solidFill>
                  <a:srgbClr val="000000"/>
                </a:solidFill>
              </a:rPr>
              <a:t>C. </a:t>
            </a:r>
            <a:r>
              <a:rPr lang="cs-CZ" altLang="cs-CZ" sz="1400" b="0" dirty="0">
                <a:solidFill>
                  <a:srgbClr val="000000"/>
                </a:solidFill>
              </a:rPr>
              <a:t>Je to nejužívanější detektor</a:t>
            </a:r>
            <a:br>
              <a:rPr lang="cs-CZ" altLang="cs-CZ" sz="1400" b="0" dirty="0">
                <a:solidFill>
                  <a:srgbClr val="000000"/>
                </a:solidFill>
              </a:rPr>
            </a:br>
            <a:r>
              <a:rPr lang="cs-CZ" altLang="cs-CZ" sz="1400" b="0" dirty="0">
                <a:solidFill>
                  <a:srgbClr val="000000"/>
                </a:solidFill>
              </a:rPr>
              <a:t>pro měření EMI.</a:t>
            </a:r>
          </a:p>
        </p:txBody>
      </p:sp>
      <p:pic>
        <p:nvPicPr>
          <p:cNvPr id="4" name="Obrázek 3">
            <a:extLst>
              <a:ext uri="{FF2B5EF4-FFF2-40B4-BE49-F238E27FC236}">
                <a16:creationId xmlns:a16="http://schemas.microsoft.com/office/drawing/2014/main" id="{3D0AB694-86A5-4A63-A8C2-875B68C03334}"/>
              </a:ext>
            </a:extLst>
          </p:cNvPr>
          <p:cNvPicPr>
            <a:picLocks noChangeAspect="1"/>
          </p:cNvPicPr>
          <p:nvPr/>
        </p:nvPicPr>
        <p:blipFill>
          <a:blip r:embed="rId3"/>
          <a:stretch>
            <a:fillRect/>
          </a:stretch>
        </p:blipFill>
        <p:spPr>
          <a:xfrm>
            <a:off x="367423" y="4293096"/>
            <a:ext cx="4392488" cy="2097451"/>
          </a:xfrm>
          <a:prstGeom prst="rect">
            <a:avLst/>
          </a:prstGeom>
        </p:spPr>
      </p:pic>
      <p:graphicFrame>
        <p:nvGraphicFramePr>
          <p:cNvPr id="7" name="Group 101">
            <a:extLst>
              <a:ext uri="{FF2B5EF4-FFF2-40B4-BE49-F238E27FC236}">
                <a16:creationId xmlns:a16="http://schemas.microsoft.com/office/drawing/2014/main" id="{5B92DC99-F83E-4F69-AEDD-2BA0B39ADB38}"/>
              </a:ext>
            </a:extLst>
          </p:cNvPr>
          <p:cNvGraphicFramePr>
            <a:graphicFrameLocks/>
          </p:cNvGraphicFramePr>
          <p:nvPr>
            <p:extLst>
              <p:ext uri="{D42A27DB-BD31-4B8C-83A1-F6EECF244321}">
                <p14:modId xmlns:p14="http://schemas.microsoft.com/office/powerpoint/2010/main" val="1964138281"/>
              </p:ext>
            </p:extLst>
          </p:nvPr>
        </p:nvGraphicFramePr>
        <p:xfrm>
          <a:off x="4859949" y="3848400"/>
          <a:ext cx="4104456" cy="1339850"/>
        </p:xfrm>
        <a:graphic>
          <a:graphicData uri="http://schemas.openxmlformats.org/drawingml/2006/table">
            <a:tbl>
              <a:tblPr/>
              <a:tblGrid>
                <a:gridCol w="79208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792088">
                  <a:extLst>
                    <a:ext uri="{9D8B030D-6E8A-4147-A177-3AD203B41FA5}">
                      <a16:colId xmlns:a16="http://schemas.microsoft.com/office/drawing/2014/main" val="3452111525"/>
                    </a:ext>
                  </a:extLst>
                </a:gridCol>
              </a:tblGrid>
              <a:tr h="4254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Pásmo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Rozsah kmitočtů</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lang="cs-CZ" altLang="cs-CZ" sz="1400" b="0" i="1" dirty="0" err="1">
                          <a:solidFill>
                            <a:srgbClr val="000000"/>
                          </a:solidFill>
                          <a:latin typeface="+mn-lt"/>
                        </a:rPr>
                        <a:t>τ</a:t>
                      </a:r>
                      <a:r>
                        <a:rPr lang="cs-CZ" altLang="cs-CZ" sz="1400" b="0" i="1" baseline="-25000" dirty="0" err="1">
                          <a:solidFill>
                            <a:srgbClr val="000000"/>
                          </a:solidFill>
                          <a:latin typeface="+mn-lt"/>
                        </a:rPr>
                        <a:t>c</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lang="el-GR" altLang="cs-CZ" sz="1400" b="0" i="1" dirty="0">
                          <a:solidFill>
                            <a:srgbClr val="000000"/>
                          </a:solidFill>
                          <a:latin typeface="+mn-lt"/>
                        </a:rPr>
                        <a:t>τ</a:t>
                      </a:r>
                      <a:r>
                        <a:rPr lang="cs-CZ" altLang="cs-CZ" sz="1400" b="0" i="1" baseline="-25000" dirty="0">
                          <a:solidFill>
                            <a:srgbClr val="000000"/>
                          </a:solidFill>
                          <a:latin typeface="+mn-lt"/>
                        </a:rPr>
                        <a:t>d </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2088">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9 – 150 kHz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45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500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98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a:ln>
                            <a:noFill/>
                          </a:ln>
                          <a:solidFill>
                            <a:schemeClr val="tx1"/>
                          </a:solidFill>
                          <a:effectLst/>
                          <a:latin typeface="+mn-lt"/>
                        </a:rPr>
                        <a:t>B</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150 kHz – 30 MHz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1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3000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160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2250">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C a D</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cs-CZ" sz="1400" b="0" i="0" u="none" strike="noStrike" cap="none" normalizeH="0" baseline="0" dirty="0">
                          <a:ln>
                            <a:noFill/>
                          </a:ln>
                          <a:solidFill>
                            <a:schemeClr val="tx1"/>
                          </a:solidFill>
                          <a:effectLst/>
                          <a:latin typeface="+mn-lt"/>
                        </a:rPr>
                        <a:t>30 – 1 GHz</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400" b="0" i="0" u="none" strike="noStrike" cap="none" normalizeH="0" baseline="0" dirty="0">
                          <a:ln>
                            <a:noFill/>
                          </a:ln>
                          <a:solidFill>
                            <a:schemeClr val="tx1"/>
                          </a:solidFill>
                          <a:effectLst/>
                          <a:latin typeface="+mn-lt"/>
                        </a:rPr>
                        <a:t>1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3000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defRPr/>
                      </a:pPr>
                      <a:r>
                        <a:rPr kumimoji="0" lang="cs-CZ" sz="1400" b="0" i="0" u="none" strike="noStrike" cap="none" normalizeH="0" baseline="0" dirty="0">
                          <a:ln>
                            <a:noFill/>
                          </a:ln>
                          <a:solidFill>
                            <a:schemeClr val="tx1"/>
                          </a:solidFill>
                          <a:effectLst/>
                          <a:latin typeface="+mn-lt"/>
                        </a:rPr>
                        <a:t>550 </a:t>
                      </a:r>
                      <a:r>
                        <a:rPr kumimoji="0" lang="cs-CZ" sz="1400" b="0" i="0" u="none" strike="noStrike" cap="none" normalizeH="0" baseline="0" dirty="0" err="1">
                          <a:ln>
                            <a:noFill/>
                          </a:ln>
                          <a:solidFill>
                            <a:schemeClr val="tx1"/>
                          </a:solidFill>
                          <a:effectLst/>
                          <a:latin typeface="+mn-lt"/>
                        </a:rPr>
                        <a:t>ms</a:t>
                      </a:r>
                      <a:endParaRPr kumimoji="0" lang="cs-CZ" sz="1400" b="0" i="0" u="none" strike="noStrike" cap="none" normalizeH="0" baseline="0" dirty="0">
                        <a:ln>
                          <a:noFill/>
                        </a:ln>
                        <a:solidFill>
                          <a:schemeClr val="tx1"/>
                        </a:solidFill>
                        <a:effectLst/>
                        <a:latin typeface="+mn-lt"/>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1DDED4AE-AA15-4274-8A5A-671E0A7B22F5}"/>
              </a:ext>
            </a:extLst>
          </p:cNvPr>
          <p:cNvPicPr>
            <a:picLocks noChangeAspect="1"/>
          </p:cNvPicPr>
          <p:nvPr/>
        </p:nvPicPr>
        <p:blipFill>
          <a:blip r:embed="rId2"/>
          <a:stretch>
            <a:fillRect/>
          </a:stretch>
        </p:blipFill>
        <p:spPr>
          <a:xfrm>
            <a:off x="179512" y="559536"/>
            <a:ext cx="5425910" cy="2621507"/>
          </a:xfrm>
          <a:prstGeom prst="rect">
            <a:avLst/>
          </a:prstGeom>
        </p:spPr>
      </p:pic>
      <p:sp>
        <p:nvSpPr>
          <p:cNvPr id="68610" name="Rectangle 4">
            <a:extLst>
              <a:ext uri="{FF2B5EF4-FFF2-40B4-BE49-F238E27FC236}">
                <a16:creationId xmlns:a16="http://schemas.microsoft.com/office/drawing/2014/main" id="{DB0E6D4C-AA80-4909-B1B9-3709A9A885F3}"/>
              </a:ext>
            </a:extLst>
          </p:cNvPr>
          <p:cNvSpPr>
            <a:spLocks noChangeArrowheads="1"/>
          </p:cNvSpPr>
          <p:nvPr/>
        </p:nvSpPr>
        <p:spPr bwMode="auto">
          <a:xfrm>
            <a:off x="1908175" y="104775"/>
            <a:ext cx="49872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400" dirty="0">
                <a:solidFill>
                  <a:srgbClr val="CC0000"/>
                </a:solidFill>
              </a:rPr>
              <a:t>Odezvy různých druhů detektorů</a:t>
            </a:r>
          </a:p>
        </p:txBody>
      </p:sp>
      <p:pic>
        <p:nvPicPr>
          <p:cNvPr id="3" name="Obrázek 2">
            <a:extLst>
              <a:ext uri="{FF2B5EF4-FFF2-40B4-BE49-F238E27FC236}">
                <a16:creationId xmlns:a16="http://schemas.microsoft.com/office/drawing/2014/main" id="{E6A54315-1F44-4E62-8120-049BAB55C47C}"/>
              </a:ext>
            </a:extLst>
          </p:cNvPr>
          <p:cNvPicPr>
            <a:picLocks noChangeAspect="1"/>
          </p:cNvPicPr>
          <p:nvPr/>
        </p:nvPicPr>
        <p:blipFill>
          <a:blip r:embed="rId3"/>
          <a:stretch>
            <a:fillRect/>
          </a:stretch>
        </p:blipFill>
        <p:spPr>
          <a:xfrm>
            <a:off x="3744379" y="3158684"/>
            <a:ext cx="4968552" cy="2593205"/>
          </a:xfrm>
          <a:prstGeom prst="rect">
            <a:avLst/>
          </a:prstGeom>
        </p:spPr>
      </p:pic>
      <p:sp>
        <p:nvSpPr>
          <p:cNvPr id="10" name="Obdélník 9">
            <a:extLst>
              <a:ext uri="{FF2B5EF4-FFF2-40B4-BE49-F238E27FC236}">
                <a16:creationId xmlns:a16="http://schemas.microsoft.com/office/drawing/2014/main" id="{17044F73-5609-4190-89D4-D571147703C2}"/>
              </a:ext>
            </a:extLst>
          </p:cNvPr>
          <p:cNvSpPr/>
          <p:nvPr/>
        </p:nvSpPr>
        <p:spPr>
          <a:xfrm>
            <a:off x="5353076" y="723031"/>
            <a:ext cx="3744416" cy="2308324"/>
          </a:xfrm>
          <a:prstGeom prst="rect">
            <a:avLst/>
          </a:prstGeom>
        </p:spPr>
        <p:txBody>
          <a:bodyPr wrap="square">
            <a:spAutoFit/>
          </a:bodyPr>
          <a:lstStyle/>
          <a:p>
            <a:pPr marL="285750" indent="-285750">
              <a:buFont typeface="Wingdings" panose="05000000000000000000" pitchFamily="2" charset="2"/>
              <a:buChar char="q"/>
              <a:defRPr/>
            </a:pPr>
            <a:r>
              <a:rPr lang="cs-CZ" b="0" dirty="0">
                <a:solidFill>
                  <a:srgbClr val="000000"/>
                </a:solidFill>
                <a:latin typeface="+mn-lt"/>
              </a:rPr>
              <a:t>Odezva </a:t>
            </a:r>
            <a:r>
              <a:rPr lang="cs-CZ" dirty="0">
                <a:solidFill>
                  <a:srgbClr val="000000"/>
                </a:solidFill>
                <a:latin typeface="+mn-lt"/>
              </a:rPr>
              <a:t>P detektoru </a:t>
            </a:r>
            <a:r>
              <a:rPr lang="cs-CZ" b="0" dirty="0">
                <a:solidFill>
                  <a:srgbClr val="000000"/>
                </a:solidFill>
                <a:latin typeface="+mn-lt"/>
              </a:rPr>
              <a:t>je na opakovacím kmitočtu nezávislá a je určena výhradně velikostí impulzní obálky rušivého signálu. </a:t>
            </a:r>
          </a:p>
          <a:p>
            <a:pPr marL="285750" indent="-285750">
              <a:buFont typeface="Wingdings" panose="05000000000000000000" pitchFamily="2" charset="2"/>
              <a:buChar char="q"/>
              <a:defRPr/>
            </a:pPr>
            <a:r>
              <a:rPr lang="cs-CZ" b="0" dirty="0">
                <a:solidFill>
                  <a:srgbClr val="000000"/>
                </a:solidFill>
                <a:latin typeface="+mn-lt"/>
              </a:rPr>
              <a:t>Odezva </a:t>
            </a:r>
            <a:r>
              <a:rPr lang="cs-CZ" dirty="0">
                <a:solidFill>
                  <a:srgbClr val="000000"/>
                </a:solidFill>
                <a:latin typeface="+mn-lt"/>
              </a:rPr>
              <a:t>AV detektoru </a:t>
            </a:r>
            <a:r>
              <a:rPr lang="cs-CZ" b="0" dirty="0">
                <a:solidFill>
                  <a:srgbClr val="000000"/>
                </a:solidFill>
                <a:latin typeface="+mn-lt"/>
              </a:rPr>
              <a:t>roste lineárně s rostoucí opakovací frekvencí impulzů.</a:t>
            </a:r>
          </a:p>
        </p:txBody>
      </p:sp>
      <p:sp>
        <p:nvSpPr>
          <p:cNvPr id="4" name="Obdélník 3">
            <a:extLst>
              <a:ext uri="{FF2B5EF4-FFF2-40B4-BE49-F238E27FC236}">
                <a16:creationId xmlns:a16="http://schemas.microsoft.com/office/drawing/2014/main" id="{45FFD0D0-C8D3-4DB8-929F-5DECE7631AFB}"/>
              </a:ext>
            </a:extLst>
          </p:cNvPr>
          <p:cNvSpPr/>
          <p:nvPr/>
        </p:nvSpPr>
        <p:spPr>
          <a:xfrm>
            <a:off x="71971" y="3451469"/>
            <a:ext cx="3672408" cy="2308324"/>
          </a:xfrm>
          <a:prstGeom prst="rect">
            <a:avLst/>
          </a:prstGeom>
        </p:spPr>
        <p:txBody>
          <a:bodyPr wrap="square">
            <a:spAutoFit/>
          </a:bodyPr>
          <a:lstStyle/>
          <a:p>
            <a:pPr marL="285750" indent="-285750">
              <a:buFont typeface="Wingdings" panose="05000000000000000000" pitchFamily="2" charset="2"/>
              <a:buChar char="q"/>
              <a:defRPr/>
            </a:pPr>
            <a:r>
              <a:rPr lang="cs-CZ" b="0" dirty="0">
                <a:solidFill>
                  <a:srgbClr val="000000"/>
                </a:solidFill>
                <a:latin typeface="+mn-lt"/>
              </a:rPr>
              <a:t>Odezva </a:t>
            </a:r>
            <a:r>
              <a:rPr lang="cs-CZ" dirty="0">
                <a:solidFill>
                  <a:srgbClr val="000000"/>
                </a:solidFill>
                <a:latin typeface="+mn-lt"/>
              </a:rPr>
              <a:t>QP detektoru</a:t>
            </a:r>
          </a:p>
          <a:p>
            <a:pPr marL="284400" indent="-284400">
              <a:defRPr/>
            </a:pPr>
            <a:r>
              <a:rPr lang="cs-CZ" b="0" dirty="0">
                <a:solidFill>
                  <a:srgbClr val="000000"/>
                </a:solidFill>
                <a:latin typeface="+mn-lt"/>
              </a:rPr>
              <a:t>	neroste lineárně s rostoucím opakovacím kmitočtem, ale podle tzv. </a:t>
            </a:r>
            <a:r>
              <a:rPr lang="cs-CZ" dirty="0">
                <a:solidFill>
                  <a:srgbClr val="000000"/>
                </a:solidFill>
                <a:latin typeface="+mn-lt"/>
              </a:rPr>
              <a:t>váhové funkce QP </a:t>
            </a:r>
            <a:r>
              <a:rPr lang="cs-CZ" b="0" dirty="0">
                <a:solidFill>
                  <a:srgbClr val="000000"/>
                </a:solidFill>
                <a:latin typeface="+mn-lt"/>
              </a:rPr>
              <a:t>detektoru, tj. podle nastavení jeho nabíjecích a vybíjecích časových konstant v souladu</a:t>
            </a:r>
          </a:p>
          <a:p>
            <a:pPr marL="284400" indent="-284400">
              <a:defRPr/>
            </a:pPr>
            <a:r>
              <a:rPr lang="cs-CZ" b="0" dirty="0">
                <a:solidFill>
                  <a:srgbClr val="000000"/>
                </a:solidFill>
                <a:latin typeface="+mn-lt"/>
              </a:rPr>
              <a:t>	s příslušnou normou.</a:t>
            </a:r>
          </a:p>
        </p:txBody>
      </p:sp>
      <p:grpSp>
        <p:nvGrpSpPr>
          <p:cNvPr id="12" name="Skupina 11">
            <a:extLst>
              <a:ext uri="{FF2B5EF4-FFF2-40B4-BE49-F238E27FC236}">
                <a16:creationId xmlns:a16="http://schemas.microsoft.com/office/drawing/2014/main" id="{B32CB9F4-C75F-4531-B28E-5EA40295AEEE}"/>
              </a:ext>
            </a:extLst>
          </p:cNvPr>
          <p:cNvGrpSpPr/>
          <p:nvPr/>
        </p:nvGrpSpPr>
        <p:grpSpPr>
          <a:xfrm>
            <a:off x="5505476" y="5930839"/>
            <a:ext cx="2301858" cy="830997"/>
            <a:chOff x="5505476" y="5930839"/>
            <a:chExt cx="2301858" cy="830997"/>
          </a:xfrm>
        </p:grpSpPr>
        <p:sp>
          <p:nvSpPr>
            <p:cNvPr id="8" name="TextovéPole 7">
              <a:extLst>
                <a:ext uri="{FF2B5EF4-FFF2-40B4-BE49-F238E27FC236}">
                  <a16:creationId xmlns:a16="http://schemas.microsoft.com/office/drawing/2014/main" id="{4CC563FB-4D6E-46FC-8625-1F2062BB54F8}"/>
                </a:ext>
              </a:extLst>
            </p:cNvPr>
            <p:cNvSpPr txBox="1"/>
            <p:nvPr/>
          </p:nvSpPr>
          <p:spPr>
            <a:xfrm>
              <a:off x="6643233" y="5930839"/>
              <a:ext cx="1164101" cy="830997"/>
            </a:xfrm>
            <a:prstGeom prst="rect">
              <a:avLst/>
            </a:prstGeom>
            <a:noFill/>
          </p:spPr>
          <p:txBody>
            <a:bodyPr wrap="none" rtlCol="0">
              <a:spAutoFit/>
            </a:bodyPr>
            <a:lstStyle/>
            <a:p>
              <a:r>
                <a:rPr lang="cs-CZ" sz="1600" b="0" dirty="0" err="1">
                  <a:solidFill>
                    <a:srgbClr val="0000FF"/>
                  </a:solidFill>
                </a:rPr>
                <a:t>Peak</a:t>
              </a:r>
              <a:endParaRPr lang="cs-CZ" sz="1600" b="0" dirty="0">
                <a:solidFill>
                  <a:srgbClr val="0000FF"/>
                </a:solidFill>
              </a:endParaRPr>
            </a:p>
            <a:p>
              <a:r>
                <a:rPr lang="cs-CZ" sz="1600" b="0" dirty="0" err="1">
                  <a:solidFill>
                    <a:srgbClr val="0000FF"/>
                  </a:solidFill>
                </a:rPr>
                <a:t>Quasipeak</a:t>
              </a:r>
              <a:endParaRPr lang="cs-CZ" sz="1600" b="0" dirty="0">
                <a:solidFill>
                  <a:srgbClr val="0000FF"/>
                </a:solidFill>
              </a:endParaRPr>
            </a:p>
            <a:p>
              <a:r>
                <a:rPr lang="cs-CZ" sz="1600" b="0" dirty="0" err="1">
                  <a:solidFill>
                    <a:srgbClr val="0000FF"/>
                  </a:solidFill>
                </a:rPr>
                <a:t>Average</a:t>
              </a:r>
              <a:endParaRPr lang="cs-CZ" sz="1600" b="0" dirty="0">
                <a:solidFill>
                  <a:srgbClr val="0000FF"/>
                </a:solidFill>
              </a:endParaRPr>
            </a:p>
          </p:txBody>
        </p:sp>
        <p:cxnSp>
          <p:nvCxnSpPr>
            <p:cNvPr id="11" name="Přímá spojnice 10">
              <a:extLst>
                <a:ext uri="{FF2B5EF4-FFF2-40B4-BE49-F238E27FC236}">
                  <a16:creationId xmlns:a16="http://schemas.microsoft.com/office/drawing/2014/main" id="{8A33C569-DB8B-47C4-9FD9-1B7BAF25B57A}"/>
                </a:ext>
              </a:extLst>
            </p:cNvPr>
            <p:cNvCxnSpPr/>
            <p:nvPr/>
          </p:nvCxnSpPr>
          <p:spPr bwMode="auto">
            <a:xfrm>
              <a:off x="5505476" y="6134969"/>
              <a:ext cx="951270" cy="0"/>
            </a:xfrm>
            <a:prstGeom prst="line">
              <a:avLst/>
            </a:prstGeom>
            <a:solidFill>
              <a:schemeClr val="accent1"/>
            </a:solidFill>
            <a:ln w="28575" cap="flat" cmpd="sng" algn="ctr">
              <a:solidFill>
                <a:srgbClr val="0000FF"/>
              </a:solidFill>
              <a:prstDash val="dash"/>
              <a:round/>
              <a:headEnd type="none" w="med" len="med"/>
              <a:tailEnd type="none" w="med" len="med"/>
            </a:ln>
            <a:effectLst/>
          </p:spPr>
        </p:cxnSp>
        <p:cxnSp>
          <p:nvCxnSpPr>
            <p:cNvPr id="14" name="Přímá spojnice 13">
              <a:extLst>
                <a:ext uri="{FF2B5EF4-FFF2-40B4-BE49-F238E27FC236}">
                  <a16:creationId xmlns:a16="http://schemas.microsoft.com/office/drawing/2014/main" id="{9CC5294A-C8B0-4233-A660-B8DCFEB4664C}"/>
                </a:ext>
              </a:extLst>
            </p:cNvPr>
            <p:cNvCxnSpPr/>
            <p:nvPr/>
          </p:nvCxnSpPr>
          <p:spPr bwMode="auto">
            <a:xfrm>
              <a:off x="5505476" y="6381328"/>
              <a:ext cx="951270" cy="0"/>
            </a:xfrm>
            <a:prstGeom prst="line">
              <a:avLst/>
            </a:prstGeom>
            <a:solidFill>
              <a:schemeClr val="accent1"/>
            </a:solidFill>
            <a:ln w="28575" cap="flat" cmpd="sng" algn="ctr">
              <a:solidFill>
                <a:srgbClr val="0000FF"/>
              </a:solidFill>
              <a:prstDash val="solid"/>
              <a:round/>
              <a:headEnd type="none" w="med" len="med"/>
              <a:tailEnd type="none" w="med" len="med"/>
            </a:ln>
            <a:effectLst/>
          </p:spPr>
        </p:cxnSp>
        <p:cxnSp>
          <p:nvCxnSpPr>
            <p:cNvPr id="15" name="Přímá spojnice 14">
              <a:extLst>
                <a:ext uri="{FF2B5EF4-FFF2-40B4-BE49-F238E27FC236}">
                  <a16:creationId xmlns:a16="http://schemas.microsoft.com/office/drawing/2014/main" id="{E368ADB5-0182-4361-A97C-BFF963FF1618}"/>
                </a:ext>
              </a:extLst>
            </p:cNvPr>
            <p:cNvCxnSpPr/>
            <p:nvPr/>
          </p:nvCxnSpPr>
          <p:spPr bwMode="auto">
            <a:xfrm>
              <a:off x="5505476" y="6597352"/>
              <a:ext cx="951270" cy="0"/>
            </a:xfrm>
            <a:prstGeom prst="line">
              <a:avLst/>
            </a:prstGeom>
            <a:solidFill>
              <a:schemeClr val="accent1"/>
            </a:solidFill>
            <a:ln w="28575" cap="flat" cmpd="sng" algn="ctr">
              <a:solidFill>
                <a:srgbClr val="0000FF"/>
              </a:solidFill>
              <a:prstDash val="sysDot"/>
              <a:round/>
              <a:headEnd type="none" w="med" len="med"/>
              <a:tailEnd type="none" w="med" len="med"/>
            </a:ln>
            <a:effectLst/>
          </p:spPr>
        </p:cxn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Skupina 4">
            <a:extLst>
              <a:ext uri="{FF2B5EF4-FFF2-40B4-BE49-F238E27FC236}">
                <a16:creationId xmlns:a16="http://schemas.microsoft.com/office/drawing/2014/main" id="{49D2A87E-1559-410B-9F25-DB73EA854451}"/>
              </a:ext>
            </a:extLst>
          </p:cNvPr>
          <p:cNvGrpSpPr/>
          <p:nvPr/>
        </p:nvGrpSpPr>
        <p:grpSpPr>
          <a:xfrm>
            <a:off x="647564" y="561329"/>
            <a:ext cx="7848872" cy="5735342"/>
            <a:chOff x="1115616" y="692696"/>
            <a:chExt cx="7292193" cy="5303294"/>
          </a:xfrm>
        </p:grpSpPr>
        <p:pic>
          <p:nvPicPr>
            <p:cNvPr id="3" name="Obrázek 2">
              <a:extLst>
                <a:ext uri="{FF2B5EF4-FFF2-40B4-BE49-F238E27FC236}">
                  <a16:creationId xmlns:a16="http://schemas.microsoft.com/office/drawing/2014/main" id="{4C8DD48E-6F90-4C56-BF28-AF01B0D4C948}"/>
                </a:ext>
              </a:extLst>
            </p:cNvPr>
            <p:cNvPicPr>
              <a:picLocks noChangeAspect="1"/>
            </p:cNvPicPr>
            <p:nvPr/>
          </p:nvPicPr>
          <p:blipFill>
            <a:blip r:embed="rId2"/>
            <a:stretch>
              <a:fillRect/>
            </a:stretch>
          </p:blipFill>
          <p:spPr>
            <a:xfrm>
              <a:off x="1115616" y="692696"/>
              <a:ext cx="7160341" cy="5303294"/>
            </a:xfrm>
            <a:prstGeom prst="rect">
              <a:avLst/>
            </a:prstGeom>
          </p:spPr>
        </p:pic>
        <p:sp>
          <p:nvSpPr>
            <p:cNvPr id="4" name="TextovéPole 3">
              <a:extLst>
                <a:ext uri="{FF2B5EF4-FFF2-40B4-BE49-F238E27FC236}">
                  <a16:creationId xmlns:a16="http://schemas.microsoft.com/office/drawing/2014/main" id="{5729CD1E-8BDC-4124-991C-BE6236487631}"/>
                </a:ext>
              </a:extLst>
            </p:cNvPr>
            <p:cNvSpPr txBox="1"/>
            <p:nvPr/>
          </p:nvSpPr>
          <p:spPr>
            <a:xfrm>
              <a:off x="6948264" y="4869160"/>
              <a:ext cx="1459545" cy="461665"/>
            </a:xfrm>
            <a:prstGeom prst="rect">
              <a:avLst/>
            </a:prstGeom>
            <a:noFill/>
          </p:spPr>
          <p:txBody>
            <a:bodyPr wrap="square" rtlCol="0">
              <a:spAutoFit/>
            </a:bodyPr>
            <a:lstStyle/>
            <a:p>
              <a:r>
                <a:rPr lang="cs-CZ" sz="1200" dirty="0"/>
                <a:t>opakovací frekvence pulzů</a:t>
              </a:r>
            </a:p>
          </p:txBody>
        </p:sp>
      </p:grpSp>
      <p:sp>
        <p:nvSpPr>
          <p:cNvPr id="6" name="TextovéPole 5">
            <a:extLst>
              <a:ext uri="{FF2B5EF4-FFF2-40B4-BE49-F238E27FC236}">
                <a16:creationId xmlns:a16="http://schemas.microsoft.com/office/drawing/2014/main" id="{75D0E4DF-EA25-496D-A2CD-29041AE180D1}"/>
              </a:ext>
            </a:extLst>
          </p:cNvPr>
          <p:cNvSpPr txBox="1"/>
          <p:nvPr/>
        </p:nvSpPr>
        <p:spPr>
          <a:xfrm>
            <a:off x="4981255" y="1295122"/>
            <a:ext cx="3983233" cy="1169551"/>
          </a:xfrm>
          <a:prstGeom prst="rect">
            <a:avLst/>
          </a:prstGeom>
          <a:solidFill>
            <a:schemeClr val="bg1"/>
          </a:solidFill>
        </p:spPr>
        <p:txBody>
          <a:bodyPr wrap="square" rtlCol="0">
            <a:spAutoFit/>
          </a:bodyPr>
          <a:lstStyle/>
          <a:p>
            <a:r>
              <a:rPr lang="cs-CZ" sz="1400" b="0" dirty="0"/>
              <a:t>RMS-</a:t>
            </a:r>
            <a:r>
              <a:rPr lang="cs-CZ" sz="1400" b="0" dirty="0" err="1"/>
              <a:t>average</a:t>
            </a:r>
            <a:r>
              <a:rPr lang="cs-CZ" sz="1400" b="0" dirty="0"/>
              <a:t> je nový typ detektoru, kombinuje RMS detektor pro opakovací frekvenci větší,</a:t>
            </a:r>
            <a:br>
              <a:rPr lang="cs-CZ" sz="1400" b="0" dirty="0"/>
            </a:br>
            <a:r>
              <a:rPr lang="cs-CZ" sz="1400" b="0" dirty="0"/>
              <a:t>než zlomová frekvence </a:t>
            </a:r>
            <a:r>
              <a:rPr lang="cs-CZ" sz="1400" b="0" i="1" dirty="0" err="1"/>
              <a:t>f</a:t>
            </a:r>
            <a:r>
              <a:rPr lang="cs-CZ" sz="1400" b="0" i="1" baseline="-25000" dirty="0" err="1"/>
              <a:t>c</a:t>
            </a:r>
            <a:r>
              <a:rPr lang="cs-CZ" sz="1400" b="0" dirty="0"/>
              <a:t> a </a:t>
            </a:r>
            <a:r>
              <a:rPr lang="cs-CZ" sz="1400" b="0" dirty="0" err="1"/>
              <a:t>average</a:t>
            </a:r>
            <a:r>
              <a:rPr lang="cs-CZ" sz="1400" b="0" dirty="0"/>
              <a:t> detektor</a:t>
            </a:r>
            <a:br>
              <a:rPr lang="cs-CZ" sz="1400" b="0" dirty="0"/>
            </a:br>
            <a:r>
              <a:rPr lang="cs-CZ" sz="1400" b="0" dirty="0"/>
              <a:t>pro opakovací kmitočty pod zlomovou frekvencí. Není zaveden ve standardech pro EMI.</a:t>
            </a:r>
          </a:p>
        </p:txBody>
      </p:sp>
      <p:sp>
        <p:nvSpPr>
          <p:cNvPr id="7" name="Rectangle 4">
            <a:extLst>
              <a:ext uri="{FF2B5EF4-FFF2-40B4-BE49-F238E27FC236}">
                <a16:creationId xmlns:a16="http://schemas.microsoft.com/office/drawing/2014/main" id="{7D05A388-6FEC-4E96-AFA4-C9B99A9676A6}"/>
              </a:ext>
            </a:extLst>
          </p:cNvPr>
          <p:cNvSpPr>
            <a:spLocks noChangeArrowheads="1"/>
          </p:cNvSpPr>
          <p:nvPr/>
        </p:nvSpPr>
        <p:spPr bwMode="auto">
          <a:xfrm>
            <a:off x="615975" y="99664"/>
            <a:ext cx="69220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2400" dirty="0">
                <a:solidFill>
                  <a:srgbClr val="CC0000"/>
                </a:solidFill>
              </a:rPr>
              <a:t>Vliv opakovací frekvence na odezvu detektorů</a:t>
            </a:r>
          </a:p>
        </p:txBody>
      </p:sp>
    </p:spTree>
    <p:extLst>
      <p:ext uri="{BB962C8B-B14F-4D97-AF65-F5344CB8AC3E}">
        <p14:creationId xmlns:p14="http://schemas.microsoft.com/office/powerpoint/2010/main" val="32442907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5A006628-56EB-497A-B7D6-A33714446CEC}"/>
              </a:ext>
            </a:extLst>
          </p:cNvPr>
          <p:cNvPicPr>
            <a:picLocks noChangeAspect="1"/>
          </p:cNvPicPr>
          <p:nvPr/>
        </p:nvPicPr>
        <p:blipFill>
          <a:blip r:embed="rId2"/>
          <a:stretch>
            <a:fillRect/>
          </a:stretch>
        </p:blipFill>
        <p:spPr>
          <a:xfrm>
            <a:off x="3383360" y="-2830"/>
            <a:ext cx="5760640" cy="6876439"/>
          </a:xfrm>
          <a:prstGeom prst="rect">
            <a:avLst/>
          </a:prstGeom>
        </p:spPr>
      </p:pic>
      <p:sp>
        <p:nvSpPr>
          <p:cNvPr id="4" name="Obdélník 3">
            <a:extLst>
              <a:ext uri="{FF2B5EF4-FFF2-40B4-BE49-F238E27FC236}">
                <a16:creationId xmlns:a16="http://schemas.microsoft.com/office/drawing/2014/main" id="{FB66EB05-AE19-4526-9389-3367F1DC254C}"/>
              </a:ext>
            </a:extLst>
          </p:cNvPr>
          <p:cNvSpPr/>
          <p:nvPr/>
        </p:nvSpPr>
        <p:spPr>
          <a:xfrm>
            <a:off x="179512" y="188640"/>
            <a:ext cx="3275787" cy="1200329"/>
          </a:xfrm>
          <a:prstGeom prst="rect">
            <a:avLst/>
          </a:prstGeom>
        </p:spPr>
        <p:txBody>
          <a:bodyPr wrap="square">
            <a:spAutoFit/>
          </a:bodyPr>
          <a:lstStyle/>
          <a:p>
            <a:pPr>
              <a:defRPr/>
            </a:pPr>
            <a:r>
              <a:rPr lang="cs-CZ" sz="2400" dirty="0">
                <a:solidFill>
                  <a:srgbClr val="CC0000"/>
                </a:solidFill>
                <a:latin typeface="Arial" panose="020B0604020202020204" pitchFamily="34" charset="0"/>
              </a:rPr>
              <a:t>Požadavky</a:t>
            </a:r>
            <a:br>
              <a:rPr lang="cs-CZ" sz="2400" dirty="0">
                <a:solidFill>
                  <a:srgbClr val="CC0000"/>
                </a:solidFill>
                <a:latin typeface="Arial" panose="020B0604020202020204" pitchFamily="34" charset="0"/>
              </a:rPr>
            </a:br>
            <a:r>
              <a:rPr lang="cs-CZ" sz="2400" dirty="0">
                <a:solidFill>
                  <a:srgbClr val="CC0000"/>
                </a:solidFill>
                <a:latin typeface="Arial" panose="020B0604020202020204" pitchFamily="34" charset="0"/>
              </a:rPr>
              <a:t>na měřicí přijímač podle CISPR 16-1-1</a:t>
            </a:r>
          </a:p>
        </p:txBody>
      </p:sp>
      <p:sp>
        <p:nvSpPr>
          <p:cNvPr id="6" name="TextovéPole 5">
            <a:extLst>
              <a:ext uri="{FF2B5EF4-FFF2-40B4-BE49-F238E27FC236}">
                <a16:creationId xmlns:a16="http://schemas.microsoft.com/office/drawing/2014/main" id="{7933D742-6F8F-4298-A183-CF1402DA8C87}"/>
              </a:ext>
            </a:extLst>
          </p:cNvPr>
          <p:cNvSpPr txBox="1"/>
          <p:nvPr/>
        </p:nvSpPr>
        <p:spPr>
          <a:xfrm>
            <a:off x="179512" y="1415212"/>
            <a:ext cx="3190869" cy="523220"/>
          </a:xfrm>
          <a:prstGeom prst="rect">
            <a:avLst/>
          </a:prstGeom>
          <a:noFill/>
        </p:spPr>
        <p:txBody>
          <a:bodyPr wrap="square">
            <a:spAutoFit/>
          </a:bodyPr>
          <a:lstStyle/>
          <a:p>
            <a:r>
              <a:rPr lang="cs-CZ" sz="1400" b="0" dirty="0"/>
              <a:t>http://www.schwarzbeck.de/appnotes/EMIRcvrCISPR16.pdf</a:t>
            </a:r>
          </a:p>
        </p:txBody>
      </p:sp>
      <p:pic>
        <p:nvPicPr>
          <p:cNvPr id="8" name="Obrázek 7">
            <a:extLst>
              <a:ext uri="{FF2B5EF4-FFF2-40B4-BE49-F238E27FC236}">
                <a16:creationId xmlns:a16="http://schemas.microsoft.com/office/drawing/2014/main" id="{4DFAF786-7AFE-407C-8D69-0F112658EC2E}"/>
              </a:ext>
            </a:extLst>
          </p:cNvPr>
          <p:cNvPicPr>
            <a:picLocks noChangeAspect="1"/>
          </p:cNvPicPr>
          <p:nvPr/>
        </p:nvPicPr>
        <p:blipFill>
          <a:blip r:embed="rId3"/>
          <a:stretch>
            <a:fillRect/>
          </a:stretch>
        </p:blipFill>
        <p:spPr>
          <a:xfrm>
            <a:off x="611560" y="3933056"/>
            <a:ext cx="4770533" cy="2438611"/>
          </a:xfrm>
          <a:prstGeom prst="rect">
            <a:avLst/>
          </a:prstGeom>
        </p:spPr>
      </p:pic>
    </p:spTree>
    <p:extLst>
      <p:ext uri="{BB962C8B-B14F-4D97-AF65-F5344CB8AC3E}">
        <p14:creationId xmlns:p14="http://schemas.microsoft.com/office/powerpoint/2010/main" val="41920861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e EMI and EMC filters the same thing? « TDK-Lambda UK Blog">
            <a:extLst>
              <a:ext uri="{FF2B5EF4-FFF2-40B4-BE49-F238E27FC236}">
                <a16:creationId xmlns:a16="http://schemas.microsoft.com/office/drawing/2014/main" id="{F903E727-EECE-43EB-B8A1-FD15B3FE8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3876"/>
            <a:ext cx="8622438" cy="51841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1706_PT_cartoontronics">
            <a:extLst>
              <a:ext uri="{FF2B5EF4-FFF2-40B4-BE49-F238E27FC236}">
                <a16:creationId xmlns:a16="http://schemas.microsoft.com/office/drawing/2014/main" id="{AADA3C96-C9D2-4E61-A757-D95D2B0AF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152" y="0"/>
            <a:ext cx="6618312" cy="2787964"/>
          </a:xfrm>
          <a:prstGeom prst="rect">
            <a:avLst/>
          </a:prstGeom>
          <a:noFill/>
          <a:extLst>
            <a:ext uri="{909E8E84-426E-40DD-AFC4-6F175D3DCCD1}">
              <a14:hiddenFill xmlns:a14="http://schemas.microsoft.com/office/drawing/2010/main">
                <a:solidFill>
                  <a:srgbClr val="FFFFFF"/>
                </a:solidFill>
              </a14:hiddenFill>
            </a:ext>
          </a:extLst>
        </p:spPr>
      </p:pic>
      <p:sp>
        <p:nvSpPr>
          <p:cNvPr id="3" name="Obdélník 2">
            <a:extLst>
              <a:ext uri="{FF2B5EF4-FFF2-40B4-BE49-F238E27FC236}">
                <a16:creationId xmlns:a16="http://schemas.microsoft.com/office/drawing/2014/main" id="{8053977E-19D1-4C72-B151-E746BCD6E931}"/>
              </a:ext>
            </a:extLst>
          </p:cNvPr>
          <p:cNvSpPr/>
          <p:nvPr/>
        </p:nvSpPr>
        <p:spPr>
          <a:xfrm>
            <a:off x="107504" y="1124744"/>
            <a:ext cx="2736304" cy="707886"/>
          </a:xfrm>
          <a:prstGeom prst="rect">
            <a:avLst/>
          </a:prstGeom>
        </p:spPr>
        <p:txBody>
          <a:bodyPr wrap="square">
            <a:spAutoFit/>
          </a:bodyPr>
          <a:lstStyle/>
          <a:p>
            <a:pPr>
              <a:defRPr/>
            </a:pPr>
            <a:r>
              <a:rPr lang="cs-CZ" sz="2000" dirty="0">
                <a:solidFill>
                  <a:srgbClr val="CC0000"/>
                </a:solidFill>
                <a:latin typeface="Arial" panose="020B0604020202020204" pitchFamily="34" charset="0"/>
              </a:rPr>
              <a:t>Příklad záznamu měřicího přijímače</a:t>
            </a:r>
          </a:p>
        </p:txBody>
      </p:sp>
    </p:spTree>
    <p:extLst>
      <p:ext uri="{BB962C8B-B14F-4D97-AF65-F5344CB8AC3E}">
        <p14:creationId xmlns:p14="http://schemas.microsoft.com/office/powerpoint/2010/main" val="1505809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146422E3-6E75-4AC7-94D2-E2E329675D0A}"/>
              </a:ext>
            </a:extLst>
          </p:cNvPr>
          <p:cNvSpPr txBox="1"/>
          <p:nvPr/>
        </p:nvSpPr>
        <p:spPr>
          <a:xfrm>
            <a:off x="395536" y="1961282"/>
            <a:ext cx="3528392" cy="2031325"/>
          </a:xfrm>
          <a:prstGeom prst="rect">
            <a:avLst/>
          </a:prstGeom>
          <a:noFill/>
        </p:spPr>
        <p:txBody>
          <a:bodyPr wrap="square">
            <a:spAutoFit/>
          </a:bodyPr>
          <a:lstStyle/>
          <a:p>
            <a:pPr eaLnBrk="1" hangingPunct="1">
              <a:defRPr/>
            </a:pPr>
            <a:r>
              <a:rPr lang="cs-CZ" altLang="cs-CZ" sz="1800" b="0" dirty="0">
                <a:latin typeface="+mn-lt"/>
              </a:rPr>
              <a:t>Při měření rušivých signálů se změřené hodnoty napětí, proudů, výkonů</a:t>
            </a:r>
            <a:r>
              <a:rPr lang="cs-CZ" altLang="cs-CZ" b="0" dirty="0">
                <a:latin typeface="+mn-lt"/>
              </a:rPr>
              <a:t> a </a:t>
            </a:r>
            <a:r>
              <a:rPr lang="cs-CZ" altLang="cs-CZ" sz="1800" b="0" dirty="0">
                <a:latin typeface="+mn-lt"/>
              </a:rPr>
              <a:t>elektrických nebo magnetických polí převádí na  vztažné jednotky: </a:t>
            </a:r>
            <a:r>
              <a:rPr lang="cs-CZ" altLang="cs-CZ" sz="1800" b="0" dirty="0" err="1">
                <a:latin typeface="+mn-lt"/>
              </a:rPr>
              <a:t>dBµV</a:t>
            </a:r>
            <a:r>
              <a:rPr lang="cs-CZ" altLang="cs-CZ" sz="1800" b="0" dirty="0">
                <a:latin typeface="+mn-lt"/>
              </a:rPr>
              <a:t>, </a:t>
            </a:r>
            <a:r>
              <a:rPr lang="cs-CZ" altLang="cs-CZ" sz="1800" b="0" dirty="0" err="1">
                <a:latin typeface="+mn-lt"/>
              </a:rPr>
              <a:t>dB</a:t>
            </a:r>
            <a:r>
              <a:rPr lang="cs-CZ" altLang="cs-CZ" sz="1800" b="0" dirty="0" err="1"/>
              <a:t>µ</a:t>
            </a:r>
            <a:r>
              <a:rPr lang="cs-CZ" altLang="cs-CZ" sz="1800" b="0" dirty="0" err="1">
                <a:latin typeface="+mn-lt"/>
              </a:rPr>
              <a:t>A</a:t>
            </a:r>
            <a:r>
              <a:rPr lang="cs-CZ" altLang="cs-CZ" sz="1800" b="0" dirty="0">
                <a:latin typeface="+mn-lt"/>
              </a:rPr>
              <a:t>, </a:t>
            </a:r>
            <a:r>
              <a:rPr lang="cs-CZ" altLang="cs-CZ" sz="1800" b="0" dirty="0" err="1">
                <a:latin typeface="+mn-lt"/>
              </a:rPr>
              <a:t>dBm</a:t>
            </a:r>
            <a:r>
              <a:rPr lang="cs-CZ" altLang="cs-CZ" sz="1800" b="0" dirty="0">
                <a:latin typeface="+mn-lt"/>
              </a:rPr>
              <a:t>(W), </a:t>
            </a:r>
            <a:r>
              <a:rPr lang="cs-CZ" altLang="cs-CZ" sz="1800" b="0" dirty="0" err="1"/>
              <a:t>dBµV</a:t>
            </a:r>
            <a:r>
              <a:rPr lang="cs-CZ" altLang="cs-CZ" sz="1800" b="0" dirty="0"/>
              <a:t>/m, </a:t>
            </a:r>
            <a:r>
              <a:rPr lang="cs-CZ" altLang="cs-CZ" sz="1800" b="0" dirty="0" err="1"/>
              <a:t>dBµA</a:t>
            </a:r>
            <a:r>
              <a:rPr lang="cs-CZ" altLang="cs-CZ" sz="1800" b="0" dirty="0"/>
              <a:t>/m.</a:t>
            </a:r>
            <a:endParaRPr lang="cs-CZ" altLang="cs-CZ" sz="1800" b="0" dirty="0">
              <a:latin typeface="+mn-lt"/>
            </a:endParaRPr>
          </a:p>
        </p:txBody>
      </p:sp>
      <mc:AlternateContent xmlns:mc="http://schemas.openxmlformats.org/markup-compatibility/2006" xmlns:a14="http://schemas.microsoft.com/office/drawing/2010/main">
        <mc:Choice Requires="a14">
          <p:sp>
            <p:nvSpPr>
              <p:cNvPr id="6" name="Object 4">
                <a:extLst>
                  <a:ext uri="{FF2B5EF4-FFF2-40B4-BE49-F238E27FC236}">
                    <a16:creationId xmlns:a16="http://schemas.microsoft.com/office/drawing/2014/main" id="{0292BBD4-E8E2-4216-8D7F-FBC95261C3AE}"/>
                  </a:ext>
                </a:extLst>
              </p:cNvPr>
              <p:cNvSpPr txBox="1"/>
              <p:nvPr/>
            </p:nvSpPr>
            <p:spPr bwMode="auto">
              <a:xfrm>
                <a:off x="683568" y="3907629"/>
                <a:ext cx="2016398" cy="6477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cs-CZ" i="1">
                          <a:solidFill>
                            <a:srgbClr val="000000"/>
                          </a:solidFill>
                          <a:latin typeface="Cambria Math" panose="02040503050406030204" pitchFamily="18" charset="0"/>
                        </a:rPr>
                        <m:t>𝐴</m:t>
                      </m:r>
                      <m:r>
                        <a:rPr lang="cs-CZ" i="1">
                          <a:solidFill>
                            <a:srgbClr val="000000"/>
                          </a:solidFill>
                          <a:latin typeface="Cambria Math" panose="02040503050406030204" pitchFamily="18" charset="0"/>
                        </a:rPr>
                        <m:t>=20 </m:t>
                      </m:r>
                      <m:func>
                        <m:funcPr>
                          <m:ctrlPr>
                            <a:rPr lang="cs-CZ" i="1">
                              <a:solidFill>
                                <a:srgbClr val="000000"/>
                              </a:solidFill>
                              <a:latin typeface="Cambria Math" panose="02040503050406030204" pitchFamily="18" charset="0"/>
                            </a:rPr>
                          </m:ctrlPr>
                        </m:funcPr>
                        <m:fName>
                          <m:r>
                            <m:rPr>
                              <m:sty m:val="p"/>
                            </m:rPr>
                            <a:rPr lang="cs-CZ" i="0">
                              <a:solidFill>
                                <a:srgbClr val="000000"/>
                              </a:solidFill>
                              <a:latin typeface="Cambria Math" panose="02040503050406030204" pitchFamily="18" charset="0"/>
                            </a:rPr>
                            <m:t>log</m:t>
                          </m:r>
                        </m:fName>
                        <m:e>
                          <m:f>
                            <m:fPr>
                              <m:ctrlPr>
                                <a:rPr lang="cs-CZ" i="1">
                                  <a:solidFill>
                                    <a:srgbClr val="000000"/>
                                  </a:solidFill>
                                  <a:latin typeface="Cambria Math" panose="02040503050406030204" pitchFamily="18" charset="0"/>
                                </a:rPr>
                              </m:ctrlPr>
                            </m:fPr>
                            <m:num>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𝑈</m:t>
                                  </m:r>
                                </m:e>
                                <m:sub>
                                  <m:r>
                                    <a:rPr lang="cs-CZ" i="1">
                                      <a:solidFill>
                                        <a:srgbClr val="000000"/>
                                      </a:solidFill>
                                      <a:latin typeface="Cambria Math" panose="02040503050406030204" pitchFamily="18" charset="0"/>
                                    </a:rPr>
                                    <m:t>2</m:t>
                                  </m:r>
                                </m:sub>
                              </m:sSub>
                            </m:num>
                            <m:den>
                              <m:r>
                                <a:rPr lang="cs-CZ" i="1">
                                  <a:solidFill>
                                    <a:srgbClr val="000000"/>
                                  </a:solidFill>
                                  <a:latin typeface="Cambria Math" panose="02040503050406030204" pitchFamily="18" charset="0"/>
                                </a:rPr>
                                <m:t>1</m:t>
                              </m:r>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0</m:t>
                                  </m:r>
                                </m:e>
                                <m:sup>
                                  <m:r>
                                    <a:rPr lang="cs-CZ" i="1">
                                      <a:solidFill>
                                        <a:srgbClr val="000000"/>
                                      </a:solidFill>
                                      <a:latin typeface="Cambria Math" panose="02040503050406030204" pitchFamily="18" charset="0"/>
                                    </a:rPr>
                                    <m:t>−6</m:t>
                                  </m:r>
                                </m:sup>
                              </m:sSup>
                            </m:den>
                          </m:f>
                        </m:e>
                      </m:func>
                    </m:oMath>
                  </m:oMathPara>
                </a14:m>
                <a:endParaRPr lang="cs-CZ" dirty="0"/>
              </a:p>
            </p:txBody>
          </p:sp>
        </mc:Choice>
        <mc:Fallback xmlns="">
          <p:sp>
            <p:nvSpPr>
              <p:cNvPr id="6" name="Object 4">
                <a:extLst>
                  <a:ext uri="{FF2B5EF4-FFF2-40B4-BE49-F238E27FC236}">
                    <a16:creationId xmlns:a16="http://schemas.microsoft.com/office/drawing/2014/main" id="{0292BBD4-E8E2-4216-8D7F-FBC95261C3AE}"/>
                  </a:ext>
                </a:extLst>
              </p:cNvPr>
              <p:cNvSpPr txBox="1">
                <a:spLocks noRot="1" noChangeAspect="1" noMove="1" noResize="1" noEditPoints="1" noAdjustHandles="1" noChangeArrowheads="1" noChangeShapeType="1" noTextEdit="1"/>
              </p:cNvSpPr>
              <p:nvPr/>
            </p:nvSpPr>
            <p:spPr bwMode="auto">
              <a:xfrm>
                <a:off x="683568" y="3907629"/>
                <a:ext cx="2016398" cy="647700"/>
              </a:xfrm>
              <a:prstGeom prst="rect">
                <a:avLst/>
              </a:prstGeom>
              <a:blipFill>
                <a:blip r:embed="rId2"/>
                <a:stretch>
                  <a:fillRect/>
                </a:stretch>
              </a:blipFill>
              <a:ln>
                <a:noFill/>
              </a:ln>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13" name="TextovéPole 12">
                <a:extLst>
                  <a:ext uri="{FF2B5EF4-FFF2-40B4-BE49-F238E27FC236}">
                    <a16:creationId xmlns:a16="http://schemas.microsoft.com/office/drawing/2014/main" id="{AC0130EA-E164-4BE7-B2F3-27B4299B039A}"/>
                  </a:ext>
                </a:extLst>
              </p:cNvPr>
              <p:cNvSpPr txBox="1"/>
              <p:nvPr/>
            </p:nvSpPr>
            <p:spPr>
              <a:xfrm>
                <a:off x="529998" y="4555329"/>
                <a:ext cx="2141984" cy="61087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cs-CZ" i="1" smtClean="0">
                          <a:solidFill>
                            <a:srgbClr val="000000"/>
                          </a:solidFill>
                          <a:latin typeface="Cambria Math" panose="02040503050406030204" pitchFamily="18" charset="0"/>
                        </a:rPr>
                        <m:t>𝐴</m:t>
                      </m:r>
                      <m:r>
                        <a:rPr lang="cs-CZ" i="1" smtClean="0">
                          <a:solidFill>
                            <a:srgbClr val="000000"/>
                          </a:solidFill>
                          <a:latin typeface="Cambria Math" panose="02040503050406030204" pitchFamily="18" charset="0"/>
                        </a:rPr>
                        <m:t>=10 </m:t>
                      </m:r>
                      <m:func>
                        <m:funcPr>
                          <m:ctrlPr>
                            <a:rPr lang="cs-CZ" i="1">
                              <a:solidFill>
                                <a:srgbClr val="000000"/>
                              </a:solidFill>
                              <a:latin typeface="Cambria Math" panose="02040503050406030204" pitchFamily="18" charset="0"/>
                            </a:rPr>
                          </m:ctrlPr>
                        </m:funcPr>
                        <m:fName>
                          <m:r>
                            <m:rPr>
                              <m:sty m:val="p"/>
                            </m:rPr>
                            <a:rPr lang="cs-CZ" i="0">
                              <a:solidFill>
                                <a:srgbClr val="000000"/>
                              </a:solidFill>
                              <a:latin typeface="Cambria Math" panose="02040503050406030204" pitchFamily="18" charset="0"/>
                            </a:rPr>
                            <m:t>log</m:t>
                          </m:r>
                        </m:fName>
                        <m:e>
                          <m:f>
                            <m:fPr>
                              <m:ctrlPr>
                                <a:rPr lang="cs-CZ" i="1">
                                  <a:solidFill>
                                    <a:srgbClr val="000000"/>
                                  </a:solidFill>
                                  <a:latin typeface="Cambria Math" panose="02040503050406030204" pitchFamily="18" charset="0"/>
                                </a:rPr>
                              </m:ctrlPr>
                            </m:fPr>
                            <m:num>
                              <m:sSub>
                                <m:sSubPr>
                                  <m:ctrlPr>
                                    <a:rPr lang="cs-CZ" i="1">
                                      <a:solidFill>
                                        <a:srgbClr val="000000"/>
                                      </a:solidFill>
                                      <a:latin typeface="Cambria Math" panose="02040503050406030204" pitchFamily="18" charset="0"/>
                                    </a:rPr>
                                  </m:ctrlPr>
                                </m:sSubPr>
                                <m:e>
                                  <m:r>
                                    <a:rPr lang="cs-CZ" i="1">
                                      <a:solidFill>
                                        <a:srgbClr val="000000"/>
                                      </a:solidFill>
                                      <a:latin typeface="Cambria Math" panose="02040503050406030204" pitchFamily="18" charset="0"/>
                                    </a:rPr>
                                    <m:t>𝑃</m:t>
                                  </m:r>
                                </m:e>
                                <m:sub>
                                  <m:r>
                                    <a:rPr lang="cs-CZ" i="1">
                                      <a:solidFill>
                                        <a:srgbClr val="000000"/>
                                      </a:solidFill>
                                      <a:latin typeface="Cambria Math" panose="02040503050406030204" pitchFamily="18" charset="0"/>
                                    </a:rPr>
                                    <m:t>2</m:t>
                                  </m:r>
                                </m:sub>
                              </m:sSub>
                            </m:num>
                            <m:den>
                              <m:r>
                                <a:rPr lang="cs-CZ" i="1">
                                  <a:solidFill>
                                    <a:srgbClr val="000000"/>
                                  </a:solidFill>
                                  <a:latin typeface="Cambria Math" panose="02040503050406030204" pitchFamily="18" charset="0"/>
                                </a:rPr>
                                <m:t>1</m:t>
                              </m:r>
                              <m:sSup>
                                <m:sSupPr>
                                  <m:ctrlPr>
                                    <a:rPr lang="cs-CZ" i="1">
                                      <a:solidFill>
                                        <a:srgbClr val="000000"/>
                                      </a:solidFill>
                                      <a:latin typeface="Cambria Math" panose="02040503050406030204" pitchFamily="18" charset="0"/>
                                    </a:rPr>
                                  </m:ctrlPr>
                                </m:sSupPr>
                                <m:e>
                                  <m:r>
                                    <a:rPr lang="cs-CZ" i="1">
                                      <a:solidFill>
                                        <a:srgbClr val="000000"/>
                                      </a:solidFill>
                                      <a:latin typeface="Cambria Math" panose="02040503050406030204" pitchFamily="18" charset="0"/>
                                    </a:rPr>
                                    <m:t>0</m:t>
                                  </m:r>
                                </m:e>
                                <m:sup>
                                  <m:r>
                                    <a:rPr lang="cs-CZ" i="1">
                                      <a:solidFill>
                                        <a:srgbClr val="000000"/>
                                      </a:solidFill>
                                      <a:latin typeface="Cambria Math" panose="02040503050406030204" pitchFamily="18" charset="0"/>
                                    </a:rPr>
                                    <m:t>−3</m:t>
                                  </m:r>
                                </m:sup>
                              </m:sSup>
                            </m:den>
                          </m:f>
                        </m:e>
                      </m:func>
                    </m:oMath>
                  </m:oMathPara>
                </a14:m>
                <a:endParaRPr lang="cs-CZ" dirty="0"/>
              </a:p>
            </p:txBody>
          </p:sp>
        </mc:Choice>
        <mc:Fallback xmlns="">
          <p:sp>
            <p:nvSpPr>
              <p:cNvPr id="13" name="TextovéPole 12">
                <a:extLst>
                  <a:ext uri="{FF2B5EF4-FFF2-40B4-BE49-F238E27FC236}">
                    <a16:creationId xmlns:a16="http://schemas.microsoft.com/office/drawing/2014/main" id="{AC0130EA-E164-4BE7-B2F3-27B4299B039A}"/>
                  </a:ext>
                </a:extLst>
              </p:cNvPr>
              <p:cNvSpPr txBox="1">
                <a:spLocks noRot="1" noChangeAspect="1" noMove="1" noResize="1" noEditPoints="1" noAdjustHandles="1" noChangeArrowheads="1" noChangeShapeType="1" noTextEdit="1"/>
              </p:cNvSpPr>
              <p:nvPr/>
            </p:nvSpPr>
            <p:spPr>
              <a:xfrm>
                <a:off x="529998" y="4555329"/>
                <a:ext cx="2141984" cy="610873"/>
              </a:xfrm>
              <a:prstGeom prst="rect">
                <a:avLst/>
              </a:prstGeom>
              <a:blipFill>
                <a:blip r:embed="rId3"/>
                <a:stretch>
                  <a:fillRect/>
                </a:stretch>
              </a:blipFill>
            </p:spPr>
            <p:txBody>
              <a:bodyPr/>
              <a:lstStyle/>
              <a:p>
                <a:r>
                  <a:rPr lang="cs-CZ">
                    <a:noFill/>
                  </a:rPr>
                  <a:t> </a:t>
                </a:r>
              </a:p>
            </p:txBody>
          </p:sp>
        </mc:Fallback>
      </mc:AlternateContent>
      <p:pic>
        <p:nvPicPr>
          <p:cNvPr id="4" name="Obrázek 3">
            <a:extLst>
              <a:ext uri="{FF2B5EF4-FFF2-40B4-BE49-F238E27FC236}">
                <a16:creationId xmlns:a16="http://schemas.microsoft.com/office/drawing/2014/main" id="{AE212CA8-A478-4B95-9B68-CFCB4190860E}"/>
              </a:ext>
            </a:extLst>
          </p:cNvPr>
          <p:cNvPicPr>
            <a:picLocks noChangeAspect="1"/>
          </p:cNvPicPr>
          <p:nvPr/>
        </p:nvPicPr>
        <p:blipFill>
          <a:blip r:embed="rId4"/>
          <a:stretch>
            <a:fillRect/>
          </a:stretch>
        </p:blipFill>
        <p:spPr>
          <a:xfrm>
            <a:off x="3707904" y="59144"/>
            <a:ext cx="5436096" cy="6780816"/>
          </a:xfrm>
          <a:prstGeom prst="rect">
            <a:avLst/>
          </a:prstGeom>
        </p:spPr>
      </p:pic>
      <p:sp>
        <p:nvSpPr>
          <p:cNvPr id="8" name="Obdélník 7">
            <a:extLst>
              <a:ext uri="{FF2B5EF4-FFF2-40B4-BE49-F238E27FC236}">
                <a16:creationId xmlns:a16="http://schemas.microsoft.com/office/drawing/2014/main" id="{6D332A65-159D-4E8E-B53C-6D8F0E990E34}"/>
              </a:ext>
            </a:extLst>
          </p:cNvPr>
          <p:cNvSpPr/>
          <p:nvPr/>
        </p:nvSpPr>
        <p:spPr>
          <a:xfrm>
            <a:off x="395536" y="384266"/>
            <a:ext cx="2945876" cy="1384995"/>
          </a:xfrm>
          <a:prstGeom prst="rect">
            <a:avLst/>
          </a:prstGeom>
        </p:spPr>
        <p:txBody>
          <a:bodyPr wrap="square">
            <a:spAutoFit/>
          </a:bodyPr>
          <a:lstStyle/>
          <a:p>
            <a:pPr>
              <a:defRPr/>
            </a:pPr>
            <a:r>
              <a:rPr lang="cs-CZ" sz="2800" dirty="0">
                <a:solidFill>
                  <a:srgbClr val="CC0000"/>
                </a:solidFill>
                <a:latin typeface="Arial" panose="020B0604020202020204" pitchFamily="34" charset="0"/>
              </a:rPr>
              <a:t>Jednotky</a:t>
            </a:r>
            <a:br>
              <a:rPr lang="cs-CZ" sz="2800" dirty="0">
                <a:solidFill>
                  <a:srgbClr val="CC0000"/>
                </a:solidFill>
                <a:latin typeface="Arial" panose="020B0604020202020204" pitchFamily="34" charset="0"/>
              </a:rPr>
            </a:br>
            <a:r>
              <a:rPr lang="cs-CZ" sz="2800" dirty="0">
                <a:solidFill>
                  <a:srgbClr val="CC0000"/>
                </a:solidFill>
                <a:latin typeface="Arial" panose="020B0604020202020204" pitchFamily="34" charset="0"/>
              </a:rPr>
              <a:t>pro kvantifikaci EMI v EMC</a:t>
            </a:r>
          </a:p>
        </p:txBody>
      </p:sp>
    </p:spTree>
    <p:extLst>
      <p:ext uri="{BB962C8B-B14F-4D97-AF65-F5344CB8AC3E}">
        <p14:creationId xmlns:p14="http://schemas.microsoft.com/office/powerpoint/2010/main" val="1565251706"/>
      </p:ext>
    </p:extLst>
  </p:cSld>
  <p:clrMapOvr>
    <a:masterClrMapping/>
  </p:clrMapOvr>
</p:sld>
</file>

<file path=ppt/theme/theme1.xml><?xml version="1.0" encoding="utf-8"?>
<a:theme xmlns:a="http://schemas.openxmlformats.org/drawingml/2006/main" name="Síť">
  <a:themeElements>
    <a:clrScheme name="Síť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Síť">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cs-CZ"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cs-CZ" sz="1800" b="1" i="0" u="none" strike="noStrike" cap="none" normalizeH="0" baseline="0" smtClean="0">
            <a:ln>
              <a:noFill/>
            </a:ln>
            <a:solidFill>
              <a:schemeClr val="tx1"/>
            </a:solidFill>
            <a:effectLst/>
            <a:latin typeface="Arial" charset="0"/>
          </a:defRPr>
        </a:defPPr>
      </a:lstStyle>
    </a:lnDef>
  </a:objectDefaults>
  <a:extraClrSchemeLst>
    <a:extraClrScheme>
      <a:clrScheme name="Síť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Síť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Síť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Síť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Síť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Síť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Síť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Síť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Síť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Síť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Network</Template>
  <TotalTime>7886</TotalTime>
  <Words>7241</Words>
  <Application>Microsoft Office PowerPoint</Application>
  <PresentationFormat>Předvádění na obrazovce (4:3)</PresentationFormat>
  <Paragraphs>609</Paragraphs>
  <Slides>65</Slides>
  <Notes>1</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65</vt:i4>
      </vt:variant>
    </vt:vector>
  </HeadingPairs>
  <TitlesOfParts>
    <vt:vector size="72" baseType="lpstr">
      <vt:lpstr>Arial</vt:lpstr>
      <vt:lpstr>Calibri</vt:lpstr>
      <vt:lpstr>Cambria Math</vt:lpstr>
      <vt:lpstr>Times New Roman</vt:lpstr>
      <vt:lpstr>Wingdings</vt:lpstr>
      <vt:lpstr>Síť</vt:lpstr>
      <vt:lpstr>Rovnice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Měřicí řetězec EMI - radiated emission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Měření rušivých signálů</dc:title>
  <dc:creator>Eva</dc:creator>
  <cp:lastModifiedBy>Eva Müllerová</cp:lastModifiedBy>
  <cp:revision>503</cp:revision>
  <dcterms:created xsi:type="dcterms:W3CDTF">2009-03-09T12:33:15Z</dcterms:created>
  <dcterms:modified xsi:type="dcterms:W3CDTF">2021-10-11T06:32:57Z</dcterms:modified>
</cp:coreProperties>
</file>