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9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306" r:id="rId41"/>
  </p:sldIdLst>
  <p:sldSz cx="9144000" cy="6858000" type="screen4x3"/>
  <p:notesSz cx="9144000" cy="6858000"/>
  <p:embeddedFontLst>
    <p:embeddedFont>
      <p:font typeface="BWQGGS+Arial" panose="020B0604020202020204" charset="0"/>
      <p:regular r:id="rId42"/>
    </p:embeddedFont>
    <p:embeddedFont>
      <p:font typeface="Calibri" panose="020F0502020204030204" pitchFamily="34" charset="0"/>
      <p:regular r:id="rId43"/>
      <p:bold r:id="rId44"/>
      <p:italic r:id="rId45"/>
      <p:boldItalic r:id="rId46"/>
    </p:embeddedFont>
    <p:embeddedFont>
      <p:font typeface="JHUHDS+Arial Italic" panose="020B0604020202020204" charset="0"/>
      <p:regular r:id="rId47"/>
    </p:embeddedFont>
    <p:embeddedFont>
      <p:font typeface="KNQCID+Arial" panose="020B0604020202020204" charset="0"/>
      <p:regular r:id="rId48"/>
    </p:embeddedFont>
    <p:embeddedFont>
      <p:font typeface="REOWJS+Arial Bold Italic" panose="020B0604020202020204" charset="0"/>
      <p:regular r:id="rId49"/>
    </p:embeddedFont>
    <p:embeddedFont>
      <p:font typeface="RLABEH+Arial Italic" panose="020B0604020202020204" charset="0"/>
      <p:regular r:id="rId50"/>
    </p:embeddedFont>
    <p:embeddedFont>
      <p:font typeface="SQFOVV+Arial Bold Italic" panose="020B0604020202020204" charset="0"/>
      <p:regular r:id="rId51"/>
    </p:embeddedFont>
    <p:embeddedFont>
      <p:font typeface="UBTMSM+Arial Bold" panose="020B0604020202020204" charset="0"/>
      <p:regular r:id="rId52"/>
    </p:embeddedFont>
    <p:embeddedFont>
      <p:font typeface="UUNOCP+Arial" panose="020B0604020202020204" charset="0"/>
      <p:regular r:id="rId53"/>
    </p:embeddedFont>
    <p:embeddedFont>
      <p:font typeface="WIDTJM+Arial Bold" panose="020B0604020202020204" charset="0"/>
      <p:regular r:id="rId54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78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font" Target="fonts/font9.fntdata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3" Type="http://schemas.openxmlformats.org/officeDocument/2006/relationships/font" Target="fonts/font12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10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5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8.fntdata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52" Type="http://schemas.openxmlformats.org/officeDocument/2006/relationships/font" Target="fonts/font1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nize.cz/stavebni-sporeni" TargetMode="External"/><Relationship Id="rId7" Type="http://schemas.openxmlformats.org/officeDocument/2006/relationships/hyperlink" Target="https://cs.wikipedia.org/w/index.php?title=Hypote%C4%8Dn%C3%AD_%C3%BAv%C4%9Br&amp;oldid=21419310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cs.wikipedia.org/w/index.php?title=Spo%C5%99en%C3%AD&amp;oldid=22269869" TargetMode="External"/><Relationship Id="rId5" Type="http://schemas.openxmlformats.org/officeDocument/2006/relationships/hyperlink" Target="https://www.penize.cz/15765-zakladni-informace-o-hypotecnich-uverech" TargetMode="External"/><Relationship Id="rId4" Type="http://schemas.openxmlformats.org/officeDocument/2006/relationships/hyperlink" Target="https://www.finmat.cz/urocen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2266CC85-29A7-49BB-B91C-44156ED819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03834"/>
            <a:ext cx="9144000" cy="5450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32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515614" y="2568194"/>
            <a:ext cx="2267643" cy="6632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2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KNQCID+Arial"/>
                <a:cs typeface="KNQCID+Arial"/>
              </a:rPr>
              <a:t>Lekce 6.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111629" y="3958886"/>
            <a:ext cx="5073498" cy="4930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2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UUNOCP+Arial"/>
                <a:cs typeface="UUNOCP+Arial"/>
              </a:rPr>
              <a:t>Hypotéky,</a:t>
            </a:r>
            <a:r>
              <a:rPr sz="3200" spc="-3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3200" dirty="0">
                <a:solidFill>
                  <a:srgbClr val="000000"/>
                </a:solidFill>
                <a:latin typeface="UUNOCP+Arial"/>
                <a:cs typeface="UUNOCP+Arial"/>
              </a:rPr>
              <a:t>stavební</a:t>
            </a:r>
            <a:r>
              <a:rPr sz="3200" spc="-2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3200" dirty="0">
                <a:solidFill>
                  <a:srgbClr val="000000"/>
                </a:solidFill>
                <a:latin typeface="UUNOCP+Arial"/>
                <a:cs typeface="UUNOCP+Arial"/>
              </a:rPr>
              <a:t>spoření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453130" y="548916"/>
            <a:ext cx="2390835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UUNOCP+Arial"/>
                <a:cs typeface="UUNOCP+Arial"/>
              </a:rPr>
              <a:t>Citát dne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292475" y="3428809"/>
            <a:ext cx="4372374" cy="10779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UUNOCP+Arial"/>
                <a:cs typeface="UUNOCP+Arial"/>
              </a:rPr>
              <a:t>Muset</a:t>
            </a:r>
            <a:r>
              <a:rPr sz="3200" spc="-1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3200" dirty="0">
                <a:solidFill>
                  <a:srgbClr val="000000"/>
                </a:solidFill>
                <a:latin typeface="UUNOCP+Arial"/>
                <a:cs typeface="UUNOCP+Arial"/>
              </a:rPr>
              <a:t>je</a:t>
            </a:r>
            <a:r>
              <a:rPr sz="3200" spc="-1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3200" dirty="0">
                <a:solidFill>
                  <a:srgbClr val="000000"/>
                </a:solidFill>
                <a:latin typeface="UUNOCP+Arial"/>
                <a:cs typeface="UUNOCP+Arial"/>
              </a:rPr>
              <a:t>nejlepší učitel.</a:t>
            </a:r>
          </a:p>
          <a:p>
            <a:pPr marL="914400" marR="0">
              <a:lnSpc>
                <a:spcPts val="3582"/>
              </a:lnSpc>
              <a:spcBef>
                <a:spcPts val="1026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UUNOCP+Arial"/>
                <a:cs typeface="UUNOCP+Arial"/>
              </a:rPr>
              <a:t>ruské</a:t>
            </a:r>
            <a:r>
              <a:rPr sz="3200" spc="-3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3200" dirty="0">
                <a:solidFill>
                  <a:srgbClr val="000000"/>
                </a:solidFill>
                <a:latin typeface="UUNOCP+Arial"/>
                <a:cs typeface="UUNOCP+Arial"/>
              </a:rPr>
              <a:t>přísloví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73226" y="628967"/>
            <a:ext cx="7351071" cy="4926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UUNOCP+Arial"/>
                <a:cs typeface="UUNOCP+Arial"/>
              </a:rPr>
              <a:t>Příklad</a:t>
            </a:r>
            <a:r>
              <a:rPr sz="3200" spc="-2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3200" dirty="0">
                <a:solidFill>
                  <a:srgbClr val="000000"/>
                </a:solidFill>
                <a:latin typeface="UUNOCP+Arial"/>
                <a:cs typeface="UUNOCP+Arial"/>
              </a:rPr>
              <a:t>na uvolňování</a:t>
            </a:r>
            <a:r>
              <a:rPr sz="3200" spc="-3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3200" dirty="0">
                <a:solidFill>
                  <a:srgbClr val="000000"/>
                </a:solidFill>
                <a:latin typeface="UUNOCP+Arial"/>
                <a:cs typeface="UUNOCP+Arial"/>
              </a:rPr>
              <a:t>peněz v hypotéce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54736" y="1594655"/>
            <a:ext cx="8105850" cy="1549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859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Předpokládejme,</a:t>
            </a:r>
            <a:r>
              <a:rPr sz="2400" spc="3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že si chceme zřídit hypotéku</a:t>
            </a:r>
            <a:r>
              <a:rPr sz="2400" spc="1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na 2</a:t>
            </a:r>
            <a:r>
              <a:rPr sz="2400" spc="-1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milióny</a:t>
            </a:r>
          </a:p>
          <a:p>
            <a:pPr marL="0" marR="0">
              <a:lnSpc>
                <a:spcPts val="230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Kč. Novostavba</a:t>
            </a:r>
            <a:r>
              <a:rPr sz="2400" spc="1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je bankou odhadnuta</a:t>
            </a:r>
            <a:r>
              <a:rPr sz="2400" spc="29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na cenu</a:t>
            </a:r>
            <a:r>
              <a:rPr sz="2400" spc="29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b="1" dirty="0">
                <a:solidFill>
                  <a:srgbClr val="000000"/>
                </a:solidFill>
                <a:latin typeface="WIDTJM+Arial Bold"/>
                <a:cs typeface="WIDTJM+Arial Bold"/>
              </a:rPr>
              <a:t>800 000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Kč.</a:t>
            </a:r>
          </a:p>
          <a:p>
            <a:pPr marL="0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Víme,</a:t>
            </a:r>
            <a:r>
              <a:rPr sz="2400" spc="-1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že jsme schopni</a:t>
            </a:r>
            <a:r>
              <a:rPr sz="2400" spc="19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prostavět měsíčně 150</a:t>
            </a:r>
            <a:r>
              <a:rPr sz="2400" spc="1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000 Kč. O</a:t>
            </a:r>
          </a:p>
          <a:p>
            <a:pPr marL="0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tuto</a:t>
            </a:r>
            <a:r>
              <a:rPr sz="2400" spc="-1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sumu se</a:t>
            </a:r>
            <a:r>
              <a:rPr sz="2400" spc="-1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také</a:t>
            </a:r>
            <a:r>
              <a:rPr sz="2400" spc="-1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zvyšuje hodnota</a:t>
            </a:r>
            <a:r>
              <a:rPr sz="2400" spc="1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nemovitosti. Jaké sumy</a:t>
            </a:r>
          </a:p>
          <a:p>
            <a:pPr marL="0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bude</a:t>
            </a:r>
            <a:r>
              <a:rPr sz="2400" spc="1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postupně</a:t>
            </a:r>
            <a:r>
              <a:rPr sz="2400" spc="1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uvolňovat</a:t>
            </a:r>
            <a:r>
              <a:rPr sz="2400" spc="3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banka?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77596" y="3131101"/>
            <a:ext cx="1202828" cy="3786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Řešení: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54736" y="3496861"/>
            <a:ext cx="8180267" cy="21159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859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Banka</a:t>
            </a:r>
            <a:r>
              <a:rPr sz="2400" spc="1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nejdříve uvolní</a:t>
            </a:r>
            <a:r>
              <a:rPr sz="2400" spc="1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prostředky ,</a:t>
            </a:r>
            <a:r>
              <a:rPr sz="2400" spc="-1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které</a:t>
            </a:r>
            <a:r>
              <a:rPr sz="2400" spc="-1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odpovídají</a:t>
            </a:r>
            <a:r>
              <a:rPr sz="2400" spc="3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b="1" dirty="0">
                <a:solidFill>
                  <a:srgbClr val="000000"/>
                </a:solidFill>
                <a:latin typeface="WIDTJM+Arial Bold"/>
                <a:cs typeface="WIDTJM+Arial Bold"/>
              </a:rPr>
              <a:t>70%</a:t>
            </a:r>
          </a:p>
          <a:p>
            <a:pPr marL="0" marR="0">
              <a:lnSpc>
                <a:spcPts val="230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odhadnuté</a:t>
            </a:r>
            <a:r>
              <a:rPr sz="2400" spc="2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ceny novostavby.</a:t>
            </a:r>
            <a:r>
              <a:rPr sz="2400" spc="1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První uvolněné</a:t>
            </a:r>
            <a:r>
              <a:rPr sz="2400" spc="3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prostředky</a:t>
            </a:r>
          </a:p>
          <a:p>
            <a:pPr marL="0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tedy</a:t>
            </a:r>
            <a:r>
              <a:rPr sz="2400" spc="-1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budou</a:t>
            </a:r>
            <a:r>
              <a:rPr sz="2400" spc="2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mít</a:t>
            </a:r>
            <a:r>
              <a:rPr sz="2400" spc="-2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hodnotu</a:t>
            </a:r>
            <a:r>
              <a:rPr sz="2400" spc="1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560</a:t>
            </a:r>
            <a:r>
              <a:rPr sz="2400" spc="1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000 Kč.</a:t>
            </a:r>
            <a:r>
              <a:rPr sz="2400" spc="-1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Předpokládejme,</a:t>
            </a:r>
            <a:r>
              <a:rPr sz="2400" spc="4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že</a:t>
            </a:r>
          </a:p>
          <a:p>
            <a:pPr marL="0" marR="0">
              <a:lnSpc>
                <a:spcPts val="230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prostředky budou</a:t>
            </a:r>
            <a:r>
              <a:rPr sz="2400" spc="1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dále</a:t>
            </a:r>
            <a:r>
              <a:rPr sz="2400" spc="1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uvolňovány</a:t>
            </a:r>
            <a:r>
              <a:rPr sz="2400" spc="39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po čtvrtletních</a:t>
            </a:r>
          </a:p>
          <a:p>
            <a:pPr marL="0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splátkách. V dalších čtvrtletích</a:t>
            </a:r>
            <a:r>
              <a:rPr sz="2400" spc="-2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tedy získáme</a:t>
            </a:r>
            <a:r>
              <a:rPr sz="2400" spc="-1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již jen 315 000</a:t>
            </a:r>
          </a:p>
          <a:p>
            <a:pPr marL="0" marR="0">
              <a:lnSpc>
                <a:spcPts val="230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Kč.</a:t>
            </a:r>
            <a:r>
              <a:rPr sz="2400" spc="66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Po</a:t>
            </a:r>
            <a:r>
              <a:rPr sz="2400" spc="-1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čtyřech</a:t>
            </a:r>
            <a:r>
              <a:rPr sz="2400" spc="-1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čtvrtletích</a:t>
            </a:r>
            <a:r>
              <a:rPr sz="2400" spc="-3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získáme</a:t>
            </a:r>
            <a:r>
              <a:rPr sz="2400" spc="-1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celkem</a:t>
            </a:r>
            <a:r>
              <a:rPr sz="2400" spc="2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1 820 000 Kč. </a:t>
            </a:r>
            <a:endParaRPr lang="cs-CZ" sz="2400" dirty="0">
              <a:solidFill>
                <a:srgbClr val="000000"/>
              </a:solidFill>
              <a:latin typeface="UUNOCP+Arial"/>
              <a:cs typeface="UUNOCP+Arial"/>
            </a:endParaRPr>
          </a:p>
          <a:p>
            <a:pPr marL="0" marR="0">
              <a:lnSpc>
                <a:spcPts val="230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V</a:t>
            </a:r>
            <a:r>
              <a:rPr lang="cs-CZ" sz="240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UUNOCP+Arial"/>
                <a:cs typeface="UUNOCP+Arial"/>
              </a:rPr>
              <a:t>posledním</a:t>
            </a:r>
            <a:r>
              <a:rPr sz="2400" spc="2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čtvrtletí</a:t>
            </a:r>
            <a:r>
              <a:rPr sz="2400" spc="-2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tedy</a:t>
            </a:r>
            <a:r>
              <a:rPr sz="2400" spc="-1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získáme</a:t>
            </a:r>
            <a:r>
              <a:rPr sz="2400" spc="-1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již jen</a:t>
            </a:r>
            <a:r>
              <a:rPr sz="2400" spc="-1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180 000 Kč.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73226" y="628967"/>
            <a:ext cx="7351071" cy="4926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UUNOCP+Arial"/>
                <a:cs typeface="UUNOCP+Arial"/>
              </a:rPr>
              <a:t>Příklad</a:t>
            </a:r>
            <a:r>
              <a:rPr sz="3200" spc="-2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3200" dirty="0">
                <a:solidFill>
                  <a:srgbClr val="000000"/>
                </a:solidFill>
                <a:latin typeface="UUNOCP+Arial"/>
                <a:cs typeface="UUNOCP+Arial"/>
              </a:rPr>
              <a:t>na uvolňování</a:t>
            </a:r>
            <a:r>
              <a:rPr sz="3200" spc="-3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3200" dirty="0">
                <a:solidFill>
                  <a:srgbClr val="000000"/>
                </a:solidFill>
                <a:latin typeface="UUNOCP+Arial"/>
                <a:cs typeface="UUNOCP+Arial"/>
              </a:rPr>
              <a:t>peněz v hypotéce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72908"/>
            <a:ext cx="8061466" cy="31979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79"/>
              </a:lnSpc>
            </a:pP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Pokud je nemovitost dostavěna </a:t>
            </a:r>
            <a:r>
              <a:rPr sz="2800" kern="0" dirty="0" err="1">
                <a:solidFill>
                  <a:srgbClr val="000000"/>
                </a:solidFill>
                <a:latin typeface="UUNOCP+Arial"/>
                <a:cs typeface="UUNOCP+Arial"/>
              </a:rPr>
              <a:t>má</a:t>
            </a: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800" kern="0" dirty="0" err="1">
                <a:solidFill>
                  <a:srgbClr val="000000"/>
                </a:solidFill>
                <a:latin typeface="UUNOCP+Arial"/>
                <a:cs typeface="UUNOCP+Arial"/>
              </a:rPr>
              <a:t>jistě</a:t>
            </a:r>
            <a:r>
              <a:rPr lang="cs-CZ" sz="2800" kern="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800" kern="0" dirty="0" err="1">
                <a:solidFill>
                  <a:srgbClr val="000000"/>
                </a:solidFill>
                <a:latin typeface="UUNOCP+Arial"/>
                <a:cs typeface="UUNOCP+Arial"/>
              </a:rPr>
              <a:t>odhadnutou</a:t>
            </a: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 hodnotu rovnou </a:t>
            </a:r>
            <a:r>
              <a:rPr sz="2800" kern="0" dirty="0" err="1">
                <a:solidFill>
                  <a:srgbClr val="000000"/>
                </a:solidFill>
                <a:latin typeface="UUNOCP+Arial"/>
                <a:cs typeface="UUNOCP+Arial"/>
              </a:rPr>
              <a:t>nejméně</a:t>
            </a: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800" kern="0" dirty="0" err="1">
                <a:solidFill>
                  <a:srgbClr val="000000"/>
                </a:solidFill>
                <a:latin typeface="UUNOCP+Arial"/>
                <a:cs typeface="UUNOCP+Arial"/>
              </a:rPr>
              <a:t>výši</a:t>
            </a:r>
            <a:r>
              <a:rPr lang="cs-CZ" sz="2800" kern="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800" kern="0" dirty="0" err="1">
                <a:solidFill>
                  <a:srgbClr val="000000"/>
                </a:solidFill>
                <a:latin typeface="UUNOCP+Arial"/>
                <a:cs typeface="UUNOCP+Arial"/>
              </a:rPr>
              <a:t>hypotéky</a:t>
            </a: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800" kern="0" dirty="0" err="1">
                <a:solidFill>
                  <a:srgbClr val="000000"/>
                </a:solidFill>
                <a:latin typeface="UUNOCP+Arial"/>
                <a:cs typeface="UUNOCP+Arial"/>
              </a:rPr>
              <a:t>vynásobenou</a:t>
            </a: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 143</a:t>
            </a:r>
            <a:r>
              <a:rPr lang="cs-CZ" sz="2800" kern="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%. </a:t>
            </a:r>
            <a:r>
              <a:rPr sz="2800" kern="0" dirty="0" err="1">
                <a:solidFill>
                  <a:srgbClr val="000000"/>
                </a:solidFill>
                <a:latin typeface="UUNOCP+Arial"/>
                <a:cs typeface="UUNOCP+Arial"/>
              </a:rPr>
              <a:t>Celková</a:t>
            </a:r>
            <a:r>
              <a:rPr lang="cs-CZ" sz="2800" kern="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800" kern="0" dirty="0" err="1">
                <a:solidFill>
                  <a:srgbClr val="000000"/>
                </a:solidFill>
                <a:latin typeface="UUNOCP+Arial"/>
                <a:cs typeface="UUNOCP+Arial"/>
              </a:rPr>
              <a:t>odhadnutá</a:t>
            </a: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 cena </a:t>
            </a:r>
            <a:r>
              <a:rPr sz="2800" kern="0" dirty="0" err="1">
                <a:solidFill>
                  <a:srgbClr val="000000"/>
                </a:solidFill>
                <a:latin typeface="UUNOCP+Arial"/>
                <a:cs typeface="UUNOCP+Arial"/>
              </a:rPr>
              <a:t>nemovitosti</a:t>
            </a: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800" kern="0" dirty="0" err="1">
                <a:solidFill>
                  <a:srgbClr val="000000"/>
                </a:solidFill>
                <a:latin typeface="UUNOCP+Arial"/>
                <a:cs typeface="UUNOCP+Arial"/>
              </a:rPr>
              <a:t>bude</a:t>
            </a:r>
            <a:r>
              <a:rPr lang="cs-CZ" sz="2800" kern="0" dirty="0">
                <a:solidFill>
                  <a:srgbClr val="000000"/>
                </a:solidFill>
                <a:latin typeface="UUNOCP+Arial"/>
                <a:cs typeface="UUNOCP+Arial"/>
              </a:rPr>
              <a:t> nejméně 2 860 000 Kč. Dlužník bude tuto částku splácet po určenou dobu a zároveň bude mít na nemovitosti vázánu zástavu.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22197" y="548916"/>
            <a:ext cx="6649882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UUNOCP+Arial"/>
                <a:cs typeface="UUNOCP+Arial"/>
              </a:rPr>
              <a:t>Způsob splácení</a:t>
            </a:r>
            <a:r>
              <a:rPr sz="4400" spc="-1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4400" dirty="0">
                <a:solidFill>
                  <a:srgbClr val="000000"/>
                </a:solidFill>
                <a:latin typeface="UUNOCP+Arial"/>
                <a:cs typeface="UUNOCP+Arial"/>
              </a:rPr>
              <a:t>hypotéky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44296" y="1628375"/>
            <a:ext cx="7708521" cy="42960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Závisí na dohodě mezi hypotéčním </a:t>
            </a:r>
            <a:r>
              <a:rPr sz="2800" kern="0" dirty="0" err="1">
                <a:solidFill>
                  <a:srgbClr val="000000"/>
                </a:solidFill>
                <a:latin typeface="UUNOCP+Arial"/>
                <a:cs typeface="UUNOCP+Arial"/>
              </a:rPr>
              <a:t>ústavem</a:t>
            </a: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endParaRPr lang="cs-CZ" sz="2800" kern="0" dirty="0">
              <a:solidFill>
                <a:srgbClr val="000000"/>
              </a:solidFill>
              <a:latin typeface="UUNOCP+Arial"/>
              <a:cs typeface="UUNOCP+Arial"/>
            </a:endParaRPr>
          </a:p>
          <a:p>
            <a:pPr marL="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2800" kern="0" dirty="0">
                <a:solidFill>
                  <a:srgbClr val="000000"/>
                </a:solidFill>
                <a:latin typeface="UUNOCP+Arial"/>
                <a:cs typeface="UUNOCP+Arial"/>
              </a:rPr>
              <a:t>a </a:t>
            </a:r>
            <a:r>
              <a:rPr sz="2800" kern="0" dirty="0" err="1">
                <a:solidFill>
                  <a:srgbClr val="000000"/>
                </a:solidFill>
                <a:latin typeface="UUNOCP+Arial"/>
                <a:cs typeface="UUNOCP+Arial"/>
              </a:rPr>
              <a:t>klientem</a:t>
            </a: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. V obecnosti jsou většinou splátky</a:t>
            </a:r>
          </a:p>
          <a:p>
            <a:pPr marL="47243" marR="0">
              <a:lnSpc>
                <a:spcPts val="3024"/>
              </a:lnSpc>
              <a:spcBef>
                <a:spcPts val="5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rozloženy na delší až 4</a:t>
            </a:r>
            <a:r>
              <a:rPr sz="2800" kern="0" dirty="0">
                <a:solidFill>
                  <a:srgbClr val="000000"/>
                </a:solidFill>
                <a:latin typeface="KNQCID+Arial"/>
                <a:cs typeface="KNQCID+Arial"/>
              </a:rPr>
              <a:t>-</a:t>
            </a: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5 leté období. Č</a:t>
            </a:r>
            <a:r>
              <a:rPr sz="2800" i="1" kern="0" dirty="0">
                <a:solidFill>
                  <a:srgbClr val="000000"/>
                </a:solidFill>
                <a:latin typeface="JHUHDS+Arial Italic"/>
                <a:cs typeface="JHUHDS+Arial Italic"/>
              </a:rPr>
              <a:t>ím je</a:t>
            </a:r>
          </a:p>
          <a:p>
            <a:pPr marL="47243" marR="0">
              <a:lnSpc>
                <a:spcPts val="3023"/>
              </a:lnSpc>
              <a:spcBef>
                <a:spcPts val="0"/>
              </a:spcBef>
              <a:spcAft>
                <a:spcPts val="0"/>
              </a:spcAft>
            </a:pPr>
            <a:r>
              <a:rPr sz="2800" i="1" kern="0" dirty="0">
                <a:solidFill>
                  <a:srgbClr val="000000"/>
                </a:solidFill>
                <a:latin typeface="JHUHDS+Arial Italic"/>
                <a:cs typeface="JHUHDS+Arial Italic"/>
              </a:rPr>
              <a:t>delší doba splatnosti úvěru, tím je nižší splátka</a:t>
            </a:r>
            <a:r>
              <a:rPr sz="2800" kern="0" dirty="0">
                <a:solidFill>
                  <a:srgbClr val="000000"/>
                </a:solidFill>
                <a:latin typeface="KNQCID+Arial"/>
                <a:cs typeface="KNQCID+Arial"/>
              </a:rPr>
              <a:t>.</a:t>
            </a:r>
          </a:p>
          <a:p>
            <a:pPr marL="47243" marR="0">
              <a:lnSpc>
                <a:spcPts val="3026"/>
              </a:lnSpc>
              <a:spcBef>
                <a:spcPts val="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Optimální doba na splácení hypotečního úvěru</a:t>
            </a:r>
          </a:p>
          <a:p>
            <a:pPr marL="47243" marR="0">
              <a:lnSpc>
                <a:spcPts val="3023"/>
              </a:lnSpc>
              <a:spcBef>
                <a:spcPts val="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KNQCID+Arial"/>
                <a:cs typeface="KNQCID+Arial"/>
              </a:rPr>
              <a:t>je 15 - </a:t>
            </a: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20 let, kdy je nejlepší poměr mezi výší</a:t>
            </a:r>
          </a:p>
          <a:p>
            <a:pPr marL="47243" marR="0">
              <a:lnSpc>
                <a:spcPts val="3023"/>
              </a:lnSpc>
              <a:spcBef>
                <a:spcPts val="5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splátky a náklady na úvěr. Při splácení většinou</a:t>
            </a:r>
          </a:p>
          <a:p>
            <a:pPr marL="47243" marR="0">
              <a:lnSpc>
                <a:spcPts val="3027"/>
              </a:lnSpc>
              <a:spcBef>
                <a:spcPts val="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klient volí dvě časová období – první s fixací</a:t>
            </a:r>
          </a:p>
          <a:p>
            <a:pPr marL="47243" marR="0">
              <a:lnSpc>
                <a:spcPts val="3023"/>
              </a:lnSpc>
              <a:spcBef>
                <a:spcPts val="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úrokové míry a druhé, kdy může sjednávat jak</a:t>
            </a:r>
          </a:p>
          <a:p>
            <a:pPr marL="47243" marR="0">
              <a:lnSpc>
                <a:spcPts val="3023"/>
              </a:lnSpc>
              <a:spcBef>
                <a:spcPts val="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výši úrokové míry, tak dokonce i ústav u něhož</a:t>
            </a:r>
          </a:p>
          <a:p>
            <a:pPr marL="47243" marR="0">
              <a:lnSpc>
                <a:spcPts val="3026"/>
              </a:lnSpc>
              <a:spcBef>
                <a:spcPts val="5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bude hypotéku dále splácet.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22197" y="548916"/>
            <a:ext cx="6649882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UUNOCP+Arial"/>
                <a:cs typeface="UUNOCP+Arial"/>
              </a:rPr>
              <a:t>Způsob splácení</a:t>
            </a:r>
            <a:r>
              <a:rPr sz="4400" spc="-1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4400" dirty="0">
                <a:solidFill>
                  <a:srgbClr val="000000"/>
                </a:solidFill>
                <a:latin typeface="UUNOCP+Arial"/>
                <a:cs typeface="UUNOCP+Arial"/>
              </a:rPr>
              <a:t>hypotéky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01426"/>
            <a:ext cx="8097492" cy="30669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41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V termínu,</a:t>
            </a:r>
            <a:r>
              <a:rPr sz="2000" spc="-49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kdy dochází</a:t>
            </a:r>
            <a:r>
              <a:rPr sz="2000" spc="-4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ke</a:t>
            </a:r>
            <a:r>
              <a:rPr sz="2000" spc="-1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změně</a:t>
            </a:r>
            <a:r>
              <a:rPr sz="2000" spc="-2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úrokové</a:t>
            </a:r>
            <a:r>
              <a:rPr sz="2000" spc="-4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sazby</a:t>
            </a:r>
            <a:r>
              <a:rPr sz="2000" spc="-3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(klient</a:t>
            </a:r>
            <a:r>
              <a:rPr sz="2000" spc="-2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si volí v letech</a:t>
            </a:r>
          </a:p>
          <a:p>
            <a:pPr marL="342899" marR="0">
              <a:lnSpc>
                <a:spcPts val="1922"/>
              </a:lnSpc>
              <a:spcBef>
                <a:spcPts val="5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dobu platnosti</a:t>
            </a:r>
            <a:r>
              <a:rPr sz="2000" spc="-3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úrokové</a:t>
            </a:r>
            <a:r>
              <a:rPr sz="2000" spc="-2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sazby),</a:t>
            </a:r>
            <a:r>
              <a:rPr sz="2000" spc="-4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může</a:t>
            </a:r>
            <a:r>
              <a:rPr sz="2000" spc="-2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dlužník</a:t>
            </a:r>
            <a:r>
              <a:rPr sz="2000" spc="-1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splatit předčasně</a:t>
            </a:r>
            <a:r>
              <a:rPr sz="2000" spc="-4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část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nebo celou</a:t>
            </a:r>
            <a:r>
              <a:rPr sz="2000" spc="-2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výši úvěru</a:t>
            </a:r>
            <a:r>
              <a:rPr sz="2000" spc="-2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bez sankce.</a:t>
            </a:r>
            <a:r>
              <a:rPr sz="2000" spc="-4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V případě</a:t>
            </a:r>
            <a:r>
              <a:rPr sz="2000" spc="-3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mimořádné</a:t>
            </a:r>
            <a:r>
              <a:rPr sz="2000" spc="-2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splátky</a:t>
            </a:r>
            <a:r>
              <a:rPr sz="2000" spc="-2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ze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strany</a:t>
            </a:r>
            <a:r>
              <a:rPr sz="2000" spc="-2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klienta</a:t>
            </a:r>
            <a:r>
              <a:rPr sz="2000" spc="-1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mimo tyto termíny</a:t>
            </a:r>
            <a:r>
              <a:rPr sz="2000" spc="-2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si</a:t>
            </a:r>
            <a:r>
              <a:rPr sz="2000" spc="-7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většina</a:t>
            </a:r>
            <a:r>
              <a:rPr sz="2000" spc="-1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bank stanovuje</a:t>
            </a:r>
            <a:r>
              <a:rPr sz="2000" spc="-2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vysoké</a:t>
            </a:r>
          </a:p>
          <a:p>
            <a:pPr marL="342899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sankce</a:t>
            </a:r>
            <a:r>
              <a:rPr sz="2000" spc="-3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za</a:t>
            </a:r>
            <a:r>
              <a:rPr sz="2000" spc="-1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předčasné</a:t>
            </a:r>
            <a:r>
              <a:rPr sz="2000" spc="-3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splácení.</a:t>
            </a:r>
          </a:p>
          <a:p>
            <a:pPr marL="0" marR="0">
              <a:lnSpc>
                <a:spcPts val="2241"/>
              </a:lnSpc>
              <a:spcBef>
                <a:spcPts val="158"/>
              </a:spcBef>
              <a:spcAft>
                <a:spcPts val="0"/>
              </a:spcAft>
            </a:pPr>
            <a:r>
              <a:rPr sz="2000" b="1" dirty="0">
                <a:solidFill>
                  <a:srgbClr val="000000"/>
                </a:solidFill>
                <a:latin typeface="UBTMSM+Arial Bold"/>
                <a:cs typeface="UBTMSM+Arial Bold"/>
              </a:rPr>
              <a:t>Částku</a:t>
            </a:r>
            <a:r>
              <a:rPr sz="2000" b="1" spc="-30" dirty="0">
                <a:solidFill>
                  <a:srgbClr val="000000"/>
                </a:solidFill>
                <a:latin typeface="UBTMSM+Arial Bold"/>
                <a:cs typeface="UBTMS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UBTMSM+Arial Bold"/>
                <a:cs typeface="UBTMSM+Arial Bold"/>
              </a:rPr>
              <a:t>zaplacenou</a:t>
            </a:r>
            <a:r>
              <a:rPr sz="2000" b="1" spc="-33" dirty="0">
                <a:solidFill>
                  <a:srgbClr val="000000"/>
                </a:solidFill>
                <a:latin typeface="UBTMSM+Arial Bold"/>
                <a:cs typeface="UBTMS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UBTMSM+Arial Bold"/>
                <a:cs typeface="UBTMSM+Arial Bold"/>
              </a:rPr>
              <a:t>na úrocích</a:t>
            </a:r>
            <a:r>
              <a:rPr sz="2000" b="1" spc="-15" dirty="0">
                <a:solidFill>
                  <a:srgbClr val="000000"/>
                </a:solidFill>
                <a:latin typeface="UBTMSM+Arial Bold"/>
                <a:cs typeface="UBTMS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UBTMSM+Arial Bold"/>
                <a:cs typeface="UBTMSM+Arial Bold"/>
              </a:rPr>
              <a:t>z hypotečního úvěru (i</a:t>
            </a:r>
            <a:r>
              <a:rPr sz="2000" b="1" spc="-28" dirty="0">
                <a:solidFill>
                  <a:srgbClr val="000000"/>
                </a:solidFill>
                <a:latin typeface="UBTMSM+Arial Bold"/>
                <a:cs typeface="UBTMS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UBTMSM+Arial Bold"/>
                <a:cs typeface="UBTMSM+Arial Bold"/>
              </a:rPr>
              <a:t>z úvěru</a:t>
            </a:r>
            <a:r>
              <a:rPr sz="2000" b="1" spc="10" dirty="0">
                <a:solidFill>
                  <a:srgbClr val="000000"/>
                </a:solidFill>
                <a:latin typeface="UBTMSM+Arial Bold"/>
                <a:cs typeface="UBTMSM+Arial Bold"/>
              </a:rPr>
              <a:t> </a:t>
            </a:r>
            <a:r>
              <a:rPr sz="2000" b="1" spc="11" dirty="0">
                <a:solidFill>
                  <a:srgbClr val="000000"/>
                </a:solidFill>
                <a:latin typeface="UBTMSM+Arial Bold"/>
                <a:cs typeface="UBTMSM+Arial Bold"/>
              </a:rPr>
              <a:t>ze</a:t>
            </a:r>
          </a:p>
          <a:p>
            <a:pPr marL="342899" marR="0">
              <a:lnSpc>
                <a:spcPts val="1922"/>
              </a:lnSpc>
              <a:spcBef>
                <a:spcPts val="0"/>
              </a:spcBef>
              <a:spcAft>
                <a:spcPts val="0"/>
              </a:spcAft>
            </a:pPr>
            <a:r>
              <a:rPr sz="2000" b="1" dirty="0">
                <a:solidFill>
                  <a:srgbClr val="000000"/>
                </a:solidFill>
                <a:latin typeface="UBTMSM+Arial Bold"/>
                <a:cs typeface="UBTMSM+Arial Bold"/>
              </a:rPr>
              <a:t>stavebního spoření)</a:t>
            </a:r>
            <a:r>
              <a:rPr sz="2000" b="1" spc="-23" dirty="0">
                <a:solidFill>
                  <a:srgbClr val="000000"/>
                </a:solidFill>
                <a:latin typeface="UBTMSM+Arial Bold"/>
                <a:cs typeface="UBTMS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UBTMSM+Arial Bold"/>
                <a:cs typeface="UBTMSM+Arial Bold"/>
              </a:rPr>
              <a:t>na financování bytových</a:t>
            </a:r>
            <a:r>
              <a:rPr sz="2000" b="1" spc="42" dirty="0">
                <a:solidFill>
                  <a:srgbClr val="000000"/>
                </a:solidFill>
                <a:latin typeface="UBTMSM+Arial Bold"/>
                <a:cs typeface="UBTMS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UBTMSM+Arial Bold"/>
                <a:cs typeface="UBTMSM+Arial Bold"/>
              </a:rPr>
              <a:t>potřeb</a:t>
            </a:r>
            <a:r>
              <a:rPr sz="2000" dirty="0">
                <a:solidFill>
                  <a:srgbClr val="000000"/>
                </a:solidFill>
                <a:latin typeface="KNQCID+Arial"/>
                <a:cs typeface="KNQCID+Arial"/>
              </a:rPr>
              <a:t>,</a:t>
            </a:r>
            <a:r>
              <a:rPr sz="2000" spc="-31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2000" dirty="0">
                <a:solidFill>
                  <a:srgbClr val="000000"/>
                </a:solidFill>
                <a:latin typeface="KNQCID+Arial"/>
                <a:cs typeface="KNQCID+Arial"/>
              </a:rPr>
              <a:t>u</a:t>
            </a:r>
          </a:p>
          <a:p>
            <a:pPr marL="342899" marR="0">
              <a:lnSpc>
                <a:spcPts val="1920"/>
              </a:lnSpc>
              <a:spcBef>
                <a:spcPts val="5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hypotečního</a:t>
            </a:r>
            <a:r>
              <a:rPr sz="2000" spc="-3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úvěru</a:t>
            </a:r>
            <a:r>
              <a:rPr sz="2000" spc="-1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sníženou</a:t>
            </a:r>
            <a:r>
              <a:rPr sz="2000" spc="-3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o státní</a:t>
            </a:r>
            <a:r>
              <a:rPr sz="2000" spc="-2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finanční</a:t>
            </a:r>
            <a:r>
              <a:rPr sz="2000" spc="-2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příspěvek</a:t>
            </a:r>
            <a:r>
              <a:rPr sz="2000" spc="-2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lze</a:t>
            </a:r>
            <a:r>
              <a:rPr sz="2000" spc="-1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odečíst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ze</a:t>
            </a:r>
            <a:r>
              <a:rPr sz="2000" spc="-1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základu</a:t>
            </a:r>
            <a:r>
              <a:rPr sz="2000" spc="-2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daně</a:t>
            </a:r>
            <a:r>
              <a:rPr sz="2000" spc="-2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z příjmu</a:t>
            </a:r>
            <a:r>
              <a:rPr sz="2000" spc="-2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fyzických</a:t>
            </a:r>
            <a:r>
              <a:rPr sz="2000" spc="-3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osob</a:t>
            </a:r>
            <a:r>
              <a:rPr sz="2000" spc="-2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a to</a:t>
            </a:r>
            <a:r>
              <a:rPr sz="2000" spc="-7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UBTMSM+Arial Bold"/>
                <a:cs typeface="UBTMSM+Arial Bold"/>
              </a:rPr>
              <a:t>až</a:t>
            </a:r>
            <a:r>
              <a:rPr sz="2000" b="1" spc="-10" dirty="0">
                <a:solidFill>
                  <a:srgbClr val="000000"/>
                </a:solidFill>
                <a:latin typeface="UBTMSM+Arial Bold"/>
                <a:cs typeface="UBTMS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UBTMSM+Arial Bold"/>
                <a:cs typeface="UBTMSM+Arial Bold"/>
              </a:rPr>
              <a:t>do výše</a:t>
            </a:r>
            <a:r>
              <a:rPr sz="2000" b="1" spc="21" dirty="0">
                <a:solidFill>
                  <a:srgbClr val="000000"/>
                </a:solidFill>
                <a:latin typeface="UBTMSM+Arial Bold"/>
                <a:cs typeface="UBTMS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UBTMSM+Arial Bold"/>
                <a:cs typeface="UBTMSM+Arial Bold"/>
              </a:rPr>
              <a:t>300.000,</a:t>
            </a:r>
            <a:r>
              <a:rPr sz="2000" b="1" dirty="0">
                <a:solidFill>
                  <a:srgbClr val="000000"/>
                </a:solidFill>
                <a:latin typeface="WIDTJM+Arial Bold"/>
                <a:cs typeface="WIDTJM+Arial Bold"/>
              </a:rPr>
              <a:t>-</a:t>
            </a:r>
          </a:p>
          <a:p>
            <a:pPr marL="342899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b="1" dirty="0">
                <a:solidFill>
                  <a:srgbClr val="000000"/>
                </a:solidFill>
                <a:latin typeface="UBTMSM+Arial Bold"/>
                <a:cs typeface="UBTMSM+Arial Bold"/>
              </a:rPr>
              <a:t>Kč</a:t>
            </a:r>
            <a:r>
              <a:rPr sz="2000" b="1" spc="-15" dirty="0">
                <a:solidFill>
                  <a:srgbClr val="000000"/>
                </a:solidFill>
                <a:latin typeface="UBTMSM+Arial Bold"/>
                <a:cs typeface="UBTMS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UBTMSM+Arial Bold"/>
                <a:cs typeface="UBTMSM+Arial Bold"/>
              </a:rPr>
              <a:t>ročně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.</a:t>
            </a:r>
            <a:r>
              <a:rPr sz="2000" spc="-19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Při placení</a:t>
            </a:r>
            <a:r>
              <a:rPr sz="2000" spc="-2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úroků</a:t>
            </a:r>
            <a:r>
              <a:rPr sz="2000" spc="-4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jen po</a:t>
            </a:r>
            <a:r>
              <a:rPr sz="2000" spc="-1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část</a:t>
            </a:r>
            <a:r>
              <a:rPr sz="2000" spc="-29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roku</a:t>
            </a:r>
            <a:r>
              <a:rPr sz="2000" spc="-2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nesmí</a:t>
            </a:r>
            <a:r>
              <a:rPr sz="2000" spc="-3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nezdanitelná</a:t>
            </a:r>
          </a:p>
          <a:p>
            <a:pPr marL="342899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částka</a:t>
            </a:r>
            <a:r>
              <a:rPr sz="2000" spc="-3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překročit</a:t>
            </a:r>
            <a:r>
              <a:rPr sz="2000" spc="-4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jednu dvanáctinu</a:t>
            </a:r>
            <a:r>
              <a:rPr sz="2000" spc="-2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této</a:t>
            </a:r>
            <a:r>
              <a:rPr sz="2000" spc="-1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maximální</a:t>
            </a:r>
            <a:r>
              <a:rPr sz="2000" spc="-19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částky</a:t>
            </a:r>
            <a:r>
              <a:rPr sz="2000" spc="-29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za</a:t>
            </a:r>
            <a:r>
              <a:rPr sz="2000" spc="-2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každý</a:t>
            </a:r>
          </a:p>
          <a:p>
            <a:pPr marL="342899" marR="0">
              <a:lnSpc>
                <a:spcPts val="1923"/>
              </a:lnSpc>
              <a:spcBef>
                <a:spcPts val="5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měsíc</a:t>
            </a:r>
            <a:r>
              <a:rPr sz="2000" spc="-2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placení</a:t>
            </a:r>
            <a:r>
              <a:rPr sz="2000" spc="-3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úroků.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8640" y="4650718"/>
            <a:ext cx="8093118" cy="8101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Odečet</a:t>
            </a:r>
            <a:r>
              <a:rPr sz="2000" spc="-4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může</a:t>
            </a:r>
            <a:r>
              <a:rPr sz="2000" spc="-2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provést</a:t>
            </a:r>
            <a:r>
              <a:rPr sz="2000" spc="-3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osoba,</a:t>
            </a:r>
            <a:r>
              <a:rPr sz="2000" spc="-2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jež</a:t>
            </a:r>
            <a:r>
              <a:rPr sz="2000" spc="-1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je</a:t>
            </a:r>
            <a:r>
              <a:rPr sz="2000" spc="1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UBTMSM+Arial Bold"/>
                <a:cs typeface="UBTMSM+Arial Bold"/>
              </a:rPr>
              <a:t>účastníkem</a:t>
            </a:r>
            <a:r>
              <a:rPr sz="2000" b="1" spc="-36" dirty="0">
                <a:solidFill>
                  <a:srgbClr val="000000"/>
                </a:solidFill>
                <a:latin typeface="UBTMSM+Arial Bold"/>
                <a:cs typeface="UBTMS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UBTMSM+Arial Bold"/>
                <a:cs typeface="UBTMSM+Arial Bold"/>
              </a:rPr>
              <a:t>úvěrové</a:t>
            </a:r>
            <a:r>
              <a:rPr sz="2000" b="1" spc="26" dirty="0">
                <a:solidFill>
                  <a:srgbClr val="000000"/>
                </a:solidFill>
                <a:latin typeface="UBTMSM+Arial Bold"/>
                <a:cs typeface="UBTMS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UBTMSM+Arial Bold"/>
                <a:cs typeface="UBTMSM+Arial Bold"/>
              </a:rPr>
              <a:t>smlouvy</a:t>
            </a:r>
            <a:r>
              <a:rPr sz="2000" dirty="0">
                <a:solidFill>
                  <a:srgbClr val="000000"/>
                </a:solidFill>
                <a:latin typeface="KNQCID+Arial"/>
                <a:cs typeface="KNQCID+Arial"/>
              </a:rPr>
              <a:t>,</a:t>
            </a:r>
            <a:r>
              <a:rPr sz="2000" spc="39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2000" dirty="0">
                <a:solidFill>
                  <a:srgbClr val="000000"/>
                </a:solidFill>
                <a:latin typeface="KNQCID+Arial"/>
                <a:cs typeface="KNQCID+Arial"/>
              </a:rPr>
              <a:t>je-</a:t>
            </a:r>
          </a:p>
          <a:p>
            <a:pPr marL="342899" marR="0">
              <a:lnSpc>
                <a:spcPts val="1919"/>
              </a:lnSpc>
              <a:spcBef>
                <a:spcPts val="5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li účastníků</a:t>
            </a:r>
            <a:r>
              <a:rPr sz="2000" spc="-4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více odečet</a:t>
            </a:r>
            <a:r>
              <a:rPr sz="2000" spc="-2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provádí</a:t>
            </a:r>
            <a:r>
              <a:rPr sz="2000" spc="-3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jedna z nich,</a:t>
            </a:r>
            <a:r>
              <a:rPr sz="2000" spc="-1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nebo</a:t>
            </a:r>
            <a:r>
              <a:rPr sz="2000" spc="469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každá</a:t>
            </a:r>
            <a:r>
              <a:rPr sz="2000" spc="-4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z nich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rovným</a:t>
            </a:r>
            <a:r>
              <a:rPr sz="2000" spc="-2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dílem.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22197" y="548916"/>
            <a:ext cx="6649882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UUNOCP+Arial"/>
                <a:cs typeface="UUNOCP+Arial"/>
              </a:rPr>
              <a:t>Způsob splácení</a:t>
            </a:r>
            <a:r>
              <a:rPr sz="4400" spc="-1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4400" dirty="0">
                <a:solidFill>
                  <a:srgbClr val="000000"/>
                </a:solidFill>
                <a:latin typeface="UUNOCP+Arial"/>
                <a:cs typeface="UUNOCP+Arial"/>
              </a:rPr>
              <a:t>hypotéky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54736" y="1628375"/>
            <a:ext cx="8193452" cy="42761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8224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KNQCID+Arial"/>
                <a:cs typeface="KNQCID+Arial"/>
              </a:rPr>
              <a:t>Banky </a:t>
            </a: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poskytující hypotéky </a:t>
            </a:r>
            <a:r>
              <a:rPr sz="2800" kern="0" dirty="0">
                <a:solidFill>
                  <a:srgbClr val="000000"/>
                </a:solidFill>
                <a:latin typeface="KNQCID+Arial"/>
                <a:cs typeface="KNQCID+Arial"/>
              </a:rPr>
              <a:t>je obvykle </a:t>
            </a: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úročí fixní</a:t>
            </a:r>
          </a:p>
          <a:p>
            <a:pPr marL="0" marR="0">
              <a:lnSpc>
                <a:spcPts val="3023"/>
              </a:lnSpc>
              <a:spcBef>
                <a:spcPts val="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KNQCID+Arial"/>
                <a:cs typeface="KNQCID+Arial"/>
              </a:rPr>
              <a:t>sazbou na </a:t>
            </a: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období </a:t>
            </a:r>
            <a:r>
              <a:rPr sz="2800" kern="0" dirty="0">
                <a:solidFill>
                  <a:srgbClr val="000000"/>
                </a:solidFill>
                <a:latin typeface="KNQCID+Arial"/>
                <a:cs typeface="KNQCID+Arial"/>
              </a:rPr>
              <a:t>podle </a:t>
            </a: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výběru </a:t>
            </a:r>
            <a:r>
              <a:rPr sz="2800" kern="0" dirty="0">
                <a:solidFill>
                  <a:srgbClr val="000000"/>
                </a:solidFill>
                <a:latin typeface="KNQCID+Arial"/>
                <a:cs typeface="KNQCID+Arial"/>
              </a:rPr>
              <a:t>klienta. Toto</a:t>
            </a:r>
          </a:p>
          <a:p>
            <a:pPr marL="0" marR="0">
              <a:lnSpc>
                <a:spcPts val="3024"/>
              </a:lnSpc>
              <a:spcBef>
                <a:spcPts val="5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období bývá dlouhé </a:t>
            </a:r>
            <a:r>
              <a:rPr sz="2800" kern="0" dirty="0">
                <a:solidFill>
                  <a:srgbClr val="000000"/>
                </a:solidFill>
                <a:latin typeface="KNQCID+Arial"/>
                <a:cs typeface="KNQCID+Arial"/>
              </a:rPr>
              <a:t>jeden, </a:t>
            </a: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tři, pět, </a:t>
            </a:r>
            <a:r>
              <a:rPr sz="2800" kern="0" dirty="0">
                <a:solidFill>
                  <a:srgbClr val="000000"/>
                </a:solidFill>
                <a:latin typeface="KNQCID+Arial"/>
                <a:cs typeface="KNQCID+Arial"/>
              </a:rPr>
              <a:t>deset, </a:t>
            </a: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patnáct,</a:t>
            </a:r>
          </a:p>
          <a:p>
            <a:pPr marL="0" marR="0">
              <a:lnSpc>
                <a:spcPts val="3023"/>
              </a:lnSpc>
              <a:spcBef>
                <a:spcPts val="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KNQCID+Arial"/>
                <a:cs typeface="KNQCID+Arial"/>
              </a:rPr>
              <a:t>dvacet, </a:t>
            </a: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pětadvacet </a:t>
            </a:r>
            <a:r>
              <a:rPr sz="2800" kern="0" dirty="0">
                <a:solidFill>
                  <a:srgbClr val="000000"/>
                </a:solidFill>
                <a:latin typeface="KNQCID+Arial"/>
                <a:cs typeface="KNQCID+Arial"/>
              </a:rPr>
              <a:t>nebo </a:t>
            </a: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až třicet </a:t>
            </a:r>
            <a:r>
              <a:rPr sz="2800" kern="0" dirty="0">
                <a:solidFill>
                  <a:srgbClr val="000000"/>
                </a:solidFill>
                <a:latin typeface="KNQCID+Arial"/>
                <a:cs typeface="KNQCID+Arial"/>
              </a:rPr>
              <a:t>let. Pokud si tedy</a:t>
            </a:r>
          </a:p>
          <a:p>
            <a:pPr marL="0" marR="0">
              <a:lnSpc>
                <a:spcPts val="3026"/>
              </a:lnSpc>
              <a:spcBef>
                <a:spcPts val="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někdo zvolí například pětiletou </a:t>
            </a:r>
            <a:r>
              <a:rPr sz="2800" kern="0" dirty="0">
                <a:solidFill>
                  <a:srgbClr val="000000"/>
                </a:solidFill>
                <a:latin typeface="KNQCID+Arial"/>
                <a:cs typeface="KNQCID+Arial"/>
              </a:rPr>
              <a:t>fixaci, </a:t>
            </a: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má </a:t>
            </a:r>
            <a:r>
              <a:rPr sz="2800" kern="0" dirty="0">
                <a:solidFill>
                  <a:srgbClr val="000000"/>
                </a:solidFill>
                <a:latin typeface="KNQCID+Arial"/>
                <a:cs typeface="KNQCID+Arial"/>
              </a:rPr>
              <a:t>v </a:t>
            </a: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příštích</a:t>
            </a:r>
          </a:p>
          <a:p>
            <a:pPr marL="0" marR="0">
              <a:lnSpc>
                <a:spcPts val="3023"/>
              </a:lnSpc>
              <a:spcBef>
                <a:spcPts val="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pěti </a:t>
            </a:r>
            <a:r>
              <a:rPr sz="2800" kern="0" dirty="0">
                <a:solidFill>
                  <a:srgbClr val="000000"/>
                </a:solidFill>
                <a:latin typeface="KNQCID+Arial"/>
                <a:cs typeface="KNQCID+Arial"/>
              </a:rPr>
              <a:t>letech </a:t>
            </a:r>
            <a:r>
              <a:rPr sz="2800" b="1" kern="0" dirty="0">
                <a:solidFill>
                  <a:srgbClr val="000000"/>
                </a:solidFill>
                <a:latin typeface="UBTMSM+Arial Bold"/>
                <a:cs typeface="UBTMSM+Arial Bold"/>
              </a:rPr>
              <a:t>garantován </a:t>
            </a:r>
            <a:r>
              <a:rPr sz="2800" b="1" kern="0" dirty="0">
                <a:solidFill>
                  <a:srgbClr val="000000"/>
                </a:solidFill>
                <a:latin typeface="WIDTJM+Arial Bold"/>
                <a:cs typeface="WIDTJM+Arial Bold"/>
              </a:rPr>
              <a:t>ten </a:t>
            </a:r>
            <a:r>
              <a:rPr sz="2800" b="1" kern="0" dirty="0">
                <a:solidFill>
                  <a:srgbClr val="000000"/>
                </a:solidFill>
                <a:latin typeface="UBTMSM+Arial Bold"/>
                <a:cs typeface="UBTMSM+Arial Bold"/>
              </a:rPr>
              <a:t>samý úrok</a:t>
            </a:r>
            <a:r>
              <a:rPr sz="2800" kern="0" dirty="0">
                <a:solidFill>
                  <a:srgbClr val="000000"/>
                </a:solidFill>
                <a:latin typeface="KNQCID+Arial"/>
                <a:cs typeface="KNQCID+Arial"/>
              </a:rPr>
              <a:t>, </a:t>
            </a: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jaký </a:t>
            </a:r>
            <a:r>
              <a:rPr sz="2800" kern="0" dirty="0">
                <a:solidFill>
                  <a:srgbClr val="000000"/>
                </a:solidFill>
                <a:latin typeface="KNQCID+Arial"/>
                <a:cs typeface="KNQCID+Arial"/>
              </a:rPr>
              <a:t>byl</a:t>
            </a:r>
          </a:p>
          <a:p>
            <a:pPr marL="0" marR="0">
              <a:lnSpc>
                <a:spcPts val="3023"/>
              </a:lnSpc>
              <a:spcBef>
                <a:spcPts val="5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aktuální </a:t>
            </a:r>
            <a:r>
              <a:rPr sz="2800" kern="0" dirty="0">
                <a:solidFill>
                  <a:srgbClr val="000000"/>
                </a:solidFill>
                <a:latin typeface="KNQCID+Arial"/>
                <a:cs typeface="KNQCID+Arial"/>
              </a:rPr>
              <a:t>v </a:t>
            </a: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době, </a:t>
            </a:r>
            <a:r>
              <a:rPr sz="2800" kern="0" dirty="0">
                <a:solidFill>
                  <a:srgbClr val="000000"/>
                </a:solidFill>
                <a:latin typeface="KNQCID+Arial"/>
                <a:cs typeface="KNQCID+Arial"/>
              </a:rPr>
              <a:t>kdy o </a:t>
            </a: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hypotéku žádal</a:t>
            </a:r>
            <a:r>
              <a:rPr sz="2800" kern="0" dirty="0">
                <a:solidFill>
                  <a:srgbClr val="000000"/>
                </a:solidFill>
                <a:latin typeface="KNQCID+Arial"/>
                <a:cs typeface="KNQCID+Arial"/>
              </a:rPr>
              <a:t>. </a:t>
            </a: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Ví </a:t>
            </a:r>
            <a:r>
              <a:rPr sz="2800" kern="0" dirty="0">
                <a:solidFill>
                  <a:srgbClr val="000000"/>
                </a:solidFill>
                <a:latin typeface="KNQCID+Arial"/>
                <a:cs typeface="KNQCID+Arial"/>
              </a:rPr>
              <a:t>tedy, jak</a:t>
            </a:r>
          </a:p>
          <a:p>
            <a:pPr marL="0" marR="0">
              <a:lnSpc>
                <a:spcPts val="3027"/>
              </a:lnSpc>
              <a:spcBef>
                <a:spcPts val="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vysoké </a:t>
            </a:r>
            <a:r>
              <a:rPr sz="2800" kern="0" dirty="0">
                <a:solidFill>
                  <a:srgbClr val="000000"/>
                </a:solidFill>
                <a:latin typeface="KNQCID+Arial"/>
                <a:cs typeface="KNQCID+Arial"/>
              </a:rPr>
              <a:t>budou jeho </a:t>
            </a: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splátky </a:t>
            </a:r>
            <a:r>
              <a:rPr sz="2800" kern="0" dirty="0">
                <a:solidFill>
                  <a:srgbClr val="000000"/>
                </a:solidFill>
                <a:latin typeface="KNQCID+Arial"/>
                <a:cs typeface="KNQCID+Arial"/>
              </a:rPr>
              <a:t>v </a:t>
            </a: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následujících pěti</a:t>
            </a:r>
          </a:p>
          <a:p>
            <a:pPr marL="0" marR="0">
              <a:lnSpc>
                <a:spcPts val="3023"/>
              </a:lnSpc>
              <a:spcBef>
                <a:spcPts val="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KNQCID+Arial"/>
                <a:cs typeface="KNQCID+Arial"/>
              </a:rPr>
              <a:t>letech. A banka </a:t>
            </a: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zároveň ví, </a:t>
            </a:r>
            <a:r>
              <a:rPr sz="2800" kern="0" dirty="0">
                <a:solidFill>
                  <a:srgbClr val="000000"/>
                </a:solidFill>
                <a:latin typeface="KNQCID+Arial"/>
                <a:cs typeface="KNQCID+Arial"/>
              </a:rPr>
              <a:t>kolik </a:t>
            </a: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peněz </a:t>
            </a:r>
            <a:r>
              <a:rPr sz="2800" kern="0" dirty="0">
                <a:solidFill>
                  <a:srgbClr val="000000"/>
                </a:solidFill>
                <a:latin typeface="KNQCID+Arial"/>
                <a:cs typeface="KNQCID+Arial"/>
              </a:rPr>
              <a:t>od klienta</a:t>
            </a:r>
          </a:p>
          <a:p>
            <a:pPr marL="0" marR="0">
              <a:lnSpc>
                <a:spcPts val="3023"/>
              </a:lnSpc>
              <a:spcBef>
                <a:spcPts val="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KNQCID+Arial"/>
                <a:cs typeface="KNQCID+Arial"/>
              </a:rPr>
              <a:t>dostane, a </a:t>
            </a: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může </a:t>
            </a:r>
            <a:r>
              <a:rPr sz="2800" kern="0" dirty="0">
                <a:solidFill>
                  <a:srgbClr val="000000"/>
                </a:solidFill>
                <a:latin typeface="KNQCID+Arial"/>
                <a:cs typeface="KNQCID+Arial"/>
              </a:rPr>
              <a:t>s nimi po </a:t>
            </a: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celých pět </a:t>
            </a:r>
            <a:r>
              <a:rPr sz="2800" kern="0" dirty="0">
                <a:solidFill>
                  <a:srgbClr val="000000"/>
                </a:solidFill>
                <a:latin typeface="KNQCID+Arial"/>
                <a:cs typeface="KNQCID+Arial"/>
              </a:rPr>
              <a:t>let </a:t>
            </a: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počítat při</a:t>
            </a:r>
          </a:p>
          <a:p>
            <a:pPr marL="0" marR="0">
              <a:lnSpc>
                <a:spcPts val="3026"/>
              </a:lnSpc>
              <a:spcBef>
                <a:spcPts val="5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svých dalších transakcích</a:t>
            </a:r>
            <a:r>
              <a:rPr sz="2800" kern="0" dirty="0">
                <a:solidFill>
                  <a:srgbClr val="000000"/>
                </a:solidFill>
                <a:latin typeface="KNQCID+Arial"/>
                <a:cs typeface="KNQCID+Arial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22197" y="548916"/>
            <a:ext cx="6649882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UUNOCP+Arial"/>
                <a:cs typeface="UUNOCP+Arial"/>
              </a:rPr>
              <a:t>Způsob splácení</a:t>
            </a:r>
            <a:r>
              <a:rPr sz="4400" spc="-1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4400" dirty="0">
                <a:solidFill>
                  <a:srgbClr val="000000"/>
                </a:solidFill>
                <a:latin typeface="UUNOCP+Arial"/>
                <a:cs typeface="UUNOCP+Arial"/>
              </a:rPr>
              <a:t>hypotéky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54736" y="1601426"/>
            <a:ext cx="8176201" cy="3798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36168" marR="0">
              <a:lnSpc>
                <a:spcPts val="2241"/>
              </a:lnSpc>
              <a:spcBef>
                <a:spcPts val="0"/>
              </a:spcBef>
              <a:spcAft>
                <a:spcPts val="0"/>
              </a:spcAft>
            </a:pPr>
            <a:r>
              <a:rPr sz="2000" b="1" dirty="0">
                <a:solidFill>
                  <a:srgbClr val="000000"/>
                </a:solidFill>
                <a:latin typeface="UBTMSM+Arial Bold"/>
                <a:cs typeface="UBTMSM+Arial Bold"/>
              </a:rPr>
              <a:t>Kratší</a:t>
            </a:r>
            <a:r>
              <a:rPr sz="2000" b="1" spc="-36" dirty="0">
                <a:solidFill>
                  <a:srgbClr val="000000"/>
                </a:solidFill>
                <a:latin typeface="UBTMSM+Arial Bold"/>
                <a:cs typeface="UBTMS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UBTMSM+Arial Bold"/>
                <a:cs typeface="UBTMSM+Arial Bold"/>
              </a:rPr>
              <a:t>doba</a:t>
            </a:r>
            <a:r>
              <a:rPr sz="2000" b="1" spc="-21" dirty="0">
                <a:solidFill>
                  <a:srgbClr val="000000"/>
                </a:solidFill>
                <a:latin typeface="UBTMSM+Arial Bold"/>
                <a:cs typeface="UBTMS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UBTMSM+Arial Bold"/>
                <a:cs typeface="UBTMSM+Arial Bold"/>
              </a:rPr>
              <a:t>fixace</a:t>
            </a:r>
            <a:r>
              <a:rPr sz="2000" b="1" spc="-24" dirty="0">
                <a:solidFill>
                  <a:srgbClr val="000000"/>
                </a:solidFill>
                <a:latin typeface="UBTMSM+Arial Bold"/>
                <a:cs typeface="UBTMSM+Arial Bold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od</a:t>
            </a:r>
            <a:r>
              <a:rPr sz="2000" spc="-1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jednoho</a:t>
            </a:r>
            <a:r>
              <a:rPr sz="2000" spc="-1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do</a:t>
            </a:r>
            <a:r>
              <a:rPr sz="2000" spc="-1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pěti let má</a:t>
            </a:r>
            <a:r>
              <a:rPr sz="2000" spc="-2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zpravidla</a:t>
            </a:r>
            <a:r>
              <a:rPr sz="2000" spc="-3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nižší</a:t>
            </a:r>
          </a:p>
          <a:p>
            <a:pPr marL="0" marR="0">
              <a:lnSpc>
                <a:spcPts val="1922"/>
              </a:lnSpc>
              <a:spcBef>
                <a:spcPts val="5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úrokové</a:t>
            </a:r>
            <a:r>
              <a:rPr sz="2000" spc="-3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sazby</a:t>
            </a:r>
            <a:r>
              <a:rPr sz="2000" spc="-3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a</a:t>
            </a:r>
            <a:r>
              <a:rPr sz="2000" spc="-1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výhodou</a:t>
            </a:r>
            <a:r>
              <a:rPr sz="2000" spc="-2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je také</a:t>
            </a:r>
            <a:r>
              <a:rPr sz="2000" spc="-1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možnost</a:t>
            </a:r>
            <a:r>
              <a:rPr sz="2000" spc="-4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splatit</a:t>
            </a:r>
            <a:r>
              <a:rPr sz="2000" spc="-2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po</a:t>
            </a:r>
            <a:r>
              <a:rPr sz="2000" spc="-1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jejím skončení</a:t>
            </a:r>
            <a:r>
              <a:rPr sz="2000" spc="-4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celý</a:t>
            </a:r>
          </a:p>
          <a:p>
            <a:pPr marL="0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úvěr</a:t>
            </a:r>
            <a:r>
              <a:rPr sz="2000" spc="-1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nebo</a:t>
            </a:r>
            <a:r>
              <a:rPr sz="2000" spc="-2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jeho část.</a:t>
            </a:r>
            <a:r>
              <a:rPr sz="2000" spc="-3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Je</a:t>
            </a:r>
            <a:r>
              <a:rPr sz="2000" spc="-1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proto</a:t>
            </a:r>
            <a:r>
              <a:rPr sz="2000" spc="-29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vhodná</a:t>
            </a:r>
            <a:r>
              <a:rPr sz="2000" spc="-2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pro</a:t>
            </a:r>
            <a:r>
              <a:rPr sz="2000" spc="-1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ty, kteří</a:t>
            </a:r>
            <a:r>
              <a:rPr sz="2000" spc="-4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očekávají</a:t>
            </a:r>
            <a:r>
              <a:rPr sz="2000" spc="-3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v</a:t>
            </a:r>
            <a:r>
              <a:rPr sz="2000" spc="3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blízké</a:t>
            </a:r>
          </a:p>
          <a:p>
            <a:pPr marL="0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budoucnosti</a:t>
            </a:r>
            <a:r>
              <a:rPr sz="2000" spc="-3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větší</a:t>
            </a:r>
            <a:r>
              <a:rPr sz="2000" spc="-1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sumu,</a:t>
            </a:r>
            <a:r>
              <a:rPr sz="2000" spc="-3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kterou</a:t>
            </a:r>
            <a:r>
              <a:rPr sz="2000" spc="-3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mohou</a:t>
            </a:r>
            <a:r>
              <a:rPr sz="2000" spc="-2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předčasně</a:t>
            </a:r>
            <a:r>
              <a:rPr sz="2000" spc="-5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splatit</a:t>
            </a:r>
            <a:r>
              <a:rPr sz="2000" spc="-2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úvěr.</a:t>
            </a:r>
            <a:r>
              <a:rPr sz="2000" spc="-19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Její</a:t>
            </a:r>
          </a:p>
          <a:p>
            <a:pPr marL="0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nevýhodou</a:t>
            </a:r>
            <a:r>
              <a:rPr sz="2000" spc="-3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je pak</a:t>
            </a:r>
            <a:r>
              <a:rPr sz="2000" spc="-2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možnost</a:t>
            </a:r>
            <a:r>
              <a:rPr sz="2000" spc="-4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výraznějšího</a:t>
            </a:r>
            <a:r>
              <a:rPr sz="2000" spc="-5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zvýšení</a:t>
            </a:r>
            <a:r>
              <a:rPr sz="2000" spc="-3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úroků</a:t>
            </a:r>
            <a:r>
              <a:rPr sz="2000" spc="-4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po jejím</a:t>
            </a:r>
          </a:p>
          <a:p>
            <a:pPr marL="0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skončení,</a:t>
            </a:r>
            <a:r>
              <a:rPr sz="2000" spc="-6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pokud</a:t>
            </a:r>
            <a:r>
              <a:rPr sz="2000" spc="-29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dojde ke</a:t>
            </a:r>
            <a:r>
              <a:rPr sz="2000" spc="-2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zvýšení</a:t>
            </a:r>
            <a:r>
              <a:rPr sz="2000" spc="-3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úrokových</a:t>
            </a:r>
            <a:r>
              <a:rPr sz="2000" spc="-4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sazeb</a:t>
            </a:r>
            <a:r>
              <a:rPr sz="2000" spc="-2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ze</a:t>
            </a:r>
            <a:r>
              <a:rPr sz="2000" spc="-1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strany</a:t>
            </a:r>
            <a:r>
              <a:rPr sz="2000" spc="-4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ČNB,</a:t>
            </a:r>
            <a:r>
              <a:rPr sz="2000" spc="-1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což</a:t>
            </a:r>
          </a:p>
          <a:p>
            <a:pPr marL="0" marR="0">
              <a:lnSpc>
                <a:spcPts val="1922"/>
              </a:lnSpc>
              <a:spcBef>
                <a:spcPts val="5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může</a:t>
            </a:r>
            <a:r>
              <a:rPr sz="2000" spc="-2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dlužníkovi</a:t>
            </a:r>
            <a:r>
              <a:rPr sz="2000" spc="-2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způsobit</a:t>
            </a:r>
            <a:r>
              <a:rPr sz="2000" spc="-4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nepříjemnosti</a:t>
            </a:r>
            <a:r>
              <a:rPr sz="2000" spc="-4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při</a:t>
            </a:r>
            <a:r>
              <a:rPr sz="2000" spc="-2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plánovaní</a:t>
            </a:r>
            <a:r>
              <a:rPr sz="2000" spc="-2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svých</a:t>
            </a:r>
            <a:r>
              <a:rPr sz="2000" spc="-29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výdajů</a:t>
            </a:r>
          </a:p>
          <a:p>
            <a:pPr marL="0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(zde</a:t>
            </a:r>
            <a:r>
              <a:rPr sz="2000" spc="-2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pak</a:t>
            </a:r>
            <a:r>
              <a:rPr sz="2000" spc="-2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ale může</a:t>
            </a:r>
            <a:r>
              <a:rPr sz="2000" spc="-2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pomoci</a:t>
            </a:r>
            <a:r>
              <a:rPr sz="2000" spc="-2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refinancování</a:t>
            </a:r>
            <a:r>
              <a:rPr sz="2000" spc="-6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úvěru).</a:t>
            </a:r>
          </a:p>
          <a:p>
            <a:pPr marL="436168" marR="0">
              <a:lnSpc>
                <a:spcPts val="2238"/>
              </a:lnSpc>
              <a:spcBef>
                <a:spcPts val="161"/>
              </a:spcBef>
              <a:spcAft>
                <a:spcPts val="0"/>
              </a:spcAft>
            </a:pPr>
            <a:r>
              <a:rPr sz="2000" b="1" dirty="0">
                <a:solidFill>
                  <a:srgbClr val="000000"/>
                </a:solidFill>
                <a:latin typeface="UBTMSM+Arial Bold"/>
                <a:cs typeface="UBTMSM+Arial Bold"/>
              </a:rPr>
              <a:t>Delší</a:t>
            </a:r>
            <a:r>
              <a:rPr sz="2000" b="1" spc="-26" dirty="0">
                <a:solidFill>
                  <a:srgbClr val="000000"/>
                </a:solidFill>
                <a:latin typeface="UBTMSM+Arial Bold"/>
                <a:cs typeface="UBTMS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UBTMSM+Arial Bold"/>
                <a:cs typeface="UBTMSM+Arial Bold"/>
              </a:rPr>
              <a:t>doba fixace</a:t>
            </a:r>
            <a:r>
              <a:rPr sz="2000" b="1" spc="-31" dirty="0">
                <a:solidFill>
                  <a:srgbClr val="000000"/>
                </a:solidFill>
                <a:latin typeface="UBTMSM+Arial Bold"/>
                <a:cs typeface="UBTMSM+Arial Bold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na 5</a:t>
            </a:r>
            <a:r>
              <a:rPr sz="2000" spc="-1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a více let umožňuje</a:t>
            </a:r>
            <a:r>
              <a:rPr sz="2000" spc="-3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dlužníkovi</a:t>
            </a:r>
            <a:r>
              <a:rPr sz="2000" spc="-2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lépe</a:t>
            </a:r>
          </a:p>
          <a:p>
            <a:pPr marL="0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naplánovat</a:t>
            </a:r>
            <a:r>
              <a:rPr sz="2000" spc="-3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své finanční</a:t>
            </a:r>
            <a:r>
              <a:rPr sz="2000" spc="-3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výdaje</a:t>
            </a:r>
            <a:r>
              <a:rPr sz="2000" spc="-1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na</a:t>
            </a:r>
            <a:r>
              <a:rPr sz="2000" spc="-1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delší</a:t>
            </a:r>
            <a:r>
              <a:rPr sz="2000" spc="-2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dobu</a:t>
            </a:r>
            <a:r>
              <a:rPr sz="2000" spc="-1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a</a:t>
            </a:r>
            <a:r>
              <a:rPr sz="2000" spc="-1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výhodou</a:t>
            </a:r>
            <a:r>
              <a:rPr sz="2000" spc="-2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je rovněž</a:t>
            </a:r>
          </a:p>
          <a:p>
            <a:pPr marL="0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snižování</a:t>
            </a:r>
            <a:r>
              <a:rPr sz="2000" spc="-3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reálné</a:t>
            </a:r>
            <a:r>
              <a:rPr sz="2000" spc="-2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hodnoty</a:t>
            </a:r>
            <a:r>
              <a:rPr sz="2000" spc="-2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splátky</a:t>
            </a:r>
            <a:r>
              <a:rPr sz="2000" spc="-19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po</a:t>
            </a:r>
            <a:r>
              <a:rPr sz="2000" spc="-1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delší</a:t>
            </a:r>
            <a:r>
              <a:rPr sz="2000" spc="-19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době.</a:t>
            </a:r>
            <a:r>
              <a:rPr sz="2000" spc="-3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Na druhou</a:t>
            </a:r>
            <a:r>
              <a:rPr sz="2000" spc="-3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stranu</a:t>
            </a:r>
            <a:r>
              <a:rPr sz="2000" spc="-3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jsou</a:t>
            </a:r>
          </a:p>
          <a:p>
            <a:pPr marL="0" marR="0">
              <a:lnSpc>
                <a:spcPts val="1923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ale delší</a:t>
            </a:r>
            <a:r>
              <a:rPr sz="2000" spc="-2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fixace</a:t>
            </a:r>
            <a:r>
              <a:rPr sz="2000" spc="-1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úročeny</a:t>
            </a:r>
            <a:r>
              <a:rPr sz="2000" spc="-4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vyšší</a:t>
            </a:r>
            <a:r>
              <a:rPr sz="2000" spc="-2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sazbou</a:t>
            </a:r>
            <a:r>
              <a:rPr sz="2000" spc="-2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a</a:t>
            </a:r>
            <a:r>
              <a:rPr sz="2000" spc="-1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nevýhodou</a:t>
            </a:r>
            <a:r>
              <a:rPr sz="2000" spc="-2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je také nemožnost</a:t>
            </a:r>
          </a:p>
          <a:p>
            <a:pPr marL="0" marR="0">
              <a:lnSpc>
                <a:spcPts val="1919"/>
              </a:lnSpc>
              <a:spcBef>
                <a:spcPts val="5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splatit</a:t>
            </a:r>
            <a:r>
              <a:rPr sz="2000" spc="-2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hypotéku</a:t>
            </a:r>
            <a:r>
              <a:rPr sz="2000" spc="-2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před</a:t>
            </a:r>
            <a:r>
              <a:rPr sz="2000" spc="-2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ukončením</a:t>
            </a:r>
            <a:r>
              <a:rPr sz="2000" spc="-4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doby</a:t>
            </a:r>
            <a:r>
              <a:rPr sz="2000" spc="-1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fixace jednorázovou</a:t>
            </a:r>
            <a:r>
              <a:rPr sz="2000" spc="-4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splátkou</a:t>
            </a:r>
          </a:p>
          <a:p>
            <a:pPr marL="0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KNQCID+Arial"/>
                <a:cs typeface="KNQCID+Arial"/>
              </a:rPr>
              <a:t>(nebo</a:t>
            </a:r>
            <a:r>
              <a:rPr sz="2000" spc="-23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2000" dirty="0">
                <a:solidFill>
                  <a:srgbClr val="000000"/>
                </a:solidFill>
                <a:latin typeface="KNQCID+Arial"/>
                <a:cs typeface="KNQCID+Arial"/>
              </a:rPr>
              <a:t>pouze</a:t>
            </a:r>
            <a:r>
              <a:rPr sz="2000" spc="-29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2000" dirty="0">
                <a:solidFill>
                  <a:srgbClr val="000000"/>
                </a:solidFill>
                <a:latin typeface="KNQCID+Arial"/>
                <a:cs typeface="KNQCID+Arial"/>
              </a:rPr>
              <a:t>s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vysokými</a:t>
            </a:r>
            <a:r>
              <a:rPr sz="2000" spc="-3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sankcemi),</a:t>
            </a:r>
            <a:r>
              <a:rPr sz="2000" spc="-5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resp.</a:t>
            </a:r>
            <a:r>
              <a:rPr sz="2000" spc="-3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snížit</a:t>
            </a:r>
            <a:r>
              <a:rPr sz="2000" spc="-3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svůj dluh větší</a:t>
            </a:r>
          </a:p>
          <a:p>
            <a:pPr marL="0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mimořádnou</a:t>
            </a:r>
            <a:r>
              <a:rPr sz="2000" spc="-3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splátkou.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22197" y="548916"/>
            <a:ext cx="6649882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UUNOCP+Arial"/>
                <a:cs typeface="UUNOCP+Arial"/>
              </a:rPr>
              <a:t>Způsob splácení</a:t>
            </a:r>
            <a:r>
              <a:rPr sz="4400" spc="-1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4400" dirty="0">
                <a:solidFill>
                  <a:srgbClr val="000000"/>
                </a:solidFill>
                <a:latin typeface="UUNOCP+Arial"/>
                <a:cs typeface="UUNOCP+Arial"/>
              </a:rPr>
              <a:t>hypotéky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54736" y="1628375"/>
            <a:ext cx="8193545" cy="4270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36168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KNQCID+Arial"/>
                <a:cs typeface="KNQCID+Arial"/>
              </a:rPr>
              <a:t>V </a:t>
            </a: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období změny </a:t>
            </a:r>
            <a:r>
              <a:rPr sz="2800" kern="0" dirty="0">
                <a:solidFill>
                  <a:srgbClr val="000000"/>
                </a:solidFill>
                <a:latin typeface="KNQCID+Arial"/>
                <a:cs typeface="KNQCID+Arial"/>
              </a:rPr>
              <a:t>fixace </a:t>
            </a: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může dlužník zvážit</a:t>
            </a:r>
          </a:p>
          <a:p>
            <a:pPr marL="0" marR="0">
              <a:lnSpc>
                <a:spcPts val="3023"/>
              </a:lnSpc>
              <a:spcBef>
                <a:spcPts val="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KNQCID+Arial"/>
                <a:cs typeface="KNQCID+Arial"/>
              </a:rPr>
              <a:t>nejen </a:t>
            </a: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rozhodnutí </a:t>
            </a:r>
            <a:r>
              <a:rPr sz="2800" kern="0" dirty="0">
                <a:solidFill>
                  <a:srgbClr val="000000"/>
                </a:solidFill>
                <a:latin typeface="KNQCID+Arial"/>
                <a:cs typeface="KNQCID+Arial"/>
              </a:rPr>
              <a:t>o </a:t>
            </a: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jiné </a:t>
            </a:r>
            <a:r>
              <a:rPr sz="2800" kern="0" dirty="0" err="1">
                <a:solidFill>
                  <a:srgbClr val="000000"/>
                </a:solidFill>
                <a:latin typeface="KNQCID+Arial"/>
                <a:cs typeface="KNQCID+Arial"/>
              </a:rPr>
              <a:t>fixaci</a:t>
            </a:r>
            <a:r>
              <a:rPr sz="2800" kern="0" dirty="0">
                <a:solidFill>
                  <a:srgbClr val="000000"/>
                </a:solidFill>
                <a:latin typeface="KNQCID+Arial"/>
                <a:cs typeface="KNQCID+Arial"/>
              </a:rPr>
              <a:t> (</a:t>
            </a:r>
            <a:r>
              <a:rPr sz="2800" kern="0" dirty="0" err="1">
                <a:solidFill>
                  <a:srgbClr val="000000"/>
                </a:solidFill>
                <a:latin typeface="KNQCID+Arial"/>
                <a:cs typeface="KNQCID+Arial"/>
              </a:rPr>
              <a:t>na</a:t>
            </a:r>
            <a:r>
              <a:rPr sz="2800" kern="0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jiný počet </a:t>
            </a:r>
            <a:r>
              <a:rPr sz="2800" kern="0" dirty="0">
                <a:solidFill>
                  <a:srgbClr val="000000"/>
                </a:solidFill>
                <a:latin typeface="KNQCID+Arial"/>
                <a:cs typeface="KNQCID+Arial"/>
              </a:rPr>
              <a:t>let </a:t>
            </a: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než</a:t>
            </a:r>
          </a:p>
          <a:p>
            <a:pPr marL="0" marR="0">
              <a:lnSpc>
                <a:spcPts val="3024"/>
              </a:lnSpc>
              <a:spcBef>
                <a:spcPts val="5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KNQCID+Arial"/>
                <a:cs typeface="KNQCID+Arial"/>
              </a:rPr>
              <a:t>bylo dohodnuto v </a:t>
            </a:r>
            <a:r>
              <a:rPr sz="2800" kern="0" dirty="0" err="1">
                <a:solidFill>
                  <a:srgbClr val="000000"/>
                </a:solidFill>
                <a:latin typeface="UUNOCP+Arial"/>
                <a:cs typeface="UUNOCP+Arial"/>
              </a:rPr>
              <a:t>prvém</a:t>
            </a: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800" kern="0" dirty="0" err="1">
                <a:solidFill>
                  <a:srgbClr val="000000"/>
                </a:solidFill>
                <a:latin typeface="UUNOCP+Arial"/>
                <a:cs typeface="UUNOCP+Arial"/>
              </a:rPr>
              <a:t>období</a:t>
            </a:r>
            <a:r>
              <a:rPr sz="2800" kern="0" dirty="0">
                <a:solidFill>
                  <a:srgbClr val="000000"/>
                </a:solidFill>
                <a:latin typeface="KNQCID+Arial"/>
                <a:cs typeface="KNQCID+Arial"/>
              </a:rPr>
              <a:t>), ale </a:t>
            </a: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může</a:t>
            </a:r>
          </a:p>
          <a:p>
            <a:pPr marL="0" marR="0">
              <a:lnSpc>
                <a:spcPts val="3023"/>
              </a:lnSpc>
              <a:spcBef>
                <a:spcPts val="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provést </a:t>
            </a:r>
            <a:r>
              <a:rPr sz="2800" kern="0" dirty="0">
                <a:solidFill>
                  <a:srgbClr val="000000"/>
                </a:solidFill>
                <a:latin typeface="KNQCID+Arial"/>
                <a:cs typeface="KNQCID+Arial"/>
              </a:rPr>
              <a:t>bez </a:t>
            </a: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jakýchkoli sankcí </a:t>
            </a:r>
            <a:r>
              <a:rPr sz="2800" kern="0" dirty="0">
                <a:solidFill>
                  <a:srgbClr val="000000"/>
                </a:solidFill>
                <a:latin typeface="KNQCID+Arial"/>
                <a:cs typeface="KNQCID+Arial"/>
              </a:rPr>
              <a:t>i </a:t>
            </a: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mimořádnou</a:t>
            </a:r>
          </a:p>
          <a:p>
            <a:pPr marL="0" marR="0">
              <a:lnSpc>
                <a:spcPts val="3026"/>
              </a:lnSpc>
              <a:spcBef>
                <a:spcPts val="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splátku včetně splacení celé hypotéky </a:t>
            </a:r>
            <a:r>
              <a:rPr sz="2800" kern="0" dirty="0">
                <a:solidFill>
                  <a:srgbClr val="000000"/>
                </a:solidFill>
                <a:latin typeface="KNQCID+Arial"/>
                <a:cs typeface="KNQCID+Arial"/>
              </a:rPr>
              <a:t>najednou.</a:t>
            </a:r>
          </a:p>
          <a:p>
            <a:pPr marL="0" marR="0">
              <a:lnSpc>
                <a:spcPts val="3023"/>
              </a:lnSpc>
              <a:spcBef>
                <a:spcPts val="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Další možností </a:t>
            </a:r>
            <a:r>
              <a:rPr sz="2800" kern="0" dirty="0">
                <a:solidFill>
                  <a:srgbClr val="000000"/>
                </a:solidFill>
                <a:latin typeface="KNQCID+Arial"/>
                <a:cs typeface="KNQCID+Arial"/>
              </a:rPr>
              <a:t>je </a:t>
            </a: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refinancování hypotéky </a:t>
            </a:r>
            <a:r>
              <a:rPr sz="2800" kern="0" dirty="0">
                <a:solidFill>
                  <a:srgbClr val="000000"/>
                </a:solidFill>
                <a:latin typeface="KNQCID+Arial"/>
                <a:cs typeface="KNQCID+Arial"/>
              </a:rPr>
              <a:t>neboli</a:t>
            </a:r>
          </a:p>
          <a:p>
            <a:pPr marL="0" marR="0">
              <a:lnSpc>
                <a:spcPts val="3023"/>
              </a:lnSpc>
              <a:spcBef>
                <a:spcPts val="5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změna hypotéčního ústavu</a:t>
            </a:r>
            <a:r>
              <a:rPr sz="2800" kern="0" dirty="0">
                <a:solidFill>
                  <a:srgbClr val="000000"/>
                </a:solidFill>
                <a:latin typeface="KNQCID+Arial"/>
                <a:cs typeface="KNQCID+Arial"/>
              </a:rPr>
              <a:t>. Jde o velmi </a:t>
            </a: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vážný</a:t>
            </a:r>
          </a:p>
          <a:p>
            <a:pPr marL="0" marR="0">
              <a:lnSpc>
                <a:spcPts val="3027"/>
              </a:lnSpc>
              <a:spcBef>
                <a:spcPts val="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zásah </a:t>
            </a:r>
            <a:r>
              <a:rPr sz="2800" kern="0" dirty="0">
                <a:solidFill>
                  <a:srgbClr val="000000"/>
                </a:solidFill>
                <a:latin typeface="KNQCID+Arial"/>
                <a:cs typeface="KNQCID+Arial"/>
              </a:rPr>
              <a:t>do </a:t>
            </a: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celé hypotéky, většinou </a:t>
            </a:r>
            <a:r>
              <a:rPr sz="2800" kern="0" dirty="0">
                <a:solidFill>
                  <a:srgbClr val="000000"/>
                </a:solidFill>
                <a:latin typeface="KNQCID+Arial"/>
                <a:cs typeface="KNQCID+Arial"/>
              </a:rPr>
              <a:t>na </a:t>
            </a: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něj má</a:t>
            </a:r>
          </a:p>
          <a:p>
            <a:pPr marL="0" marR="0">
              <a:lnSpc>
                <a:spcPts val="3023"/>
              </a:lnSpc>
              <a:spcBef>
                <a:spcPts val="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dlužník relativně málo času, </a:t>
            </a:r>
            <a:r>
              <a:rPr sz="2800" kern="0" dirty="0">
                <a:solidFill>
                  <a:srgbClr val="000000"/>
                </a:solidFill>
                <a:latin typeface="KNQCID+Arial"/>
                <a:cs typeface="KNQCID+Arial"/>
              </a:rPr>
              <a:t>ale lze </a:t>
            </a: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tím vydělat</a:t>
            </a:r>
          </a:p>
          <a:p>
            <a:pPr marL="0" marR="0">
              <a:lnSpc>
                <a:spcPts val="3023"/>
              </a:lnSpc>
              <a:spcBef>
                <a:spcPts val="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nemálo prostředků </a:t>
            </a:r>
            <a:r>
              <a:rPr sz="2800" kern="0" dirty="0">
                <a:solidFill>
                  <a:srgbClr val="000000"/>
                </a:solidFill>
                <a:latin typeface="KNQCID+Arial"/>
                <a:cs typeface="KNQCID+Arial"/>
              </a:rPr>
              <a:t>a </a:t>
            </a: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uspořit </a:t>
            </a:r>
            <a:r>
              <a:rPr sz="2800" kern="0" dirty="0" err="1">
                <a:solidFill>
                  <a:srgbClr val="000000"/>
                </a:solidFill>
                <a:latin typeface="KNQCID+Arial"/>
                <a:cs typeface="KNQCID+Arial"/>
              </a:rPr>
              <a:t>na</a:t>
            </a:r>
            <a:r>
              <a:rPr sz="2800" kern="0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2800" kern="0" dirty="0" err="1">
                <a:solidFill>
                  <a:srgbClr val="000000"/>
                </a:solidFill>
                <a:latin typeface="UUNOCP+Arial"/>
                <a:cs typeface="UUNOCP+Arial"/>
              </a:rPr>
              <a:t>splátkách</a:t>
            </a:r>
            <a:r>
              <a:rPr sz="2800" kern="0" dirty="0">
                <a:solidFill>
                  <a:srgbClr val="000000"/>
                </a:solidFill>
                <a:latin typeface="KNQCID+Arial"/>
                <a:cs typeface="KNQCID+Arial"/>
              </a:rPr>
              <a:t>, ale </a:t>
            </a:r>
            <a:endParaRPr lang="cs-CZ" sz="2800" kern="0" dirty="0">
              <a:solidFill>
                <a:srgbClr val="000000"/>
              </a:solidFill>
              <a:latin typeface="KNQCID+Arial"/>
              <a:cs typeface="KNQCID+Arial"/>
            </a:endParaRPr>
          </a:p>
          <a:p>
            <a:pPr marL="0" marR="0">
              <a:lnSpc>
                <a:spcPts val="3023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2800" kern="0" dirty="0">
                <a:solidFill>
                  <a:srgbClr val="000000"/>
                </a:solidFill>
                <a:latin typeface="KNQCID+Arial"/>
                <a:cs typeface="KNQCID+Arial"/>
              </a:rPr>
              <a:t>i </a:t>
            </a:r>
            <a:r>
              <a:rPr sz="2800" kern="0" dirty="0" err="1">
                <a:solidFill>
                  <a:srgbClr val="000000"/>
                </a:solidFill>
                <a:latin typeface="UUNOCP+Arial"/>
                <a:cs typeface="UUNOCP+Arial"/>
              </a:rPr>
              <a:t>celkové</a:t>
            </a:r>
            <a:r>
              <a:rPr sz="2800" kern="0" dirty="0">
                <a:solidFill>
                  <a:srgbClr val="000000"/>
                </a:solidFill>
                <a:latin typeface="UUNOCP+Arial"/>
                <a:cs typeface="UUNOCP+Arial"/>
              </a:rPr>
              <a:t> správě hypotéky</a:t>
            </a:r>
            <a:r>
              <a:rPr sz="2800" kern="0" dirty="0">
                <a:solidFill>
                  <a:srgbClr val="000000"/>
                </a:solidFill>
                <a:latin typeface="KNQCID+Arial"/>
                <a:cs typeface="KNQCID+Arial"/>
              </a:rPr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35785" y="548916"/>
            <a:ext cx="5622991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UUNOCP+Arial"/>
                <a:cs typeface="UUNOCP+Arial"/>
              </a:rPr>
              <a:t>Změny úrokové sazby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431B80EF-7221-4E6A-9F93-B78324AE49D2}"/>
              </a:ext>
            </a:extLst>
          </p:cNvPr>
          <p:cNvSpPr txBox="1"/>
          <p:nvPr/>
        </p:nvSpPr>
        <p:spPr>
          <a:xfrm>
            <a:off x="2699792" y="6309084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Zdroj: www.fincentrum.com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37818" y="548916"/>
            <a:ext cx="7022466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UUNOCP+Arial"/>
                <a:cs typeface="UUNOCP+Arial"/>
              </a:rPr>
              <a:t>Změny úrokové sazby 2020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098567CA-D731-4B9D-BD1C-4A8E17B2E98F}"/>
              </a:ext>
            </a:extLst>
          </p:cNvPr>
          <p:cNvSpPr txBox="1"/>
          <p:nvPr/>
        </p:nvSpPr>
        <p:spPr>
          <a:xfrm>
            <a:off x="323528" y="6488667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Zdroj: www.fincentrum.com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29258" y="213636"/>
            <a:ext cx="6835658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UUNOCP+Arial"/>
                <a:cs typeface="UUNOCP+Arial"/>
              </a:rPr>
              <a:t>Poslední</a:t>
            </a:r>
            <a:r>
              <a:rPr sz="4400" spc="-1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4400" dirty="0">
                <a:solidFill>
                  <a:srgbClr val="000000"/>
                </a:solidFill>
                <a:latin typeface="UUNOCP+Arial"/>
                <a:cs typeface="UUNOCP+Arial"/>
              </a:rPr>
              <a:t>změny</a:t>
            </a:r>
            <a:r>
              <a:rPr sz="4400" spc="1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4400" dirty="0">
                <a:solidFill>
                  <a:srgbClr val="000000"/>
                </a:solidFill>
                <a:latin typeface="UUNOCP+Arial"/>
                <a:cs typeface="UUNOCP+Arial"/>
              </a:rPr>
              <a:t>úrokových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824986" y="883920"/>
            <a:ext cx="1645702" cy="6632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2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KNQCID+Arial"/>
                <a:cs typeface="KNQCID+Arial"/>
              </a:rPr>
              <a:t>sazeb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C0C70934-2B3D-45CD-8BF6-DB90D0DDC362}"/>
              </a:ext>
            </a:extLst>
          </p:cNvPr>
          <p:cNvSpPr txBox="1"/>
          <p:nvPr/>
        </p:nvSpPr>
        <p:spPr>
          <a:xfrm>
            <a:off x="323528" y="6488667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Zdroj: www.cbaonline.cz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25196" y="184957"/>
            <a:ext cx="8031453" cy="12151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66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UUNOCP+Arial"/>
                <a:cs typeface="UUNOCP+Arial"/>
              </a:rPr>
              <a:t>Prostředky</a:t>
            </a:r>
            <a:r>
              <a:rPr sz="4000" spc="1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4000" dirty="0">
                <a:solidFill>
                  <a:srgbClr val="000000"/>
                </a:solidFill>
                <a:latin typeface="UUNOCP+Arial"/>
                <a:cs typeface="UUNOCP+Arial"/>
              </a:rPr>
              <a:t>poskytnuté v</a:t>
            </a:r>
            <a:r>
              <a:rPr sz="4000" spc="1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4000" dirty="0">
                <a:solidFill>
                  <a:srgbClr val="000000"/>
                </a:solidFill>
                <a:latin typeface="UUNOCP+Arial"/>
                <a:cs typeface="UUNOCP+Arial"/>
              </a:rPr>
              <a:t>klasických</a:t>
            </a:r>
          </a:p>
          <a:p>
            <a:pPr marL="2641727" marR="0">
              <a:lnSpc>
                <a:spcPts val="4464"/>
              </a:lnSpc>
              <a:spcBef>
                <a:spcPts val="337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UUNOCP+Arial"/>
                <a:cs typeface="UUNOCP+Arial"/>
              </a:rPr>
              <a:t>hypotékách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B9714116-8F42-47D4-BED1-698F06F834CB}"/>
              </a:ext>
            </a:extLst>
          </p:cNvPr>
          <p:cNvSpPr txBox="1"/>
          <p:nvPr/>
        </p:nvSpPr>
        <p:spPr>
          <a:xfrm>
            <a:off x="323528" y="6488667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Zdroj: www.cbaonline.cz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54405" y="548916"/>
            <a:ext cx="7989983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UUNOCP+Arial"/>
                <a:cs typeface="UUNOCP+Arial"/>
              </a:rPr>
              <a:t>Vývoj</a:t>
            </a:r>
            <a:r>
              <a:rPr sz="4400" spc="-1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4400" dirty="0">
                <a:solidFill>
                  <a:srgbClr val="000000"/>
                </a:solidFill>
                <a:latin typeface="UUNOCP+Arial"/>
                <a:cs typeface="UUNOCP+Arial"/>
              </a:rPr>
              <a:t>úrokových sazeb hypoték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58AD7909-1013-49A3-A26A-1DA25A5ABB26}"/>
              </a:ext>
            </a:extLst>
          </p:cNvPr>
          <p:cNvSpPr txBox="1"/>
          <p:nvPr/>
        </p:nvSpPr>
        <p:spPr>
          <a:xfrm>
            <a:off x="323528" y="6488667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Zdroj: www.cbaonline.cz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89050" y="548916"/>
            <a:ext cx="7115225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UUNOCP+Arial"/>
                <a:cs typeface="UUNOCP+Arial"/>
              </a:rPr>
              <a:t>Počet poskytnutých</a:t>
            </a:r>
            <a:r>
              <a:rPr sz="4400" spc="-3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4400" dirty="0">
                <a:solidFill>
                  <a:srgbClr val="000000"/>
                </a:solidFill>
                <a:latin typeface="UUNOCP+Arial"/>
                <a:cs typeface="UUNOCP+Arial"/>
              </a:rPr>
              <a:t>hypoték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4D01B1C6-A276-48B6-B144-5FD747F4A60E}"/>
              </a:ext>
            </a:extLst>
          </p:cNvPr>
          <p:cNvSpPr txBox="1"/>
          <p:nvPr/>
        </p:nvSpPr>
        <p:spPr>
          <a:xfrm>
            <a:off x="323528" y="6488667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Zdroj: www.cbaonline.cz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80846" y="548916"/>
            <a:ext cx="7331677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UUNOCP+Arial"/>
                <a:cs typeface="UUNOCP+Arial"/>
              </a:rPr>
              <a:t>Objem poskytnutých</a:t>
            </a:r>
            <a:r>
              <a:rPr sz="4400" spc="-2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4400" dirty="0">
                <a:solidFill>
                  <a:srgbClr val="000000"/>
                </a:solidFill>
                <a:latin typeface="UUNOCP+Arial"/>
                <a:cs typeface="UUNOCP+Arial"/>
              </a:rPr>
              <a:t>hypoték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3E9B1BA4-5ACB-4BC1-B2C5-76A8581DDFB4}"/>
              </a:ext>
            </a:extLst>
          </p:cNvPr>
          <p:cNvSpPr txBox="1"/>
          <p:nvPr/>
        </p:nvSpPr>
        <p:spPr>
          <a:xfrm>
            <a:off x="323528" y="6488667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Zdroj: www.cbaonline.cz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40866" y="271211"/>
            <a:ext cx="7011739" cy="12147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UUNOCP+Arial"/>
                <a:cs typeface="UUNOCP+Arial"/>
              </a:rPr>
              <a:t>Vývoj úrokových</a:t>
            </a:r>
            <a:r>
              <a:rPr sz="4000" spc="1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4000" dirty="0">
                <a:solidFill>
                  <a:srgbClr val="000000"/>
                </a:solidFill>
                <a:latin typeface="UUNOCP+Arial"/>
                <a:cs typeface="UUNOCP+Arial"/>
              </a:rPr>
              <a:t>sazeb s</a:t>
            </a:r>
            <a:r>
              <a:rPr sz="4000" spc="1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4000" dirty="0">
                <a:solidFill>
                  <a:srgbClr val="000000"/>
                </a:solidFill>
                <a:latin typeface="UUNOCP+Arial"/>
                <a:cs typeface="UUNOCP+Arial"/>
              </a:rPr>
              <a:t>1 a 5</a:t>
            </a:r>
          </a:p>
          <a:p>
            <a:pPr marL="2216251" marR="0">
              <a:lnSpc>
                <a:spcPts val="4466"/>
              </a:lnSpc>
              <a:spcBef>
                <a:spcPts val="333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UUNOCP+Arial"/>
                <a:cs typeface="UUNOCP+Arial"/>
              </a:rPr>
              <a:t>letou fixací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887A7287-EC2A-4E83-835B-A84A5E45FABC}"/>
              </a:ext>
            </a:extLst>
          </p:cNvPr>
          <p:cNvSpPr/>
          <p:nvPr/>
        </p:nvSpPr>
        <p:spPr>
          <a:xfrm>
            <a:off x="26894" y="6488668"/>
            <a:ext cx="19084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Zdroj: www.cnb.cz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239645" y="548916"/>
            <a:ext cx="4815910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UUNOCP+Arial"/>
                <a:cs typeface="UUNOCP+Arial"/>
              </a:rPr>
              <a:t>Porovnání hypoték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C339698E-28C2-401E-9A1A-A5B1F5EC3298}"/>
              </a:ext>
            </a:extLst>
          </p:cNvPr>
          <p:cNvSpPr/>
          <p:nvPr/>
        </p:nvSpPr>
        <p:spPr>
          <a:xfrm>
            <a:off x="0" y="3428999"/>
            <a:ext cx="2048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Zdroj: www.kurzy.cz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395093" y="548916"/>
            <a:ext cx="4507171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UUNOCP+Arial"/>
                <a:cs typeface="UUNOCP+Arial"/>
              </a:rPr>
              <a:t>Srovnání hypoték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325C5C93-AB71-4E14-82BA-1B3FD7FCE966}"/>
              </a:ext>
            </a:extLst>
          </p:cNvPr>
          <p:cNvSpPr/>
          <p:nvPr/>
        </p:nvSpPr>
        <p:spPr>
          <a:xfrm>
            <a:off x="2379414" y="6488667"/>
            <a:ext cx="2048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Zdroj: www.kurzy.cz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695576" y="548916"/>
            <a:ext cx="5900967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UUNOCP+Arial"/>
                <a:cs typeface="UUNOCP+Arial"/>
              </a:rPr>
              <a:t>Příklad výpočtu</a:t>
            </a:r>
            <a:r>
              <a:rPr sz="4400" spc="-2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4400" dirty="0">
                <a:solidFill>
                  <a:srgbClr val="000000"/>
                </a:solidFill>
                <a:latin typeface="UUNOCP+Arial"/>
                <a:cs typeface="UUNOCP+Arial"/>
              </a:rPr>
              <a:t>splátek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06957" y="548916"/>
            <a:ext cx="6682812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UUNOCP+Arial"/>
                <a:cs typeface="UUNOCP+Arial"/>
              </a:rPr>
              <a:t>Stavební spoření</a:t>
            </a:r>
            <a:r>
              <a:rPr sz="4400" spc="1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4400" dirty="0">
                <a:solidFill>
                  <a:srgbClr val="000000"/>
                </a:solidFill>
                <a:latin typeface="KNQCID+Arial"/>
                <a:cs typeface="KNQCID+Arial"/>
              </a:rPr>
              <a:t>- historie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54736" y="1611758"/>
            <a:ext cx="7967894" cy="2264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36168" marR="0">
              <a:lnSpc>
                <a:spcPts val="178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Stavební spoření má</a:t>
            </a:r>
            <a:r>
              <a:rPr sz="1600" spc="1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mnohaletou historii</a:t>
            </a:r>
            <a:r>
              <a:rPr sz="1600" spc="-1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zejména v</a:t>
            </a:r>
            <a:r>
              <a:rPr sz="1600" spc="2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Německu a Rakousku, avšak</a:t>
            </a:r>
          </a:p>
          <a:p>
            <a:pPr marL="0" marR="0">
              <a:lnSpc>
                <a:spcPts val="1538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základní</a:t>
            </a:r>
            <a:r>
              <a:rPr sz="1600" spc="-1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myšlenka</a:t>
            </a:r>
            <a:r>
              <a:rPr sz="1600" spc="1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stavebního</a:t>
            </a:r>
            <a:r>
              <a:rPr sz="1600" spc="1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spoření i</a:t>
            </a:r>
            <a:r>
              <a:rPr sz="1600" spc="2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jeho</a:t>
            </a:r>
            <a:r>
              <a:rPr sz="1600" spc="-1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rámcová pravidla pocházejí</a:t>
            </a:r>
            <a:r>
              <a:rPr sz="1600" spc="-1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z</a:t>
            </a:r>
            <a:r>
              <a:rPr sz="1600" spc="2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Anglie.</a:t>
            </a:r>
          </a:p>
          <a:p>
            <a:pPr marL="0" marR="0">
              <a:lnSpc>
                <a:spcPts val="1536"/>
              </a:lnSpc>
              <a:spcBef>
                <a:spcPts val="5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Historicky</a:t>
            </a:r>
            <a:r>
              <a:rPr sz="1600" spc="-1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první</a:t>
            </a:r>
            <a:r>
              <a:rPr sz="1600" spc="1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stavební</a:t>
            </a:r>
            <a:r>
              <a:rPr sz="1600" spc="1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spořitelna</a:t>
            </a:r>
            <a:r>
              <a:rPr sz="1600" spc="-1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nesla</a:t>
            </a:r>
            <a:r>
              <a:rPr sz="1600" spc="-1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název Building</a:t>
            </a:r>
            <a:r>
              <a:rPr sz="1600" spc="-2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Society</a:t>
            </a:r>
            <a:r>
              <a:rPr sz="1600" spc="-2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a byla</a:t>
            </a:r>
            <a:r>
              <a:rPr sz="1600" spc="1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založena</a:t>
            </a:r>
          </a:p>
          <a:p>
            <a:pPr marL="0" marR="0">
              <a:lnSpc>
                <a:spcPts val="153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v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Birminghamu už roku</a:t>
            </a:r>
            <a:r>
              <a:rPr sz="1600" spc="1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1775.</a:t>
            </a:r>
            <a:r>
              <a:rPr sz="1600" spc="1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Členové</a:t>
            </a:r>
            <a:r>
              <a:rPr sz="1600" spc="-1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tohoto</a:t>
            </a:r>
            <a:r>
              <a:rPr sz="1600" spc="1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spolku</a:t>
            </a:r>
            <a:r>
              <a:rPr sz="1600" spc="-1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poskytovali vklady do fondu.</a:t>
            </a:r>
            <a:r>
              <a:rPr sz="1600" spc="1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Z</a:t>
            </a:r>
            <a:r>
              <a:rPr sz="1600" spc="49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něj</a:t>
            </a:r>
          </a:p>
          <a:p>
            <a:pPr marL="0" marR="0">
              <a:lnSpc>
                <a:spcPts val="1536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byly</a:t>
            </a:r>
            <a:r>
              <a:rPr sz="1600" spc="2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následně</a:t>
            </a:r>
            <a:r>
              <a:rPr sz="1600" spc="-1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financovány úvěry</a:t>
            </a:r>
            <a:r>
              <a:rPr sz="1600" spc="1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na jejich</a:t>
            </a:r>
            <a:r>
              <a:rPr sz="1600" spc="-2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bytové</a:t>
            </a:r>
            <a:r>
              <a:rPr sz="1600" spc="2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účely.</a:t>
            </a:r>
          </a:p>
          <a:p>
            <a:pPr marL="436168" marR="0">
              <a:lnSpc>
                <a:spcPts val="1783"/>
              </a:lnSpc>
              <a:spcBef>
                <a:spcPts val="186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V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Německu založil</a:t>
            </a:r>
            <a:r>
              <a:rPr sz="1600" spc="-3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první</a:t>
            </a:r>
            <a:r>
              <a:rPr sz="1600" spc="2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stavební spořitelnu pastor von Bondeschwingh</a:t>
            </a:r>
            <a:r>
              <a:rPr sz="1600" spc="-1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roku</a:t>
            </a:r>
          </a:p>
          <a:p>
            <a:pPr marL="0" marR="0">
              <a:lnSpc>
                <a:spcPts val="1536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1885 v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Bielefeldu.</a:t>
            </a:r>
            <a:r>
              <a:rPr sz="1600" spc="-1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Ta byla</a:t>
            </a:r>
            <a:r>
              <a:rPr sz="1600" spc="1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známá jako Stavební spořitelna pro každého. Opravdový</a:t>
            </a:r>
          </a:p>
          <a:p>
            <a:pPr marL="0" marR="0">
              <a:lnSpc>
                <a:spcPts val="1538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rozkvět však</a:t>
            </a:r>
            <a:r>
              <a:rPr sz="1600" spc="-1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stavební</a:t>
            </a:r>
            <a:r>
              <a:rPr sz="1600" spc="1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spoření v</a:t>
            </a:r>
            <a:r>
              <a:rPr sz="1600" spc="2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Německu zažilo</a:t>
            </a:r>
            <a:r>
              <a:rPr sz="1600" spc="-2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až´během</a:t>
            </a:r>
            <a:r>
              <a:rPr sz="1600" spc="2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poválečné</a:t>
            </a:r>
            <a:r>
              <a:rPr sz="1600" spc="-2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rekonstrukce,</a:t>
            </a:r>
          </a:p>
          <a:p>
            <a:pPr marL="0" marR="0">
              <a:lnSpc>
                <a:spcPts val="1535"/>
              </a:lnSpc>
              <a:spcBef>
                <a:spcPts val="5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v letech 1924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až 1929.</a:t>
            </a:r>
            <a:r>
              <a:rPr sz="1600" spc="1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O</a:t>
            </a:r>
            <a:r>
              <a:rPr sz="1600" spc="2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rozvoj tohoto</a:t>
            </a:r>
            <a:r>
              <a:rPr sz="1600" spc="1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produktu se tehdy</a:t>
            </a:r>
            <a:r>
              <a:rPr sz="1600" spc="2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zasadil</a:t>
            </a:r>
            <a:r>
              <a:rPr sz="1600" spc="-2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především</a:t>
            </a:r>
            <a:r>
              <a:rPr sz="1600" spc="1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Georg</a:t>
            </a:r>
          </a:p>
          <a:p>
            <a:pPr marL="0" marR="0">
              <a:lnSpc>
                <a:spcPts val="1536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Kropp,</a:t>
            </a:r>
            <a:r>
              <a:rPr sz="1600" spc="1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zakladatel tzv. Společenství</a:t>
            </a:r>
            <a:r>
              <a:rPr sz="1600" spc="-1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přátel.</a:t>
            </a:r>
            <a:r>
              <a:rPr sz="1600" spc="1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Již</a:t>
            </a:r>
            <a:r>
              <a:rPr sz="1600" spc="-1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tři</a:t>
            </a:r>
            <a:r>
              <a:rPr sz="1600" spc="1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roky po</a:t>
            </a:r>
            <a:r>
              <a:rPr sz="1600" spc="1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jeho</a:t>
            </a:r>
            <a:r>
              <a:rPr sz="1600" spc="-1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založení z</a:t>
            </a:r>
            <a:r>
              <a:rPr sz="1600" spc="4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něj byly</a:t>
            </a:r>
          </a:p>
          <a:p>
            <a:pPr marL="0" marR="0">
              <a:lnSpc>
                <a:spcPts val="153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přiděleny první</a:t>
            </a:r>
            <a:r>
              <a:rPr sz="1600" spc="1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peníze na bytovou</a:t>
            </a:r>
            <a:r>
              <a:rPr sz="1600" spc="3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výstavbu.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54736" y="3855997"/>
            <a:ext cx="7498682" cy="655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36168" marR="0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Koncem třicátých let došlo</a:t>
            </a:r>
            <a:r>
              <a:rPr sz="1600" spc="-1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v</a:t>
            </a:r>
            <a:r>
              <a:rPr sz="1600" spc="19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systému</a:t>
            </a:r>
            <a:r>
              <a:rPr sz="1600" spc="2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k první</a:t>
            </a:r>
            <a:r>
              <a:rPr sz="1600" spc="2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zásadní změně.</a:t>
            </a:r>
            <a:r>
              <a:rPr sz="1600" spc="1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Bylo</a:t>
            </a:r>
            <a:r>
              <a:rPr sz="1600" spc="1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zavedeno</a:t>
            </a:r>
          </a:p>
          <a:p>
            <a:pPr marL="0" marR="0">
              <a:lnSpc>
                <a:spcPts val="153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kritérium</a:t>
            </a:r>
            <a:r>
              <a:rPr sz="1600" spc="1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pro</a:t>
            </a:r>
            <a:r>
              <a:rPr sz="1600" spc="1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získání úvěru, tzv. hodnotící</a:t>
            </a:r>
            <a:r>
              <a:rPr sz="1600" spc="1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číslo. Do té</a:t>
            </a:r>
            <a:r>
              <a:rPr sz="1600" spc="1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doby </a:t>
            </a:r>
            <a:r>
              <a:rPr sz="1600" spc="-11" dirty="0">
                <a:solidFill>
                  <a:srgbClr val="000000"/>
                </a:solidFill>
                <a:latin typeface="UUNOCP+Arial"/>
                <a:cs typeface="UUNOCP+Arial"/>
              </a:rPr>
              <a:t>byl</a:t>
            </a:r>
            <a:r>
              <a:rPr sz="1600" spc="3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systém</a:t>
            </a:r>
            <a:r>
              <a:rPr sz="1600" spc="2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založen</a:t>
            </a:r>
            <a:r>
              <a:rPr sz="1600" spc="-1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na</a:t>
            </a:r>
          </a:p>
          <a:p>
            <a:pPr marL="0" marR="0">
              <a:lnSpc>
                <a:spcPts val="1539"/>
              </a:lnSpc>
              <a:spcBef>
                <a:spcPts val="5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losování.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54736" y="4490362"/>
            <a:ext cx="8078001" cy="12399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36168" marR="0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Měnová reforma</a:t>
            </a:r>
            <a:r>
              <a:rPr sz="1600" spc="3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z</a:t>
            </a:r>
            <a:r>
              <a:rPr sz="1600" spc="1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roku 1948</a:t>
            </a:r>
            <a:r>
              <a:rPr sz="1600" spc="17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odstartovala období</a:t>
            </a:r>
            <a:r>
              <a:rPr sz="1600" spc="1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„hospodářského</a:t>
            </a:r>
            <a:r>
              <a:rPr sz="1600" spc="1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zázraku“,</a:t>
            </a:r>
            <a:r>
              <a:rPr sz="1600" spc="1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které</a:t>
            </a:r>
          </a:p>
          <a:p>
            <a:pPr marL="0" marR="0">
              <a:lnSpc>
                <a:spcPts val="153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mělo významný vliv</a:t>
            </a:r>
            <a:r>
              <a:rPr sz="1600" spc="-2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na další intenzivní</a:t>
            </a:r>
            <a:r>
              <a:rPr sz="1600" spc="-1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rozvoj stavebního spoření.</a:t>
            </a:r>
            <a:r>
              <a:rPr sz="1600" spc="2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V</a:t>
            </a:r>
            <a:r>
              <a:rPr sz="1600" spc="3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té</a:t>
            </a:r>
            <a:r>
              <a:rPr sz="1600" spc="1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době Německu</a:t>
            </a:r>
          </a:p>
          <a:p>
            <a:pPr marL="0" marR="0">
              <a:lnSpc>
                <a:spcPts val="1535"/>
              </a:lnSpc>
              <a:spcBef>
                <a:spcPts val="5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chybělo</a:t>
            </a:r>
            <a:r>
              <a:rPr sz="1600" spc="1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asi 5–6 milionů</a:t>
            </a:r>
            <a:r>
              <a:rPr sz="1600" spc="-1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bytů,</a:t>
            </a:r>
            <a:r>
              <a:rPr sz="1600" spc="4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a tak</a:t>
            </a:r>
            <a:r>
              <a:rPr sz="1600" spc="1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byla</a:t>
            </a:r>
            <a:r>
              <a:rPr sz="1600" spc="1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po</a:t>
            </a:r>
            <a:r>
              <a:rPr sz="1600" spc="1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stavebním</a:t>
            </a:r>
            <a:r>
              <a:rPr sz="1600" spc="1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spoření obrovská poptávka.</a:t>
            </a:r>
            <a:r>
              <a:rPr sz="1600" spc="1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Mezi</a:t>
            </a:r>
          </a:p>
          <a:p>
            <a:pPr marL="0" marR="0">
              <a:lnSpc>
                <a:spcPts val="1536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lety 1948 a 1971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došlo</a:t>
            </a:r>
            <a:r>
              <a:rPr sz="1600" spc="-1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k enormnímu</a:t>
            </a:r>
            <a:r>
              <a:rPr sz="1600" spc="3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nárůstu</a:t>
            </a:r>
            <a:r>
              <a:rPr sz="1600" spc="1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počtu</a:t>
            </a:r>
            <a:r>
              <a:rPr sz="1600" spc="1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uzavřených</a:t>
            </a:r>
            <a:r>
              <a:rPr sz="1600" spc="-1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smluv. Zatímco</a:t>
            </a:r>
            <a:r>
              <a:rPr sz="1600" spc="2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na</a:t>
            </a:r>
          </a:p>
          <a:p>
            <a:pPr marL="0" marR="0">
              <a:lnSpc>
                <a:spcPts val="153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počátku zmíněného období jich</a:t>
            </a:r>
            <a:r>
              <a:rPr sz="1600" spc="-29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bylo</a:t>
            </a:r>
            <a:r>
              <a:rPr sz="1600" spc="2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jen</a:t>
            </a:r>
            <a:r>
              <a:rPr sz="1600" spc="-1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lehce</a:t>
            </a:r>
            <a:r>
              <a:rPr sz="1600" spc="-1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přes</a:t>
            </a:r>
            <a:r>
              <a:rPr sz="1600" spc="1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300</a:t>
            </a:r>
            <a:r>
              <a:rPr sz="1600" spc="3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tisíc, o</a:t>
            </a:r>
            <a:r>
              <a:rPr sz="1600" spc="1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23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let později</a:t>
            </a:r>
            <a:r>
              <a:rPr sz="1600" spc="-2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jejich</a:t>
            </a:r>
            <a:r>
              <a:rPr sz="1600" spc="-29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počet</a:t>
            </a:r>
          </a:p>
          <a:p>
            <a:pPr marL="0" marR="0">
              <a:lnSpc>
                <a:spcPts val="1535"/>
              </a:lnSpc>
              <a:spcBef>
                <a:spcPts val="5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převyšoval</a:t>
            </a:r>
            <a:r>
              <a:rPr sz="1600" spc="1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12 milionů.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54736" y="5661048"/>
            <a:ext cx="7995140" cy="4596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Přijetím</a:t>
            </a:r>
            <a:r>
              <a:rPr sz="1600" spc="1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zákona</a:t>
            </a:r>
            <a:r>
              <a:rPr sz="1600" spc="-1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o</a:t>
            </a:r>
            <a:r>
              <a:rPr sz="1600" spc="1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stavebním</a:t>
            </a:r>
            <a:r>
              <a:rPr sz="1600" spc="1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spoření,</a:t>
            </a:r>
            <a:r>
              <a:rPr sz="1600" spc="2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který</a:t>
            </a:r>
            <a:r>
              <a:rPr sz="1600" spc="1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vstoupil</a:t>
            </a:r>
            <a:r>
              <a:rPr sz="1600" spc="-2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v</a:t>
            </a:r>
            <a:r>
              <a:rPr sz="1600" spc="2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platnost</a:t>
            </a:r>
            <a:r>
              <a:rPr sz="1600" spc="10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v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roce</a:t>
            </a:r>
            <a:r>
              <a:rPr sz="1600" spc="1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1973, byl</a:t>
            </a:r>
            <a:r>
              <a:rPr sz="1600" spc="3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vytvořen</a:t>
            </a:r>
          </a:p>
          <a:p>
            <a:pPr marL="0" marR="0">
              <a:lnSpc>
                <a:spcPts val="153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jednotný rámec</a:t>
            </a:r>
            <a:r>
              <a:rPr sz="1600" spc="1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pro podnikání v</a:t>
            </a:r>
            <a:r>
              <a:rPr sz="1600" spc="2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této</a:t>
            </a:r>
            <a:r>
              <a:rPr sz="1600" spc="1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oblasti.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90904" y="6099960"/>
            <a:ext cx="2692031" cy="264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Převzato</a:t>
            </a:r>
            <a:r>
              <a:rPr sz="1600" spc="1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z </a:t>
            </a:r>
            <a:r>
              <a:rPr sz="1400" dirty="0">
                <a:solidFill>
                  <a:srgbClr val="000000"/>
                </a:solidFill>
                <a:latin typeface="KNQCID+Arial"/>
                <a:cs typeface="KNQCID+Arial"/>
              </a:rPr>
              <a:t>http://www.acss.cz/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57402" y="576011"/>
            <a:ext cx="7581518" cy="6050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UUNOCP+Arial"/>
                <a:cs typeface="UUNOCP+Arial"/>
              </a:rPr>
              <a:t>Stavební spoření</a:t>
            </a:r>
            <a:r>
              <a:rPr sz="4000" spc="4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4000" dirty="0">
                <a:solidFill>
                  <a:srgbClr val="000000"/>
                </a:solidFill>
                <a:latin typeface="UUNOCP+Arial"/>
                <a:cs typeface="UUNOCP+Arial"/>
              </a:rPr>
              <a:t>– historie</a:t>
            </a:r>
            <a:r>
              <a:rPr sz="4000" spc="1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4000" dirty="0">
                <a:solidFill>
                  <a:srgbClr val="000000"/>
                </a:solidFill>
                <a:latin typeface="UUNOCP+Arial"/>
                <a:cs typeface="UUNOCP+Arial"/>
              </a:rPr>
              <a:t>u nás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54736" y="1594655"/>
            <a:ext cx="8168716" cy="36710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36168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KNQCID+Arial"/>
                <a:cs typeface="KNQCID+Arial"/>
              </a:rPr>
              <a:t>V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první polovině</a:t>
            </a:r>
            <a:r>
              <a:rPr sz="2400" spc="39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devadesátých</a:t>
            </a:r>
            <a:r>
              <a:rPr sz="2400" spc="1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let</a:t>
            </a:r>
            <a:r>
              <a:rPr sz="2400" spc="1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se stavební spoření</a:t>
            </a:r>
          </a:p>
          <a:p>
            <a:pPr marL="0" marR="0">
              <a:lnSpc>
                <a:spcPts val="230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začalo</a:t>
            </a:r>
            <a:r>
              <a:rPr sz="2400" spc="1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rozvíjet</a:t>
            </a:r>
            <a:r>
              <a:rPr sz="2400" spc="-1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i ve Východní</a:t>
            </a:r>
            <a:r>
              <a:rPr sz="2400" spc="2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Evropě, zejména</a:t>
            </a:r>
            <a:r>
              <a:rPr sz="2400" spc="1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v</a:t>
            </a:r>
            <a:r>
              <a:rPr sz="2400" spc="-4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České</a:t>
            </a:r>
          </a:p>
          <a:p>
            <a:pPr marL="0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KNQCID+Arial"/>
                <a:cs typeface="KNQCID+Arial"/>
              </a:rPr>
              <a:t>republice,</a:t>
            </a:r>
            <a:r>
              <a:rPr sz="2400" spc="34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2400" dirty="0">
                <a:solidFill>
                  <a:srgbClr val="000000"/>
                </a:solidFill>
                <a:latin typeface="KNQCID+Arial"/>
                <a:cs typeface="KNQCID+Arial"/>
              </a:rPr>
              <a:t>na Slovensku</a:t>
            </a:r>
            <a:r>
              <a:rPr sz="2400" spc="18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2400" dirty="0">
                <a:solidFill>
                  <a:srgbClr val="000000"/>
                </a:solidFill>
                <a:latin typeface="KNQCID+Arial"/>
                <a:cs typeface="KNQCID+Arial"/>
              </a:rPr>
              <a:t>a v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Maďarsku. Pozitivní</a:t>
            </a:r>
            <a:r>
              <a:rPr sz="2400" spc="2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zkušenosti</a:t>
            </a:r>
          </a:p>
          <a:p>
            <a:pPr marL="0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KNQCID+Arial"/>
                <a:cs typeface="KNQCID+Arial"/>
              </a:rPr>
              <a:t>s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fungováním systému v</a:t>
            </a:r>
            <a:r>
              <a:rPr sz="2400" spc="-3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těchto zemích vedly</a:t>
            </a:r>
            <a:r>
              <a:rPr sz="2400" spc="19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k</a:t>
            </a:r>
            <a:r>
              <a:rPr sz="2400" spc="1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zájmu</a:t>
            </a:r>
          </a:p>
          <a:p>
            <a:pPr marL="0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dalších</a:t>
            </a:r>
            <a:r>
              <a:rPr sz="2400" spc="1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států</a:t>
            </a:r>
            <a:r>
              <a:rPr sz="2400" spc="-1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o jeho zavedení.</a:t>
            </a:r>
          </a:p>
          <a:p>
            <a:pPr marL="436168" marR="0">
              <a:lnSpc>
                <a:spcPts val="2681"/>
              </a:lnSpc>
              <a:spcBef>
                <a:spcPts val="20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Na český trh</a:t>
            </a:r>
            <a:r>
              <a:rPr sz="2400" spc="-1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bylo stavební spoření zavedeno</a:t>
            </a:r>
          </a:p>
          <a:p>
            <a:pPr marL="0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schválením</a:t>
            </a:r>
            <a:r>
              <a:rPr sz="2400" spc="2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Zákona</a:t>
            </a:r>
            <a:r>
              <a:rPr sz="2400" spc="1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číslo</a:t>
            </a:r>
            <a:r>
              <a:rPr sz="2400" spc="-1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96/1993 Sb.,</a:t>
            </a:r>
            <a:r>
              <a:rPr sz="2400" spc="1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o</a:t>
            </a:r>
            <a:r>
              <a:rPr sz="2400" spc="1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stavebním spoření</a:t>
            </a:r>
          </a:p>
          <a:p>
            <a:pPr marL="0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a státní</a:t>
            </a:r>
            <a:r>
              <a:rPr sz="2400" spc="-2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podpoře</a:t>
            </a:r>
            <a:r>
              <a:rPr sz="2400" spc="2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stavebního spoření. Ačkoli je stavební</a:t>
            </a:r>
          </a:p>
          <a:p>
            <a:pPr marL="0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spoření v České</a:t>
            </a:r>
            <a:r>
              <a:rPr sz="2400" spc="1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republice</a:t>
            </a:r>
            <a:r>
              <a:rPr sz="2400" spc="3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jedním z nejmladších</a:t>
            </a:r>
          </a:p>
          <a:p>
            <a:pPr marL="0" marR="0">
              <a:lnSpc>
                <a:spcPts val="230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bankovních</a:t>
            </a:r>
            <a:r>
              <a:rPr sz="2400" spc="1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produktů, vydobylo</a:t>
            </a:r>
            <a:r>
              <a:rPr sz="2400" spc="2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si na trhu</a:t>
            </a:r>
            <a:r>
              <a:rPr sz="2400" spc="-1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finančních</a:t>
            </a:r>
          </a:p>
          <a:p>
            <a:pPr marL="0" marR="0">
              <a:lnSpc>
                <a:spcPts val="230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instrumentů již od počátku své existence</a:t>
            </a:r>
            <a:r>
              <a:rPr sz="2400" spc="2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nezastupitelné</a:t>
            </a:r>
          </a:p>
          <a:p>
            <a:pPr marL="0" marR="0">
              <a:lnSpc>
                <a:spcPts val="230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místo.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293316" y="385320"/>
            <a:ext cx="3200069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UUNOCP+Arial"/>
                <a:cs typeface="UUNOCP+Arial"/>
              </a:rPr>
              <a:t>Počet smluv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D1BB68CD-6040-4C5E-8EA0-07E52913AADD}"/>
              </a:ext>
            </a:extLst>
          </p:cNvPr>
          <p:cNvSpPr/>
          <p:nvPr/>
        </p:nvSpPr>
        <p:spPr>
          <a:xfrm>
            <a:off x="57597" y="11663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dirty="0"/>
              <a:t>Zdroj: https://www.mfcr.cz/cs/soukromy-sektor/stavebni-sporeni/vyvoj-stavebniho-sporeni/2021/zakladni-ukazatele-vyvoje-stavebniho-spo-43828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860032" y="385320"/>
            <a:ext cx="3571535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UUNOCP+Arial"/>
                <a:cs typeface="UUNOCP+Arial"/>
              </a:rPr>
              <a:t>Objem vkladů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204A35D7-2372-4507-8738-FCDFC15BD407}"/>
              </a:ext>
            </a:extLst>
          </p:cNvPr>
          <p:cNvSpPr/>
          <p:nvPr/>
        </p:nvSpPr>
        <p:spPr>
          <a:xfrm>
            <a:off x="57597" y="11663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dirty="0"/>
              <a:t>Zdroj: https://www.mfcr.cz/cs/soukromy-sektor/stavebni-sporeni/vyvoj-stavebniho-sporeni/2021/zakladni-ukazatele-vyvoje-stavebniho-spo-43828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11326" y="213636"/>
            <a:ext cx="7270797" cy="13335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UUNOCP+Arial"/>
                <a:cs typeface="UUNOCP+Arial"/>
              </a:rPr>
              <a:t>Objemy vkladů</a:t>
            </a:r>
            <a:r>
              <a:rPr sz="4400" spc="-2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4400" dirty="0">
                <a:solidFill>
                  <a:srgbClr val="000000"/>
                </a:solidFill>
                <a:latin typeface="UUNOCP+Arial"/>
                <a:cs typeface="UUNOCP+Arial"/>
              </a:rPr>
              <a:t>v evropských</a:t>
            </a:r>
          </a:p>
          <a:p>
            <a:pPr marL="2658211" marR="0">
              <a:lnSpc>
                <a:spcPts val="4922"/>
              </a:lnSpc>
              <a:spcBef>
                <a:spcPts val="357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UUNOCP+Arial"/>
                <a:cs typeface="UUNOCP+Arial"/>
              </a:rPr>
              <a:t>zemích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8AD9D057-5F18-47C8-AE77-8FAF54D14CBA}"/>
              </a:ext>
            </a:extLst>
          </p:cNvPr>
          <p:cNvSpPr/>
          <p:nvPr/>
        </p:nvSpPr>
        <p:spPr>
          <a:xfrm>
            <a:off x="3347864" y="3501008"/>
            <a:ext cx="54360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/>
              <a:t>Zdroj: https://www.e15.cz/finexpert/sporime/stavebni-sporeni-v-cesku-je-v-ramci-evropy-treti-nejvetsi-1363353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95349" y="271211"/>
            <a:ext cx="6502652" cy="12147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UUNOCP+Arial"/>
                <a:cs typeface="UUNOCP+Arial"/>
              </a:rPr>
              <a:t>Nové</a:t>
            </a:r>
            <a:r>
              <a:rPr sz="4000" spc="1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4000" dirty="0">
                <a:solidFill>
                  <a:srgbClr val="000000"/>
                </a:solidFill>
                <a:latin typeface="UUNOCP+Arial"/>
                <a:cs typeface="UUNOCP+Arial"/>
              </a:rPr>
              <a:t>smlouvy</a:t>
            </a:r>
            <a:r>
              <a:rPr sz="4000" spc="1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4000" dirty="0">
                <a:solidFill>
                  <a:srgbClr val="000000"/>
                </a:solidFill>
                <a:latin typeface="UUNOCP+Arial"/>
                <a:cs typeface="UUNOCP+Arial"/>
              </a:rPr>
              <a:t>ve stavebním</a:t>
            </a:r>
          </a:p>
          <a:p>
            <a:pPr marL="2330577" marR="0">
              <a:lnSpc>
                <a:spcPts val="4466"/>
              </a:lnSpc>
              <a:spcBef>
                <a:spcPts val="333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UUNOCP+Arial"/>
                <a:cs typeface="UUNOCP+Arial"/>
              </a:rPr>
              <a:t>spoření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10B906E3-76EC-4DDA-BE68-1A997BC9BB14}"/>
              </a:ext>
            </a:extLst>
          </p:cNvPr>
          <p:cNvSpPr/>
          <p:nvPr/>
        </p:nvSpPr>
        <p:spPr>
          <a:xfrm>
            <a:off x="1619672" y="2348880"/>
            <a:ext cx="6858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/>
              <a:t>Zdroj: https://www.mfcr.cz/cs/soukromy-sektor/stavebni-sporeni/vyvoj-stavebniho-sporeni/2021/zakladni-ukazatele-vyvoje-stavebniho-spo-43828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907704" y="548914"/>
            <a:ext cx="1612936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UUNOCP+Arial"/>
                <a:cs typeface="UUNOCP+Arial"/>
              </a:rPr>
              <a:t>Úvěry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432D2916-AAE6-4292-9567-A1D58C008A77}"/>
              </a:ext>
            </a:extLst>
          </p:cNvPr>
          <p:cNvSpPr/>
          <p:nvPr/>
        </p:nvSpPr>
        <p:spPr>
          <a:xfrm>
            <a:off x="3520640" y="418724"/>
            <a:ext cx="566141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/>
              <a:t>Zdroj: https://www.mfcr.cz/cs/soukromy-sektor/stavebni-sporeni/vyvoj-stavebniho-sporeni/2021/zakladni-ukazatele-vyvoje-stavebniho-spo-43828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75157" y="548916"/>
            <a:ext cx="8148352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UUNOCP+Arial"/>
                <a:cs typeface="UUNOCP+Arial"/>
              </a:rPr>
              <a:t>Stavební spoření charakteristika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31231"/>
            <a:ext cx="8200436" cy="34150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•</a:t>
            </a:r>
            <a:r>
              <a:rPr sz="2400" spc="119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b="1" kern="0" dirty="0">
                <a:solidFill>
                  <a:srgbClr val="000000"/>
                </a:solidFill>
                <a:latin typeface="UBTMSM+Arial Bold"/>
                <a:cs typeface="UBTMSM+Arial Bold"/>
              </a:rPr>
              <a:t>Stavební spoření </a:t>
            </a:r>
            <a:r>
              <a:rPr sz="2400" b="1" kern="0" dirty="0">
                <a:solidFill>
                  <a:srgbClr val="000000"/>
                </a:solidFill>
                <a:latin typeface="WIDTJM+Arial Bold"/>
                <a:cs typeface="WIDTJM+Arial Bold"/>
              </a:rPr>
              <a:t>je </a:t>
            </a:r>
            <a:r>
              <a:rPr sz="2400" b="1" kern="0" dirty="0">
                <a:solidFill>
                  <a:srgbClr val="000000"/>
                </a:solidFill>
                <a:latin typeface="UBTMSM+Arial Bold"/>
                <a:cs typeface="UBTMSM+Arial Bold"/>
              </a:rPr>
              <a:t>účelový </a:t>
            </a:r>
            <a:r>
              <a:rPr sz="2400" b="1" kern="0" dirty="0">
                <a:solidFill>
                  <a:srgbClr val="000000"/>
                </a:solidFill>
                <a:latin typeface="WIDTJM+Arial Bold"/>
                <a:cs typeface="WIDTJM+Arial Bold"/>
              </a:rPr>
              <a:t>druh </a:t>
            </a:r>
            <a:r>
              <a:rPr sz="2400" b="1" kern="0" dirty="0">
                <a:solidFill>
                  <a:srgbClr val="000000"/>
                </a:solidFill>
                <a:latin typeface="UBTMSM+Arial Bold"/>
                <a:cs typeface="UBTMSM+Arial Bold"/>
              </a:rPr>
              <a:t>spoření, při kterém</a:t>
            </a:r>
          </a:p>
          <a:p>
            <a:pPr marL="342899" marR="0">
              <a:lnSpc>
                <a:spcPts val="2591"/>
              </a:lnSpc>
              <a:spcBef>
                <a:spcPts val="0"/>
              </a:spcBef>
              <a:spcAft>
                <a:spcPts val="0"/>
              </a:spcAft>
            </a:pPr>
            <a:r>
              <a:rPr sz="2400" b="1" kern="0" dirty="0">
                <a:solidFill>
                  <a:srgbClr val="000000"/>
                </a:solidFill>
                <a:latin typeface="WIDTJM+Arial Bold"/>
                <a:cs typeface="WIDTJM+Arial Bold"/>
              </a:rPr>
              <a:t>vkladatel </a:t>
            </a:r>
            <a:r>
              <a:rPr sz="2400" b="1" kern="0" dirty="0">
                <a:solidFill>
                  <a:srgbClr val="000000"/>
                </a:solidFill>
                <a:latin typeface="UBTMSM+Arial Bold"/>
                <a:cs typeface="UBTMSM+Arial Bold"/>
              </a:rPr>
              <a:t>dlouhodobě ukládá prostředky</a:t>
            </a:r>
          </a:p>
          <a:p>
            <a:pPr marL="342899" marR="0">
              <a:lnSpc>
                <a:spcPts val="2592"/>
              </a:lnSpc>
              <a:spcBef>
                <a:spcPts val="0"/>
              </a:spcBef>
              <a:spcAft>
                <a:spcPts val="0"/>
              </a:spcAft>
            </a:pPr>
            <a:r>
              <a:rPr sz="2400" b="1" kern="0" dirty="0">
                <a:solidFill>
                  <a:srgbClr val="000000"/>
                </a:solidFill>
                <a:latin typeface="WIDTJM+Arial Bold"/>
                <a:cs typeface="WIDTJM+Arial Bold"/>
              </a:rPr>
              <a:t>u </a:t>
            </a:r>
            <a:r>
              <a:rPr sz="2400" b="1" kern="0" dirty="0">
                <a:solidFill>
                  <a:srgbClr val="000000"/>
                </a:solidFill>
                <a:latin typeface="UBTMSM+Arial Bold"/>
                <a:cs typeface="UBTMSM+Arial Bold"/>
              </a:rPr>
              <a:t>specializované </a:t>
            </a:r>
            <a:r>
              <a:rPr sz="2400" b="1" kern="0" dirty="0">
                <a:solidFill>
                  <a:srgbClr val="000000"/>
                </a:solidFill>
                <a:latin typeface="WIDTJM+Arial Bold"/>
                <a:cs typeface="WIDTJM+Arial Bold"/>
              </a:rPr>
              <a:t>banky. V </a:t>
            </a:r>
            <a:r>
              <a:rPr sz="2400" b="1" kern="0" dirty="0">
                <a:solidFill>
                  <a:srgbClr val="000000"/>
                </a:solidFill>
                <a:latin typeface="UBTMSM+Arial Bold"/>
                <a:cs typeface="UBTMSM+Arial Bold"/>
              </a:rPr>
              <a:t>průběhu spoření může</a:t>
            </a:r>
          </a:p>
          <a:p>
            <a:pPr marL="342899" marR="0">
              <a:lnSpc>
                <a:spcPts val="2591"/>
              </a:lnSpc>
              <a:spcBef>
                <a:spcPts val="0"/>
              </a:spcBef>
              <a:spcAft>
                <a:spcPts val="0"/>
              </a:spcAft>
            </a:pPr>
            <a:r>
              <a:rPr sz="2400" b="1" kern="0" dirty="0">
                <a:solidFill>
                  <a:srgbClr val="000000"/>
                </a:solidFill>
                <a:latin typeface="UBTMSM+Arial Bold"/>
                <a:cs typeface="UBTMSM+Arial Bold"/>
              </a:rPr>
              <a:t>čerpat státní </a:t>
            </a:r>
            <a:r>
              <a:rPr sz="2400" b="1" kern="0" dirty="0">
                <a:solidFill>
                  <a:srgbClr val="000000"/>
                </a:solidFill>
                <a:latin typeface="WIDTJM+Arial Bold"/>
                <a:cs typeface="WIDTJM+Arial Bold"/>
              </a:rPr>
              <a:t>podporu a po jeho </a:t>
            </a:r>
            <a:r>
              <a:rPr sz="2400" b="1" kern="0" dirty="0">
                <a:solidFill>
                  <a:srgbClr val="000000"/>
                </a:solidFill>
                <a:latin typeface="UBTMSM+Arial Bold"/>
                <a:cs typeface="UBTMSM+Arial Bold"/>
              </a:rPr>
              <a:t>skončení získává, při</a:t>
            </a:r>
          </a:p>
          <a:p>
            <a:pPr marL="342899" marR="0">
              <a:lnSpc>
                <a:spcPts val="2594"/>
              </a:lnSpc>
              <a:spcBef>
                <a:spcPts val="0"/>
              </a:spcBef>
              <a:spcAft>
                <a:spcPts val="0"/>
              </a:spcAft>
            </a:pPr>
            <a:r>
              <a:rPr sz="2400" b="1" kern="0" dirty="0">
                <a:solidFill>
                  <a:srgbClr val="000000"/>
                </a:solidFill>
                <a:latin typeface="UBTMSM+Arial Bold"/>
                <a:cs typeface="UBTMSM+Arial Bold"/>
              </a:rPr>
              <a:t>splnění dalších podmínek, nárok </a:t>
            </a:r>
            <a:r>
              <a:rPr sz="2400" b="1" kern="0" dirty="0">
                <a:solidFill>
                  <a:srgbClr val="000000"/>
                </a:solidFill>
                <a:latin typeface="WIDTJM+Arial Bold"/>
                <a:cs typeface="WIDTJM+Arial Bold"/>
              </a:rPr>
              <a:t>na </a:t>
            </a:r>
            <a:r>
              <a:rPr sz="2400" b="1" kern="0" dirty="0">
                <a:solidFill>
                  <a:srgbClr val="000000"/>
                </a:solidFill>
                <a:latin typeface="UBTMSM+Arial Bold"/>
                <a:cs typeface="UBTMSM+Arial Bold"/>
              </a:rPr>
              <a:t>úvěr </a:t>
            </a:r>
            <a:r>
              <a:rPr sz="2400" b="1" kern="0" dirty="0">
                <a:solidFill>
                  <a:srgbClr val="000000"/>
                </a:solidFill>
                <a:latin typeface="WIDTJM+Arial Bold"/>
                <a:cs typeface="WIDTJM+Arial Bold"/>
              </a:rPr>
              <a:t>ze</a:t>
            </a:r>
          </a:p>
          <a:p>
            <a:pPr marL="342899" marR="0">
              <a:lnSpc>
                <a:spcPts val="2592"/>
              </a:lnSpc>
              <a:spcBef>
                <a:spcPts val="0"/>
              </a:spcBef>
              <a:spcAft>
                <a:spcPts val="0"/>
              </a:spcAft>
            </a:pPr>
            <a:r>
              <a:rPr sz="2400" b="1" kern="0" dirty="0">
                <a:solidFill>
                  <a:srgbClr val="000000"/>
                </a:solidFill>
                <a:latin typeface="UBTMSM+Arial Bold"/>
                <a:cs typeface="UBTMSM+Arial Bold"/>
              </a:rPr>
              <a:t>stavebního spoření</a:t>
            </a:r>
            <a:r>
              <a:rPr sz="2400" b="1" kern="0" dirty="0">
                <a:solidFill>
                  <a:srgbClr val="000000"/>
                </a:solidFill>
                <a:latin typeface="WIDTJM+Arial Bold"/>
                <a:cs typeface="WIDTJM+Arial Bold"/>
              </a:rPr>
              <a:t>.</a:t>
            </a:r>
          </a:p>
          <a:p>
            <a:pPr marL="0" marR="0">
              <a:lnSpc>
                <a:spcPts val="2681"/>
              </a:lnSpc>
              <a:spcBef>
                <a:spcPts val="486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•</a:t>
            </a:r>
            <a:r>
              <a:rPr sz="2400" spc="119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kern="0" dirty="0">
                <a:solidFill>
                  <a:srgbClr val="000000"/>
                </a:solidFill>
                <a:latin typeface="UUNOCP+Arial"/>
                <a:cs typeface="UUNOCP+Arial"/>
              </a:rPr>
              <a:t>Stavební spoření </a:t>
            </a:r>
            <a:r>
              <a:rPr sz="2400" kern="0" dirty="0">
                <a:solidFill>
                  <a:srgbClr val="000000"/>
                </a:solidFill>
                <a:latin typeface="KNQCID+Arial"/>
                <a:cs typeface="KNQCID+Arial"/>
              </a:rPr>
              <a:t>spojuje v jeden </a:t>
            </a:r>
            <a:r>
              <a:rPr sz="2400" kern="0" dirty="0">
                <a:solidFill>
                  <a:srgbClr val="000000"/>
                </a:solidFill>
                <a:latin typeface="UUNOCP+Arial"/>
                <a:cs typeface="UUNOCP+Arial"/>
              </a:rPr>
              <a:t>kompaktní </a:t>
            </a:r>
            <a:r>
              <a:rPr sz="2400" kern="0" dirty="0">
                <a:solidFill>
                  <a:srgbClr val="000000"/>
                </a:solidFill>
                <a:latin typeface="KNQCID+Arial"/>
                <a:cs typeface="KNQCID+Arial"/>
              </a:rPr>
              <a:t>celek</a:t>
            </a:r>
          </a:p>
          <a:p>
            <a:pPr marL="342899" marR="0">
              <a:lnSpc>
                <a:spcPts val="2592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UUNOCP+Arial"/>
                <a:cs typeface="UUNOCP+Arial"/>
              </a:rPr>
              <a:t>spoření </a:t>
            </a:r>
            <a:r>
              <a:rPr sz="2400" kern="0" dirty="0">
                <a:solidFill>
                  <a:srgbClr val="000000"/>
                </a:solidFill>
                <a:latin typeface="KNQCID+Arial"/>
                <a:cs typeface="KNQCID+Arial"/>
              </a:rPr>
              <a:t>a </a:t>
            </a:r>
            <a:r>
              <a:rPr sz="2400" kern="0" dirty="0">
                <a:solidFill>
                  <a:srgbClr val="000000"/>
                </a:solidFill>
                <a:latin typeface="UUNOCP+Arial"/>
                <a:cs typeface="UUNOCP+Arial"/>
              </a:rPr>
              <a:t>poskytnutí účelového úvěru</a:t>
            </a:r>
            <a:r>
              <a:rPr sz="2400" kern="0" dirty="0">
                <a:solidFill>
                  <a:srgbClr val="000000"/>
                </a:solidFill>
                <a:latin typeface="KNQCID+Arial"/>
                <a:cs typeface="KNQCID+Arial"/>
              </a:rPr>
              <a:t>. Ten je</a:t>
            </a:r>
          </a:p>
          <a:p>
            <a:pPr marL="342899" marR="0">
              <a:lnSpc>
                <a:spcPts val="2594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UUNOCP+Arial"/>
                <a:cs typeface="UUNOCP+Arial"/>
              </a:rPr>
              <a:t>charakterizován nízkými </a:t>
            </a:r>
            <a:r>
              <a:rPr sz="2400" kern="0" dirty="0">
                <a:solidFill>
                  <a:srgbClr val="000000"/>
                </a:solidFill>
                <a:latin typeface="KNQCID+Arial"/>
                <a:cs typeface="KNQCID+Arial"/>
              </a:rPr>
              <a:t>a </a:t>
            </a:r>
            <a:r>
              <a:rPr sz="2400" kern="0" dirty="0">
                <a:solidFill>
                  <a:srgbClr val="000000"/>
                </a:solidFill>
                <a:latin typeface="UUNOCP+Arial"/>
                <a:cs typeface="UUNOCP+Arial"/>
              </a:rPr>
              <a:t>pevnými úrokovými </a:t>
            </a:r>
            <a:r>
              <a:rPr sz="2400" kern="0" dirty="0">
                <a:solidFill>
                  <a:srgbClr val="000000"/>
                </a:solidFill>
                <a:latin typeface="KNQCID+Arial"/>
                <a:cs typeface="KNQCID+Arial"/>
              </a:rPr>
              <a:t>sazbami</a:t>
            </a:r>
          </a:p>
          <a:p>
            <a:pPr marL="342899" marR="0">
              <a:lnSpc>
                <a:spcPts val="2592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KNQCID+Arial"/>
                <a:cs typeface="KNQCID+Arial"/>
              </a:rPr>
              <a:t>po celou dobu jeho </a:t>
            </a:r>
            <a:r>
              <a:rPr sz="2400" kern="0" dirty="0">
                <a:solidFill>
                  <a:srgbClr val="000000"/>
                </a:solidFill>
                <a:latin typeface="UUNOCP+Arial"/>
                <a:cs typeface="UUNOCP+Arial"/>
              </a:rPr>
              <a:t>splácení</a:t>
            </a:r>
            <a:r>
              <a:rPr sz="2400" kern="0" dirty="0">
                <a:solidFill>
                  <a:srgbClr val="000000"/>
                </a:solidFill>
                <a:latin typeface="KNQCID+Arial"/>
                <a:cs typeface="KNQCID+Arial"/>
              </a:rPr>
              <a:t>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8640" y="5070010"/>
            <a:ext cx="8199424" cy="6796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•</a:t>
            </a:r>
            <a:r>
              <a:rPr sz="2400" spc="119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kern="0" dirty="0">
                <a:solidFill>
                  <a:srgbClr val="000000"/>
                </a:solidFill>
                <a:latin typeface="KNQCID+Arial"/>
                <a:cs typeface="KNQCID+Arial"/>
              </a:rPr>
              <a:t>Ve </a:t>
            </a:r>
            <a:r>
              <a:rPr sz="2400" kern="0" dirty="0">
                <a:solidFill>
                  <a:srgbClr val="000000"/>
                </a:solidFill>
                <a:latin typeface="UUNOCP+Arial"/>
                <a:cs typeface="UUNOCP+Arial"/>
              </a:rPr>
              <a:t>své podstatě </a:t>
            </a:r>
            <a:r>
              <a:rPr sz="2400" kern="0" dirty="0">
                <a:solidFill>
                  <a:srgbClr val="000000"/>
                </a:solidFill>
                <a:latin typeface="KNQCID+Arial"/>
                <a:cs typeface="KNQCID+Arial"/>
              </a:rPr>
              <a:t>je </a:t>
            </a:r>
            <a:r>
              <a:rPr sz="2400" kern="0" dirty="0">
                <a:solidFill>
                  <a:srgbClr val="000000"/>
                </a:solidFill>
                <a:latin typeface="UUNOCP+Arial"/>
                <a:cs typeface="UUNOCP+Arial"/>
              </a:rPr>
              <a:t>stavební spoření uzavřený systém,</a:t>
            </a:r>
          </a:p>
          <a:p>
            <a:pPr marL="342899" marR="0">
              <a:lnSpc>
                <a:spcPts val="2591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UUNOCP+Arial"/>
                <a:cs typeface="UUNOCP+Arial"/>
              </a:rPr>
              <a:t>nezávislý </a:t>
            </a:r>
            <a:r>
              <a:rPr sz="2400" kern="0" dirty="0">
                <a:solidFill>
                  <a:srgbClr val="000000"/>
                </a:solidFill>
                <a:latin typeface="KNQCID+Arial"/>
                <a:cs typeface="KNQCID+Arial"/>
              </a:rPr>
              <a:t>na </a:t>
            </a:r>
            <a:r>
              <a:rPr sz="2400" kern="0" dirty="0">
                <a:solidFill>
                  <a:srgbClr val="000000"/>
                </a:solidFill>
                <a:latin typeface="UUNOCP+Arial"/>
                <a:cs typeface="UUNOCP+Arial"/>
              </a:rPr>
              <a:t>negativních </a:t>
            </a:r>
            <a:r>
              <a:rPr sz="2400" kern="0" dirty="0">
                <a:solidFill>
                  <a:srgbClr val="000000"/>
                </a:solidFill>
                <a:latin typeface="KNQCID+Arial"/>
                <a:cs typeface="KNQCID+Arial"/>
              </a:rPr>
              <a:t>vlivech </a:t>
            </a:r>
            <a:r>
              <a:rPr sz="2400" kern="0" dirty="0">
                <a:solidFill>
                  <a:srgbClr val="000000"/>
                </a:solidFill>
                <a:latin typeface="UUNOCP+Arial"/>
                <a:cs typeface="UUNOCP+Arial"/>
              </a:rPr>
              <a:t>peněžního </a:t>
            </a:r>
            <a:r>
              <a:rPr sz="2400" kern="0" dirty="0">
                <a:solidFill>
                  <a:srgbClr val="000000"/>
                </a:solidFill>
                <a:latin typeface="KNQCID+Arial"/>
                <a:cs typeface="KNQCID+Arial"/>
              </a:rPr>
              <a:t>trhu.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457577" y="548916"/>
            <a:ext cx="4382911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UUNOCP+Arial"/>
                <a:cs typeface="UUNOCP+Arial"/>
              </a:rPr>
              <a:t>Stavební spoření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01426"/>
            <a:ext cx="8089487" cy="31278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41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•</a:t>
            </a:r>
            <a:r>
              <a:rPr sz="2000" spc="144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UBTMSM+Arial Bold"/>
                <a:cs typeface="UBTMSM+Arial Bold"/>
              </a:rPr>
              <a:t>Účastníkem</a:t>
            </a:r>
            <a:r>
              <a:rPr sz="2000" b="1" spc="-40" dirty="0">
                <a:solidFill>
                  <a:srgbClr val="000000"/>
                </a:solidFill>
                <a:latin typeface="UBTMSM+Arial Bold"/>
                <a:cs typeface="UBTMS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UBTMSM+Arial Bold"/>
                <a:cs typeface="UBTMSM+Arial Bold"/>
              </a:rPr>
              <a:t>stavebního spoření</a:t>
            </a:r>
            <a:r>
              <a:rPr sz="2000" b="1" spc="-18" dirty="0">
                <a:solidFill>
                  <a:srgbClr val="000000"/>
                </a:solidFill>
                <a:latin typeface="UBTMSM+Arial Bold"/>
                <a:cs typeface="UBTMS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UBTMSM+Arial Bold"/>
                <a:cs typeface="UBTMSM+Arial Bold"/>
              </a:rPr>
              <a:t>může být:</a:t>
            </a:r>
          </a:p>
          <a:p>
            <a:pPr marL="0" marR="0">
              <a:lnSpc>
                <a:spcPts val="2238"/>
              </a:lnSpc>
              <a:spcBef>
                <a:spcPts val="163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•</a:t>
            </a:r>
            <a:r>
              <a:rPr sz="2000" spc="144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fyzická</a:t>
            </a:r>
            <a:r>
              <a:rPr sz="2000" spc="-2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osoba</a:t>
            </a:r>
          </a:p>
          <a:p>
            <a:pPr marL="0" marR="0">
              <a:lnSpc>
                <a:spcPts val="2238"/>
              </a:lnSpc>
              <a:spcBef>
                <a:spcPts val="161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•</a:t>
            </a:r>
            <a:r>
              <a:rPr sz="2000" spc="144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právnická</a:t>
            </a:r>
            <a:r>
              <a:rPr sz="2000" spc="-3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osoba</a:t>
            </a:r>
          </a:p>
          <a:p>
            <a:pPr marL="0" marR="0">
              <a:lnSpc>
                <a:spcPts val="2238"/>
              </a:lnSpc>
              <a:spcBef>
                <a:spcPts val="161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•</a:t>
            </a:r>
            <a:r>
              <a:rPr sz="2000" spc="144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Toto</a:t>
            </a:r>
            <a:r>
              <a:rPr sz="2000" spc="-1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rozdělení</a:t>
            </a:r>
            <a:r>
              <a:rPr sz="2000" spc="-4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je důležité</a:t>
            </a:r>
            <a:r>
              <a:rPr sz="2000" spc="-1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zejména</a:t>
            </a:r>
            <a:r>
              <a:rPr sz="2000" spc="-2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z</a:t>
            </a:r>
            <a:r>
              <a:rPr sz="2000" spc="-39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hlediska</a:t>
            </a:r>
            <a:r>
              <a:rPr sz="2000" spc="-2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možnosti</a:t>
            </a:r>
            <a:r>
              <a:rPr sz="2000" spc="-5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získat</a:t>
            </a:r>
            <a:r>
              <a:rPr sz="2000" spc="-3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státní</a:t>
            </a:r>
          </a:p>
          <a:p>
            <a:pPr marL="342899" marR="0">
              <a:lnSpc>
                <a:spcPts val="1919"/>
              </a:lnSpc>
              <a:spcBef>
                <a:spcPts val="5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podporu.</a:t>
            </a:r>
            <a:r>
              <a:rPr sz="2000" spc="-4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Zatímco</a:t>
            </a:r>
            <a:r>
              <a:rPr sz="2000" spc="-2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právnická</a:t>
            </a:r>
            <a:r>
              <a:rPr sz="2000" spc="-3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osoba</a:t>
            </a:r>
            <a:r>
              <a:rPr sz="2000" spc="-2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státní</a:t>
            </a:r>
            <a:r>
              <a:rPr sz="2000" spc="-3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podporu</a:t>
            </a:r>
            <a:r>
              <a:rPr sz="2000" spc="-2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získat</a:t>
            </a:r>
            <a:r>
              <a:rPr sz="2000" spc="-4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nemůže,</a:t>
            </a:r>
          </a:p>
          <a:p>
            <a:pPr marL="342899" marR="0">
              <a:lnSpc>
                <a:spcPts val="1922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fyzická</a:t>
            </a:r>
            <a:r>
              <a:rPr sz="2000" spc="-2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osoba</a:t>
            </a:r>
            <a:r>
              <a:rPr sz="2000" spc="-2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ano.</a:t>
            </a:r>
          </a:p>
          <a:p>
            <a:pPr marL="0" marR="0">
              <a:lnSpc>
                <a:spcPts val="2238"/>
              </a:lnSpc>
              <a:spcBef>
                <a:spcPts val="161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•</a:t>
            </a:r>
            <a:r>
              <a:rPr sz="2000" spc="144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UBTMSM+Arial Bold"/>
                <a:cs typeface="UBTMSM+Arial Bold"/>
              </a:rPr>
              <a:t>Státní</a:t>
            </a:r>
            <a:r>
              <a:rPr sz="2000" b="1" spc="-30" dirty="0">
                <a:solidFill>
                  <a:srgbClr val="000000"/>
                </a:solidFill>
                <a:latin typeface="UBTMSM+Arial Bold"/>
                <a:cs typeface="UBTMS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UBTMSM+Arial Bold"/>
                <a:cs typeface="UBTMSM+Arial Bold"/>
              </a:rPr>
              <a:t>podporu může získat:</a:t>
            </a:r>
          </a:p>
          <a:p>
            <a:pPr marL="0" marR="0">
              <a:lnSpc>
                <a:spcPts val="2238"/>
              </a:lnSpc>
              <a:spcBef>
                <a:spcPts val="161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•</a:t>
            </a:r>
            <a:r>
              <a:rPr sz="2000" spc="144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občan</a:t>
            </a:r>
            <a:r>
              <a:rPr sz="2000" spc="-2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České</a:t>
            </a:r>
            <a:r>
              <a:rPr sz="2000" spc="-2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republiky</a:t>
            </a:r>
          </a:p>
          <a:p>
            <a:pPr marL="0" marR="0">
              <a:lnSpc>
                <a:spcPts val="2238"/>
              </a:lnSpc>
              <a:spcBef>
                <a:spcPts val="161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•</a:t>
            </a:r>
            <a:r>
              <a:rPr sz="2000" spc="144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občan</a:t>
            </a:r>
            <a:r>
              <a:rPr sz="2000" spc="-2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Evropské</a:t>
            </a:r>
            <a:r>
              <a:rPr sz="2000" spc="-2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unie,</a:t>
            </a:r>
            <a:r>
              <a:rPr sz="2000" spc="-1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kterému</a:t>
            </a:r>
            <a:r>
              <a:rPr sz="2000" spc="-3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bylo vydáno povolení</a:t>
            </a:r>
            <a:r>
              <a:rPr sz="2000" spc="-19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k</a:t>
            </a:r>
            <a:r>
              <a:rPr sz="2000" spc="-8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KNQCID+Arial"/>
                <a:cs typeface="KNQCID+Arial"/>
              </a:rPr>
              <a:t>pobytu</a:t>
            </a:r>
            <a:r>
              <a:rPr sz="2000" spc="-21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2000" dirty="0">
                <a:solidFill>
                  <a:srgbClr val="000000"/>
                </a:solidFill>
                <a:latin typeface="KNQCID+Arial"/>
                <a:cs typeface="KNQCID+Arial"/>
              </a:rPr>
              <a:t>na</a:t>
            </a:r>
          </a:p>
          <a:p>
            <a:pPr marL="342899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území</a:t>
            </a:r>
            <a:r>
              <a:rPr sz="2000" spc="-3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České</a:t>
            </a:r>
            <a:r>
              <a:rPr sz="2000" spc="-2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republiky</a:t>
            </a:r>
            <a:r>
              <a:rPr sz="2000" spc="-3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a přiděleno</a:t>
            </a:r>
            <a:r>
              <a:rPr sz="2000" spc="-2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rodné</a:t>
            </a:r>
            <a:r>
              <a:rPr sz="2000" spc="-2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číslo příslušným</a:t>
            </a:r>
            <a:r>
              <a:rPr sz="2000" spc="-39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orgánem</a:t>
            </a:r>
          </a:p>
          <a:p>
            <a:pPr marL="342899" marR="0">
              <a:lnSpc>
                <a:spcPts val="1923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České</a:t>
            </a:r>
            <a:r>
              <a:rPr sz="2000" spc="-2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republiky</a:t>
            </a:r>
            <a:r>
              <a:rPr sz="2000" spc="-3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(až</a:t>
            </a:r>
            <a:r>
              <a:rPr sz="2000" spc="-1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po vstupu</a:t>
            </a:r>
            <a:r>
              <a:rPr sz="2000" spc="-1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ČR do EU, tj. od 1.5.2004)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8640" y="4711678"/>
            <a:ext cx="7363189" cy="322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•</a:t>
            </a:r>
            <a:r>
              <a:rPr sz="2000" spc="144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fyzická</a:t>
            </a:r>
            <a:r>
              <a:rPr sz="2000" spc="-2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osoba</a:t>
            </a:r>
            <a:r>
              <a:rPr sz="2000" spc="-2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</a:t>
            </a:r>
            <a:r>
              <a:rPr sz="2000" spc="-2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trvalým</a:t>
            </a:r>
            <a:r>
              <a:rPr sz="2000" spc="-1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pobytem</a:t>
            </a:r>
            <a:r>
              <a:rPr sz="2000" spc="-29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na</a:t>
            </a:r>
            <a:r>
              <a:rPr sz="2000" spc="-1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území</a:t>
            </a:r>
            <a:r>
              <a:rPr sz="2000" spc="-3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České</a:t>
            </a:r>
            <a:r>
              <a:rPr sz="2000" spc="-2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republiky</a:t>
            </a:r>
            <a:r>
              <a:rPr sz="2000" spc="-2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91539" y="4955518"/>
            <a:ext cx="7374829" cy="322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rodným</a:t>
            </a:r>
            <a:r>
              <a:rPr sz="2000" spc="-4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číslem</a:t>
            </a:r>
            <a:r>
              <a:rPr sz="2000" spc="-2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přiděleným</a:t>
            </a:r>
            <a:r>
              <a:rPr sz="2000" spc="-2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příslušným</a:t>
            </a:r>
            <a:r>
              <a:rPr sz="2000" spc="-3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orgánem</a:t>
            </a:r>
            <a:r>
              <a:rPr sz="2000" spc="-39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České</a:t>
            </a:r>
            <a:r>
              <a:rPr sz="2000" spc="-2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republiky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48640" y="5260043"/>
            <a:ext cx="8083625" cy="3227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41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•</a:t>
            </a:r>
            <a:r>
              <a:rPr sz="2000" spc="144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V součastné</a:t>
            </a:r>
            <a:r>
              <a:rPr sz="2000" spc="-49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době</a:t>
            </a:r>
            <a:r>
              <a:rPr sz="2000" spc="-1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je maximální</a:t>
            </a:r>
            <a:r>
              <a:rPr sz="2000" spc="-1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výše</a:t>
            </a:r>
            <a:r>
              <a:rPr sz="2000" spc="-1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státní</a:t>
            </a:r>
            <a:r>
              <a:rPr sz="2000" spc="-3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podpory</a:t>
            </a:r>
            <a:r>
              <a:rPr sz="2000" spc="-3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rovna</a:t>
            </a:r>
            <a:r>
              <a:rPr sz="2000" spc="-2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2 000 Kč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660650" y="548916"/>
            <a:ext cx="3976294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UUNOCP+Arial"/>
                <a:cs typeface="UUNOCP+Arial"/>
              </a:rPr>
              <a:t>Průběh spoření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594655"/>
            <a:ext cx="7762387" cy="22808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•</a:t>
            </a:r>
            <a:r>
              <a:rPr sz="2400" spc="119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Stavební spoření </a:t>
            </a:r>
            <a:r>
              <a:rPr sz="2400" spc="12" dirty="0">
                <a:solidFill>
                  <a:srgbClr val="000000"/>
                </a:solidFill>
                <a:latin typeface="UUNOCP+Arial"/>
                <a:cs typeface="UUNOCP+Arial"/>
              </a:rPr>
              <a:t>má</a:t>
            </a:r>
            <a:r>
              <a:rPr sz="2400" spc="-4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b="1" dirty="0">
                <a:solidFill>
                  <a:srgbClr val="000000"/>
                </a:solidFill>
                <a:latin typeface="UBTMSM+Arial Bold"/>
                <a:cs typeface="UBTMSM+Arial Bold"/>
              </a:rPr>
              <a:t>dvě fáze</a:t>
            </a:r>
            <a:r>
              <a:rPr sz="2400" dirty="0">
                <a:solidFill>
                  <a:srgbClr val="000000"/>
                </a:solidFill>
                <a:latin typeface="KNQCID+Arial"/>
                <a:cs typeface="KNQCID+Arial"/>
              </a:rPr>
              <a:t>:</a:t>
            </a:r>
          </a:p>
          <a:p>
            <a:pPr marL="0" marR="0">
              <a:lnSpc>
                <a:spcPts val="2681"/>
              </a:lnSpc>
              <a:spcBef>
                <a:spcPts val="198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•</a:t>
            </a:r>
            <a:r>
              <a:rPr sz="2400" spc="119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b="1" dirty="0">
                <a:solidFill>
                  <a:srgbClr val="000000"/>
                </a:solidFill>
                <a:latin typeface="UBTMSM+Arial Bold"/>
                <a:cs typeface="UBTMSM+Arial Bold"/>
              </a:rPr>
              <a:t>a) Fáze</a:t>
            </a:r>
            <a:r>
              <a:rPr sz="2400" b="1" spc="10" dirty="0">
                <a:solidFill>
                  <a:srgbClr val="000000"/>
                </a:solidFill>
                <a:latin typeface="UBTMSM+Arial Bold"/>
                <a:cs typeface="UBTMSM+Arial Bold"/>
              </a:rPr>
              <a:t> </a:t>
            </a:r>
            <a:r>
              <a:rPr sz="2400" b="1" dirty="0">
                <a:solidFill>
                  <a:srgbClr val="000000"/>
                </a:solidFill>
                <a:latin typeface="UBTMSM+Arial Bold"/>
                <a:cs typeface="UBTMSM+Arial Bold"/>
              </a:rPr>
              <a:t>spořící</a:t>
            </a:r>
          </a:p>
          <a:p>
            <a:pPr marL="0" marR="0">
              <a:lnSpc>
                <a:spcPts val="2681"/>
              </a:lnSpc>
              <a:spcBef>
                <a:spcPts val="148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•</a:t>
            </a:r>
            <a:r>
              <a:rPr sz="2400" spc="119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Vkladatel</a:t>
            </a:r>
            <a:r>
              <a:rPr sz="2400" spc="3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ukládá</a:t>
            </a:r>
            <a:r>
              <a:rPr sz="2400" spc="29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většinou</a:t>
            </a:r>
            <a:r>
              <a:rPr sz="2400" spc="1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pravidelně</a:t>
            </a:r>
            <a:r>
              <a:rPr sz="2400" spc="3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vklady</a:t>
            </a:r>
            <a:r>
              <a:rPr sz="2400" spc="2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na účet</a:t>
            </a:r>
          </a:p>
          <a:p>
            <a:pPr marL="342899" marR="0">
              <a:lnSpc>
                <a:spcPts val="230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stavebního spoření a</a:t>
            </a:r>
            <a:r>
              <a:rPr sz="2400" spc="1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stát</a:t>
            </a:r>
            <a:r>
              <a:rPr sz="2400" spc="-1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mu k</a:t>
            </a:r>
            <a:r>
              <a:rPr sz="2400" spc="-4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nim poskytuje státní</a:t>
            </a:r>
          </a:p>
          <a:p>
            <a:pPr marL="342899" marR="0">
              <a:lnSpc>
                <a:spcPts val="2305"/>
              </a:lnSpc>
              <a:spcBef>
                <a:spcPts val="5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podporu.</a:t>
            </a:r>
            <a:r>
              <a:rPr sz="2400" spc="2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Vklady</a:t>
            </a:r>
            <a:r>
              <a:rPr sz="2400" spc="1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a státní</a:t>
            </a:r>
            <a:r>
              <a:rPr sz="2400" spc="-1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podpora</a:t>
            </a:r>
            <a:r>
              <a:rPr sz="2400" spc="1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na účtu stavebního</a:t>
            </a:r>
          </a:p>
          <a:p>
            <a:pPr marL="342899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spořeni</a:t>
            </a:r>
            <a:r>
              <a:rPr sz="2400" spc="1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jsou úročeny</a:t>
            </a:r>
            <a:r>
              <a:rPr sz="2400" spc="2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a tyto</a:t>
            </a:r>
            <a:r>
              <a:rPr sz="2400" spc="-1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úroky jsou osvobozeny</a:t>
            </a:r>
            <a:r>
              <a:rPr sz="2400" spc="3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od</a:t>
            </a:r>
          </a:p>
          <a:p>
            <a:pPr marL="342899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daně</a:t>
            </a:r>
            <a:r>
              <a:rPr sz="2400" spc="1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z</a:t>
            </a:r>
            <a:r>
              <a:rPr sz="2400" spc="-1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přijmu.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8640" y="3862345"/>
            <a:ext cx="2801328" cy="3789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•</a:t>
            </a:r>
            <a:r>
              <a:rPr sz="2400" spc="119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b="1" dirty="0">
                <a:solidFill>
                  <a:srgbClr val="000000"/>
                </a:solidFill>
                <a:latin typeface="UBTMSM+Arial Bold"/>
                <a:cs typeface="UBTMSM+Arial Bold"/>
              </a:rPr>
              <a:t>b) Fáze úvěrová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48640" y="4228763"/>
            <a:ext cx="8017355" cy="1549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•</a:t>
            </a:r>
            <a:r>
              <a:rPr sz="2400" spc="119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Následuje</a:t>
            </a:r>
            <a:r>
              <a:rPr sz="2400" spc="4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po fázi spořící</a:t>
            </a:r>
            <a:r>
              <a:rPr sz="2400" spc="-1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a spočívá v</a:t>
            </a:r>
            <a:r>
              <a:rPr sz="2400" spc="-5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poskytnutí</a:t>
            </a:r>
          </a:p>
          <a:p>
            <a:pPr marL="342899" marR="0">
              <a:lnSpc>
                <a:spcPts val="230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výhodného</a:t>
            </a:r>
            <a:r>
              <a:rPr sz="2400" spc="3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úvěru</a:t>
            </a:r>
            <a:r>
              <a:rPr sz="2400" spc="1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ze stavebního</a:t>
            </a:r>
            <a:r>
              <a:rPr sz="2400" spc="1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spoření na bytové</a:t>
            </a:r>
          </a:p>
          <a:p>
            <a:pPr marL="342899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potřeby. Stavební spoření tedy představuje</a:t>
            </a:r>
            <a:r>
              <a:rPr sz="2400" spc="1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výhodné</a:t>
            </a:r>
          </a:p>
          <a:p>
            <a:pPr marL="342899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ukládání</a:t>
            </a:r>
            <a:r>
              <a:rPr sz="2400" spc="2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peněz</a:t>
            </a:r>
            <a:r>
              <a:rPr sz="2400" spc="2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a zároveň</a:t>
            </a:r>
            <a:r>
              <a:rPr sz="2400" spc="1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možnost získat výhodný</a:t>
            </a:r>
            <a:r>
              <a:rPr sz="2400" spc="2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úvěr</a:t>
            </a:r>
          </a:p>
          <a:p>
            <a:pPr marL="342899" marR="0">
              <a:lnSpc>
                <a:spcPts val="230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na bytové potřeby.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738374" y="548916"/>
            <a:ext cx="3821545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UUNOCP+Arial"/>
                <a:cs typeface="UUNOCP+Arial"/>
              </a:rPr>
              <a:t>Státní podpora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06592"/>
            <a:ext cx="4265409" cy="5684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3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•</a:t>
            </a:r>
            <a:r>
              <a:rPr sz="1800" spc="157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b="1" dirty="0">
                <a:solidFill>
                  <a:srgbClr val="000000"/>
                </a:solidFill>
                <a:latin typeface="UBTMSM+Arial Bold"/>
                <a:cs typeface="UBTMSM+Arial Bold"/>
              </a:rPr>
              <a:t>Vznik nároku </a:t>
            </a:r>
            <a:r>
              <a:rPr sz="1800" b="1" spc="11" dirty="0">
                <a:solidFill>
                  <a:srgbClr val="000000"/>
                </a:solidFill>
                <a:latin typeface="UBTMSM+Arial Bold"/>
                <a:cs typeface="UBTMSM+Arial Bold"/>
              </a:rPr>
              <a:t>na</a:t>
            </a:r>
            <a:r>
              <a:rPr sz="1800" b="1" dirty="0">
                <a:solidFill>
                  <a:srgbClr val="000000"/>
                </a:solidFill>
                <a:latin typeface="UBTMSM+Arial Bold"/>
                <a:cs typeface="UBTMSM+Arial Bold"/>
              </a:rPr>
              <a:t> státní podporu</a:t>
            </a:r>
          </a:p>
          <a:p>
            <a:pPr marL="0" marR="0">
              <a:lnSpc>
                <a:spcPts val="2010"/>
              </a:lnSpc>
              <a:spcBef>
                <a:spcPts val="151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•</a:t>
            </a:r>
            <a:r>
              <a:rPr sz="1800" spc="157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KNQCID+Arial"/>
                <a:cs typeface="KNQCID+Arial"/>
              </a:rPr>
              <a:t>U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smluv uzavřených</a:t>
            </a:r>
            <a:r>
              <a:rPr sz="1800" spc="2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do 31 .12. 2003: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1539" y="2101025"/>
            <a:ext cx="7838655" cy="9519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Nárok</a:t>
            </a:r>
            <a:r>
              <a:rPr sz="1800" spc="1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na státní podporu</a:t>
            </a:r>
            <a:r>
              <a:rPr sz="1800" spc="2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má účastník stavebního</a:t>
            </a:r>
            <a:r>
              <a:rPr sz="1800" spc="1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spoření,</a:t>
            </a:r>
            <a:r>
              <a:rPr sz="1800" spc="1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který je fyzickou</a:t>
            </a:r>
          </a:p>
          <a:p>
            <a:pPr marL="0" marR="0">
              <a:lnSpc>
                <a:spcPts val="172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KNQCID+Arial"/>
                <a:cs typeface="KNQCID+Arial"/>
              </a:rPr>
              <a:t>osobou</a:t>
            </a:r>
            <a:r>
              <a:rPr sz="1800" spc="16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800" dirty="0">
                <a:solidFill>
                  <a:srgbClr val="000000"/>
                </a:solidFill>
                <a:latin typeface="KNQCID+Arial"/>
                <a:cs typeface="KNQCID+Arial"/>
              </a:rPr>
              <a:t>s</a:t>
            </a:r>
            <a:r>
              <a:rPr sz="1800" spc="-10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trvalým pobytem</a:t>
            </a:r>
            <a:r>
              <a:rPr sz="1800" spc="4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na území České</a:t>
            </a:r>
            <a:r>
              <a:rPr sz="1800" spc="1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republiky</a:t>
            </a:r>
            <a:r>
              <a:rPr sz="1800" spc="1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a rodným</a:t>
            </a:r>
            <a:r>
              <a:rPr sz="1800" spc="1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číslem</a:t>
            </a:r>
          </a:p>
          <a:p>
            <a:pPr marL="0" marR="0">
              <a:lnSpc>
                <a:spcPts val="1727"/>
              </a:lnSpc>
              <a:spcBef>
                <a:spcPts val="5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přiděleným</a:t>
            </a:r>
            <a:r>
              <a:rPr sz="1800" spc="3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příslušným</a:t>
            </a:r>
            <a:r>
              <a:rPr sz="1800" spc="1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orgánem</a:t>
            </a:r>
            <a:r>
              <a:rPr sz="1800" spc="1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České</a:t>
            </a:r>
            <a:r>
              <a:rPr sz="1800" spc="1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republiky.</a:t>
            </a:r>
            <a:r>
              <a:rPr sz="1800" spc="4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Účastníkovi, který uzavřel</a:t>
            </a:r>
          </a:p>
          <a:p>
            <a:pPr marL="0" marR="0">
              <a:lnSpc>
                <a:spcPts val="172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více smluv, přísluší státní podpora</a:t>
            </a:r>
            <a:r>
              <a:rPr sz="1800" spc="3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jen na</a:t>
            </a:r>
            <a:r>
              <a:rPr sz="1800" spc="1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jednu</a:t>
            </a:r>
            <a:r>
              <a:rPr sz="1800" spc="1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z</a:t>
            </a:r>
            <a:r>
              <a:rPr sz="1800" spc="-89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KNQCID+Arial"/>
                <a:cs typeface="KNQCID+Arial"/>
              </a:rPr>
              <a:t>nich.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48640" y="3033967"/>
            <a:ext cx="8190880" cy="30921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•</a:t>
            </a:r>
            <a:r>
              <a:rPr sz="1800" spc="157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KNQCID+Arial"/>
                <a:cs typeface="KNQCID+Arial"/>
              </a:rPr>
              <a:t>U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smluv uzavřených</a:t>
            </a:r>
            <a:r>
              <a:rPr sz="1800" spc="2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po 1. </a:t>
            </a:r>
            <a:r>
              <a:rPr sz="1800" dirty="0">
                <a:solidFill>
                  <a:srgbClr val="000000"/>
                </a:solidFill>
                <a:latin typeface="KNQCID+Arial"/>
                <a:cs typeface="KNQCID+Arial"/>
              </a:rPr>
              <a:t>1.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2004 může státní podporu</a:t>
            </a:r>
            <a:r>
              <a:rPr sz="1800" spc="19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získat:</a:t>
            </a:r>
          </a:p>
          <a:p>
            <a:pPr marL="0" marR="0">
              <a:lnSpc>
                <a:spcPts val="2010"/>
              </a:lnSpc>
              <a:spcBef>
                <a:spcPts val="199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•</a:t>
            </a:r>
            <a:r>
              <a:rPr sz="1800" spc="157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občan České</a:t>
            </a:r>
            <a:r>
              <a:rPr sz="1800" spc="1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republiky,</a:t>
            </a:r>
          </a:p>
          <a:p>
            <a:pPr marL="0" marR="0">
              <a:lnSpc>
                <a:spcPts val="2010"/>
              </a:lnSpc>
              <a:spcBef>
                <a:spcPts val="149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•</a:t>
            </a:r>
            <a:r>
              <a:rPr sz="1800" spc="157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občan Evropské</a:t>
            </a:r>
            <a:r>
              <a:rPr sz="1800" spc="1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unie,</a:t>
            </a:r>
            <a:r>
              <a:rPr sz="1800" spc="1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kterému</a:t>
            </a:r>
            <a:r>
              <a:rPr sz="1800" spc="1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bylo</a:t>
            </a:r>
            <a:r>
              <a:rPr sz="1800" spc="3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vydáno</a:t>
            </a:r>
            <a:r>
              <a:rPr sz="1800" spc="4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povolení</a:t>
            </a:r>
            <a:r>
              <a:rPr sz="1800" spc="3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k</a:t>
            </a:r>
            <a:r>
              <a:rPr sz="1800" spc="-9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pobytu</a:t>
            </a:r>
            <a:r>
              <a:rPr sz="1800" spc="4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na území</a:t>
            </a:r>
          </a:p>
          <a:p>
            <a:pPr marL="342899" marR="0">
              <a:lnSpc>
                <a:spcPts val="1727"/>
              </a:lnSpc>
              <a:spcBef>
                <a:spcPts val="5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České</a:t>
            </a:r>
            <a:r>
              <a:rPr sz="1800" spc="1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republiky</a:t>
            </a:r>
            <a:r>
              <a:rPr sz="1800" spc="2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a přiděleno</a:t>
            </a:r>
            <a:r>
              <a:rPr sz="1800" spc="3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rodné číslo příslušným orgánem</a:t>
            </a:r>
            <a:r>
              <a:rPr sz="1800" spc="3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České</a:t>
            </a:r>
          </a:p>
          <a:p>
            <a:pPr marL="342899" marR="0">
              <a:lnSpc>
                <a:spcPts val="1728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KNQCID+Arial"/>
                <a:cs typeface="KNQCID+Arial"/>
              </a:rPr>
              <a:t>republiky,</a:t>
            </a:r>
          </a:p>
          <a:p>
            <a:pPr marL="0" marR="0">
              <a:lnSpc>
                <a:spcPts val="2010"/>
              </a:lnSpc>
              <a:spcBef>
                <a:spcPts val="101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•</a:t>
            </a:r>
            <a:r>
              <a:rPr sz="1800" spc="157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fyzická</a:t>
            </a:r>
            <a:r>
              <a:rPr sz="1800" spc="3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osoba s</a:t>
            </a:r>
            <a:r>
              <a:rPr sz="1800" spc="-19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trvalým pobytem</a:t>
            </a:r>
            <a:r>
              <a:rPr sz="1800" spc="3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na území České republiky</a:t>
            </a:r>
            <a:r>
              <a:rPr sz="1800" spc="2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a rodným</a:t>
            </a:r>
          </a:p>
          <a:p>
            <a:pPr marL="342899" marR="0">
              <a:lnSpc>
                <a:spcPts val="1727"/>
              </a:lnSpc>
              <a:spcBef>
                <a:spcPts val="5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číslem přiděleným</a:t>
            </a:r>
            <a:r>
              <a:rPr sz="1800" spc="3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příslušným</a:t>
            </a:r>
            <a:r>
              <a:rPr sz="1800" spc="1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orgánem</a:t>
            </a:r>
            <a:r>
              <a:rPr sz="1800" spc="1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České</a:t>
            </a:r>
            <a:r>
              <a:rPr sz="1800" spc="1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republiky.</a:t>
            </a:r>
            <a:r>
              <a:rPr sz="1800" spc="4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spc="-46" dirty="0">
                <a:solidFill>
                  <a:srgbClr val="000000"/>
                </a:solidFill>
                <a:latin typeface="UUNOCP+Arial"/>
                <a:cs typeface="UUNOCP+Arial"/>
              </a:rPr>
              <a:t>Má</a:t>
            </a:r>
            <a:r>
              <a:rPr sz="1800" dirty="0">
                <a:solidFill>
                  <a:srgbClr val="000000"/>
                </a:solidFill>
                <a:latin typeface="KNQCID+Arial"/>
                <a:cs typeface="KNQCID+Arial"/>
              </a:rPr>
              <a:t>-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li účastník</a:t>
            </a:r>
          </a:p>
          <a:p>
            <a:pPr marL="342899" marR="0">
              <a:lnSpc>
                <a:spcPts val="1728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splňující</a:t>
            </a:r>
            <a:r>
              <a:rPr sz="1800" spc="2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výše uvedené</a:t>
            </a:r>
            <a:r>
              <a:rPr sz="1800" spc="1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podmínky</a:t>
            </a:r>
            <a:r>
              <a:rPr sz="1800" spc="1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uzavřeno</a:t>
            </a:r>
            <a:r>
              <a:rPr sz="1800" spc="1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v</a:t>
            </a:r>
            <a:r>
              <a:rPr sz="1800" spc="-7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jednom</a:t>
            </a:r>
            <a:r>
              <a:rPr sz="1800" spc="1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kalendářním</a:t>
            </a:r>
            <a:r>
              <a:rPr sz="1800" spc="2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roce více</a:t>
            </a:r>
          </a:p>
          <a:p>
            <a:pPr marL="342899" marR="0">
              <a:lnSpc>
                <a:spcPts val="172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smluv,</a:t>
            </a:r>
            <a:r>
              <a:rPr sz="1800" spc="1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přísluší státní podpora</a:t>
            </a:r>
            <a:r>
              <a:rPr sz="1800" spc="2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na ty smlouvy,</a:t>
            </a:r>
            <a:r>
              <a:rPr sz="1800" spc="3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u</a:t>
            </a:r>
            <a:r>
              <a:rPr sz="1800" spc="-7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kterých o její</a:t>
            </a:r>
            <a:r>
              <a:rPr sz="1800" spc="1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přiznání</a:t>
            </a:r>
          </a:p>
          <a:p>
            <a:pPr marL="342899" marR="0">
              <a:lnSpc>
                <a:spcPts val="1728"/>
              </a:lnSpc>
              <a:spcBef>
                <a:spcPts val="5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písemně</a:t>
            </a:r>
            <a:r>
              <a:rPr sz="1800" spc="1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požádal.</a:t>
            </a:r>
            <a:r>
              <a:rPr sz="1800" spc="2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Přitom se postupně</a:t>
            </a:r>
            <a:r>
              <a:rPr sz="1800" spc="1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poukazují</a:t>
            </a:r>
            <a:r>
              <a:rPr sz="1800" spc="3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zálohy</a:t>
            </a:r>
            <a:r>
              <a:rPr sz="1800" spc="1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státní podpory</a:t>
            </a:r>
          </a:p>
          <a:p>
            <a:pPr marL="342899" marR="0">
              <a:lnSpc>
                <a:spcPts val="172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přednostně</a:t>
            </a:r>
            <a:r>
              <a:rPr sz="1800" spc="2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z</a:t>
            </a:r>
            <a:r>
              <a:rPr sz="1800" spc="-3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uspořených</a:t>
            </a:r>
            <a:r>
              <a:rPr sz="1800" spc="2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částek u dříve uzavřených smluv, přičemž</a:t>
            </a:r>
            <a:r>
              <a:rPr sz="1800" spc="1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celkový</a:t>
            </a:r>
          </a:p>
          <a:p>
            <a:pPr marL="342899" marR="0">
              <a:lnSpc>
                <a:spcPts val="173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součet záloh</a:t>
            </a:r>
            <a:r>
              <a:rPr sz="1800" spc="1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státní podpory</a:t>
            </a:r>
            <a:r>
              <a:rPr sz="1800" spc="1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ke všem smlouvám</a:t>
            </a:r>
            <a:r>
              <a:rPr sz="1800" spc="1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účastníka v</a:t>
            </a:r>
            <a:r>
              <a:rPr sz="1800" spc="-8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příslušném</a:t>
            </a:r>
          </a:p>
          <a:p>
            <a:pPr marL="342899" marR="0">
              <a:lnSpc>
                <a:spcPts val="172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kalendářním</a:t>
            </a:r>
            <a:r>
              <a:rPr sz="1800" spc="3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roce nesmí</a:t>
            </a:r>
            <a:r>
              <a:rPr sz="1800" spc="1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přesáhnout</a:t>
            </a:r>
            <a:r>
              <a:rPr sz="1800" spc="3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částku 3</a:t>
            </a:r>
            <a:r>
              <a:rPr sz="1800" spc="-7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UNOCP+Arial"/>
                <a:cs typeface="UUNOCP+Arial"/>
              </a:rPr>
              <a:t>000 Kč.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59917" y="548916"/>
            <a:ext cx="8189009" cy="59006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78456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UUNOCP+Arial"/>
                <a:cs typeface="UUNOCP+Arial"/>
              </a:rPr>
              <a:t>Státní podpora</a:t>
            </a:r>
          </a:p>
          <a:p>
            <a:pPr marL="0" marR="0">
              <a:lnSpc>
                <a:spcPts val="2238"/>
              </a:lnSpc>
              <a:spcBef>
                <a:spcPts val="5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•</a:t>
            </a:r>
            <a:r>
              <a:rPr sz="2000" spc="144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UBTMSM+Arial Bold"/>
                <a:cs typeface="UBTMSM+Arial Bold"/>
              </a:rPr>
              <a:t>Smlouvy</a:t>
            </a:r>
            <a:r>
              <a:rPr sz="2000" b="1" spc="25" dirty="0">
                <a:solidFill>
                  <a:srgbClr val="000000"/>
                </a:solidFill>
                <a:latin typeface="UBTMSM+Arial Bold"/>
                <a:cs typeface="UBTMS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UBTMSM+Arial Bold"/>
                <a:cs typeface="UBTMSM+Arial Bold"/>
              </a:rPr>
              <a:t>uzavřené</a:t>
            </a:r>
            <a:r>
              <a:rPr sz="2000" b="1" spc="-10" dirty="0">
                <a:solidFill>
                  <a:srgbClr val="000000"/>
                </a:solidFill>
                <a:latin typeface="UBTMSM+Arial Bold"/>
                <a:cs typeface="UBTMS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UBTMSM+Arial Bold"/>
                <a:cs typeface="UBTMSM+Arial Bold"/>
              </a:rPr>
              <a:t>do 31.</a:t>
            </a:r>
            <a:r>
              <a:rPr sz="2000" b="1" spc="-15" dirty="0">
                <a:solidFill>
                  <a:srgbClr val="000000"/>
                </a:solidFill>
                <a:latin typeface="UBTMSM+Arial Bold"/>
                <a:cs typeface="UBTMS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WIDTJM+Arial Bold"/>
                <a:cs typeface="WIDTJM+Arial Bold"/>
              </a:rPr>
              <a:t>12.</a:t>
            </a:r>
            <a:r>
              <a:rPr sz="2000" b="1" spc="-11" dirty="0">
                <a:solidFill>
                  <a:srgbClr val="000000"/>
                </a:solidFill>
                <a:latin typeface="WIDTJM+Arial Bold"/>
                <a:cs typeface="WIDTJ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WIDTJM+Arial Bold"/>
                <a:cs typeface="WIDTJM+Arial Bold"/>
              </a:rPr>
              <a:t>2003:</a:t>
            </a:r>
            <a:r>
              <a:rPr sz="2000" b="1" spc="-37" dirty="0">
                <a:solidFill>
                  <a:srgbClr val="000000"/>
                </a:solidFill>
                <a:latin typeface="WIDTJM+Arial Bold"/>
                <a:cs typeface="WIDTJM+Arial Bold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Nárok</a:t>
            </a:r>
            <a:r>
              <a:rPr sz="2000" spc="-2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na</a:t>
            </a:r>
            <a:r>
              <a:rPr sz="2000" spc="-1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výplatu</a:t>
            </a:r>
            <a:r>
              <a:rPr sz="2000" spc="-1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státní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podpory</a:t>
            </a:r>
            <a:r>
              <a:rPr sz="2000" spc="-3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má</a:t>
            </a:r>
            <a:r>
              <a:rPr sz="2000" spc="-1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účastník,</a:t>
            </a:r>
            <a:r>
              <a:rPr sz="2000" spc="-5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pokud</a:t>
            </a:r>
            <a:r>
              <a:rPr sz="2000" spc="-2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po dobu</a:t>
            </a:r>
            <a:r>
              <a:rPr sz="2000" spc="-2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5</a:t>
            </a:r>
            <a:r>
              <a:rPr sz="2000" spc="1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let nebylo</a:t>
            </a:r>
            <a:r>
              <a:rPr sz="2000" spc="-1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nakládáno</a:t>
            </a:r>
          </a:p>
          <a:p>
            <a:pPr marL="342899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KNQCID+Arial"/>
                <a:cs typeface="KNQCID+Arial"/>
              </a:rPr>
              <a:t>s vkladem.</a:t>
            </a:r>
          </a:p>
          <a:p>
            <a:pPr marL="0" marR="0">
              <a:lnSpc>
                <a:spcPts val="2241"/>
              </a:lnSpc>
              <a:spcBef>
                <a:spcPts val="158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•</a:t>
            </a:r>
            <a:r>
              <a:rPr sz="2000" spc="144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UBTMSM+Arial Bold"/>
                <a:cs typeface="UBTMSM+Arial Bold"/>
              </a:rPr>
              <a:t>Smlouvy</a:t>
            </a:r>
            <a:r>
              <a:rPr sz="2000" b="1" spc="26" dirty="0">
                <a:solidFill>
                  <a:srgbClr val="000000"/>
                </a:solidFill>
                <a:latin typeface="UBTMSM+Arial Bold"/>
                <a:cs typeface="UBTMS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UBTMSM+Arial Bold"/>
                <a:cs typeface="UBTMSM+Arial Bold"/>
              </a:rPr>
              <a:t>uzavřené</a:t>
            </a:r>
            <a:r>
              <a:rPr sz="2000" b="1" spc="-15" dirty="0">
                <a:solidFill>
                  <a:srgbClr val="000000"/>
                </a:solidFill>
                <a:latin typeface="UBTMSM+Arial Bold"/>
                <a:cs typeface="UBTMS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UBTMSM+Arial Bold"/>
                <a:cs typeface="UBTMSM+Arial Bold"/>
              </a:rPr>
              <a:t>po 1. </a:t>
            </a:r>
            <a:r>
              <a:rPr sz="2000" b="1" dirty="0">
                <a:solidFill>
                  <a:srgbClr val="000000"/>
                </a:solidFill>
                <a:latin typeface="WIDTJM+Arial Bold"/>
                <a:cs typeface="WIDTJM+Arial Bold"/>
              </a:rPr>
              <a:t>1.</a:t>
            </a:r>
            <a:r>
              <a:rPr sz="2000" b="1" spc="-25" dirty="0">
                <a:solidFill>
                  <a:srgbClr val="000000"/>
                </a:solidFill>
                <a:latin typeface="WIDTJM+Arial Bold"/>
                <a:cs typeface="WIDTJ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WIDTJM+Arial Bold"/>
                <a:cs typeface="WIDTJM+Arial Bold"/>
              </a:rPr>
              <a:t>2004:</a:t>
            </a:r>
            <a:r>
              <a:rPr sz="2000" b="1" spc="-25" dirty="0">
                <a:solidFill>
                  <a:srgbClr val="000000"/>
                </a:solidFill>
                <a:latin typeface="WIDTJM+Arial Bold"/>
                <a:cs typeface="WIDTJM+Arial Bold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Nárok</a:t>
            </a:r>
            <a:r>
              <a:rPr sz="2000" spc="-2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na</a:t>
            </a:r>
            <a:r>
              <a:rPr sz="2000" spc="-1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výplatu</a:t>
            </a:r>
            <a:r>
              <a:rPr sz="2000" spc="-1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státní</a:t>
            </a:r>
            <a:r>
              <a:rPr sz="2000" spc="-3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podpory</a:t>
            </a:r>
          </a:p>
          <a:p>
            <a:pPr marL="342899" marR="0">
              <a:lnSpc>
                <a:spcPts val="1922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má</a:t>
            </a:r>
            <a:r>
              <a:rPr sz="2000" spc="-1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účastník,</a:t>
            </a:r>
            <a:r>
              <a:rPr sz="2000" spc="-4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pokud</a:t>
            </a:r>
            <a:r>
              <a:rPr sz="2000" spc="-2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po</a:t>
            </a:r>
            <a:r>
              <a:rPr sz="2000" spc="-1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dobu</a:t>
            </a:r>
            <a:r>
              <a:rPr sz="2000" spc="-2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6</a:t>
            </a:r>
            <a:r>
              <a:rPr sz="2000" spc="1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let nebylo</a:t>
            </a:r>
            <a:r>
              <a:rPr sz="2000" spc="-1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nakládáno</a:t>
            </a:r>
            <a:r>
              <a:rPr sz="2000" spc="-2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 </a:t>
            </a:r>
            <a:r>
              <a:rPr sz="2000" dirty="0">
                <a:solidFill>
                  <a:srgbClr val="000000"/>
                </a:solidFill>
                <a:latin typeface="KNQCID+Arial"/>
                <a:cs typeface="KNQCID+Arial"/>
              </a:rPr>
              <a:t>vkladem.</a:t>
            </a:r>
          </a:p>
          <a:p>
            <a:pPr marL="0" marR="0">
              <a:lnSpc>
                <a:spcPts val="2238"/>
              </a:lnSpc>
              <a:spcBef>
                <a:spcPts val="161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•</a:t>
            </a:r>
            <a:r>
              <a:rPr sz="2000" spc="144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UBTMSM+Arial Bold"/>
                <a:cs typeface="UBTMSM+Arial Bold"/>
              </a:rPr>
              <a:t>Výše</a:t>
            </a:r>
            <a:r>
              <a:rPr sz="2000" b="1" spc="-15" dirty="0">
                <a:solidFill>
                  <a:srgbClr val="000000"/>
                </a:solidFill>
                <a:latin typeface="UBTMSM+Arial Bold"/>
                <a:cs typeface="UBTMS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UBTMSM+Arial Bold"/>
                <a:cs typeface="UBTMSM+Arial Bold"/>
              </a:rPr>
              <a:t>státní</a:t>
            </a:r>
            <a:r>
              <a:rPr sz="2000" b="1" spc="-35" dirty="0">
                <a:solidFill>
                  <a:srgbClr val="000000"/>
                </a:solidFill>
                <a:latin typeface="UBTMSM+Arial Bold"/>
                <a:cs typeface="UBTMS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UBTMSM+Arial Bold"/>
                <a:cs typeface="UBTMSM+Arial Bold"/>
              </a:rPr>
              <a:t>podpory</a:t>
            </a:r>
          </a:p>
          <a:p>
            <a:pPr marL="0" marR="0">
              <a:lnSpc>
                <a:spcPts val="2238"/>
              </a:lnSpc>
              <a:spcBef>
                <a:spcPts val="161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•</a:t>
            </a:r>
            <a:r>
              <a:rPr sz="2000" spc="144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KNQCID+Arial"/>
                <a:cs typeface="KNQCID+Arial"/>
              </a:rPr>
              <a:t>U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smluv</a:t>
            </a:r>
            <a:r>
              <a:rPr sz="2000" spc="-1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uzavřených</a:t>
            </a:r>
            <a:r>
              <a:rPr sz="2000" spc="-4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do</a:t>
            </a:r>
            <a:r>
              <a:rPr sz="2000" spc="-1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31. </a:t>
            </a:r>
            <a:r>
              <a:rPr sz="2000" dirty="0">
                <a:solidFill>
                  <a:srgbClr val="000000"/>
                </a:solidFill>
                <a:latin typeface="KNQCID+Arial"/>
                <a:cs typeface="KNQCID+Arial"/>
              </a:rPr>
              <a:t>12.</a:t>
            </a:r>
            <a:r>
              <a:rPr sz="2000" spc="-23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2000" dirty="0">
                <a:solidFill>
                  <a:srgbClr val="000000"/>
                </a:solidFill>
                <a:latin typeface="KNQCID+Arial"/>
                <a:cs typeface="KNQCID+Arial"/>
              </a:rPr>
              <a:t>2003,</a:t>
            </a:r>
            <a:r>
              <a:rPr sz="2000" spc="-23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2000" dirty="0">
                <a:solidFill>
                  <a:srgbClr val="000000"/>
                </a:solidFill>
                <a:latin typeface="KNQCID+Arial"/>
                <a:cs typeface="KNQCID+Arial"/>
              </a:rPr>
              <a:t>u</a:t>
            </a:r>
            <a:r>
              <a:rPr sz="2000" spc="-11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kterých</a:t>
            </a:r>
            <a:r>
              <a:rPr sz="2000" spc="-4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účastník</a:t>
            </a:r>
            <a:r>
              <a:rPr sz="2000" spc="-4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požádal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KNQCID+Arial"/>
                <a:cs typeface="KNQCID+Arial"/>
              </a:rPr>
              <a:t>o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státní</a:t>
            </a:r>
            <a:r>
              <a:rPr sz="2000" spc="-3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podporu</a:t>
            </a:r>
            <a:r>
              <a:rPr sz="2000" spc="-4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do</a:t>
            </a:r>
            <a:r>
              <a:rPr sz="2000" spc="-1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31.</a:t>
            </a:r>
            <a:r>
              <a:rPr sz="2000" spc="-1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KNQCID+Arial"/>
                <a:cs typeface="KNQCID+Arial"/>
              </a:rPr>
              <a:t>12.</a:t>
            </a:r>
            <a:r>
              <a:rPr sz="2000" spc="-20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2004</a:t>
            </a:r>
            <a:r>
              <a:rPr sz="2000" spc="-1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(původní</a:t>
            </a:r>
            <a:r>
              <a:rPr sz="2000" spc="-3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znění</a:t>
            </a:r>
            <a:r>
              <a:rPr sz="2000" spc="-3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zákona):</a:t>
            </a:r>
            <a:r>
              <a:rPr sz="2000" spc="-6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Státní</a:t>
            </a:r>
          </a:p>
          <a:p>
            <a:pPr marL="342899" marR="0">
              <a:lnSpc>
                <a:spcPts val="1920"/>
              </a:lnSpc>
              <a:spcBef>
                <a:spcPts val="5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podpora</a:t>
            </a:r>
            <a:r>
              <a:rPr sz="2000" spc="-4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činí</a:t>
            </a:r>
            <a:r>
              <a:rPr sz="2000" spc="-1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25 % z ročně</a:t>
            </a:r>
            <a:r>
              <a:rPr sz="2000" spc="-4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uspořené</a:t>
            </a:r>
            <a:r>
              <a:rPr sz="2000" spc="-3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částky,</a:t>
            </a:r>
            <a:r>
              <a:rPr sz="2000" spc="-4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maximálně</a:t>
            </a:r>
            <a:r>
              <a:rPr sz="2000" spc="-19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však</a:t>
            </a:r>
          </a:p>
          <a:p>
            <a:pPr marL="342899" marR="0">
              <a:lnSpc>
                <a:spcPts val="1922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KNQCID+Arial"/>
                <a:cs typeface="KNQCID+Arial"/>
              </a:rPr>
              <a:t>z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částky</a:t>
            </a:r>
            <a:r>
              <a:rPr sz="2000" spc="-3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18 000</a:t>
            </a:r>
            <a:r>
              <a:rPr sz="2000" spc="-1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Kč</a:t>
            </a:r>
          </a:p>
          <a:p>
            <a:pPr marL="0" marR="0">
              <a:lnSpc>
                <a:spcPts val="2238"/>
              </a:lnSpc>
              <a:spcBef>
                <a:spcPts val="161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•</a:t>
            </a:r>
            <a:r>
              <a:rPr sz="2000" spc="144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KNQCID+Arial"/>
                <a:cs typeface="KNQCID+Arial"/>
              </a:rPr>
              <a:t>U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smluv</a:t>
            </a:r>
            <a:r>
              <a:rPr sz="2000" spc="-1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uzavřených</a:t>
            </a:r>
            <a:r>
              <a:rPr sz="2000" spc="-4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do</a:t>
            </a:r>
            <a:r>
              <a:rPr sz="2000" spc="-1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31. </a:t>
            </a:r>
            <a:r>
              <a:rPr sz="2000" dirty="0">
                <a:solidFill>
                  <a:srgbClr val="000000"/>
                </a:solidFill>
                <a:latin typeface="KNQCID+Arial"/>
                <a:cs typeface="KNQCID+Arial"/>
              </a:rPr>
              <a:t>12.</a:t>
            </a:r>
            <a:r>
              <a:rPr sz="2000" spc="-23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2000" dirty="0">
                <a:solidFill>
                  <a:srgbClr val="000000"/>
                </a:solidFill>
                <a:latin typeface="KNQCID+Arial"/>
                <a:cs typeface="KNQCID+Arial"/>
              </a:rPr>
              <a:t>2003,</a:t>
            </a:r>
            <a:r>
              <a:rPr sz="2000" spc="-23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2000" dirty="0">
                <a:solidFill>
                  <a:srgbClr val="000000"/>
                </a:solidFill>
                <a:latin typeface="KNQCID+Arial"/>
                <a:cs typeface="KNQCID+Arial"/>
              </a:rPr>
              <a:t>u</a:t>
            </a:r>
            <a:r>
              <a:rPr sz="2000" spc="-11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kterých</a:t>
            </a:r>
            <a:r>
              <a:rPr sz="2000" spc="-4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účastník</a:t>
            </a:r>
            <a:r>
              <a:rPr sz="2000" spc="-4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požádal</a:t>
            </a:r>
          </a:p>
          <a:p>
            <a:pPr marL="342899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KNQCID+Arial"/>
                <a:cs typeface="KNQCID+Arial"/>
              </a:rPr>
              <a:t>o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státní</a:t>
            </a:r>
            <a:r>
              <a:rPr sz="2000" spc="-3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podporu</a:t>
            </a:r>
            <a:r>
              <a:rPr sz="2000" spc="-4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po</a:t>
            </a:r>
            <a:r>
              <a:rPr sz="2000" spc="-1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1. </a:t>
            </a:r>
            <a:r>
              <a:rPr sz="2000" dirty="0">
                <a:solidFill>
                  <a:srgbClr val="000000"/>
                </a:solidFill>
                <a:latin typeface="KNQCID+Arial"/>
                <a:cs typeface="KNQCID+Arial"/>
              </a:rPr>
              <a:t>1.</a:t>
            </a:r>
            <a:r>
              <a:rPr sz="2000" spc="-23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2005</a:t>
            </a:r>
            <a:r>
              <a:rPr sz="2000" spc="-1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(znění</a:t>
            </a:r>
            <a:r>
              <a:rPr sz="2000" spc="-4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zákona</a:t>
            </a:r>
            <a:r>
              <a:rPr sz="2000" spc="-39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po novele):</a:t>
            </a:r>
            <a:r>
              <a:rPr sz="2000" spc="-29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Státní</a:t>
            </a:r>
          </a:p>
          <a:p>
            <a:pPr marL="342899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podpora</a:t>
            </a:r>
            <a:r>
              <a:rPr sz="2000" spc="-4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činí</a:t>
            </a:r>
            <a:r>
              <a:rPr sz="2000" spc="-2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15% z uspořené</a:t>
            </a:r>
            <a:r>
              <a:rPr sz="2000" spc="-4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částky</a:t>
            </a:r>
            <a:r>
              <a:rPr sz="2000" spc="-3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v příslušném</a:t>
            </a:r>
            <a:r>
              <a:rPr sz="2000" spc="-3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kalendářním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roce,</a:t>
            </a:r>
            <a:r>
              <a:rPr sz="2000" spc="-3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maximálně</a:t>
            </a:r>
            <a:r>
              <a:rPr sz="2000" spc="-19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však</a:t>
            </a:r>
            <a:r>
              <a:rPr sz="2000" spc="-1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z částky</a:t>
            </a:r>
            <a:r>
              <a:rPr sz="2000" spc="-3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20</a:t>
            </a:r>
            <a:r>
              <a:rPr sz="2000" spc="-1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000</a:t>
            </a:r>
            <a:r>
              <a:rPr sz="2000" spc="-1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Kč.</a:t>
            </a:r>
          </a:p>
          <a:p>
            <a:pPr marL="0" marR="0">
              <a:lnSpc>
                <a:spcPts val="2238"/>
              </a:lnSpc>
              <a:spcBef>
                <a:spcPts val="163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•</a:t>
            </a:r>
            <a:r>
              <a:rPr sz="2000" spc="144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KNQCID+Arial"/>
                <a:cs typeface="KNQCID+Arial"/>
              </a:rPr>
              <a:t>U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smluv</a:t>
            </a:r>
            <a:r>
              <a:rPr sz="2000" spc="-1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uzavřených</a:t>
            </a:r>
            <a:r>
              <a:rPr sz="2000" spc="-4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po</a:t>
            </a:r>
            <a:r>
              <a:rPr sz="2000" spc="-1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1. </a:t>
            </a:r>
            <a:r>
              <a:rPr sz="2000" dirty="0">
                <a:solidFill>
                  <a:srgbClr val="000000"/>
                </a:solidFill>
                <a:latin typeface="KNQCID+Arial"/>
                <a:cs typeface="KNQCID+Arial"/>
              </a:rPr>
              <a:t>1.</a:t>
            </a:r>
            <a:r>
              <a:rPr sz="2000" spc="-11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2004</a:t>
            </a:r>
            <a:r>
              <a:rPr sz="2000" spc="-1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(znění</a:t>
            </a:r>
            <a:r>
              <a:rPr sz="2000" spc="-4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zákona</a:t>
            </a:r>
            <a:r>
              <a:rPr sz="2000" spc="-39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po</a:t>
            </a:r>
            <a:r>
              <a:rPr sz="2000" spc="-1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novele)</a:t>
            </a:r>
            <a:r>
              <a:rPr sz="2000" spc="-1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státní</a:t>
            </a:r>
          </a:p>
          <a:p>
            <a:pPr marL="342899" marR="0">
              <a:lnSpc>
                <a:spcPts val="1919"/>
              </a:lnSpc>
              <a:spcBef>
                <a:spcPts val="5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podpora</a:t>
            </a:r>
            <a:r>
              <a:rPr sz="2000" spc="-4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činí</a:t>
            </a:r>
            <a:r>
              <a:rPr sz="2000" spc="-2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15% z uspořené</a:t>
            </a:r>
            <a:r>
              <a:rPr sz="2000" spc="-4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částky</a:t>
            </a:r>
            <a:r>
              <a:rPr sz="2000" spc="-3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v příslušném</a:t>
            </a:r>
            <a:r>
              <a:rPr sz="2000" spc="-3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kalendářním</a:t>
            </a:r>
          </a:p>
          <a:p>
            <a:pPr marL="342899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roce,</a:t>
            </a:r>
            <a:r>
              <a:rPr sz="2000" spc="-3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maximálně</a:t>
            </a:r>
            <a:r>
              <a:rPr sz="2000" spc="-1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však</a:t>
            </a:r>
            <a:r>
              <a:rPr sz="2000" spc="-2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z částky</a:t>
            </a:r>
            <a:r>
              <a:rPr sz="2000" spc="-3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20 000</a:t>
            </a:r>
            <a:r>
              <a:rPr sz="2000" spc="-1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Kč.</a:t>
            </a:r>
          </a:p>
          <a:p>
            <a:pPr marL="0" marR="0">
              <a:lnSpc>
                <a:spcPts val="2241"/>
              </a:lnSpc>
              <a:spcBef>
                <a:spcPts val="158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•</a:t>
            </a:r>
            <a:r>
              <a:rPr sz="2000" spc="144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Státní</a:t>
            </a:r>
            <a:r>
              <a:rPr sz="2000" spc="70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příspěvek</a:t>
            </a:r>
            <a:r>
              <a:rPr sz="2000" spc="70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KNQCID+Arial"/>
                <a:cs typeface="KNQCID+Arial"/>
              </a:rPr>
              <a:t>za</a:t>
            </a:r>
            <a:r>
              <a:rPr sz="2000" spc="688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2000" dirty="0">
                <a:solidFill>
                  <a:srgbClr val="000000"/>
                </a:solidFill>
                <a:latin typeface="KNQCID+Arial"/>
                <a:cs typeface="KNQCID+Arial"/>
              </a:rPr>
              <a:t>rok</a:t>
            </a:r>
            <a:r>
              <a:rPr sz="2000" spc="705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2000" dirty="0">
                <a:solidFill>
                  <a:srgbClr val="000000"/>
                </a:solidFill>
                <a:latin typeface="KNQCID+Arial"/>
                <a:cs typeface="KNQCID+Arial"/>
              </a:rPr>
              <a:t>2010</a:t>
            </a:r>
            <a:r>
              <a:rPr sz="2000" spc="692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2000" dirty="0">
                <a:solidFill>
                  <a:srgbClr val="000000"/>
                </a:solidFill>
                <a:latin typeface="KNQCID+Arial"/>
                <a:cs typeface="KNQCID+Arial"/>
              </a:rPr>
              <a:t>byl</a:t>
            </a:r>
            <a:r>
              <a:rPr sz="2000" spc="703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zdaněn</a:t>
            </a:r>
            <a:r>
              <a:rPr sz="2000" spc="69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KNQCID+Arial"/>
                <a:cs typeface="KNQCID+Arial"/>
              </a:rPr>
              <a:t>50%</a:t>
            </a:r>
            <a:r>
              <a:rPr sz="2000" spc="686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daní,</a:t>
            </a:r>
            <a:r>
              <a:rPr sz="2000" spc="69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výnosy</a:t>
            </a:r>
            <a:r>
              <a:rPr sz="2000" spc="69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KNQCID+Arial"/>
                <a:cs typeface="KNQCID+Arial"/>
              </a:rPr>
              <a:t>z</a:t>
            </a:r>
          </a:p>
          <a:p>
            <a:pPr marL="342899" marR="0">
              <a:lnSpc>
                <a:spcPts val="1922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úroků</a:t>
            </a:r>
            <a:r>
              <a:rPr sz="2000" spc="56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KNQCID+Arial"/>
                <a:cs typeface="KNQCID+Arial"/>
              </a:rPr>
              <a:t>byly</a:t>
            </a:r>
            <a:r>
              <a:rPr sz="2000" spc="540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však</a:t>
            </a:r>
            <a:r>
              <a:rPr sz="2000" spc="55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stále</a:t>
            </a:r>
            <a:r>
              <a:rPr sz="2000" spc="55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KNQCID+Arial"/>
                <a:cs typeface="KNQCID+Arial"/>
              </a:rPr>
              <a:t>osvobozeny.</a:t>
            </a:r>
            <a:r>
              <a:rPr sz="2000" spc="545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2000" dirty="0">
                <a:solidFill>
                  <a:srgbClr val="000000"/>
                </a:solidFill>
                <a:latin typeface="KNQCID+Arial"/>
                <a:cs typeface="KNQCID+Arial"/>
              </a:rPr>
              <a:t>Platilo</a:t>
            </a:r>
            <a:r>
              <a:rPr sz="2000" spc="549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2000" dirty="0">
                <a:solidFill>
                  <a:srgbClr val="000000"/>
                </a:solidFill>
                <a:latin typeface="KNQCID+Arial"/>
                <a:cs typeface="KNQCID+Arial"/>
              </a:rPr>
              <a:t>pro</a:t>
            </a:r>
            <a:r>
              <a:rPr sz="2000" spc="551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všechny</a:t>
            </a:r>
            <a:r>
              <a:rPr sz="2000" spc="54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KNQCID+Arial"/>
                <a:cs typeface="KNQCID+Arial"/>
              </a:rPr>
              <a:t>smlouvy.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KNQCID+Arial"/>
                <a:cs typeface="KNQCID+Arial"/>
              </a:rPr>
              <a:t>V</a:t>
            </a:r>
            <a:r>
              <a:rPr sz="2000" spc="270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2000" dirty="0">
                <a:solidFill>
                  <a:srgbClr val="000000"/>
                </a:solidFill>
                <a:latin typeface="KNQCID+Arial"/>
                <a:cs typeface="KNQCID+Arial"/>
              </a:rPr>
              <a:t>roce</a:t>
            </a:r>
            <a:r>
              <a:rPr sz="2000" spc="270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2000" dirty="0">
                <a:solidFill>
                  <a:srgbClr val="000000"/>
                </a:solidFill>
                <a:latin typeface="KNQCID+Arial"/>
                <a:cs typeface="KNQCID+Arial"/>
              </a:rPr>
              <a:t>2011</a:t>
            </a:r>
            <a:r>
              <a:rPr sz="2000" spc="265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2000" dirty="0">
                <a:solidFill>
                  <a:srgbClr val="000000"/>
                </a:solidFill>
                <a:latin typeface="KNQCID+Arial"/>
                <a:cs typeface="KNQCID+Arial"/>
              </a:rPr>
              <a:t>a</a:t>
            </a:r>
            <a:r>
              <a:rPr sz="2000" spc="276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dále</a:t>
            </a:r>
            <a:r>
              <a:rPr sz="2000" spc="27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KNQCID+Arial"/>
                <a:cs typeface="KNQCID+Arial"/>
              </a:rPr>
              <a:t>bude</a:t>
            </a:r>
            <a:r>
              <a:rPr sz="2000" spc="266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přiznávána</a:t>
            </a:r>
            <a:r>
              <a:rPr sz="2000" spc="26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KNQCID+Arial"/>
                <a:cs typeface="KNQCID+Arial"/>
              </a:rPr>
              <a:t>podpora</a:t>
            </a:r>
            <a:r>
              <a:rPr sz="2000" spc="277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2000" dirty="0">
                <a:solidFill>
                  <a:srgbClr val="000000"/>
                </a:solidFill>
                <a:latin typeface="KNQCID+Arial"/>
                <a:cs typeface="KNQCID+Arial"/>
              </a:rPr>
              <a:t>ve</a:t>
            </a:r>
            <a:r>
              <a:rPr sz="2000" spc="280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výši</a:t>
            </a:r>
            <a:r>
              <a:rPr sz="2000" spc="28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až</a:t>
            </a:r>
            <a:r>
              <a:rPr sz="2000" spc="27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KNQCID+Arial"/>
                <a:cs typeface="KNQCID+Arial"/>
              </a:rPr>
              <a:t>2000</a:t>
            </a:r>
            <a:r>
              <a:rPr sz="2000" spc="280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Kč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02817" y="6482211"/>
            <a:ext cx="7106662" cy="322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KNQCID+Arial"/>
                <a:cs typeface="KNQCID+Arial"/>
              </a:rPr>
              <a:t>(10</a:t>
            </a:r>
            <a:r>
              <a:rPr sz="2000" spc="-29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2000" dirty="0">
                <a:solidFill>
                  <a:srgbClr val="000000"/>
                </a:solidFill>
                <a:latin typeface="KNQCID+Arial"/>
                <a:cs typeface="KNQCID+Arial"/>
              </a:rPr>
              <a:t>% ze</a:t>
            </a:r>
            <a:r>
              <a:rPr sz="2000" spc="-18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2000" dirty="0">
                <a:solidFill>
                  <a:srgbClr val="000000"/>
                </a:solidFill>
                <a:latin typeface="KNQCID+Arial"/>
                <a:cs typeface="KNQCID+Arial"/>
              </a:rPr>
              <a:t>20.000</a:t>
            </a:r>
            <a:r>
              <a:rPr sz="2000" spc="-26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Kč)</a:t>
            </a:r>
            <a:r>
              <a:rPr sz="2000" dirty="0">
                <a:solidFill>
                  <a:srgbClr val="000000"/>
                </a:solidFill>
                <a:latin typeface="KNQCID+Arial"/>
                <a:cs typeface="KNQCID+Arial"/>
              </a:rPr>
              <a:t>.</a:t>
            </a:r>
            <a:r>
              <a:rPr sz="2000" spc="-19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Výnosy</a:t>
            </a:r>
            <a:r>
              <a:rPr sz="2000" spc="-1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KNQCID+Arial"/>
                <a:cs typeface="KNQCID+Arial"/>
              </a:rPr>
              <a:t>z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úroků</a:t>
            </a:r>
            <a:r>
              <a:rPr sz="2000" spc="-3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KNQCID+Arial"/>
                <a:cs typeface="KNQCID+Arial"/>
              </a:rPr>
              <a:t>jsou</a:t>
            </a:r>
            <a:r>
              <a:rPr sz="2000" spc="-12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zdaněny</a:t>
            </a:r>
            <a:r>
              <a:rPr sz="2000" spc="-3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KNQCID+Arial"/>
                <a:cs typeface="KNQCID+Arial"/>
              </a:rPr>
              <a:t>15%</a:t>
            </a:r>
            <a:r>
              <a:rPr sz="2000" spc="-10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daní</a:t>
            </a:r>
            <a:r>
              <a:rPr sz="2000" dirty="0">
                <a:solidFill>
                  <a:srgbClr val="000000"/>
                </a:solidFill>
                <a:latin typeface="KNQCID+Arial"/>
                <a:cs typeface="KNQCID+Arial"/>
              </a:rPr>
              <a:t>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593338" y="548916"/>
            <a:ext cx="2111343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UUNOCP+Arial"/>
                <a:cs typeface="UUNOCP+Arial"/>
              </a:rPr>
              <a:t>Spoření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59917" y="1262677"/>
            <a:ext cx="8128808" cy="2793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•</a:t>
            </a:r>
            <a:r>
              <a:rPr sz="2400" spc="119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Významnou</a:t>
            </a:r>
            <a:r>
              <a:rPr sz="2400" spc="2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a</a:t>
            </a:r>
            <a:r>
              <a:rPr sz="2400" spc="-1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nezastupitelnou</a:t>
            </a:r>
            <a:r>
              <a:rPr sz="2400" spc="4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roli v</a:t>
            </a:r>
            <a:r>
              <a:rPr sz="2400" spc="2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uzavřeném systému</a:t>
            </a:r>
          </a:p>
          <a:p>
            <a:pPr marL="342899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stavebního spoření hrají klienti,</a:t>
            </a:r>
            <a:r>
              <a:rPr sz="2400" spc="1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kteří</a:t>
            </a:r>
            <a:r>
              <a:rPr sz="2400" spc="-1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nepotřebují řešit</a:t>
            </a:r>
          </a:p>
          <a:p>
            <a:pPr marL="342899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své bytové potřeby, ale</a:t>
            </a:r>
            <a:r>
              <a:rPr sz="2400" spc="1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využívají</a:t>
            </a:r>
            <a:r>
              <a:rPr sz="2400" spc="-1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tento produkt</a:t>
            </a:r>
            <a:r>
              <a:rPr sz="2400" spc="1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jako</a:t>
            </a:r>
          </a:p>
          <a:p>
            <a:pPr marL="342899" marR="0">
              <a:lnSpc>
                <a:spcPts val="230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výhodný</a:t>
            </a:r>
            <a:r>
              <a:rPr sz="2400" spc="1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způsob zhodnocení</a:t>
            </a:r>
            <a:r>
              <a:rPr sz="2400" spc="3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svých</a:t>
            </a:r>
            <a:r>
              <a:rPr sz="2400" spc="-1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úspor.</a:t>
            </a:r>
          </a:p>
          <a:p>
            <a:pPr marL="0" marR="0">
              <a:lnSpc>
                <a:spcPts val="2681"/>
              </a:lnSpc>
              <a:spcBef>
                <a:spcPts val="201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•</a:t>
            </a:r>
            <a:r>
              <a:rPr sz="2400" spc="119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Státní</a:t>
            </a:r>
            <a:r>
              <a:rPr sz="2400" spc="-1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podpora</a:t>
            </a:r>
            <a:r>
              <a:rPr sz="2400" spc="2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poskytovaná všem klientům</a:t>
            </a:r>
            <a:r>
              <a:rPr sz="2400" spc="2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je v</a:t>
            </a:r>
            <a:r>
              <a:rPr sz="2400" spc="1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systému</a:t>
            </a:r>
          </a:p>
          <a:p>
            <a:pPr marL="342899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stavebního spoření aplikována</a:t>
            </a:r>
            <a:r>
              <a:rPr sz="2400" spc="4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ze dvou důvodů.</a:t>
            </a:r>
          </a:p>
          <a:p>
            <a:pPr marL="342899" marR="0">
              <a:lnSpc>
                <a:spcPts val="230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Klientům,</a:t>
            </a:r>
            <a:r>
              <a:rPr sz="2400" spc="2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kteří</a:t>
            </a:r>
            <a:r>
              <a:rPr sz="2400" spc="-2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řeší prostřednictvím stavebního spoření</a:t>
            </a:r>
          </a:p>
          <a:p>
            <a:pPr marL="342899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své bytové</a:t>
            </a:r>
            <a:r>
              <a:rPr sz="2400" spc="-1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potřeby, poskytuje další zdroje na přesně</a:t>
            </a:r>
          </a:p>
          <a:p>
            <a:pPr marL="342899" marR="0">
              <a:lnSpc>
                <a:spcPts val="2305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vymezené</a:t>
            </a:r>
            <a:r>
              <a:rPr sz="2400" spc="1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účely.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02817" y="3969936"/>
            <a:ext cx="7849256" cy="24272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Hlavním</a:t>
            </a:r>
            <a:r>
              <a:rPr sz="2400" spc="2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úkolem</a:t>
            </a:r>
            <a:r>
              <a:rPr sz="2400" spc="19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státní</a:t>
            </a:r>
            <a:r>
              <a:rPr sz="2400" spc="-29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podpory</a:t>
            </a:r>
            <a:r>
              <a:rPr sz="2400" spc="2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systému</a:t>
            </a:r>
            <a:r>
              <a:rPr sz="2400" spc="-1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stavebního</a:t>
            </a:r>
          </a:p>
          <a:p>
            <a:pPr marL="0" marR="0">
              <a:lnSpc>
                <a:spcPts val="230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spoření je</a:t>
            </a:r>
            <a:r>
              <a:rPr sz="2400" spc="-19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však posílení motivace spořit. Pro</a:t>
            </a:r>
            <a:r>
              <a:rPr sz="2400" spc="-1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spořícího</a:t>
            </a:r>
          </a:p>
          <a:p>
            <a:pPr marL="0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klienta</a:t>
            </a:r>
            <a:r>
              <a:rPr sz="2400" spc="19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je odměnou</a:t>
            </a:r>
            <a:r>
              <a:rPr sz="2400" spc="1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za to,</a:t>
            </a:r>
            <a:r>
              <a:rPr sz="2400" spc="-1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že své úspory poskytuje</a:t>
            </a:r>
          </a:p>
          <a:p>
            <a:pPr marL="0" marR="0">
              <a:lnSpc>
                <a:spcPts val="2306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prostřednictvím systému stavebního spoření formou</a:t>
            </a:r>
          </a:p>
          <a:p>
            <a:pPr marL="0" marR="0">
              <a:lnSpc>
                <a:spcPts val="230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úvěrů klientům,</a:t>
            </a:r>
            <a:r>
              <a:rPr sz="2400" spc="2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kteří</a:t>
            </a:r>
            <a:r>
              <a:rPr sz="2400" spc="-2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je potřebují.</a:t>
            </a:r>
            <a:r>
              <a:rPr sz="2400" spc="-1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Provedené</a:t>
            </a:r>
            <a:r>
              <a:rPr sz="2400" spc="2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průzkumy</a:t>
            </a:r>
          </a:p>
          <a:p>
            <a:pPr marL="0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ukazují, že vysoké</a:t>
            </a:r>
            <a:r>
              <a:rPr sz="2400" spc="1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procento spořících</a:t>
            </a:r>
            <a:r>
              <a:rPr sz="2400" spc="-1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klientů, kteří</a:t>
            </a:r>
          </a:p>
          <a:p>
            <a:pPr marL="0" marR="0">
              <a:lnSpc>
                <a:spcPts val="230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nepožadují</a:t>
            </a:r>
            <a:r>
              <a:rPr sz="2400" spc="2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úvěr, naspořené</a:t>
            </a:r>
            <a:r>
              <a:rPr sz="2400" spc="3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prostředky</a:t>
            </a:r>
            <a:r>
              <a:rPr sz="2400" spc="-1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přesto použije</a:t>
            </a:r>
            <a:r>
              <a:rPr sz="2400" spc="1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na</a:t>
            </a:r>
          </a:p>
          <a:p>
            <a:pPr marL="0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UNOCP+Arial"/>
                <a:cs typeface="UUNOCP+Arial"/>
              </a:rPr>
              <a:t>řešení svých bytových potřeb.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12850" y="548916"/>
            <a:ext cx="7271178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UUNOCP+Arial"/>
                <a:cs typeface="UUNOCP+Arial"/>
              </a:rPr>
              <a:t>Úvěry</a:t>
            </a:r>
            <a:r>
              <a:rPr sz="4400" spc="-1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4400" dirty="0">
                <a:solidFill>
                  <a:srgbClr val="000000"/>
                </a:solidFill>
                <a:latin typeface="UUNOCP+Arial"/>
                <a:cs typeface="UUNOCP+Arial"/>
              </a:rPr>
              <a:t>ze stavebního spoření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01426"/>
            <a:ext cx="8196752" cy="4347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41"/>
              </a:lnSpc>
              <a:spcBef>
                <a:spcPts val="0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UUNOCP+Arial"/>
                <a:cs typeface="UUNOCP+Arial"/>
              </a:rPr>
              <a:t>• Jednou z podmínek získání úvěru je dosažení dostatečné výše</a:t>
            </a:r>
          </a:p>
          <a:p>
            <a:pPr marL="342899" marR="0">
              <a:lnSpc>
                <a:spcPts val="1922"/>
              </a:lnSpc>
              <a:spcBef>
                <a:spcPts val="50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UUNOCP+Arial"/>
                <a:cs typeface="UUNOCP+Arial"/>
              </a:rPr>
              <a:t>hodnotícího čísla a naspoření určité výše cílové částky. Stavební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UUNOCP+Arial"/>
                <a:cs typeface="UUNOCP+Arial"/>
              </a:rPr>
              <a:t>spořitelny u úvěrových variant požadují naspoření nejčastěji od </a:t>
            </a:r>
            <a:endParaRPr lang="cs-CZ" sz="2000" kern="0" dirty="0">
              <a:solidFill>
                <a:srgbClr val="000000"/>
              </a:solidFill>
              <a:latin typeface="UUNOCP+Arial"/>
              <a:cs typeface="UUNOCP+Arial"/>
            </a:endParaRP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UUNOCP+Arial"/>
                <a:cs typeface="UUNOCP+Arial"/>
              </a:rPr>
              <a:t>35</a:t>
            </a:r>
            <a:r>
              <a:rPr lang="cs-CZ" sz="2000" kern="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kern="0" dirty="0">
                <a:solidFill>
                  <a:srgbClr val="000000"/>
                </a:solidFill>
                <a:latin typeface="UUNOCP+Arial"/>
                <a:cs typeface="UUNOCP+Arial"/>
              </a:rPr>
              <a:t>% do 40 % cílové částky.</a:t>
            </a:r>
          </a:p>
          <a:p>
            <a:pPr marL="0" marR="0">
              <a:lnSpc>
                <a:spcPts val="2238"/>
              </a:lnSpc>
              <a:spcBef>
                <a:spcPts val="161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UUNOCP+Arial"/>
                <a:cs typeface="UUNOCP+Arial"/>
              </a:rPr>
              <a:t>• Stavební spořitelny nabízejí celou řadu programů. Pro čerpání úvěru</a:t>
            </a:r>
          </a:p>
          <a:p>
            <a:pPr marL="342899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UUNOCP+Arial"/>
                <a:cs typeface="UUNOCP+Arial"/>
              </a:rPr>
              <a:t>je výhodnější poohlédnout se po úvěrových variantách. U nich</a:t>
            </a:r>
          </a:p>
          <a:p>
            <a:pPr marL="342899" marR="0">
              <a:lnSpc>
                <a:spcPts val="1922"/>
              </a:lnSpc>
              <a:spcBef>
                <a:spcPts val="0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UUNOCP+Arial"/>
                <a:cs typeface="UUNOCP+Arial"/>
              </a:rPr>
              <a:t>získáte výhodnější podmínky úvěru (nižší úrokové sazby), ovšem</a:t>
            </a:r>
          </a:p>
          <a:p>
            <a:pPr marL="342899" marR="0">
              <a:lnSpc>
                <a:spcPts val="1920"/>
              </a:lnSpc>
              <a:spcBef>
                <a:spcPts val="50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UUNOCP+Arial"/>
                <a:cs typeface="UUNOCP+Arial"/>
              </a:rPr>
              <a:t>budete mít horší podmínky při spoření (také nižší úrokové sazby).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KNQCID+Arial"/>
                <a:cs typeface="KNQCID+Arial"/>
              </a:rPr>
              <a:t>Chcete-</a:t>
            </a:r>
            <a:r>
              <a:rPr sz="2000" kern="0" dirty="0">
                <a:solidFill>
                  <a:srgbClr val="000000"/>
                </a:solidFill>
                <a:latin typeface="UUNOCP+Arial"/>
                <a:cs typeface="UUNOCP+Arial"/>
              </a:rPr>
              <a:t>li čerpat úvěr rychle, výhodnější bývá rychlá varianta tarifu.</a:t>
            </a:r>
          </a:p>
          <a:p>
            <a:pPr marL="342899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UUNOCP+Arial"/>
                <a:cs typeface="UUNOCP+Arial"/>
              </a:rPr>
              <a:t>K přidělení úvěru s ní dojde dříve. Také není bez vady </a:t>
            </a:r>
            <a:r>
              <a:rPr sz="2000" kern="0" dirty="0">
                <a:solidFill>
                  <a:srgbClr val="000000"/>
                </a:solidFill>
                <a:latin typeface="KNQCID+Arial"/>
                <a:cs typeface="KNQCID+Arial"/>
              </a:rPr>
              <a:t>- </a:t>
            </a:r>
            <a:r>
              <a:rPr sz="2000" kern="0" dirty="0">
                <a:solidFill>
                  <a:srgbClr val="000000"/>
                </a:solidFill>
                <a:latin typeface="UUNOCP+Arial"/>
                <a:cs typeface="UUNOCP+Arial"/>
              </a:rPr>
              <a:t>na rozdíl od</a:t>
            </a:r>
          </a:p>
          <a:p>
            <a:pPr marL="342899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UUNOCP+Arial"/>
                <a:cs typeface="UUNOCP+Arial"/>
              </a:rPr>
              <a:t>pomalé úvěrové varianty sice úvěr dříve získáte, ale musíte ho také</a:t>
            </a:r>
          </a:p>
          <a:p>
            <a:pPr marL="342899" marR="0">
              <a:lnSpc>
                <a:spcPts val="1923"/>
              </a:lnSpc>
              <a:spcBef>
                <a:spcPts val="0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KNQCID+Arial"/>
                <a:cs typeface="KNQCID+Arial"/>
              </a:rPr>
              <a:t>rychleji splatit.</a:t>
            </a:r>
          </a:p>
          <a:p>
            <a:pPr marL="0" marR="0">
              <a:lnSpc>
                <a:spcPts val="2238"/>
              </a:lnSpc>
              <a:spcBef>
                <a:spcPts val="161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UUNOCP+Arial"/>
                <a:cs typeface="UUNOCP+Arial"/>
              </a:rPr>
              <a:t>• Podívejme se na příklad, kdy klient chce za dva roky získat</a:t>
            </a:r>
          </a:p>
          <a:p>
            <a:pPr marL="342899" marR="0">
              <a:lnSpc>
                <a:spcPts val="1919"/>
              </a:lnSpc>
              <a:spcBef>
                <a:spcPts val="50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UUNOCP+Arial"/>
                <a:cs typeface="UUNOCP+Arial"/>
              </a:rPr>
              <a:t>prostředky na bydlení ve výši 2 mil. Kč. Kolik peněz musí u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UUNOCP+Arial"/>
                <a:cs typeface="UUNOCP+Arial"/>
              </a:rPr>
              <a:t>nejrychlejších úvěrových variant stavebních spořitelen na počátku</a:t>
            </a:r>
          </a:p>
          <a:p>
            <a:pPr marL="342899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UUNOCP+Arial"/>
                <a:cs typeface="UUNOCP+Arial"/>
              </a:rPr>
              <a:t>vložit, aby za dva roky dosáhl požadovaného hodnotícího čísla? </a:t>
            </a:r>
            <a:endParaRPr lang="cs-CZ" sz="2000" kern="0" dirty="0">
              <a:solidFill>
                <a:srgbClr val="000000"/>
              </a:solidFill>
              <a:latin typeface="UUNOCP+Arial"/>
              <a:cs typeface="UUNOCP+Arial"/>
            </a:endParaRPr>
          </a:p>
          <a:p>
            <a:pPr marL="342899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UUNOCP+Arial"/>
                <a:cs typeface="UUNOCP+Arial"/>
              </a:rPr>
              <a:t>V</a:t>
            </a:r>
            <a:r>
              <a:rPr lang="cs-CZ" sz="2000" kern="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kern="0" dirty="0" err="1">
                <a:solidFill>
                  <a:srgbClr val="000000"/>
                </a:solidFill>
                <a:latin typeface="UUNOCP+Arial"/>
                <a:cs typeface="UUNOCP+Arial"/>
              </a:rPr>
              <a:t>úvahu</a:t>
            </a:r>
            <a:r>
              <a:rPr sz="2000" kern="0" dirty="0">
                <a:solidFill>
                  <a:srgbClr val="000000"/>
                </a:solidFill>
                <a:latin typeface="UUNOCP+Arial"/>
                <a:cs typeface="UUNOCP+Arial"/>
              </a:rPr>
              <a:t> nebereme státní příspěvek stavebního spoření.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72414" y="444227"/>
            <a:ext cx="8152211" cy="8615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8788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UUNOCP+Arial"/>
                <a:cs typeface="UUNOCP+Arial"/>
              </a:rPr>
              <a:t>Potřebná</a:t>
            </a:r>
            <a:r>
              <a:rPr sz="2800" spc="1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800" dirty="0">
                <a:solidFill>
                  <a:srgbClr val="000000"/>
                </a:solidFill>
                <a:latin typeface="UUNOCP+Arial"/>
                <a:cs typeface="UUNOCP+Arial"/>
              </a:rPr>
              <a:t>vložená částka pro získání</a:t>
            </a:r>
            <a:r>
              <a:rPr sz="2800" spc="-1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800" dirty="0">
                <a:solidFill>
                  <a:srgbClr val="000000"/>
                </a:solidFill>
                <a:latin typeface="UUNOCP+Arial"/>
                <a:cs typeface="UUNOCP+Arial"/>
              </a:rPr>
              <a:t>dostatečně</a:t>
            </a:r>
          </a:p>
          <a:p>
            <a:pPr marL="0" marR="0">
              <a:lnSpc>
                <a:spcPts val="3123"/>
              </a:lnSpc>
              <a:spcBef>
                <a:spcPts val="286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UUNOCP+Arial"/>
                <a:cs typeface="UUNOCP+Arial"/>
              </a:rPr>
              <a:t>vysokého</a:t>
            </a:r>
            <a:r>
              <a:rPr sz="2800" spc="-1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800" dirty="0">
                <a:solidFill>
                  <a:srgbClr val="000000"/>
                </a:solidFill>
                <a:latin typeface="UUNOCP+Arial"/>
                <a:cs typeface="UUNOCP+Arial"/>
              </a:rPr>
              <a:t>hodnotícího čísla</a:t>
            </a:r>
            <a:r>
              <a:rPr sz="2800" spc="-2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800" dirty="0">
                <a:solidFill>
                  <a:srgbClr val="000000"/>
                </a:solidFill>
                <a:latin typeface="UUNOCP+Arial"/>
                <a:cs typeface="UUNOCP+Arial"/>
              </a:rPr>
              <a:t>po dvou letech spoření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761151"/>
            <a:ext cx="7211863" cy="2938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3"/>
              </a:lnSpc>
              <a:spcBef>
                <a:spcPts val="0"/>
              </a:spcBef>
              <a:spcAft>
                <a:spcPts val="0"/>
              </a:spcAft>
            </a:pPr>
            <a:r>
              <a:rPr sz="1800" i="1" dirty="0">
                <a:solidFill>
                  <a:srgbClr val="000000"/>
                </a:solidFill>
                <a:latin typeface="JHUHDS+Arial Italic"/>
                <a:cs typeface="JHUHDS+Arial Italic"/>
              </a:rPr>
              <a:t>Výše</a:t>
            </a:r>
            <a:r>
              <a:rPr sz="1800" i="1" spc="-10" dirty="0">
                <a:solidFill>
                  <a:srgbClr val="000000"/>
                </a:solidFill>
                <a:latin typeface="JHUHDS+Arial Italic"/>
                <a:cs typeface="JHUHDS+Arial Italic"/>
              </a:rPr>
              <a:t> </a:t>
            </a:r>
            <a:r>
              <a:rPr sz="1800" i="1" dirty="0">
                <a:solidFill>
                  <a:srgbClr val="000000"/>
                </a:solidFill>
                <a:latin typeface="JHUHDS+Arial Italic"/>
                <a:cs typeface="JHUHDS+Arial Italic"/>
              </a:rPr>
              <a:t>počátečního vkladu</a:t>
            </a:r>
            <a:r>
              <a:rPr sz="1800" i="1" spc="12" dirty="0">
                <a:solidFill>
                  <a:srgbClr val="000000"/>
                </a:solidFill>
                <a:latin typeface="JHUHDS+Arial Italic"/>
                <a:cs typeface="JHUHDS+Arial Italic"/>
              </a:rPr>
              <a:t> </a:t>
            </a:r>
            <a:r>
              <a:rPr sz="1800" i="1" dirty="0">
                <a:solidFill>
                  <a:srgbClr val="000000"/>
                </a:solidFill>
                <a:latin typeface="JHUHDS+Arial Italic"/>
                <a:cs typeface="JHUHDS+Arial Italic"/>
              </a:rPr>
              <a:t>pro </a:t>
            </a:r>
            <a:r>
              <a:rPr sz="1800" i="1" spc="-10" dirty="0">
                <a:solidFill>
                  <a:srgbClr val="000000"/>
                </a:solidFill>
                <a:latin typeface="JHUHDS+Arial Italic"/>
                <a:cs typeface="JHUHDS+Arial Italic"/>
              </a:rPr>
              <a:t>dosažení</a:t>
            </a:r>
            <a:r>
              <a:rPr sz="1800" i="1" spc="77" dirty="0">
                <a:solidFill>
                  <a:srgbClr val="000000"/>
                </a:solidFill>
                <a:latin typeface="JHUHDS+Arial Italic"/>
                <a:cs typeface="JHUHDS+Arial Italic"/>
              </a:rPr>
              <a:t> </a:t>
            </a:r>
            <a:r>
              <a:rPr sz="1800" i="1" dirty="0">
                <a:solidFill>
                  <a:srgbClr val="000000"/>
                </a:solidFill>
                <a:latin typeface="JHUHDS+Arial Italic"/>
                <a:cs typeface="JHUHDS+Arial Italic"/>
              </a:rPr>
              <a:t>hodnotícího čísla ve 24 měsíci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8640" y="2227136"/>
            <a:ext cx="1590786" cy="512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1" dirty="0" err="1">
                <a:solidFill>
                  <a:srgbClr val="000000"/>
                </a:solidFill>
                <a:latin typeface="REOWJS+Arial Bold Italic"/>
                <a:cs typeface="REOWJS+Arial Bold Italic"/>
              </a:rPr>
              <a:t>Stavební</a:t>
            </a:r>
            <a:r>
              <a:rPr lang="cs-CZ" sz="1800" b="1" i="1" dirty="0">
                <a:solidFill>
                  <a:srgbClr val="000000"/>
                </a:solidFill>
                <a:latin typeface="REOWJS+Arial Bold Italic"/>
                <a:cs typeface="REOWJS+Arial Bold Italic"/>
              </a:rPr>
              <a:t> </a:t>
            </a:r>
            <a:r>
              <a:rPr sz="1800" b="1" i="1" dirty="0" err="1">
                <a:solidFill>
                  <a:srgbClr val="000000"/>
                </a:solidFill>
                <a:latin typeface="REOWJS+Arial Bold Italic"/>
                <a:cs typeface="REOWJS+Arial Bold Italic"/>
              </a:rPr>
              <a:t>spořitelna</a:t>
            </a:r>
            <a:endParaRPr sz="1800" b="1" i="1" dirty="0">
              <a:solidFill>
                <a:srgbClr val="000000"/>
              </a:solidFill>
              <a:latin typeface="REOWJS+Arial Bold Italic"/>
              <a:cs typeface="REOWJS+Arial Bold Ital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73778" y="2227136"/>
            <a:ext cx="1117055" cy="512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1" dirty="0" err="1">
                <a:solidFill>
                  <a:srgbClr val="000000"/>
                </a:solidFill>
                <a:latin typeface="REOWJS+Arial Bold Italic"/>
                <a:cs typeface="REOWJS+Arial Bold Italic"/>
              </a:rPr>
              <a:t>Úrok</a:t>
            </a:r>
            <a:r>
              <a:rPr sz="1800" b="1" i="1" dirty="0">
                <a:solidFill>
                  <a:srgbClr val="000000"/>
                </a:solidFill>
                <a:latin typeface="REOWJS+Arial Bold Italic"/>
                <a:cs typeface="REOWJS+Arial Bold Italic"/>
              </a:rPr>
              <a:t> z</a:t>
            </a:r>
            <a:r>
              <a:rPr lang="cs-CZ" sz="1800" b="1" i="1" dirty="0">
                <a:solidFill>
                  <a:srgbClr val="000000"/>
                </a:solidFill>
                <a:latin typeface="REOWJS+Arial Bold Italic"/>
                <a:cs typeface="REOWJS+Arial Bold Italic"/>
              </a:rPr>
              <a:t> </a:t>
            </a:r>
            <a:r>
              <a:rPr sz="1800" b="1" i="1" dirty="0" err="1">
                <a:solidFill>
                  <a:srgbClr val="000000"/>
                </a:solidFill>
                <a:latin typeface="REOWJS+Arial Bold Italic"/>
                <a:cs typeface="REOWJS+Arial Bold Italic"/>
              </a:rPr>
              <a:t>úvěru</a:t>
            </a:r>
            <a:endParaRPr sz="1800" b="1" i="1" dirty="0">
              <a:solidFill>
                <a:srgbClr val="000000"/>
              </a:solidFill>
              <a:latin typeface="REOWJS+Arial Bold Italic"/>
              <a:cs typeface="REOWJS+Arial Bold Ital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31154" y="2227136"/>
            <a:ext cx="2424620" cy="293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1" dirty="0">
                <a:solidFill>
                  <a:srgbClr val="000000"/>
                </a:solidFill>
                <a:latin typeface="REOWJS+Arial Bold Italic"/>
                <a:cs typeface="REOWJS+Arial Bold Italic"/>
              </a:rPr>
              <a:t>Naspoře</a:t>
            </a:r>
            <a:r>
              <a:rPr sz="1800" b="1" i="1" spc="1711" dirty="0">
                <a:solidFill>
                  <a:srgbClr val="000000"/>
                </a:solidFill>
                <a:latin typeface="REOWJS+Arial Bold Italic"/>
                <a:cs typeface="REOWJS+Arial Bold Italic"/>
              </a:rPr>
              <a:t> </a:t>
            </a:r>
            <a:r>
              <a:rPr sz="1800" b="1" i="1" dirty="0">
                <a:solidFill>
                  <a:srgbClr val="000000"/>
                </a:solidFill>
                <a:latin typeface="REOWJS+Arial Bold Italic"/>
                <a:cs typeface="REOWJS+Arial Bold Italic"/>
              </a:rPr>
              <a:t>Počáteční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533523" y="2364296"/>
            <a:ext cx="1780066" cy="293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1" spc="-12" dirty="0">
                <a:solidFill>
                  <a:srgbClr val="000000"/>
                </a:solidFill>
                <a:latin typeface="REOWJS+Arial Bold Italic"/>
                <a:cs typeface="REOWJS+Arial Bold Italic"/>
              </a:rPr>
              <a:t>Tarifní</a:t>
            </a:r>
            <a:r>
              <a:rPr sz="1800" b="1" i="1" spc="12" dirty="0">
                <a:solidFill>
                  <a:srgbClr val="000000"/>
                </a:solidFill>
                <a:latin typeface="REOWJS+Arial Bold Italic"/>
                <a:cs typeface="REOWJS+Arial Bold Italic"/>
              </a:rPr>
              <a:t> </a:t>
            </a:r>
            <a:r>
              <a:rPr sz="1800" b="1" i="1" dirty="0">
                <a:solidFill>
                  <a:srgbClr val="000000"/>
                </a:solidFill>
                <a:latin typeface="REOWJS+Arial Bold Italic"/>
                <a:cs typeface="REOWJS+Arial Bold Italic"/>
              </a:rPr>
              <a:t>varianta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274308" y="2501456"/>
            <a:ext cx="432246" cy="293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1" dirty="0">
                <a:solidFill>
                  <a:srgbClr val="000000"/>
                </a:solidFill>
                <a:latin typeface="SQFOVV+Arial Bold Italic"/>
                <a:cs typeface="SQFOVV+Arial Bold Italic"/>
              </a:rPr>
              <a:t>no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468235" y="2501456"/>
            <a:ext cx="736959" cy="293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1" dirty="0">
                <a:solidFill>
                  <a:srgbClr val="000000"/>
                </a:solidFill>
                <a:latin typeface="SQFOVV+Arial Bold Italic"/>
                <a:cs typeface="SQFOVV+Arial Bold Italic"/>
              </a:rPr>
              <a:t>vklad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48640" y="2966911"/>
            <a:ext cx="812862" cy="293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sz="1800" i="1" dirty="0">
                <a:solidFill>
                  <a:srgbClr val="000000"/>
                </a:solidFill>
                <a:latin typeface="JHUHDS+Arial Italic"/>
                <a:cs typeface="JHUHDS+Arial Italic"/>
              </a:rPr>
              <a:t>ČMSS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2533523" y="2966911"/>
            <a:ext cx="1587814" cy="142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sz="1800" i="1" dirty="0">
                <a:solidFill>
                  <a:srgbClr val="000000"/>
                </a:solidFill>
                <a:latin typeface="JHUHDS+Arial Italic"/>
                <a:cs typeface="JHUHDS+Arial Italic"/>
              </a:rPr>
              <a:t>Atraktiv rychlá</a:t>
            </a:r>
          </a:p>
          <a:p>
            <a:pPr marL="0" marR="0">
              <a:lnSpc>
                <a:spcPts val="2010"/>
              </a:lnSpc>
              <a:spcBef>
                <a:spcPts val="2496"/>
              </a:spcBef>
              <a:spcAft>
                <a:spcPts val="0"/>
              </a:spcAft>
            </a:pPr>
            <a:r>
              <a:rPr sz="1800" i="1" dirty="0">
                <a:solidFill>
                  <a:srgbClr val="000000"/>
                </a:solidFill>
                <a:latin typeface="JHUHDS+Arial Italic"/>
                <a:cs typeface="JHUHDS+Arial Italic"/>
              </a:rPr>
              <a:t>Kredit rychlá</a:t>
            </a:r>
          </a:p>
          <a:p>
            <a:pPr marL="0" marR="0">
              <a:lnSpc>
                <a:spcPts val="2010"/>
              </a:lnSpc>
              <a:spcBef>
                <a:spcPts val="2446"/>
              </a:spcBef>
              <a:spcAft>
                <a:spcPts val="0"/>
              </a:spcAft>
            </a:pPr>
            <a:r>
              <a:rPr sz="1800" i="1" dirty="0">
                <a:solidFill>
                  <a:srgbClr val="000000"/>
                </a:solidFill>
                <a:latin typeface="RLABEH+Arial Italic"/>
                <a:cs typeface="RLABEH+Arial Italic"/>
              </a:rPr>
              <a:t>OS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5101082" y="2966911"/>
            <a:ext cx="800583" cy="293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sz="1800" i="1" dirty="0">
                <a:solidFill>
                  <a:srgbClr val="000000"/>
                </a:solidFill>
                <a:latin typeface="RLABEH+Arial Italic"/>
                <a:cs typeface="RLABEH+Arial Italic"/>
              </a:rPr>
              <a:t>3,70%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295644" y="2966911"/>
            <a:ext cx="800583" cy="293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sz="1800" i="1" dirty="0">
                <a:solidFill>
                  <a:srgbClr val="000000"/>
                </a:solidFill>
                <a:latin typeface="RLABEH+Arial Italic"/>
                <a:cs typeface="RLABEH+Arial Italic"/>
              </a:rPr>
              <a:t>42,1%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7440803" y="2966911"/>
            <a:ext cx="1307745" cy="293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sz="1800" i="1" dirty="0">
                <a:solidFill>
                  <a:srgbClr val="000000"/>
                </a:solidFill>
                <a:latin typeface="JHUHDS+Arial Italic"/>
                <a:cs typeface="JHUHDS+Arial Italic"/>
              </a:rPr>
              <a:t>840</a:t>
            </a:r>
            <a:r>
              <a:rPr sz="1800" i="1" spc="14" dirty="0">
                <a:solidFill>
                  <a:srgbClr val="000000"/>
                </a:solidFill>
                <a:latin typeface="JHUHDS+Arial Italic"/>
                <a:cs typeface="JHUHDS+Arial Italic"/>
              </a:rPr>
              <a:t> </a:t>
            </a:r>
            <a:r>
              <a:rPr sz="1800" i="1" dirty="0">
                <a:solidFill>
                  <a:srgbClr val="000000"/>
                </a:solidFill>
                <a:latin typeface="JHUHDS+Arial Italic"/>
                <a:cs typeface="JHUHDS+Arial Italic"/>
              </a:rPr>
              <a:t>688 Kč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548640" y="3532950"/>
            <a:ext cx="800250" cy="293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sz="1800" i="1" dirty="0">
                <a:solidFill>
                  <a:srgbClr val="000000"/>
                </a:solidFill>
                <a:latin typeface="RLABEH+Arial Italic"/>
                <a:cs typeface="RLABEH+Arial Italic"/>
              </a:rPr>
              <a:t>MPSS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5418074" y="3532950"/>
            <a:ext cx="482798" cy="293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sz="1800" i="1" dirty="0">
                <a:solidFill>
                  <a:srgbClr val="000000"/>
                </a:solidFill>
                <a:latin typeface="RLABEH+Arial Italic"/>
                <a:cs typeface="RLABEH+Arial Italic"/>
              </a:rPr>
              <a:t>5%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6168898" y="3532950"/>
            <a:ext cx="927720" cy="293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sz="1800" i="1" dirty="0">
                <a:solidFill>
                  <a:srgbClr val="000000"/>
                </a:solidFill>
                <a:latin typeface="RLABEH+Arial Italic"/>
                <a:cs typeface="RLABEH+Arial Italic"/>
              </a:rPr>
              <a:t>44,60%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7440803" y="3532950"/>
            <a:ext cx="1307745" cy="293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sz="1800" i="1" dirty="0">
                <a:solidFill>
                  <a:srgbClr val="000000"/>
                </a:solidFill>
                <a:latin typeface="JHUHDS+Arial Italic"/>
                <a:cs typeface="JHUHDS+Arial Italic"/>
              </a:rPr>
              <a:t>884</a:t>
            </a:r>
            <a:r>
              <a:rPr sz="1800" i="1" spc="14" dirty="0">
                <a:solidFill>
                  <a:srgbClr val="000000"/>
                </a:solidFill>
                <a:latin typeface="JHUHDS+Arial Italic"/>
                <a:cs typeface="JHUHDS+Arial Italic"/>
              </a:rPr>
              <a:t> </a:t>
            </a:r>
            <a:r>
              <a:rPr sz="1800" i="1" dirty="0">
                <a:solidFill>
                  <a:srgbClr val="000000"/>
                </a:solidFill>
                <a:latin typeface="JHUHDS+Arial Italic"/>
                <a:cs typeface="JHUHDS+Arial Italic"/>
              </a:rPr>
              <a:t>928 Kč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548640" y="4098989"/>
            <a:ext cx="1321296" cy="293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sz="1800" i="1" dirty="0">
                <a:solidFill>
                  <a:srgbClr val="000000"/>
                </a:solidFill>
                <a:latin typeface="RLABEH+Arial Italic"/>
                <a:cs typeface="RLABEH+Arial Italic"/>
              </a:rPr>
              <a:t>Wuestenrot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5101082" y="4098989"/>
            <a:ext cx="800583" cy="293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sz="1800" i="1" dirty="0">
                <a:solidFill>
                  <a:srgbClr val="000000"/>
                </a:solidFill>
                <a:latin typeface="RLABEH+Arial Italic"/>
                <a:cs typeface="RLABEH+Arial Italic"/>
              </a:rPr>
              <a:t>3,70%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6168898" y="4098989"/>
            <a:ext cx="2580876" cy="8961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sz="1800" i="1" dirty="0">
                <a:solidFill>
                  <a:srgbClr val="000000"/>
                </a:solidFill>
                <a:latin typeface="RLABEH+Arial Italic"/>
                <a:cs typeface="RLABEH+Arial Italic"/>
              </a:rPr>
              <a:t>62,40%</a:t>
            </a:r>
            <a:r>
              <a:rPr sz="1800" i="1" spc="1911" dirty="0">
                <a:solidFill>
                  <a:srgbClr val="000000"/>
                </a:solidFill>
                <a:latin typeface="RLABEH+Arial Italic"/>
                <a:cs typeface="RLABEH+Arial Italic"/>
              </a:rPr>
              <a:t> </a:t>
            </a:r>
            <a:r>
              <a:rPr sz="1800" i="1" dirty="0">
                <a:solidFill>
                  <a:srgbClr val="000000"/>
                </a:solidFill>
                <a:latin typeface="JHUHDS+Arial Italic"/>
                <a:cs typeface="JHUHDS+Arial Italic"/>
              </a:rPr>
              <a:t>1 243 353 Kč</a:t>
            </a:r>
          </a:p>
          <a:p>
            <a:pPr marL="315722" marR="0">
              <a:lnSpc>
                <a:spcPts val="2013"/>
              </a:lnSpc>
              <a:spcBef>
                <a:spcPts val="2781"/>
              </a:spcBef>
              <a:spcAft>
                <a:spcPts val="0"/>
              </a:spcAft>
            </a:pPr>
            <a:r>
              <a:rPr sz="1800" b="1" i="1" dirty="0">
                <a:solidFill>
                  <a:srgbClr val="000000"/>
                </a:solidFill>
                <a:latin typeface="SQFOVV+Arial Bold Italic"/>
                <a:cs typeface="SQFOVV+Arial Bold Italic"/>
              </a:rPr>
              <a:t>40%</a:t>
            </a:r>
            <a:r>
              <a:rPr sz="1800" b="1" i="1" spc="3249" dirty="0">
                <a:solidFill>
                  <a:srgbClr val="000000"/>
                </a:solidFill>
                <a:latin typeface="SQFOVV+Arial Bold Italic"/>
                <a:cs typeface="SQFOVV+Arial Bold Italic"/>
              </a:rPr>
              <a:t> </a:t>
            </a:r>
            <a:r>
              <a:rPr sz="1800" b="1" i="1" dirty="0">
                <a:solidFill>
                  <a:srgbClr val="000000"/>
                </a:solidFill>
                <a:latin typeface="REOWJS+Arial Bold Italic"/>
                <a:cs typeface="REOWJS+Arial Bold Italic"/>
              </a:rPr>
              <a:t>809</a:t>
            </a:r>
            <a:r>
              <a:rPr sz="1800" b="1" i="1" spc="14" dirty="0">
                <a:solidFill>
                  <a:srgbClr val="000000"/>
                </a:solidFill>
                <a:latin typeface="REOWJS+Arial Bold Italic"/>
                <a:cs typeface="REOWJS+Arial Bold Italic"/>
              </a:rPr>
              <a:t> </a:t>
            </a:r>
            <a:r>
              <a:rPr sz="1800" b="1" i="1" dirty="0">
                <a:solidFill>
                  <a:srgbClr val="000000"/>
                </a:solidFill>
                <a:latin typeface="REOWJS+Arial Bold Italic"/>
                <a:cs typeface="REOWJS+Arial Bold Italic"/>
              </a:rPr>
              <a:t>025 Kč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2533523" y="4564444"/>
            <a:ext cx="1549672" cy="5678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1" dirty="0">
                <a:solidFill>
                  <a:srgbClr val="000000"/>
                </a:solidFill>
                <a:latin typeface="SQFOVV+Arial Bold Italic"/>
                <a:cs typeface="SQFOVV+Arial Bold Italic"/>
              </a:rPr>
              <a:t>Nadstandard</a:t>
            </a:r>
          </a:p>
          <a:p>
            <a:pPr marL="342900" marR="0">
              <a:lnSpc>
                <a:spcPts val="2013"/>
              </a:lnSpc>
              <a:spcBef>
                <a:spcPts val="196"/>
              </a:spcBef>
              <a:spcAft>
                <a:spcPts val="0"/>
              </a:spcAft>
            </a:pPr>
            <a:r>
              <a:rPr sz="1800" b="1" i="1" dirty="0">
                <a:solidFill>
                  <a:srgbClr val="000000"/>
                </a:solidFill>
                <a:latin typeface="SQFOVV+Arial Bold Italic"/>
                <a:cs typeface="SQFOVV+Arial Bold Italic"/>
              </a:rPr>
              <a:t>NU/EU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548640" y="4701328"/>
            <a:ext cx="724662" cy="2938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3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1" dirty="0">
                <a:solidFill>
                  <a:srgbClr val="000000"/>
                </a:solidFill>
                <a:latin typeface="SQFOVV+Arial Bold Italic"/>
                <a:cs typeface="SQFOVV+Arial Bold Italic"/>
              </a:rPr>
              <a:t>Hypo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5099558" y="4701328"/>
            <a:ext cx="801447" cy="2938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3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1" dirty="0">
                <a:solidFill>
                  <a:srgbClr val="000000"/>
                </a:solidFill>
                <a:latin typeface="SQFOVV+Arial Bold Italic"/>
                <a:cs typeface="SQFOVV+Arial Bold Italic"/>
              </a:rPr>
              <a:t>3,90%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548640" y="5304832"/>
            <a:ext cx="762887" cy="2938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3"/>
              </a:lnSpc>
              <a:spcBef>
                <a:spcPts val="0"/>
              </a:spcBef>
              <a:spcAft>
                <a:spcPts val="0"/>
              </a:spcAft>
            </a:pPr>
            <a:r>
              <a:rPr sz="1800" i="1" dirty="0">
                <a:solidFill>
                  <a:srgbClr val="000000"/>
                </a:solidFill>
                <a:latin typeface="RLABEH+Arial Italic"/>
                <a:cs typeface="RLABEH+Arial Italic"/>
              </a:rPr>
              <a:t>RSTS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2533523" y="5304832"/>
            <a:ext cx="1396917" cy="2938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3"/>
              </a:lnSpc>
              <a:spcBef>
                <a:spcPts val="0"/>
              </a:spcBef>
              <a:spcAft>
                <a:spcPts val="0"/>
              </a:spcAft>
            </a:pPr>
            <a:r>
              <a:rPr sz="1800" i="1" dirty="0">
                <a:solidFill>
                  <a:srgbClr val="000000"/>
                </a:solidFill>
                <a:latin typeface="JHUHDS+Arial Italic"/>
                <a:cs typeface="JHUHDS+Arial Italic"/>
              </a:rPr>
              <a:t>úvěrový</a:t>
            </a:r>
            <a:r>
              <a:rPr sz="1800" i="1" spc="15" dirty="0">
                <a:solidFill>
                  <a:srgbClr val="000000"/>
                </a:solidFill>
                <a:latin typeface="JHUHDS+Arial Italic"/>
                <a:cs typeface="JHUHDS+Arial Italic"/>
              </a:rPr>
              <a:t> </a:t>
            </a:r>
            <a:r>
              <a:rPr sz="1800" i="1" dirty="0">
                <a:solidFill>
                  <a:srgbClr val="000000"/>
                </a:solidFill>
                <a:latin typeface="JHUHDS+Arial Italic"/>
                <a:cs typeface="JHUHDS+Arial Italic"/>
              </a:rPr>
              <a:t>tarif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5101082" y="5304832"/>
            <a:ext cx="801447" cy="8597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3"/>
              </a:lnSpc>
              <a:spcBef>
                <a:spcPts val="0"/>
              </a:spcBef>
              <a:spcAft>
                <a:spcPts val="0"/>
              </a:spcAft>
            </a:pPr>
            <a:r>
              <a:rPr sz="1800" i="1" dirty="0">
                <a:solidFill>
                  <a:srgbClr val="000000"/>
                </a:solidFill>
                <a:latin typeface="RLABEH+Arial Italic"/>
                <a:cs typeface="RLABEH+Arial Italic"/>
              </a:rPr>
              <a:t>3,50%</a:t>
            </a:r>
          </a:p>
          <a:p>
            <a:pPr marL="0" marR="0">
              <a:lnSpc>
                <a:spcPts val="2010"/>
              </a:lnSpc>
              <a:spcBef>
                <a:spcPts val="2494"/>
              </a:spcBef>
              <a:spcAft>
                <a:spcPts val="0"/>
              </a:spcAft>
            </a:pPr>
            <a:r>
              <a:rPr sz="1800" i="1" dirty="0">
                <a:solidFill>
                  <a:srgbClr val="000000"/>
                </a:solidFill>
                <a:latin typeface="RLABEH+Arial Italic"/>
                <a:cs typeface="RLABEH+Arial Italic"/>
              </a:rPr>
              <a:t>4,75%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6295644" y="5304832"/>
            <a:ext cx="2453056" cy="8597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3"/>
              </a:lnSpc>
              <a:spcBef>
                <a:spcPts val="0"/>
              </a:spcBef>
              <a:spcAft>
                <a:spcPts val="0"/>
              </a:spcAft>
            </a:pPr>
            <a:r>
              <a:rPr sz="1800" i="1" dirty="0">
                <a:solidFill>
                  <a:srgbClr val="000000"/>
                </a:solidFill>
                <a:latin typeface="RLABEH+Arial Italic"/>
                <a:cs typeface="RLABEH+Arial Italic"/>
              </a:rPr>
              <a:t>53,8%</a:t>
            </a:r>
            <a:r>
              <a:rPr sz="1800" i="1" spc="1920" dirty="0">
                <a:solidFill>
                  <a:srgbClr val="000000"/>
                </a:solidFill>
                <a:latin typeface="RLABEH+Arial Italic"/>
                <a:cs typeface="RLABEH+Arial Italic"/>
              </a:rPr>
              <a:t> </a:t>
            </a:r>
            <a:r>
              <a:rPr sz="1800" i="1" dirty="0">
                <a:solidFill>
                  <a:srgbClr val="000000"/>
                </a:solidFill>
                <a:latin typeface="JHUHDS+Arial Italic"/>
                <a:cs typeface="JHUHDS+Arial Italic"/>
              </a:rPr>
              <a:t>1 076</a:t>
            </a:r>
            <a:r>
              <a:rPr sz="1800" i="1" spc="13" dirty="0">
                <a:solidFill>
                  <a:srgbClr val="000000"/>
                </a:solidFill>
                <a:latin typeface="JHUHDS+Arial Italic"/>
                <a:cs typeface="JHUHDS+Arial Italic"/>
              </a:rPr>
              <a:t> </a:t>
            </a:r>
            <a:r>
              <a:rPr sz="1800" i="1" dirty="0">
                <a:solidFill>
                  <a:srgbClr val="000000"/>
                </a:solidFill>
                <a:latin typeface="JHUHDS+Arial Italic"/>
                <a:cs typeface="JHUHDS+Arial Italic"/>
              </a:rPr>
              <a:t>481 Kč</a:t>
            </a:r>
          </a:p>
          <a:p>
            <a:pPr marL="0" marR="0">
              <a:lnSpc>
                <a:spcPts val="2010"/>
              </a:lnSpc>
              <a:spcBef>
                <a:spcPts val="2494"/>
              </a:spcBef>
              <a:spcAft>
                <a:spcPts val="0"/>
              </a:spcAft>
            </a:pPr>
            <a:r>
              <a:rPr sz="1800" i="1" dirty="0">
                <a:solidFill>
                  <a:srgbClr val="000000"/>
                </a:solidFill>
                <a:latin typeface="RLABEH+Arial Italic"/>
                <a:cs typeface="RLABEH+Arial Italic"/>
              </a:rPr>
              <a:t>62,8%</a:t>
            </a:r>
            <a:r>
              <a:rPr sz="1800" i="1" spc="1925" dirty="0">
                <a:solidFill>
                  <a:srgbClr val="000000"/>
                </a:solidFill>
                <a:latin typeface="RLABEH+Arial Italic"/>
                <a:cs typeface="RLABEH+Arial Italic"/>
              </a:rPr>
              <a:t> </a:t>
            </a:r>
            <a:r>
              <a:rPr sz="1800" i="1" dirty="0">
                <a:solidFill>
                  <a:srgbClr val="000000"/>
                </a:solidFill>
                <a:latin typeface="JHUHDS+Arial Italic"/>
                <a:cs typeface="JHUHDS+Arial Italic"/>
              </a:rPr>
              <a:t>1 242 230 Kč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548640" y="5871071"/>
            <a:ext cx="774910" cy="293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sz="1800" i="1" dirty="0">
                <a:solidFill>
                  <a:srgbClr val="000000"/>
                </a:solidFill>
                <a:latin typeface="JHUHDS+Arial Italic"/>
                <a:cs typeface="JHUHDS+Arial Italic"/>
              </a:rPr>
              <a:t>SSČS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2533523" y="5871071"/>
            <a:ext cx="1725202" cy="293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sz="1800" i="1" dirty="0">
                <a:solidFill>
                  <a:srgbClr val="000000"/>
                </a:solidFill>
                <a:latin typeface="JHUHDS+Arial Italic"/>
                <a:cs typeface="JHUHDS+Arial Italic"/>
              </a:rPr>
              <a:t>Rychlá varianta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41806" y="385127"/>
            <a:ext cx="7212998" cy="980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UUNOCP+Arial"/>
                <a:cs typeface="UUNOCP+Arial"/>
              </a:rPr>
              <a:t>Potřebná</a:t>
            </a:r>
            <a:r>
              <a:rPr sz="3200" spc="-1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3200" dirty="0">
                <a:solidFill>
                  <a:srgbClr val="000000"/>
                </a:solidFill>
                <a:latin typeface="UUNOCP+Arial"/>
                <a:cs typeface="UUNOCP+Arial"/>
              </a:rPr>
              <a:t>vložená</a:t>
            </a:r>
            <a:r>
              <a:rPr sz="3200" spc="-2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3200" dirty="0">
                <a:solidFill>
                  <a:srgbClr val="000000"/>
                </a:solidFill>
                <a:latin typeface="UUNOCP+Arial"/>
                <a:cs typeface="UUNOCP+Arial"/>
              </a:rPr>
              <a:t>částka</a:t>
            </a:r>
            <a:r>
              <a:rPr sz="3200" spc="-3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3200" dirty="0">
                <a:solidFill>
                  <a:srgbClr val="000000"/>
                </a:solidFill>
                <a:latin typeface="UUNOCP+Arial"/>
                <a:cs typeface="UUNOCP+Arial"/>
              </a:rPr>
              <a:t>pro</a:t>
            </a:r>
            <a:r>
              <a:rPr sz="3200" spc="-2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3200" dirty="0">
                <a:solidFill>
                  <a:srgbClr val="000000"/>
                </a:solidFill>
                <a:latin typeface="UUNOCP+Arial"/>
                <a:cs typeface="UUNOCP+Arial"/>
              </a:rPr>
              <a:t>naspoření</a:t>
            </a:r>
          </a:p>
          <a:p>
            <a:pPr marL="551662" marR="0">
              <a:lnSpc>
                <a:spcPts val="3579"/>
              </a:lnSpc>
              <a:spcBef>
                <a:spcPts val="21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UUNOCP+Arial"/>
                <a:cs typeface="UUNOCP+Arial"/>
              </a:rPr>
              <a:t>minimální po</a:t>
            </a:r>
            <a:r>
              <a:rPr sz="3200" spc="-1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3200" dirty="0">
                <a:solidFill>
                  <a:srgbClr val="000000"/>
                </a:solidFill>
                <a:latin typeface="UUNOCP+Arial"/>
                <a:cs typeface="UUNOCP+Arial"/>
              </a:rPr>
              <a:t>dvou</a:t>
            </a:r>
            <a:r>
              <a:rPr sz="3200" spc="-2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3200" dirty="0">
                <a:solidFill>
                  <a:srgbClr val="000000"/>
                </a:solidFill>
                <a:latin typeface="UUNOCP+Arial"/>
                <a:cs typeface="UUNOCP+Arial"/>
              </a:rPr>
              <a:t>letech spoření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6765" y="2071467"/>
            <a:ext cx="5574747" cy="2219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47"/>
              </a:lnSpc>
              <a:spcBef>
                <a:spcPts val="0"/>
              </a:spcBef>
              <a:spcAft>
                <a:spcPts val="0"/>
              </a:spcAft>
            </a:pPr>
            <a:r>
              <a:rPr sz="1300" i="1" dirty="0">
                <a:solidFill>
                  <a:srgbClr val="000000"/>
                </a:solidFill>
                <a:latin typeface="JHUHDS+Arial Italic"/>
                <a:cs typeface="JHUHDS+Arial Italic"/>
              </a:rPr>
              <a:t>Výše počátečního</a:t>
            </a:r>
            <a:r>
              <a:rPr sz="1300" i="1" spc="44" dirty="0">
                <a:solidFill>
                  <a:srgbClr val="000000"/>
                </a:solidFill>
                <a:latin typeface="JHUHDS+Arial Italic"/>
                <a:cs typeface="JHUHDS+Arial Italic"/>
              </a:rPr>
              <a:t> </a:t>
            </a:r>
            <a:r>
              <a:rPr sz="1300" i="1" dirty="0">
                <a:solidFill>
                  <a:srgbClr val="000000"/>
                </a:solidFill>
                <a:latin typeface="JHUHDS+Arial Italic"/>
                <a:cs typeface="JHUHDS+Arial Italic"/>
              </a:rPr>
              <a:t>vkladu pro</a:t>
            </a:r>
            <a:r>
              <a:rPr sz="1300" i="1" spc="21" dirty="0">
                <a:solidFill>
                  <a:srgbClr val="000000"/>
                </a:solidFill>
                <a:latin typeface="JHUHDS+Arial Italic"/>
                <a:cs typeface="JHUHDS+Arial Italic"/>
              </a:rPr>
              <a:t> </a:t>
            </a:r>
            <a:r>
              <a:rPr sz="1300" i="1" dirty="0">
                <a:solidFill>
                  <a:srgbClr val="000000"/>
                </a:solidFill>
                <a:latin typeface="JHUHDS+Arial Italic"/>
                <a:cs typeface="JHUHDS+Arial Italic"/>
              </a:rPr>
              <a:t>naspoření</a:t>
            </a:r>
            <a:r>
              <a:rPr sz="1300" i="1" spc="43" dirty="0">
                <a:solidFill>
                  <a:srgbClr val="000000"/>
                </a:solidFill>
                <a:latin typeface="JHUHDS+Arial Italic"/>
                <a:cs typeface="JHUHDS+Arial Italic"/>
              </a:rPr>
              <a:t> </a:t>
            </a:r>
            <a:r>
              <a:rPr sz="1300" i="1" dirty="0">
                <a:solidFill>
                  <a:srgbClr val="000000"/>
                </a:solidFill>
                <a:latin typeface="JHUHDS+Arial Italic"/>
                <a:cs typeface="JHUHDS+Arial Italic"/>
              </a:rPr>
              <a:t>potřebné</a:t>
            </a:r>
            <a:r>
              <a:rPr sz="1300" i="1" spc="30" dirty="0">
                <a:solidFill>
                  <a:srgbClr val="000000"/>
                </a:solidFill>
                <a:latin typeface="JHUHDS+Arial Italic"/>
                <a:cs typeface="JHUHDS+Arial Italic"/>
              </a:rPr>
              <a:t> </a:t>
            </a:r>
            <a:r>
              <a:rPr sz="1300" i="1" dirty="0">
                <a:solidFill>
                  <a:srgbClr val="000000"/>
                </a:solidFill>
                <a:latin typeface="JHUHDS+Arial Italic"/>
                <a:cs typeface="JHUHDS+Arial Italic"/>
              </a:rPr>
              <a:t>výše úspor</a:t>
            </a:r>
            <a:r>
              <a:rPr sz="1300" i="1" spc="21" dirty="0">
                <a:solidFill>
                  <a:srgbClr val="000000"/>
                </a:solidFill>
                <a:latin typeface="JHUHDS+Arial Italic"/>
                <a:cs typeface="JHUHDS+Arial Italic"/>
              </a:rPr>
              <a:t> </a:t>
            </a:r>
            <a:r>
              <a:rPr sz="1300" i="1" dirty="0">
                <a:solidFill>
                  <a:srgbClr val="000000"/>
                </a:solidFill>
                <a:latin typeface="JHUHDS+Arial Italic"/>
                <a:cs typeface="JHUHDS+Arial Italic"/>
              </a:rPr>
              <a:t>ve 24 měsíci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6765" y="2386046"/>
            <a:ext cx="939010" cy="420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47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1" dirty="0">
                <a:solidFill>
                  <a:srgbClr val="000000"/>
                </a:solidFill>
                <a:latin typeface="REOWJS+Arial Bold Italic"/>
                <a:cs typeface="REOWJS+Arial Bold Italic"/>
              </a:rPr>
              <a:t>Stavební</a:t>
            </a:r>
          </a:p>
          <a:p>
            <a:pPr marL="0" marR="0">
              <a:lnSpc>
                <a:spcPts val="1447"/>
              </a:lnSpc>
              <a:spcBef>
                <a:spcPts val="162"/>
              </a:spcBef>
              <a:spcAft>
                <a:spcPts val="0"/>
              </a:spcAft>
            </a:pPr>
            <a:r>
              <a:rPr sz="1300" b="1" i="1" dirty="0">
                <a:solidFill>
                  <a:srgbClr val="000000"/>
                </a:solidFill>
                <a:latin typeface="REOWJS+Arial Bold Italic"/>
                <a:cs typeface="REOWJS+Arial Bold Italic"/>
              </a:rPr>
              <a:t>spořitelna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636522" y="2386046"/>
            <a:ext cx="783684" cy="420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47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1" spc="-10" dirty="0">
                <a:solidFill>
                  <a:srgbClr val="000000"/>
                </a:solidFill>
                <a:latin typeface="REOWJS+Arial Bold Italic"/>
                <a:cs typeface="REOWJS+Arial Bold Italic"/>
              </a:rPr>
              <a:t>Tarifní</a:t>
            </a:r>
          </a:p>
          <a:p>
            <a:pPr marL="0" marR="0">
              <a:lnSpc>
                <a:spcPts val="1447"/>
              </a:lnSpc>
              <a:spcBef>
                <a:spcPts val="162"/>
              </a:spcBef>
              <a:spcAft>
                <a:spcPts val="0"/>
              </a:spcAft>
            </a:pPr>
            <a:r>
              <a:rPr sz="1300" b="1" i="1" dirty="0">
                <a:solidFill>
                  <a:srgbClr val="000000"/>
                </a:solidFill>
                <a:latin typeface="SQFOVV+Arial Bold Italic"/>
                <a:cs typeface="SQFOVV+Arial Bold Italic"/>
              </a:rPr>
              <a:t>varianta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774950" y="2386046"/>
            <a:ext cx="656710" cy="420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47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1" dirty="0">
                <a:solidFill>
                  <a:srgbClr val="000000"/>
                </a:solidFill>
                <a:latin typeface="REOWJS+Arial Bold Italic"/>
                <a:cs typeface="REOWJS+Arial Bold Italic"/>
              </a:rPr>
              <a:t>Úrok z</a:t>
            </a:r>
          </a:p>
          <a:p>
            <a:pPr marL="0" marR="0">
              <a:lnSpc>
                <a:spcPts val="1447"/>
              </a:lnSpc>
              <a:spcBef>
                <a:spcPts val="162"/>
              </a:spcBef>
              <a:spcAft>
                <a:spcPts val="0"/>
              </a:spcAft>
            </a:pPr>
            <a:r>
              <a:rPr sz="1300" b="1" i="1" dirty="0">
                <a:solidFill>
                  <a:srgbClr val="000000"/>
                </a:solidFill>
                <a:latin typeface="REOWJS+Arial Bold Italic"/>
                <a:cs typeface="REOWJS+Arial Bold Italic"/>
              </a:rPr>
              <a:t>úvěru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560699" y="2386046"/>
            <a:ext cx="2473731" cy="420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47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1" dirty="0">
                <a:solidFill>
                  <a:srgbClr val="000000"/>
                </a:solidFill>
                <a:latin typeface="REOWJS+Arial Bold Italic"/>
                <a:cs typeface="REOWJS+Arial Bold Italic"/>
              </a:rPr>
              <a:t>Počátečn</a:t>
            </a:r>
            <a:r>
              <a:rPr sz="1300" b="1" i="1" spc="1430" dirty="0">
                <a:solidFill>
                  <a:srgbClr val="000000"/>
                </a:solidFill>
                <a:latin typeface="REOWJS+Arial Bold Italic"/>
                <a:cs typeface="REOWJS+Arial Bold Italic"/>
              </a:rPr>
              <a:t> </a:t>
            </a:r>
            <a:r>
              <a:rPr sz="1300" b="1" i="1" dirty="0">
                <a:solidFill>
                  <a:srgbClr val="000000"/>
                </a:solidFill>
                <a:latin typeface="REOWJS+Arial Bold Italic"/>
                <a:cs typeface="REOWJS+Arial Bold Italic"/>
              </a:rPr>
              <a:t>Měsíc</a:t>
            </a:r>
            <a:r>
              <a:rPr sz="1300" b="1" i="1" spc="34" dirty="0">
                <a:solidFill>
                  <a:srgbClr val="000000"/>
                </a:solidFill>
                <a:latin typeface="REOWJS+Arial Bold Italic"/>
                <a:cs typeface="REOWJS+Arial Bold Italic"/>
              </a:rPr>
              <a:t> </a:t>
            </a:r>
            <a:r>
              <a:rPr sz="1300" b="1" i="1" dirty="0">
                <a:solidFill>
                  <a:srgbClr val="000000"/>
                </a:solidFill>
                <a:latin typeface="REOWJS+Arial Bold Italic"/>
                <a:cs typeface="REOWJS+Arial Bold Italic"/>
              </a:rPr>
              <a:t>dosažení</a:t>
            </a:r>
          </a:p>
          <a:p>
            <a:pPr marL="0" marR="0">
              <a:lnSpc>
                <a:spcPts val="1447"/>
              </a:lnSpc>
              <a:spcBef>
                <a:spcPts val="162"/>
              </a:spcBef>
              <a:spcAft>
                <a:spcPts val="0"/>
              </a:spcAft>
            </a:pPr>
            <a:r>
              <a:rPr sz="1300" b="1" i="1" dirty="0">
                <a:solidFill>
                  <a:srgbClr val="000000"/>
                </a:solidFill>
                <a:latin typeface="REOWJS+Arial Bold Italic"/>
                <a:cs typeface="REOWJS+Arial Bold Italic"/>
              </a:rPr>
              <a:t>í vklad</a:t>
            </a:r>
            <a:r>
              <a:rPr sz="1300" b="1" i="1" spc="3156" dirty="0">
                <a:solidFill>
                  <a:srgbClr val="000000"/>
                </a:solidFill>
                <a:latin typeface="REOWJS+Arial Bold Italic"/>
                <a:cs typeface="REOWJS+Arial Bold Italic"/>
              </a:rPr>
              <a:t> </a:t>
            </a:r>
            <a:r>
              <a:rPr sz="1300" b="1" i="1" dirty="0">
                <a:solidFill>
                  <a:srgbClr val="000000"/>
                </a:solidFill>
                <a:latin typeface="REOWJS+Arial Bold Italic"/>
                <a:cs typeface="REOWJS+Arial Bold Italic"/>
              </a:rPr>
              <a:t>hodnotícího</a:t>
            </a:r>
            <a:r>
              <a:rPr sz="1300" b="1" i="1" spc="56" dirty="0">
                <a:solidFill>
                  <a:srgbClr val="000000"/>
                </a:solidFill>
                <a:latin typeface="REOWJS+Arial Bold Italic"/>
                <a:cs typeface="REOWJS+Arial Bold Italic"/>
              </a:rPr>
              <a:t> </a:t>
            </a:r>
            <a:r>
              <a:rPr sz="1300" b="1" i="1" dirty="0">
                <a:solidFill>
                  <a:srgbClr val="000000"/>
                </a:solidFill>
                <a:latin typeface="REOWJS+Arial Bold Italic"/>
                <a:cs typeface="REOWJS+Arial Bold Italic"/>
              </a:rPr>
              <a:t>čísla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428232" y="2386046"/>
            <a:ext cx="2503297" cy="420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47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1" dirty="0">
                <a:solidFill>
                  <a:srgbClr val="000000"/>
                </a:solidFill>
                <a:latin typeface="REOWJS+Arial Bold Italic"/>
                <a:cs typeface="REOWJS+Arial Bold Italic"/>
              </a:rPr>
              <a:t>Potřebné</a:t>
            </a:r>
            <a:r>
              <a:rPr sz="1300" b="1" i="1" spc="36" dirty="0">
                <a:solidFill>
                  <a:srgbClr val="000000"/>
                </a:solidFill>
                <a:latin typeface="REOWJS+Arial Bold Italic"/>
                <a:cs typeface="REOWJS+Arial Bold Italic"/>
              </a:rPr>
              <a:t> </a:t>
            </a:r>
            <a:r>
              <a:rPr sz="1300" b="1" i="1" dirty="0">
                <a:solidFill>
                  <a:srgbClr val="000000"/>
                </a:solidFill>
                <a:latin typeface="REOWJS+Arial Bold Italic"/>
                <a:cs typeface="REOWJS+Arial Bold Italic"/>
              </a:rPr>
              <a:t>naspořené</a:t>
            </a:r>
            <a:r>
              <a:rPr sz="1300" b="1" i="1" spc="48" dirty="0">
                <a:solidFill>
                  <a:srgbClr val="000000"/>
                </a:solidFill>
                <a:latin typeface="REOWJS+Arial Bold Italic"/>
                <a:cs typeface="REOWJS+Arial Bold Italic"/>
              </a:rPr>
              <a:t> </a:t>
            </a:r>
            <a:r>
              <a:rPr sz="1300" b="1" i="1" dirty="0">
                <a:solidFill>
                  <a:srgbClr val="000000"/>
                </a:solidFill>
                <a:latin typeface="REOWJS+Arial Bold Italic"/>
                <a:cs typeface="REOWJS+Arial Bold Italic"/>
              </a:rPr>
              <a:t>procento</a:t>
            </a:r>
          </a:p>
          <a:p>
            <a:pPr marL="0" marR="0">
              <a:lnSpc>
                <a:spcPts val="1447"/>
              </a:lnSpc>
              <a:spcBef>
                <a:spcPts val="162"/>
              </a:spcBef>
              <a:spcAft>
                <a:spcPts val="0"/>
              </a:spcAft>
            </a:pPr>
            <a:r>
              <a:rPr sz="1300" b="1" i="1" dirty="0">
                <a:solidFill>
                  <a:srgbClr val="000000"/>
                </a:solidFill>
                <a:latin typeface="REOWJS+Arial Bold Italic"/>
                <a:cs typeface="REOWJS+Arial Bold Italic"/>
              </a:rPr>
              <a:t>z cílové</a:t>
            </a:r>
            <a:r>
              <a:rPr sz="1300" b="1" i="1" spc="31" dirty="0">
                <a:solidFill>
                  <a:srgbClr val="000000"/>
                </a:solidFill>
                <a:latin typeface="REOWJS+Arial Bold Italic"/>
                <a:cs typeface="REOWJS+Arial Bold Italic"/>
              </a:rPr>
              <a:t> </a:t>
            </a:r>
            <a:r>
              <a:rPr sz="1300" b="1" i="1" dirty="0">
                <a:solidFill>
                  <a:srgbClr val="000000"/>
                </a:solidFill>
                <a:latin typeface="REOWJS+Arial Bold Italic"/>
                <a:cs typeface="REOWJS+Arial Bold Italic"/>
              </a:rPr>
              <a:t>částky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636522" y="2873726"/>
            <a:ext cx="765457" cy="4201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47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1" dirty="0">
                <a:solidFill>
                  <a:srgbClr val="000000"/>
                </a:solidFill>
                <a:latin typeface="SQFOVV+Arial Bold Italic"/>
                <a:cs typeface="SQFOVV+Arial Bold Italic"/>
              </a:rPr>
              <a:t>Atraktiv</a:t>
            </a:r>
          </a:p>
          <a:p>
            <a:pPr marL="0" marR="0">
              <a:lnSpc>
                <a:spcPts val="1450"/>
              </a:lnSpc>
              <a:spcBef>
                <a:spcPts val="109"/>
              </a:spcBef>
              <a:spcAft>
                <a:spcPts val="0"/>
              </a:spcAft>
            </a:pPr>
            <a:r>
              <a:rPr sz="1300" b="1" i="1" dirty="0">
                <a:solidFill>
                  <a:srgbClr val="000000"/>
                </a:solidFill>
                <a:latin typeface="REOWJS+Arial Bold Italic"/>
                <a:cs typeface="REOWJS+Arial Bold Italic"/>
              </a:rPr>
              <a:t>rychlá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3739007" y="2873726"/>
            <a:ext cx="748412" cy="2219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47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1" dirty="0">
                <a:solidFill>
                  <a:srgbClr val="000000"/>
                </a:solidFill>
                <a:latin typeface="SQFOVV+Arial Bold Italic"/>
                <a:cs typeface="SQFOVV+Arial Bold Italic"/>
              </a:rPr>
              <a:t>759 944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486765" y="2972786"/>
            <a:ext cx="996893" cy="16852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47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1" dirty="0">
                <a:solidFill>
                  <a:srgbClr val="000000"/>
                </a:solidFill>
                <a:latin typeface="REOWJS+Arial Bold Italic"/>
                <a:cs typeface="REOWJS+Arial Bold Italic"/>
              </a:rPr>
              <a:t>ČMSS</a:t>
            </a:r>
          </a:p>
          <a:p>
            <a:pPr marL="0" marR="0">
              <a:lnSpc>
                <a:spcPts val="1447"/>
              </a:lnSpc>
              <a:spcBef>
                <a:spcPts val="2444"/>
              </a:spcBef>
              <a:spcAft>
                <a:spcPts val="0"/>
              </a:spcAft>
            </a:pPr>
            <a:r>
              <a:rPr sz="1300" i="1" dirty="0">
                <a:solidFill>
                  <a:srgbClr val="000000"/>
                </a:solidFill>
                <a:latin typeface="RLABEH+Arial Italic"/>
                <a:cs typeface="RLABEH+Arial Italic"/>
              </a:rPr>
              <a:t>MPSS</a:t>
            </a:r>
          </a:p>
          <a:p>
            <a:pPr marL="0" marR="0">
              <a:lnSpc>
                <a:spcPts val="1447"/>
              </a:lnSpc>
              <a:spcBef>
                <a:spcPts val="2392"/>
              </a:spcBef>
              <a:spcAft>
                <a:spcPts val="0"/>
              </a:spcAft>
            </a:pPr>
            <a:r>
              <a:rPr sz="1300" i="1" dirty="0">
                <a:solidFill>
                  <a:srgbClr val="000000"/>
                </a:solidFill>
                <a:latin typeface="RLABEH+Arial Italic"/>
                <a:cs typeface="RLABEH+Arial Italic"/>
              </a:rPr>
              <a:t>Wuestenrot</a:t>
            </a:r>
          </a:p>
          <a:p>
            <a:pPr marL="0" marR="0">
              <a:lnSpc>
                <a:spcPts val="1447"/>
              </a:lnSpc>
              <a:spcBef>
                <a:spcPts val="2442"/>
              </a:spcBef>
              <a:spcAft>
                <a:spcPts val="0"/>
              </a:spcAft>
            </a:pPr>
            <a:r>
              <a:rPr sz="1300" i="1" dirty="0">
                <a:solidFill>
                  <a:srgbClr val="000000"/>
                </a:solidFill>
                <a:latin typeface="RLABEH+Arial Italic"/>
                <a:cs typeface="RLABEH+Arial Italic"/>
              </a:rPr>
              <a:t>Hypo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2907538" y="2972786"/>
            <a:ext cx="621836" cy="7099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47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1" dirty="0">
                <a:solidFill>
                  <a:srgbClr val="000000"/>
                </a:solidFill>
                <a:latin typeface="SQFOVV+Arial Bold Italic"/>
                <a:cs typeface="SQFOVV+Arial Bold Italic"/>
              </a:rPr>
              <a:t>3,70%</a:t>
            </a:r>
          </a:p>
          <a:p>
            <a:pPr marL="231647" marR="0">
              <a:lnSpc>
                <a:spcPts val="1447"/>
              </a:lnSpc>
              <a:spcBef>
                <a:spcPts val="2444"/>
              </a:spcBef>
              <a:spcAft>
                <a:spcPts val="0"/>
              </a:spcAft>
            </a:pPr>
            <a:r>
              <a:rPr sz="1300" i="1" dirty="0">
                <a:solidFill>
                  <a:srgbClr val="000000"/>
                </a:solidFill>
                <a:latin typeface="RLABEH+Arial Italic"/>
                <a:cs typeface="RLABEH+Arial Italic"/>
              </a:rPr>
              <a:t>5%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060694" y="2972786"/>
            <a:ext cx="335815" cy="26606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47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1" dirty="0">
                <a:solidFill>
                  <a:srgbClr val="000000"/>
                </a:solidFill>
                <a:latin typeface="SQFOVV+Arial Bold Italic"/>
                <a:cs typeface="SQFOVV+Arial Bold Italic"/>
              </a:rPr>
              <a:t>30</a:t>
            </a:r>
          </a:p>
          <a:p>
            <a:pPr marL="0" marR="0">
              <a:lnSpc>
                <a:spcPts val="1447"/>
              </a:lnSpc>
              <a:spcBef>
                <a:spcPts val="2444"/>
              </a:spcBef>
              <a:spcAft>
                <a:spcPts val="0"/>
              </a:spcAft>
            </a:pPr>
            <a:r>
              <a:rPr sz="1300" i="1" dirty="0">
                <a:solidFill>
                  <a:srgbClr val="000000"/>
                </a:solidFill>
                <a:latin typeface="RLABEH+Arial Italic"/>
                <a:cs typeface="RLABEH+Arial Italic"/>
              </a:rPr>
              <a:t>30</a:t>
            </a:r>
          </a:p>
          <a:p>
            <a:pPr marL="0" marR="0">
              <a:lnSpc>
                <a:spcPts val="1447"/>
              </a:lnSpc>
              <a:spcBef>
                <a:spcPts val="2392"/>
              </a:spcBef>
              <a:spcAft>
                <a:spcPts val="0"/>
              </a:spcAft>
            </a:pPr>
            <a:r>
              <a:rPr sz="1300" i="1" dirty="0">
                <a:solidFill>
                  <a:srgbClr val="000000"/>
                </a:solidFill>
                <a:latin typeface="RLABEH+Arial Italic"/>
                <a:cs typeface="RLABEH+Arial Italic"/>
              </a:rPr>
              <a:t>30</a:t>
            </a:r>
          </a:p>
          <a:p>
            <a:pPr marL="0" marR="0">
              <a:lnSpc>
                <a:spcPts val="1447"/>
              </a:lnSpc>
              <a:spcBef>
                <a:spcPts val="2442"/>
              </a:spcBef>
              <a:spcAft>
                <a:spcPts val="0"/>
              </a:spcAft>
            </a:pPr>
            <a:r>
              <a:rPr sz="1300" i="1" dirty="0">
                <a:solidFill>
                  <a:srgbClr val="000000"/>
                </a:solidFill>
                <a:latin typeface="RLABEH+Arial Italic"/>
                <a:cs typeface="RLABEH+Arial Italic"/>
              </a:rPr>
              <a:t>24</a:t>
            </a:r>
          </a:p>
          <a:p>
            <a:pPr marL="0" marR="0">
              <a:lnSpc>
                <a:spcPts val="1447"/>
              </a:lnSpc>
              <a:spcBef>
                <a:spcPts val="2392"/>
              </a:spcBef>
              <a:spcAft>
                <a:spcPts val="0"/>
              </a:spcAft>
            </a:pPr>
            <a:r>
              <a:rPr sz="1300" i="1" dirty="0">
                <a:solidFill>
                  <a:srgbClr val="000000"/>
                </a:solidFill>
                <a:latin typeface="RLABEH+Arial Italic"/>
                <a:cs typeface="RLABEH+Arial Italic"/>
              </a:rPr>
              <a:t>44</a:t>
            </a:r>
          </a:p>
          <a:p>
            <a:pPr marL="0" marR="0">
              <a:lnSpc>
                <a:spcPts val="1450"/>
              </a:lnSpc>
              <a:spcBef>
                <a:spcPts val="2389"/>
              </a:spcBef>
              <a:spcAft>
                <a:spcPts val="0"/>
              </a:spcAft>
            </a:pPr>
            <a:r>
              <a:rPr sz="1300" i="1" dirty="0">
                <a:solidFill>
                  <a:srgbClr val="000000"/>
                </a:solidFill>
                <a:latin typeface="RLABEH+Arial Italic"/>
                <a:cs typeface="RLABEH+Arial Italic"/>
              </a:rPr>
              <a:t>74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8469122" y="2972786"/>
            <a:ext cx="484947" cy="26606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47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1" dirty="0">
                <a:solidFill>
                  <a:srgbClr val="000000"/>
                </a:solidFill>
                <a:latin typeface="SQFOVV+Arial Bold Italic"/>
                <a:cs typeface="SQFOVV+Arial Bold Italic"/>
              </a:rPr>
              <a:t>38%</a:t>
            </a:r>
          </a:p>
          <a:p>
            <a:pPr marL="3047" marR="0">
              <a:lnSpc>
                <a:spcPts val="1447"/>
              </a:lnSpc>
              <a:spcBef>
                <a:spcPts val="2444"/>
              </a:spcBef>
              <a:spcAft>
                <a:spcPts val="0"/>
              </a:spcAft>
            </a:pPr>
            <a:r>
              <a:rPr sz="1300" i="1" dirty="0">
                <a:solidFill>
                  <a:srgbClr val="000000"/>
                </a:solidFill>
                <a:latin typeface="RLABEH+Arial Italic"/>
                <a:cs typeface="RLABEH+Arial Italic"/>
              </a:rPr>
              <a:t>40%</a:t>
            </a:r>
          </a:p>
          <a:p>
            <a:pPr marL="3047" marR="0">
              <a:lnSpc>
                <a:spcPts val="1447"/>
              </a:lnSpc>
              <a:spcBef>
                <a:spcPts val="2392"/>
              </a:spcBef>
              <a:spcAft>
                <a:spcPts val="0"/>
              </a:spcAft>
            </a:pPr>
            <a:r>
              <a:rPr sz="1300" i="1" dirty="0">
                <a:solidFill>
                  <a:srgbClr val="000000"/>
                </a:solidFill>
                <a:latin typeface="RLABEH+Arial Italic"/>
                <a:cs typeface="RLABEH+Arial Italic"/>
              </a:rPr>
              <a:t>50%</a:t>
            </a:r>
          </a:p>
          <a:p>
            <a:pPr marL="3047" marR="0">
              <a:lnSpc>
                <a:spcPts val="1447"/>
              </a:lnSpc>
              <a:spcBef>
                <a:spcPts val="2442"/>
              </a:spcBef>
              <a:spcAft>
                <a:spcPts val="0"/>
              </a:spcAft>
            </a:pPr>
            <a:r>
              <a:rPr sz="1300" i="1" dirty="0">
                <a:solidFill>
                  <a:srgbClr val="000000"/>
                </a:solidFill>
                <a:latin typeface="RLABEH+Arial Italic"/>
                <a:cs typeface="RLABEH+Arial Italic"/>
              </a:rPr>
              <a:t>40%</a:t>
            </a:r>
          </a:p>
          <a:p>
            <a:pPr marL="3047" marR="0">
              <a:lnSpc>
                <a:spcPts val="1447"/>
              </a:lnSpc>
              <a:spcBef>
                <a:spcPts val="2392"/>
              </a:spcBef>
              <a:spcAft>
                <a:spcPts val="0"/>
              </a:spcAft>
            </a:pPr>
            <a:r>
              <a:rPr sz="1300" i="1" dirty="0">
                <a:solidFill>
                  <a:srgbClr val="000000"/>
                </a:solidFill>
                <a:latin typeface="RLABEH+Arial Italic"/>
                <a:cs typeface="RLABEH+Arial Italic"/>
              </a:rPr>
              <a:t>40%</a:t>
            </a:r>
          </a:p>
          <a:p>
            <a:pPr marL="3047" marR="0">
              <a:lnSpc>
                <a:spcPts val="1450"/>
              </a:lnSpc>
              <a:spcBef>
                <a:spcPts val="2389"/>
              </a:spcBef>
              <a:spcAft>
                <a:spcPts val="0"/>
              </a:spcAft>
            </a:pPr>
            <a:r>
              <a:rPr sz="1300" i="1" dirty="0">
                <a:solidFill>
                  <a:srgbClr val="000000"/>
                </a:solidFill>
                <a:latin typeface="RLABEH+Arial Italic"/>
                <a:cs typeface="RLABEH+Arial Italic"/>
              </a:rPr>
              <a:t>40%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4124578" y="3071570"/>
            <a:ext cx="363190" cy="2223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1" dirty="0">
                <a:solidFill>
                  <a:srgbClr val="000000"/>
                </a:solidFill>
                <a:latin typeface="REOWJS+Arial Bold Italic"/>
                <a:cs typeface="REOWJS+Arial Bold Italic"/>
              </a:rPr>
              <a:t>Kč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3739007" y="3361130"/>
            <a:ext cx="749021" cy="2223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300" i="1" dirty="0">
                <a:solidFill>
                  <a:srgbClr val="000000"/>
                </a:solidFill>
                <a:latin typeface="RLABEH+Arial Italic"/>
                <a:cs typeface="RLABEH+Arial Italic"/>
              </a:rPr>
              <a:t>794 219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1636522" y="3460720"/>
            <a:ext cx="1069696" cy="2219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47"/>
              </a:lnSpc>
              <a:spcBef>
                <a:spcPts val="0"/>
              </a:spcBef>
              <a:spcAft>
                <a:spcPts val="0"/>
              </a:spcAft>
            </a:pPr>
            <a:r>
              <a:rPr sz="1300" i="1" dirty="0">
                <a:solidFill>
                  <a:srgbClr val="000000"/>
                </a:solidFill>
                <a:latin typeface="JHUHDS+Arial Italic"/>
                <a:cs typeface="JHUHDS+Arial Italic"/>
              </a:rPr>
              <a:t>Kredit</a:t>
            </a:r>
            <a:r>
              <a:rPr sz="1300" i="1" spc="21" dirty="0">
                <a:solidFill>
                  <a:srgbClr val="000000"/>
                </a:solidFill>
                <a:latin typeface="JHUHDS+Arial Italic"/>
                <a:cs typeface="JHUHDS+Arial Italic"/>
              </a:rPr>
              <a:t> </a:t>
            </a:r>
            <a:r>
              <a:rPr sz="1300" i="1" dirty="0">
                <a:solidFill>
                  <a:srgbClr val="000000"/>
                </a:solidFill>
                <a:latin typeface="JHUHDS+Arial Italic"/>
                <a:cs typeface="JHUHDS+Arial Italic"/>
              </a:rPr>
              <a:t>rychlá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4142867" y="3559780"/>
            <a:ext cx="344477" cy="2219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47"/>
              </a:lnSpc>
              <a:spcBef>
                <a:spcPts val="0"/>
              </a:spcBef>
              <a:spcAft>
                <a:spcPts val="0"/>
              </a:spcAft>
            </a:pPr>
            <a:r>
              <a:rPr sz="1300" i="1" dirty="0">
                <a:solidFill>
                  <a:srgbClr val="000000"/>
                </a:solidFill>
                <a:latin typeface="JHUHDS+Arial Italic"/>
                <a:cs typeface="JHUHDS+Arial Italic"/>
              </a:rPr>
              <a:t>Kč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3600323" y="3849340"/>
            <a:ext cx="886999" cy="2219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47"/>
              </a:lnSpc>
              <a:spcBef>
                <a:spcPts val="0"/>
              </a:spcBef>
              <a:spcAft>
                <a:spcPts val="0"/>
              </a:spcAft>
            </a:pPr>
            <a:r>
              <a:rPr sz="1300" i="1" dirty="0">
                <a:solidFill>
                  <a:srgbClr val="000000"/>
                </a:solidFill>
                <a:latin typeface="RLABEH+Arial Italic"/>
                <a:cs typeface="RLABEH+Arial Italic"/>
              </a:rPr>
              <a:t>1 000 236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1636522" y="3948400"/>
            <a:ext cx="390206" cy="2219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47"/>
              </a:lnSpc>
              <a:spcBef>
                <a:spcPts val="0"/>
              </a:spcBef>
              <a:spcAft>
                <a:spcPts val="0"/>
              </a:spcAft>
            </a:pPr>
            <a:r>
              <a:rPr sz="1300" i="1" dirty="0">
                <a:solidFill>
                  <a:srgbClr val="000000"/>
                </a:solidFill>
                <a:latin typeface="RLABEH+Arial Italic"/>
                <a:cs typeface="RLABEH+Arial Italic"/>
              </a:rPr>
              <a:t>OS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2910586" y="3948400"/>
            <a:ext cx="619956" cy="16850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47"/>
              </a:lnSpc>
              <a:spcBef>
                <a:spcPts val="0"/>
              </a:spcBef>
              <a:spcAft>
                <a:spcPts val="0"/>
              </a:spcAft>
            </a:pPr>
            <a:r>
              <a:rPr sz="1300" i="1" dirty="0">
                <a:solidFill>
                  <a:srgbClr val="000000"/>
                </a:solidFill>
                <a:latin typeface="RLABEH+Arial Italic"/>
                <a:cs typeface="RLABEH+Arial Italic"/>
              </a:rPr>
              <a:t>3,70%</a:t>
            </a:r>
          </a:p>
          <a:p>
            <a:pPr marL="0" marR="0">
              <a:lnSpc>
                <a:spcPts val="1447"/>
              </a:lnSpc>
              <a:spcBef>
                <a:spcPts val="2442"/>
              </a:spcBef>
              <a:spcAft>
                <a:spcPts val="0"/>
              </a:spcAft>
            </a:pPr>
            <a:r>
              <a:rPr sz="1300" i="1" dirty="0">
                <a:solidFill>
                  <a:srgbClr val="000000"/>
                </a:solidFill>
                <a:latin typeface="RLABEH+Arial Italic"/>
                <a:cs typeface="RLABEH+Arial Italic"/>
              </a:rPr>
              <a:t>3,90%</a:t>
            </a:r>
          </a:p>
          <a:p>
            <a:pPr marL="0" marR="0">
              <a:lnSpc>
                <a:spcPts val="1447"/>
              </a:lnSpc>
              <a:spcBef>
                <a:spcPts val="2392"/>
              </a:spcBef>
              <a:spcAft>
                <a:spcPts val="0"/>
              </a:spcAft>
            </a:pPr>
            <a:r>
              <a:rPr sz="1300" i="1" dirty="0">
                <a:solidFill>
                  <a:srgbClr val="000000"/>
                </a:solidFill>
                <a:latin typeface="RLABEH+Arial Italic"/>
                <a:cs typeface="RLABEH+Arial Italic"/>
              </a:rPr>
              <a:t>3,50%</a:t>
            </a:r>
          </a:p>
          <a:p>
            <a:pPr marL="0" marR="0">
              <a:lnSpc>
                <a:spcPts val="1450"/>
              </a:lnSpc>
              <a:spcBef>
                <a:spcPts val="2389"/>
              </a:spcBef>
              <a:spcAft>
                <a:spcPts val="0"/>
              </a:spcAft>
            </a:pPr>
            <a:r>
              <a:rPr sz="1300" i="1" dirty="0">
                <a:solidFill>
                  <a:srgbClr val="000000"/>
                </a:solidFill>
                <a:latin typeface="RLABEH+Arial Italic"/>
                <a:cs typeface="RLABEH+Arial Italic"/>
              </a:rPr>
              <a:t>4,75%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4142867" y="4047460"/>
            <a:ext cx="344477" cy="2219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47"/>
              </a:lnSpc>
              <a:spcBef>
                <a:spcPts val="0"/>
              </a:spcBef>
              <a:spcAft>
                <a:spcPts val="0"/>
              </a:spcAft>
            </a:pPr>
            <a:r>
              <a:rPr sz="1300" i="1" dirty="0">
                <a:solidFill>
                  <a:srgbClr val="000000"/>
                </a:solidFill>
                <a:latin typeface="JHUHDS+Arial Italic"/>
                <a:cs typeface="JHUHDS+Arial Italic"/>
              </a:rPr>
              <a:t>Kč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1636522" y="4337020"/>
            <a:ext cx="1094865" cy="420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47"/>
              </a:lnSpc>
              <a:spcBef>
                <a:spcPts val="0"/>
              </a:spcBef>
              <a:spcAft>
                <a:spcPts val="0"/>
              </a:spcAft>
            </a:pPr>
            <a:r>
              <a:rPr sz="1300" i="1" dirty="0">
                <a:solidFill>
                  <a:srgbClr val="000000"/>
                </a:solidFill>
                <a:latin typeface="RLABEH+Arial Italic"/>
                <a:cs typeface="RLABEH+Arial Italic"/>
              </a:rPr>
              <a:t>Nadstandard</a:t>
            </a:r>
          </a:p>
          <a:p>
            <a:pPr marL="0" marR="0">
              <a:lnSpc>
                <a:spcPts val="1447"/>
              </a:lnSpc>
              <a:spcBef>
                <a:spcPts val="162"/>
              </a:spcBef>
              <a:spcAft>
                <a:spcPts val="0"/>
              </a:spcAft>
            </a:pPr>
            <a:r>
              <a:rPr sz="1300" i="1" dirty="0">
                <a:solidFill>
                  <a:srgbClr val="000000"/>
                </a:solidFill>
                <a:latin typeface="RLABEH+Arial Italic"/>
                <a:cs typeface="RLABEH+Arial Italic"/>
              </a:rPr>
              <a:t>NU/EU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3739007" y="4337020"/>
            <a:ext cx="748412" cy="2219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47"/>
              </a:lnSpc>
              <a:spcBef>
                <a:spcPts val="0"/>
              </a:spcBef>
              <a:spcAft>
                <a:spcPts val="0"/>
              </a:spcAft>
            </a:pPr>
            <a:r>
              <a:rPr sz="1300" i="1" dirty="0">
                <a:solidFill>
                  <a:srgbClr val="000000"/>
                </a:solidFill>
                <a:latin typeface="RLABEH+Arial Italic"/>
                <a:cs typeface="RLABEH+Arial Italic"/>
              </a:rPr>
              <a:t>809 025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4142867" y="4535140"/>
            <a:ext cx="344477" cy="2219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47"/>
              </a:lnSpc>
              <a:spcBef>
                <a:spcPts val="0"/>
              </a:spcBef>
              <a:spcAft>
                <a:spcPts val="0"/>
              </a:spcAft>
            </a:pPr>
            <a:r>
              <a:rPr sz="1300" i="1" dirty="0">
                <a:solidFill>
                  <a:srgbClr val="000000"/>
                </a:solidFill>
                <a:latin typeface="JHUHDS+Arial Italic"/>
                <a:cs typeface="JHUHDS+Arial Italic"/>
              </a:rPr>
              <a:t>Kč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3739007" y="4824700"/>
            <a:ext cx="748412" cy="2219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47"/>
              </a:lnSpc>
              <a:spcBef>
                <a:spcPts val="0"/>
              </a:spcBef>
              <a:spcAft>
                <a:spcPts val="0"/>
              </a:spcAft>
            </a:pPr>
            <a:r>
              <a:rPr sz="1300" i="1" dirty="0">
                <a:solidFill>
                  <a:srgbClr val="000000"/>
                </a:solidFill>
                <a:latin typeface="RLABEH+Arial Italic"/>
                <a:cs typeface="RLABEH+Arial Italic"/>
              </a:rPr>
              <a:t>796 825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486765" y="4923760"/>
            <a:ext cx="591475" cy="2219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47"/>
              </a:lnSpc>
              <a:spcBef>
                <a:spcPts val="0"/>
              </a:spcBef>
              <a:spcAft>
                <a:spcPts val="0"/>
              </a:spcAft>
            </a:pPr>
            <a:r>
              <a:rPr sz="1300" i="1" dirty="0">
                <a:solidFill>
                  <a:srgbClr val="000000"/>
                </a:solidFill>
                <a:latin typeface="RLABEH+Arial Italic"/>
                <a:cs typeface="RLABEH+Arial Italic"/>
              </a:rPr>
              <a:t>RSTS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1636522" y="4923760"/>
            <a:ext cx="1051373" cy="2219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47"/>
              </a:lnSpc>
              <a:spcBef>
                <a:spcPts val="0"/>
              </a:spcBef>
              <a:spcAft>
                <a:spcPts val="0"/>
              </a:spcAft>
            </a:pPr>
            <a:r>
              <a:rPr sz="1300" i="1" dirty="0">
                <a:solidFill>
                  <a:srgbClr val="000000"/>
                </a:solidFill>
                <a:latin typeface="JHUHDS+Arial Italic"/>
                <a:cs typeface="JHUHDS+Arial Italic"/>
              </a:rPr>
              <a:t>úvěrový</a:t>
            </a:r>
            <a:r>
              <a:rPr sz="1300" i="1" spc="20" dirty="0">
                <a:solidFill>
                  <a:srgbClr val="000000"/>
                </a:solidFill>
                <a:latin typeface="JHUHDS+Arial Italic"/>
                <a:cs typeface="JHUHDS+Arial Italic"/>
              </a:rPr>
              <a:t> </a:t>
            </a:r>
            <a:r>
              <a:rPr sz="1300" i="1" dirty="0">
                <a:solidFill>
                  <a:srgbClr val="000000"/>
                </a:solidFill>
                <a:latin typeface="JHUHDS+Arial Italic"/>
                <a:cs typeface="JHUHDS+Arial Italic"/>
              </a:rPr>
              <a:t>tarif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4142867" y="5022820"/>
            <a:ext cx="344477" cy="2219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47"/>
              </a:lnSpc>
              <a:spcBef>
                <a:spcPts val="0"/>
              </a:spcBef>
              <a:spcAft>
                <a:spcPts val="0"/>
              </a:spcAft>
            </a:pPr>
            <a:r>
              <a:rPr sz="1300" i="1" dirty="0">
                <a:solidFill>
                  <a:srgbClr val="000000"/>
                </a:solidFill>
                <a:latin typeface="JHUHDS+Arial Italic"/>
                <a:cs typeface="JHUHDS+Arial Italic"/>
              </a:rPr>
              <a:t>Kč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1636522" y="5312104"/>
            <a:ext cx="737955" cy="4207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300" i="1" dirty="0">
                <a:solidFill>
                  <a:srgbClr val="000000"/>
                </a:solidFill>
                <a:latin typeface="JHUHDS+Arial Italic"/>
                <a:cs typeface="JHUHDS+Arial Italic"/>
              </a:rPr>
              <a:t>Rychlá</a:t>
            </a:r>
          </a:p>
          <a:p>
            <a:pPr marL="0" marR="0">
              <a:lnSpc>
                <a:spcPts val="1447"/>
              </a:lnSpc>
              <a:spcBef>
                <a:spcPts val="114"/>
              </a:spcBef>
              <a:spcAft>
                <a:spcPts val="0"/>
              </a:spcAft>
            </a:pPr>
            <a:r>
              <a:rPr sz="1300" i="1" dirty="0">
                <a:solidFill>
                  <a:srgbClr val="000000"/>
                </a:solidFill>
                <a:latin typeface="RLABEH+Arial Italic"/>
                <a:cs typeface="RLABEH+Arial Italic"/>
              </a:rPr>
              <a:t>varianta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3739007" y="5312104"/>
            <a:ext cx="749021" cy="2223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300" i="1" dirty="0">
                <a:solidFill>
                  <a:srgbClr val="000000"/>
                </a:solidFill>
                <a:latin typeface="RLABEH+Arial Italic"/>
                <a:cs typeface="RLABEH+Arial Italic"/>
              </a:rPr>
              <a:t>764 369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486765" y="5411164"/>
            <a:ext cx="601437" cy="2223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300" i="1" dirty="0">
                <a:solidFill>
                  <a:srgbClr val="000000"/>
                </a:solidFill>
                <a:latin typeface="JHUHDS+Arial Italic"/>
                <a:cs typeface="JHUHDS+Arial Italic"/>
              </a:rPr>
              <a:t>SSČS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4142867" y="5510830"/>
            <a:ext cx="344477" cy="2219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47"/>
              </a:lnSpc>
              <a:spcBef>
                <a:spcPts val="0"/>
              </a:spcBef>
              <a:spcAft>
                <a:spcPts val="0"/>
              </a:spcAft>
            </a:pPr>
            <a:r>
              <a:rPr sz="1300" i="1" dirty="0">
                <a:solidFill>
                  <a:srgbClr val="000000"/>
                </a:solidFill>
                <a:latin typeface="JHUHDS+Arial Italic"/>
                <a:cs typeface="JHUHDS+Arial Italic"/>
              </a:rPr>
              <a:t>Kč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334133" y="548916"/>
            <a:ext cx="4630224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UUNOCP+Arial"/>
                <a:cs typeface="UUNOCP+Arial"/>
              </a:rPr>
              <a:t>Překlenovací</a:t>
            </a:r>
            <a:r>
              <a:rPr sz="4400" spc="-1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4400" dirty="0">
                <a:solidFill>
                  <a:srgbClr val="000000"/>
                </a:solidFill>
                <a:latin typeface="UUNOCP+Arial"/>
                <a:cs typeface="UUNOCP+Arial"/>
              </a:rPr>
              <a:t>úvěr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11758"/>
            <a:ext cx="8200510" cy="45089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•</a:t>
            </a:r>
            <a:r>
              <a:rPr sz="1600" spc="169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Pokud</a:t>
            </a:r>
            <a:r>
              <a:rPr sz="1600" spc="100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jsme</a:t>
            </a:r>
            <a:r>
              <a:rPr sz="1600" spc="109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nesplnili</a:t>
            </a:r>
            <a:r>
              <a:rPr sz="1600" spc="120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některou</a:t>
            </a:r>
            <a:r>
              <a:rPr sz="1600" spc="10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z</a:t>
            </a:r>
            <a:r>
              <a:rPr sz="1600" spc="135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podmínek</a:t>
            </a:r>
            <a:r>
              <a:rPr sz="1600" spc="11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nutných</a:t>
            </a:r>
            <a:r>
              <a:rPr sz="1600" spc="10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pro</a:t>
            </a:r>
            <a:r>
              <a:rPr sz="1600" spc="121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poskytnutí</a:t>
            </a:r>
            <a:r>
              <a:rPr sz="1600" spc="12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řádného</a:t>
            </a:r>
            <a:r>
              <a:rPr sz="1600" spc="11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úvěru</a:t>
            </a:r>
            <a:r>
              <a:rPr sz="1600" spc="13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ze</a:t>
            </a:r>
          </a:p>
          <a:p>
            <a:pPr marL="342899" marR="0">
              <a:lnSpc>
                <a:spcPts val="1538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stavebního</a:t>
            </a:r>
            <a:r>
              <a:rPr sz="1600" spc="38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spoření</a:t>
            </a:r>
            <a:r>
              <a:rPr sz="1600" spc="399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(např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.</a:t>
            </a:r>
            <a:r>
              <a:rPr sz="1600" spc="395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spoří</a:t>
            </a:r>
            <a:r>
              <a:rPr sz="1600" spc="409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méně</a:t>
            </a:r>
            <a:r>
              <a:rPr sz="1600" spc="40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než</a:t>
            </a:r>
            <a:r>
              <a:rPr sz="1600" spc="40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dva</a:t>
            </a:r>
            <a:r>
              <a:rPr sz="1600" spc="395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roky,</a:t>
            </a:r>
            <a:r>
              <a:rPr sz="1600" spc="398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nevložil</a:t>
            </a:r>
            <a:r>
              <a:rPr sz="1600" spc="40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spc="-14" dirty="0">
                <a:solidFill>
                  <a:srgbClr val="000000"/>
                </a:solidFill>
                <a:latin typeface="KNQCID+Arial"/>
                <a:cs typeface="KNQCID+Arial"/>
              </a:rPr>
              <a:t>na</a:t>
            </a:r>
            <a:r>
              <a:rPr sz="1600" spc="408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účet</a:t>
            </a:r>
            <a:r>
              <a:rPr sz="1600" spc="39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dostatečný</a:t>
            </a:r>
          </a:p>
          <a:p>
            <a:pPr marL="342899" marR="0">
              <a:lnSpc>
                <a:spcPts val="1536"/>
              </a:lnSpc>
              <a:spcBef>
                <a:spcPts val="5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procentní</a:t>
            </a:r>
            <a:r>
              <a:rPr sz="1600" spc="61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podíl</a:t>
            </a:r>
            <a:r>
              <a:rPr sz="1600" spc="61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cílové</a:t>
            </a:r>
            <a:r>
              <a:rPr sz="1600" spc="61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částky</a:t>
            </a:r>
            <a:r>
              <a:rPr sz="1600" spc="59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nebo</a:t>
            </a:r>
            <a:r>
              <a:rPr sz="1600" spc="611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nedosáhl</a:t>
            </a:r>
            <a:r>
              <a:rPr sz="1600" spc="62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potřebné</a:t>
            </a:r>
            <a:r>
              <a:rPr sz="1600" spc="61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výše</a:t>
            </a:r>
            <a:r>
              <a:rPr sz="1600" spc="609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hodnotícího</a:t>
            </a:r>
            <a:r>
              <a:rPr sz="1600" spc="61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čísla),</a:t>
            </a:r>
          </a:p>
          <a:p>
            <a:pPr marL="342899" marR="0">
              <a:lnSpc>
                <a:spcPts val="153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můžeme požádat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o</a:t>
            </a:r>
            <a:r>
              <a:rPr sz="1600" spc="10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b="1" dirty="0">
                <a:solidFill>
                  <a:srgbClr val="000000"/>
                </a:solidFill>
                <a:latin typeface="UBTMSM+Arial Bold"/>
                <a:cs typeface="UBTMSM+Arial Bold"/>
              </a:rPr>
              <a:t>překlenovací</a:t>
            </a:r>
            <a:r>
              <a:rPr sz="1600" b="1" spc="69" dirty="0">
                <a:solidFill>
                  <a:srgbClr val="000000"/>
                </a:solidFill>
                <a:latin typeface="UBTMSM+Arial Bold"/>
                <a:cs typeface="UBTMSM+Arial Bold"/>
              </a:rPr>
              <a:t> </a:t>
            </a:r>
            <a:r>
              <a:rPr sz="1600" b="1" spc="-11" dirty="0">
                <a:solidFill>
                  <a:srgbClr val="000000"/>
                </a:solidFill>
                <a:latin typeface="UBTMSM+Arial Bold"/>
                <a:cs typeface="UBTMSM+Arial Bold"/>
              </a:rPr>
              <a:t>úvěr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.</a:t>
            </a:r>
          </a:p>
          <a:p>
            <a:pPr marL="0" marR="0">
              <a:lnSpc>
                <a:spcPts val="1783"/>
              </a:lnSpc>
              <a:spcBef>
                <a:spcPts val="136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•</a:t>
            </a:r>
            <a:r>
              <a:rPr sz="1600" spc="169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b="1" dirty="0">
                <a:solidFill>
                  <a:srgbClr val="000000"/>
                </a:solidFill>
                <a:latin typeface="UBTMSM+Arial Bold"/>
                <a:cs typeface="UBTMSM+Arial Bold"/>
              </a:rPr>
              <a:t>Překlenovací</a:t>
            </a:r>
            <a:r>
              <a:rPr sz="1600" b="1" spc="393" dirty="0">
                <a:solidFill>
                  <a:srgbClr val="000000"/>
                </a:solidFill>
                <a:latin typeface="UBTMSM+Arial Bold"/>
                <a:cs typeface="UBTMSM+Arial Bold"/>
              </a:rPr>
              <a:t> </a:t>
            </a:r>
            <a:r>
              <a:rPr sz="1600" b="1" dirty="0">
                <a:solidFill>
                  <a:srgbClr val="000000"/>
                </a:solidFill>
                <a:latin typeface="UBTMSM+Arial Bold"/>
                <a:cs typeface="UBTMSM+Arial Bold"/>
              </a:rPr>
              <a:t>úvěr</a:t>
            </a:r>
            <a:r>
              <a:rPr sz="1600" b="1" spc="416" dirty="0">
                <a:solidFill>
                  <a:srgbClr val="000000"/>
                </a:solidFill>
                <a:latin typeface="UBTMSM+Arial Bold"/>
                <a:cs typeface="UBTMSM+Arial Bold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slouží</a:t>
            </a:r>
            <a:r>
              <a:rPr sz="1600" spc="39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především</a:t>
            </a:r>
            <a:r>
              <a:rPr sz="1600" spc="39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k</a:t>
            </a:r>
            <a:r>
              <a:rPr sz="1600" spc="423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rychlému</a:t>
            </a:r>
            <a:r>
              <a:rPr sz="1600" spc="389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získání</a:t>
            </a:r>
            <a:r>
              <a:rPr sz="1600" spc="41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finančních</a:t>
            </a:r>
            <a:r>
              <a:rPr sz="1600" spc="40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prostředků</a:t>
            </a:r>
            <a:r>
              <a:rPr sz="1600" spc="39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a</a:t>
            </a:r>
          </a:p>
          <a:p>
            <a:pPr marL="342899" marR="0">
              <a:lnSpc>
                <a:spcPts val="1535"/>
              </a:lnSpc>
              <a:spcBef>
                <a:spcPts val="5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k</a:t>
            </a:r>
            <a:r>
              <a:rPr sz="1600" spc="378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překonání</a:t>
            </a:r>
            <a:r>
              <a:rPr sz="1600" spc="37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doby</a:t>
            </a:r>
            <a:r>
              <a:rPr sz="1600" spc="365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mezi</a:t>
            </a:r>
            <a:r>
              <a:rPr sz="1600" spc="380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uzavřením</a:t>
            </a:r>
            <a:r>
              <a:rPr sz="1600" spc="37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smlouvy</a:t>
            </a:r>
            <a:r>
              <a:rPr sz="1600" spc="357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a</a:t>
            </a:r>
            <a:r>
              <a:rPr sz="1600" spc="370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získáním</a:t>
            </a:r>
            <a:r>
              <a:rPr sz="1600" spc="37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nároku</a:t>
            </a:r>
            <a:r>
              <a:rPr sz="1600" spc="39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na</a:t>
            </a:r>
            <a:r>
              <a:rPr sz="1600" spc="371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řádný</a:t>
            </a:r>
            <a:r>
              <a:rPr sz="1600" spc="37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úvěr</a:t>
            </a:r>
            <a:r>
              <a:rPr sz="1600" spc="37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ze</a:t>
            </a:r>
          </a:p>
          <a:p>
            <a:pPr marL="342899" marR="0">
              <a:lnSpc>
                <a:spcPts val="1536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stavebního</a:t>
            </a:r>
            <a:r>
              <a:rPr sz="1600" spc="37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spoření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.</a:t>
            </a:r>
            <a:r>
              <a:rPr sz="1600" spc="395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Může</a:t>
            </a:r>
            <a:r>
              <a:rPr sz="1600" spc="39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být</a:t>
            </a:r>
            <a:r>
              <a:rPr sz="1600" spc="38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vhodnou</a:t>
            </a:r>
            <a:r>
              <a:rPr sz="1600" spc="377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alternativou</a:t>
            </a:r>
            <a:r>
              <a:rPr sz="1600" spc="372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k</a:t>
            </a:r>
            <a:r>
              <a:rPr sz="1600" spc="387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hypotečnímu</a:t>
            </a:r>
            <a:r>
              <a:rPr sz="1600" spc="389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úvěru</a:t>
            </a:r>
            <a:r>
              <a:rPr sz="1600" spc="37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–</a:t>
            </a:r>
            <a:r>
              <a:rPr sz="1600" spc="39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bývá</a:t>
            </a:r>
          </a:p>
          <a:p>
            <a:pPr marL="342899" marR="0">
              <a:lnSpc>
                <a:spcPts val="1538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přidělen</a:t>
            </a:r>
            <a:r>
              <a:rPr sz="1600" spc="-1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poměrně</a:t>
            </a:r>
            <a:r>
              <a:rPr sz="1600" spc="2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rychle</a:t>
            </a:r>
            <a:r>
              <a:rPr sz="1600" spc="31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a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může</a:t>
            </a:r>
            <a:r>
              <a:rPr sz="1600" spc="1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být čerpán</a:t>
            </a:r>
            <a:r>
              <a:rPr sz="1600" spc="1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i ve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vysokých částkách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.</a:t>
            </a:r>
          </a:p>
          <a:p>
            <a:pPr marL="0" marR="0">
              <a:lnSpc>
                <a:spcPts val="1783"/>
              </a:lnSpc>
              <a:spcBef>
                <a:spcPts val="136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•</a:t>
            </a:r>
            <a:r>
              <a:rPr sz="1600" spc="169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Nicméně,</a:t>
            </a:r>
            <a:r>
              <a:rPr sz="1600" spc="39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na</a:t>
            </a:r>
            <a:r>
              <a:rPr sz="1600" spc="395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poskytnutí</a:t>
            </a:r>
            <a:r>
              <a:rPr sz="1600" spc="41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překlenovacího</a:t>
            </a:r>
            <a:r>
              <a:rPr sz="1600" spc="40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úvěru</a:t>
            </a:r>
            <a:r>
              <a:rPr sz="1600" spc="39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b="1" dirty="0">
                <a:solidFill>
                  <a:srgbClr val="000000"/>
                </a:solidFill>
                <a:latin typeface="WIDTJM+Arial Bold"/>
                <a:cs typeface="WIDTJM+Arial Bold"/>
              </a:rPr>
              <a:t>neexistuje</a:t>
            </a:r>
            <a:r>
              <a:rPr sz="1600" b="1" spc="397" dirty="0">
                <a:solidFill>
                  <a:srgbClr val="000000"/>
                </a:solidFill>
                <a:latin typeface="WIDTJM+Arial Bold"/>
                <a:cs typeface="WIDTJM+Arial Bold"/>
              </a:rPr>
              <a:t> </a:t>
            </a:r>
            <a:r>
              <a:rPr sz="1600" b="1" dirty="0">
                <a:solidFill>
                  <a:srgbClr val="000000"/>
                </a:solidFill>
                <a:latin typeface="UBTMSM+Arial Bold"/>
                <a:cs typeface="UBTMSM+Arial Bold"/>
              </a:rPr>
              <a:t>žádný</a:t>
            </a:r>
            <a:r>
              <a:rPr sz="1600" b="1" spc="413" dirty="0">
                <a:solidFill>
                  <a:srgbClr val="000000"/>
                </a:solidFill>
                <a:latin typeface="UBTMSM+Arial Bold"/>
                <a:cs typeface="UBTMSM+Arial Bold"/>
              </a:rPr>
              <a:t> </a:t>
            </a:r>
            <a:r>
              <a:rPr sz="1600" b="1" dirty="0">
                <a:solidFill>
                  <a:srgbClr val="000000"/>
                </a:solidFill>
                <a:latin typeface="UBTMSM+Arial Bold"/>
                <a:cs typeface="UBTMSM+Arial Bold"/>
              </a:rPr>
              <a:t>právní</a:t>
            </a:r>
            <a:r>
              <a:rPr sz="1600" b="1" spc="409" dirty="0">
                <a:solidFill>
                  <a:srgbClr val="000000"/>
                </a:solidFill>
                <a:latin typeface="UBTMSM+Arial Bold"/>
                <a:cs typeface="UBTMSM+Arial Bold"/>
              </a:rPr>
              <a:t> </a:t>
            </a:r>
            <a:r>
              <a:rPr sz="1600" b="1" dirty="0">
                <a:solidFill>
                  <a:srgbClr val="000000"/>
                </a:solidFill>
                <a:latin typeface="UBTMSM+Arial Bold"/>
                <a:cs typeface="UBTMSM+Arial Bold"/>
              </a:rPr>
              <a:t>nárok</a:t>
            </a:r>
            <a:r>
              <a:rPr sz="1600" b="1" spc="417" dirty="0">
                <a:solidFill>
                  <a:srgbClr val="000000"/>
                </a:solidFill>
                <a:latin typeface="UBTMSM+Arial Bold"/>
                <a:cs typeface="UBTMSM+Arial Bold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a</a:t>
            </a:r>
          </a:p>
          <a:p>
            <a:pPr marL="342899" marR="0">
              <a:lnSpc>
                <a:spcPts val="1536"/>
              </a:lnSpc>
              <a:spcBef>
                <a:spcPts val="5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klient</a:t>
            </a:r>
            <a:r>
              <a:rPr sz="1600" spc="117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musí</a:t>
            </a:r>
            <a:r>
              <a:rPr sz="1600" spc="13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pro</a:t>
            </a:r>
            <a:r>
              <a:rPr sz="1600" spc="112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jeho</a:t>
            </a:r>
            <a:r>
              <a:rPr sz="1600" spc="116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získání</a:t>
            </a:r>
            <a:r>
              <a:rPr sz="1600" spc="12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splnit</a:t>
            </a:r>
            <a:r>
              <a:rPr sz="1600" spc="124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podmínky</a:t>
            </a:r>
            <a:r>
              <a:rPr sz="1600" spc="11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stanovené</a:t>
            </a:r>
            <a:r>
              <a:rPr sz="1600" spc="12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spořitelnou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.</a:t>
            </a:r>
            <a:r>
              <a:rPr sz="1600" spc="131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Mimo</a:t>
            </a:r>
            <a:r>
              <a:rPr sz="1600" spc="122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jiné</a:t>
            </a:r>
            <a:r>
              <a:rPr sz="1600" spc="11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je</a:t>
            </a:r>
            <a:r>
              <a:rPr sz="1600" spc="113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(až</a:t>
            </a:r>
          </a:p>
          <a:p>
            <a:pPr marL="342899" marR="0">
              <a:lnSpc>
                <a:spcPts val="1536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na</a:t>
            </a:r>
            <a:r>
              <a:rPr sz="1600" spc="273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výjimky)</a:t>
            </a:r>
            <a:r>
              <a:rPr sz="1600" spc="27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třeba</a:t>
            </a:r>
            <a:r>
              <a:rPr sz="1600" spc="27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vložit</a:t>
            </a:r>
            <a:r>
              <a:rPr sz="1600" spc="28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na</a:t>
            </a:r>
            <a:r>
              <a:rPr sz="1600" spc="275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účet</a:t>
            </a:r>
            <a:r>
              <a:rPr sz="1600" spc="29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stavebního</a:t>
            </a:r>
            <a:r>
              <a:rPr sz="1600" spc="28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spoření</a:t>
            </a:r>
            <a:r>
              <a:rPr sz="1600" spc="279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b="1" dirty="0">
                <a:solidFill>
                  <a:srgbClr val="000000"/>
                </a:solidFill>
                <a:latin typeface="UBTMSM+Arial Bold"/>
                <a:cs typeface="UBTMSM+Arial Bold"/>
              </a:rPr>
              <a:t>požadované</a:t>
            </a:r>
            <a:r>
              <a:rPr sz="1600" b="1" spc="293" dirty="0">
                <a:solidFill>
                  <a:srgbClr val="000000"/>
                </a:solidFill>
                <a:latin typeface="UBTMSM+Arial Bold"/>
                <a:cs typeface="UBTMSM+Arial Bold"/>
              </a:rPr>
              <a:t> </a:t>
            </a:r>
            <a:r>
              <a:rPr sz="1600" b="1" dirty="0">
                <a:solidFill>
                  <a:srgbClr val="000000"/>
                </a:solidFill>
                <a:latin typeface="WIDTJM+Arial Bold"/>
                <a:cs typeface="WIDTJM+Arial Bold"/>
              </a:rPr>
              <a:t>procento</a:t>
            </a:r>
            <a:r>
              <a:rPr sz="1600" b="1" spc="282" dirty="0">
                <a:solidFill>
                  <a:srgbClr val="000000"/>
                </a:solidFill>
                <a:latin typeface="WIDTJM+Arial Bold"/>
                <a:cs typeface="WIDTJM+Arial Bold"/>
              </a:rPr>
              <a:t> </a:t>
            </a:r>
            <a:r>
              <a:rPr sz="1600" b="1" dirty="0">
                <a:solidFill>
                  <a:srgbClr val="000000"/>
                </a:solidFill>
                <a:latin typeface="UBTMSM+Arial Bold"/>
                <a:cs typeface="UBTMSM+Arial Bold"/>
              </a:rPr>
              <a:t>cílové</a:t>
            </a:r>
          </a:p>
          <a:p>
            <a:pPr marL="342899" marR="0">
              <a:lnSpc>
                <a:spcPts val="1535"/>
              </a:lnSpc>
              <a:spcBef>
                <a:spcPts val="50"/>
              </a:spcBef>
              <a:spcAft>
                <a:spcPts val="0"/>
              </a:spcAft>
            </a:pPr>
            <a:r>
              <a:rPr sz="1600" b="1" dirty="0">
                <a:solidFill>
                  <a:srgbClr val="000000"/>
                </a:solidFill>
                <a:latin typeface="UBTMSM+Arial Bold"/>
                <a:cs typeface="UBTMSM+Arial Bold"/>
              </a:rPr>
              <a:t>částky</a:t>
            </a:r>
            <a:r>
              <a:rPr sz="1600" b="1" spc="635" dirty="0">
                <a:solidFill>
                  <a:srgbClr val="000000"/>
                </a:solidFill>
                <a:latin typeface="UBTMSM+Arial Bold"/>
                <a:cs typeface="UBTMSM+Arial Bold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(většinou</a:t>
            </a:r>
            <a:r>
              <a:rPr sz="1600" spc="66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nižší</a:t>
            </a:r>
            <a:r>
              <a:rPr sz="1600" spc="66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než</a:t>
            </a:r>
            <a:r>
              <a:rPr sz="1600" spc="66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v</a:t>
            </a:r>
            <a:r>
              <a:rPr sz="1600" spc="675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případě</a:t>
            </a:r>
            <a:r>
              <a:rPr sz="1600" spc="67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úvěru</a:t>
            </a:r>
            <a:r>
              <a:rPr sz="1600" spc="67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ze</a:t>
            </a:r>
            <a:r>
              <a:rPr sz="1600" spc="654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stavebního</a:t>
            </a:r>
            <a:r>
              <a:rPr sz="1600" spc="68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spoření),</a:t>
            </a:r>
            <a:r>
              <a:rPr sz="1600" spc="67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prokázat</a:t>
            </a:r>
          </a:p>
          <a:p>
            <a:pPr marL="342899" marR="0">
              <a:lnSpc>
                <a:spcPts val="153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dostatečné</a:t>
            </a:r>
            <a:r>
              <a:rPr sz="1600" spc="9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příjmy</a:t>
            </a:r>
            <a:r>
              <a:rPr sz="1600" spc="10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a</a:t>
            </a:r>
            <a:r>
              <a:rPr sz="1600" spc="117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obstarat</a:t>
            </a:r>
            <a:r>
              <a:rPr sz="1600" spc="108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požadované</a:t>
            </a:r>
            <a:r>
              <a:rPr sz="1600" spc="10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zajištění</a:t>
            </a:r>
            <a:r>
              <a:rPr sz="1600" spc="10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úvěru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.</a:t>
            </a:r>
            <a:r>
              <a:rPr sz="1600" spc="119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Podle</a:t>
            </a:r>
            <a:r>
              <a:rPr sz="1600" spc="109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toho</a:t>
            </a:r>
            <a:r>
              <a:rPr sz="1600" spc="104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je</a:t>
            </a:r>
            <a:r>
              <a:rPr sz="1600" spc="101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potom</a:t>
            </a:r>
            <a:r>
              <a:rPr sz="1600" spc="121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klient</a:t>
            </a:r>
          </a:p>
          <a:p>
            <a:pPr marL="342899" marR="0">
              <a:lnSpc>
                <a:spcPts val="1539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zařazen</a:t>
            </a:r>
            <a:r>
              <a:rPr sz="1600" spc="39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do</a:t>
            </a:r>
            <a:r>
              <a:rPr sz="1600" spc="407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některé</a:t>
            </a:r>
            <a:r>
              <a:rPr sz="1600" spc="40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z</a:t>
            </a:r>
            <a:r>
              <a:rPr sz="1600" spc="411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rizikových</a:t>
            </a:r>
            <a:r>
              <a:rPr sz="1600" spc="389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skupin</a:t>
            </a:r>
            <a:r>
              <a:rPr sz="1600" spc="397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a</a:t>
            </a:r>
            <a:r>
              <a:rPr sz="1600" spc="396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v</a:t>
            </a:r>
            <a:r>
              <a:rPr sz="1600" spc="399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závislosti</a:t>
            </a:r>
            <a:r>
              <a:rPr sz="1600" spc="40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na</a:t>
            </a:r>
            <a:r>
              <a:rPr sz="1600" spc="395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ní</a:t>
            </a:r>
            <a:r>
              <a:rPr sz="1600" spc="41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je</a:t>
            </a:r>
            <a:r>
              <a:rPr sz="1600" spc="401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mu</a:t>
            </a:r>
            <a:r>
              <a:rPr sz="1600" spc="394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přidělen</a:t>
            </a:r>
            <a:r>
              <a:rPr sz="1600" spc="39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úvěr</a:t>
            </a:r>
          </a:p>
          <a:p>
            <a:pPr marL="342899" marR="0">
              <a:lnSpc>
                <a:spcPts val="1535"/>
              </a:lnSpc>
              <a:spcBef>
                <a:spcPts val="5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s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příslušnou úrokovou</a:t>
            </a:r>
            <a:r>
              <a:rPr sz="1600" spc="1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sazbou.</a:t>
            </a:r>
          </a:p>
          <a:p>
            <a:pPr marL="0" marR="0">
              <a:lnSpc>
                <a:spcPts val="1783"/>
              </a:lnSpc>
              <a:spcBef>
                <a:spcPts val="136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•</a:t>
            </a:r>
            <a:r>
              <a:rPr sz="1600" spc="169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Překlenovací</a:t>
            </a:r>
            <a:r>
              <a:rPr sz="1600" spc="25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úvěry</a:t>
            </a:r>
            <a:r>
              <a:rPr sz="1600" spc="25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však</a:t>
            </a:r>
            <a:r>
              <a:rPr sz="1600" spc="26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nebývají</a:t>
            </a:r>
            <a:r>
              <a:rPr sz="1600" spc="26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nejlevnější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.</a:t>
            </a:r>
            <a:r>
              <a:rPr sz="1600" spc="263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Pokud</a:t>
            </a:r>
            <a:r>
              <a:rPr sz="1600" spc="265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vám</a:t>
            </a:r>
            <a:r>
              <a:rPr sz="1600" spc="27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totiž</a:t>
            </a:r>
            <a:r>
              <a:rPr sz="1600" spc="27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spořitelna</a:t>
            </a:r>
            <a:r>
              <a:rPr sz="1600" spc="26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poskytne</a:t>
            </a:r>
          </a:p>
          <a:p>
            <a:pPr marL="342899" marR="0">
              <a:lnSpc>
                <a:spcPts val="153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překlenovací</a:t>
            </a:r>
            <a:r>
              <a:rPr sz="1600" spc="4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úvěr</a:t>
            </a:r>
            <a:r>
              <a:rPr sz="1600" spc="7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(tímto</a:t>
            </a:r>
            <a:r>
              <a:rPr sz="1600" spc="6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způsobem</a:t>
            </a:r>
            <a:r>
              <a:rPr sz="1600" spc="6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lze</a:t>
            </a:r>
            <a:r>
              <a:rPr sz="1600" spc="54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získat</a:t>
            </a:r>
            <a:r>
              <a:rPr sz="1600" spc="6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i</a:t>
            </a:r>
            <a:r>
              <a:rPr sz="1600" spc="52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celou</a:t>
            </a:r>
            <a:r>
              <a:rPr sz="1600" spc="65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cílovou</a:t>
            </a:r>
            <a:r>
              <a:rPr sz="1600" spc="6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částku),</a:t>
            </a:r>
            <a:r>
              <a:rPr sz="1600" spc="7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rozdělí</a:t>
            </a:r>
            <a:r>
              <a:rPr sz="1600" spc="6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se</a:t>
            </a:r>
            <a:r>
              <a:rPr sz="1600" spc="54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vaše</a:t>
            </a:r>
          </a:p>
          <a:p>
            <a:pPr marL="342899" marR="0">
              <a:lnSpc>
                <a:spcPts val="1536"/>
              </a:lnSpc>
              <a:spcBef>
                <a:spcPts val="5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stavební spoření</a:t>
            </a:r>
            <a:r>
              <a:rPr sz="1600" spc="2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vlastně</a:t>
            </a:r>
            <a:r>
              <a:rPr sz="1600" spc="1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na</a:t>
            </a:r>
            <a:r>
              <a:rPr sz="1600" spc="11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b="1" spc="-10" dirty="0">
                <a:solidFill>
                  <a:srgbClr val="000000"/>
                </a:solidFill>
                <a:latin typeface="UBTMSM+Arial Bold"/>
                <a:cs typeface="UBTMSM+Arial Bold"/>
              </a:rPr>
              <a:t>dvě</a:t>
            </a:r>
            <a:r>
              <a:rPr sz="1600" b="1" spc="33" dirty="0">
                <a:solidFill>
                  <a:srgbClr val="000000"/>
                </a:solidFill>
                <a:latin typeface="UBTMSM+Arial Bold"/>
                <a:cs typeface="UBTMSM+Arial Bold"/>
              </a:rPr>
              <a:t> </a:t>
            </a:r>
            <a:r>
              <a:rPr sz="1600" b="1" dirty="0">
                <a:solidFill>
                  <a:srgbClr val="000000"/>
                </a:solidFill>
                <a:latin typeface="UBTMSM+Arial Bold"/>
                <a:cs typeface="UBTMSM+Arial Bold"/>
              </a:rPr>
              <a:t>paralelně</a:t>
            </a:r>
            <a:r>
              <a:rPr sz="1600" b="1" spc="25" dirty="0">
                <a:solidFill>
                  <a:srgbClr val="000000"/>
                </a:solidFill>
                <a:latin typeface="UBTMSM+Arial Bold"/>
                <a:cs typeface="UBTMSM+Arial Bold"/>
              </a:rPr>
              <a:t> </a:t>
            </a:r>
            <a:r>
              <a:rPr sz="1600" b="1" dirty="0">
                <a:solidFill>
                  <a:srgbClr val="000000"/>
                </a:solidFill>
                <a:latin typeface="UBTMSM+Arial Bold"/>
                <a:cs typeface="UBTMSM+Arial Bold"/>
              </a:rPr>
              <a:t>probíhající</a:t>
            </a:r>
            <a:r>
              <a:rPr sz="1600" b="1" spc="13" dirty="0">
                <a:solidFill>
                  <a:srgbClr val="000000"/>
                </a:solidFill>
                <a:latin typeface="UBTMSM+Arial Bold"/>
                <a:cs typeface="UBTMSM+Arial Bold"/>
              </a:rPr>
              <a:t> </a:t>
            </a:r>
            <a:r>
              <a:rPr sz="1600" b="1" dirty="0">
                <a:solidFill>
                  <a:srgbClr val="000000"/>
                </a:solidFill>
                <a:latin typeface="UBTMSM+Arial Bold"/>
                <a:cs typeface="UBTMSM+Arial Bold"/>
              </a:rPr>
              <a:t>části</a:t>
            </a:r>
            <a:r>
              <a:rPr sz="1600" b="1" dirty="0">
                <a:solidFill>
                  <a:srgbClr val="000000"/>
                </a:solidFill>
                <a:latin typeface="WIDTJM+Arial Bold"/>
                <a:cs typeface="WIDTJM+Arial Bold"/>
              </a:rPr>
              <a:t>: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v</a:t>
            </a:r>
            <a:r>
              <a:rPr sz="1600" spc="27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„části</a:t>
            </a:r>
            <a:r>
              <a:rPr sz="1600" spc="1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spoření“</a:t>
            </a:r>
            <a:r>
              <a:rPr sz="1600" spc="2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musíte</a:t>
            </a:r>
          </a:p>
          <a:p>
            <a:pPr marL="342899" marR="0">
              <a:lnSpc>
                <a:spcPts val="153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i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nadále spořit –</a:t>
            </a:r>
            <a:r>
              <a:rPr sz="1600" spc="1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vkládat smluvené částky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na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váš</a:t>
            </a:r>
            <a:r>
              <a:rPr sz="1600" spc="1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spořící</a:t>
            </a:r>
            <a:r>
              <a:rPr sz="1600" spc="19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účet</a:t>
            </a:r>
            <a:r>
              <a:rPr sz="1600" spc="1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a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postupně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tak</a:t>
            </a:r>
            <a:r>
              <a:rPr sz="1600" spc="16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zvyšovat</a:t>
            </a:r>
          </a:p>
          <a:p>
            <a:pPr marL="342899" marR="0">
              <a:lnSpc>
                <a:spcPts val="153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svoje</a:t>
            </a:r>
            <a:r>
              <a:rPr sz="1600" spc="415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hodnotící</a:t>
            </a:r>
            <a:r>
              <a:rPr sz="1600" spc="44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číslo,</a:t>
            </a:r>
            <a:r>
              <a:rPr sz="1600" spc="42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abyste</a:t>
            </a:r>
            <a:r>
              <a:rPr sz="1600" spc="434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měli</a:t>
            </a:r>
            <a:r>
              <a:rPr sz="1600" spc="42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časem</a:t>
            </a:r>
            <a:r>
              <a:rPr sz="1600" spc="42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nárok</a:t>
            </a:r>
            <a:r>
              <a:rPr sz="1600" spc="42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na</a:t>
            </a:r>
            <a:r>
              <a:rPr sz="1600" spc="431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poskytnutí</a:t>
            </a:r>
            <a:r>
              <a:rPr sz="1600" spc="44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řádného</a:t>
            </a:r>
            <a:r>
              <a:rPr sz="1600" spc="41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úvěru</a:t>
            </a:r>
            <a:r>
              <a:rPr sz="1600" spc="43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spc="16" dirty="0">
                <a:solidFill>
                  <a:srgbClr val="000000"/>
                </a:solidFill>
                <a:latin typeface="KNQCID+Arial"/>
                <a:cs typeface="KNQCID+Arial"/>
              </a:rPr>
              <a:t>ze</a:t>
            </a:r>
          </a:p>
          <a:p>
            <a:pPr marL="342899" marR="0">
              <a:lnSpc>
                <a:spcPts val="1538"/>
              </a:lnSpc>
              <a:spcBef>
                <a:spcPts val="5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stavebního</a:t>
            </a:r>
            <a:r>
              <a:rPr sz="1600" spc="7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spoření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.</a:t>
            </a:r>
            <a:r>
              <a:rPr sz="1600" spc="95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Celý</a:t>
            </a:r>
            <a:r>
              <a:rPr sz="1600" spc="8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účet</a:t>
            </a:r>
            <a:r>
              <a:rPr sz="1600" spc="8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spoření</a:t>
            </a:r>
            <a:r>
              <a:rPr sz="1600" spc="9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musí</a:t>
            </a:r>
            <a:r>
              <a:rPr sz="1600" spc="9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být</a:t>
            </a:r>
            <a:r>
              <a:rPr sz="1600" spc="9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vinkulován</a:t>
            </a:r>
            <a:r>
              <a:rPr sz="1600" spc="89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ve</a:t>
            </a:r>
            <a:r>
              <a:rPr sz="1600" spc="78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prospěch</a:t>
            </a:r>
            <a:r>
              <a:rPr sz="1600" spc="8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spořitelny,</a:t>
            </a:r>
            <a:r>
              <a:rPr sz="1600" spc="99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a</a:t>
            </a:r>
          </a:p>
          <a:p>
            <a:pPr marL="342899" marR="0">
              <a:lnSpc>
                <a:spcPts val="153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to</a:t>
            </a:r>
            <a:r>
              <a:rPr sz="1600" spc="13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až 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do doby</a:t>
            </a:r>
            <a:r>
              <a:rPr sz="1600" spc="17" dirty="0">
                <a:solidFill>
                  <a:srgbClr val="000000"/>
                </a:solidFill>
                <a:latin typeface="KNQCID+Arial"/>
                <a:cs typeface="KNQCID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přidělení řádného</a:t>
            </a:r>
            <a:r>
              <a:rPr sz="1600" spc="2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UNOCP+Arial"/>
                <a:cs typeface="UUNOCP+Arial"/>
              </a:rPr>
              <a:t>úvěru</a:t>
            </a:r>
            <a:r>
              <a:rPr sz="1600" dirty="0">
                <a:solidFill>
                  <a:srgbClr val="000000"/>
                </a:solidFill>
                <a:latin typeface="KNQCID+Arial"/>
                <a:cs typeface="KNQCID+Arial"/>
              </a:rPr>
              <a:t>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334133" y="548916"/>
            <a:ext cx="4630224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UUNOCP+Arial"/>
                <a:cs typeface="UUNOCP+Arial"/>
              </a:rPr>
              <a:t>Překlenovací</a:t>
            </a:r>
            <a:r>
              <a:rPr sz="4400" spc="-1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4400" dirty="0">
                <a:solidFill>
                  <a:srgbClr val="000000"/>
                </a:solidFill>
                <a:latin typeface="UUNOCP+Arial"/>
                <a:cs typeface="UUNOCP+Arial"/>
              </a:rPr>
              <a:t>úvěr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01426"/>
            <a:ext cx="8199216" cy="25788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41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•</a:t>
            </a:r>
            <a:r>
              <a:rPr sz="2000" spc="144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Kamenem</a:t>
            </a:r>
            <a:r>
              <a:rPr sz="2000" spc="-2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úrazu</a:t>
            </a:r>
            <a:r>
              <a:rPr sz="2000" spc="-2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zde</a:t>
            </a:r>
            <a:r>
              <a:rPr sz="2000" spc="-2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bývá</a:t>
            </a:r>
            <a:r>
              <a:rPr sz="2000" spc="-19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fakt,</a:t>
            </a:r>
            <a:r>
              <a:rPr sz="2000" spc="-2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že</a:t>
            </a:r>
            <a:r>
              <a:rPr sz="2000" spc="-2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v</a:t>
            </a:r>
            <a:r>
              <a:rPr sz="2000" spc="-5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rámci</a:t>
            </a:r>
            <a:r>
              <a:rPr sz="2000" spc="-2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splátek</a:t>
            </a:r>
            <a:r>
              <a:rPr sz="2000" spc="-2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překlenovacího</a:t>
            </a:r>
          </a:p>
          <a:p>
            <a:pPr marL="342899" marR="0">
              <a:lnSpc>
                <a:spcPts val="1922"/>
              </a:lnSpc>
              <a:spcBef>
                <a:spcPts val="5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úvěru</a:t>
            </a:r>
            <a:r>
              <a:rPr sz="2000" spc="-3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UBTMSM+Arial Bold"/>
                <a:cs typeface="UBTMSM+Arial Bold"/>
              </a:rPr>
              <a:t>nesplácíte</a:t>
            </a:r>
            <a:r>
              <a:rPr sz="2000" b="1" spc="-25" dirty="0">
                <a:solidFill>
                  <a:srgbClr val="000000"/>
                </a:solidFill>
                <a:latin typeface="UBTMSM+Arial Bold"/>
                <a:cs typeface="UBTMS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UBTMSM+Arial Bold"/>
                <a:cs typeface="UBTMSM+Arial Bold"/>
              </a:rPr>
              <a:t>žádnou</a:t>
            </a:r>
            <a:r>
              <a:rPr sz="2000" b="1" spc="-17" dirty="0">
                <a:solidFill>
                  <a:srgbClr val="000000"/>
                </a:solidFill>
                <a:latin typeface="UBTMSM+Arial Bold"/>
                <a:cs typeface="UBTMS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UBTMSM+Arial Bold"/>
                <a:cs typeface="UBTMSM+Arial Bold"/>
              </a:rPr>
              <a:t>jistinu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.</a:t>
            </a:r>
            <a:r>
              <a:rPr sz="2000" spc="-3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To znamená,</a:t>
            </a:r>
            <a:r>
              <a:rPr sz="2000" spc="-4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že</a:t>
            </a:r>
            <a:r>
              <a:rPr sz="2000" spc="-1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na</a:t>
            </a:r>
            <a:r>
              <a:rPr sz="2000" spc="-1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rozdíl</a:t>
            </a:r>
            <a:r>
              <a:rPr sz="2000" spc="-3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od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splátek</a:t>
            </a:r>
            <a:r>
              <a:rPr sz="2000" spc="-1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klasického</a:t>
            </a:r>
            <a:r>
              <a:rPr sz="2000" spc="-3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úvěru</a:t>
            </a:r>
            <a:r>
              <a:rPr sz="2000" spc="-2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ze</a:t>
            </a:r>
            <a:r>
              <a:rPr sz="2000" spc="-1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stavebního</a:t>
            </a:r>
            <a:r>
              <a:rPr sz="2000" spc="-1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spoření</a:t>
            </a:r>
            <a:r>
              <a:rPr sz="2000" spc="-4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nebo</a:t>
            </a:r>
            <a:r>
              <a:rPr sz="2000" spc="-2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hypotéky,</a:t>
            </a:r>
            <a:r>
              <a:rPr sz="2000" spc="-2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se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úroky</a:t>
            </a:r>
            <a:r>
              <a:rPr sz="2000" spc="-3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v</a:t>
            </a:r>
            <a:r>
              <a:rPr sz="2000" spc="-1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čase</a:t>
            </a:r>
            <a:r>
              <a:rPr sz="2000" spc="-2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nezmenšují,</a:t>
            </a:r>
            <a:r>
              <a:rPr sz="2000" spc="-5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stejně</a:t>
            </a:r>
            <a:r>
              <a:rPr sz="2000" spc="-1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jako</a:t>
            </a:r>
            <a:r>
              <a:rPr sz="2000" spc="-1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se</a:t>
            </a:r>
            <a:r>
              <a:rPr sz="2000" spc="-1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nesnižuje</a:t>
            </a:r>
            <a:r>
              <a:rPr sz="2000" spc="-2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dlužná</a:t>
            </a:r>
            <a:r>
              <a:rPr sz="2000" spc="-2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částka.</a:t>
            </a:r>
          </a:p>
          <a:p>
            <a:pPr marL="342899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Překlenovací</a:t>
            </a:r>
            <a:r>
              <a:rPr sz="2000" spc="-4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úvěr</a:t>
            </a:r>
            <a:r>
              <a:rPr sz="2000" spc="-29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UBTMSM+Arial Bold"/>
                <a:cs typeface="UBTMSM+Arial Bold"/>
              </a:rPr>
              <a:t>je splacen</a:t>
            </a:r>
            <a:r>
              <a:rPr sz="2000" b="1" spc="-26" dirty="0">
                <a:solidFill>
                  <a:srgbClr val="000000"/>
                </a:solidFill>
                <a:latin typeface="UBTMSM+Arial Bold"/>
                <a:cs typeface="UBTMS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UBTMSM+Arial Bold"/>
                <a:cs typeface="UBTMSM+Arial Bold"/>
              </a:rPr>
              <a:t>až</a:t>
            </a:r>
            <a:r>
              <a:rPr sz="2000" b="1" spc="-10" dirty="0">
                <a:solidFill>
                  <a:srgbClr val="000000"/>
                </a:solidFill>
                <a:latin typeface="UBTMSM+Arial Bold"/>
                <a:cs typeface="UBTMS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UBTMSM+Arial Bold"/>
                <a:cs typeface="UBTMSM+Arial Bold"/>
              </a:rPr>
              <a:t>přidělením</a:t>
            </a:r>
            <a:r>
              <a:rPr sz="2000" b="1" spc="-24" dirty="0">
                <a:solidFill>
                  <a:srgbClr val="000000"/>
                </a:solidFill>
                <a:latin typeface="UBTMSM+Arial Bold"/>
                <a:cs typeface="UBTMS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UBTMSM+Arial Bold"/>
                <a:cs typeface="UBTMSM+Arial Bold"/>
              </a:rPr>
              <a:t>klasického</a:t>
            </a:r>
            <a:r>
              <a:rPr sz="2000" b="1" spc="-28" dirty="0">
                <a:solidFill>
                  <a:srgbClr val="000000"/>
                </a:solidFill>
                <a:latin typeface="UBTMSM+Arial Bold"/>
                <a:cs typeface="UBTMS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UBTMSM+Arial Bold"/>
                <a:cs typeface="UBTMSM+Arial Bold"/>
              </a:rPr>
              <a:t>úvěru</a:t>
            </a:r>
            <a:r>
              <a:rPr sz="2000" b="1" spc="14" dirty="0">
                <a:solidFill>
                  <a:srgbClr val="000000"/>
                </a:solidFill>
                <a:latin typeface="UBTMSM+Arial Bold"/>
                <a:cs typeface="UBTMS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UBTMSM+Arial Bold"/>
                <a:cs typeface="UBTMSM+Arial Bold"/>
              </a:rPr>
              <a:t>ze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dirty="0">
                <a:solidFill>
                  <a:srgbClr val="000000"/>
                </a:solidFill>
                <a:latin typeface="UBTMSM+Arial Bold"/>
                <a:cs typeface="UBTMSM+Arial Bold"/>
              </a:rPr>
              <a:t>stavebního spoření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.</a:t>
            </a:r>
            <a:r>
              <a:rPr sz="2000" spc="-2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Teprve</a:t>
            </a:r>
            <a:r>
              <a:rPr sz="2000" spc="-3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potom</a:t>
            </a:r>
            <a:r>
              <a:rPr sz="2000" spc="-2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se</a:t>
            </a:r>
            <a:r>
              <a:rPr sz="2000" spc="-1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začíná</a:t>
            </a:r>
            <a:r>
              <a:rPr sz="2000" spc="-4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splácet</a:t>
            </a:r>
            <a:r>
              <a:rPr sz="2000" spc="-3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jistina (teď</a:t>
            </a:r>
            <a:r>
              <a:rPr sz="2000" spc="-2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už</a:t>
            </a:r>
          </a:p>
          <a:p>
            <a:pPr marL="342899" marR="0">
              <a:lnSpc>
                <a:spcPts val="1922"/>
              </a:lnSpc>
              <a:spcBef>
                <a:spcPts val="5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řádného</a:t>
            </a:r>
            <a:r>
              <a:rPr sz="2000" spc="-3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úvěru</a:t>
            </a:r>
            <a:r>
              <a:rPr sz="2000" spc="-1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ze</a:t>
            </a:r>
            <a:r>
              <a:rPr sz="2000" spc="-1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stavebního</a:t>
            </a:r>
            <a:r>
              <a:rPr sz="2000" spc="-3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spoření)</a:t>
            </a:r>
            <a:r>
              <a:rPr sz="2000" spc="-49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a úroky</a:t>
            </a:r>
            <a:r>
              <a:rPr sz="2000" spc="-3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se</a:t>
            </a:r>
            <a:r>
              <a:rPr sz="2000" spc="-1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v</a:t>
            </a:r>
            <a:r>
              <a:rPr sz="2000" spc="-8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čase</a:t>
            </a:r>
            <a:r>
              <a:rPr sz="2000" spc="-2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snižují.</a:t>
            </a:r>
          </a:p>
          <a:p>
            <a:pPr marL="0" marR="0">
              <a:lnSpc>
                <a:spcPts val="2238"/>
              </a:lnSpc>
              <a:spcBef>
                <a:spcPts val="161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•</a:t>
            </a:r>
            <a:r>
              <a:rPr sz="2000" spc="144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Překlenovací</a:t>
            </a:r>
            <a:r>
              <a:rPr sz="2000" spc="-4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úvěr může</a:t>
            </a:r>
            <a:r>
              <a:rPr sz="2000" spc="-2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být,</a:t>
            </a:r>
            <a:r>
              <a:rPr sz="2000" spc="-2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stejně</a:t>
            </a:r>
            <a:r>
              <a:rPr sz="2000" spc="-19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jako úvěr</a:t>
            </a:r>
            <a:r>
              <a:rPr sz="2000" spc="-21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ze</a:t>
            </a:r>
            <a:r>
              <a:rPr sz="2000" spc="-1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stavebního</a:t>
            </a:r>
            <a:r>
              <a:rPr sz="2000" spc="-18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spoření,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čerpán</a:t>
            </a:r>
            <a:r>
              <a:rPr sz="2000" spc="-3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zálohově,</a:t>
            </a:r>
            <a:r>
              <a:rPr sz="2000" spc="-1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jednorázově</a:t>
            </a:r>
            <a:r>
              <a:rPr sz="2000" spc="-3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i</a:t>
            </a:r>
            <a:r>
              <a:rPr sz="2000" spc="-4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postupně</a:t>
            </a:r>
            <a:r>
              <a:rPr sz="2000" spc="-40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a může</a:t>
            </a:r>
            <a:r>
              <a:rPr sz="2000" spc="-2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být</a:t>
            </a:r>
            <a:r>
              <a:rPr sz="2000" spc="-2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použit</a:t>
            </a:r>
            <a:r>
              <a:rPr sz="2000" spc="-3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pouze</a:t>
            </a:r>
          </a:p>
          <a:p>
            <a:pPr marL="342899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na řešení</a:t>
            </a:r>
            <a:r>
              <a:rPr sz="2000" spc="-33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bytových</a:t>
            </a:r>
            <a:r>
              <a:rPr sz="2000" spc="-22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potřeb</a:t>
            </a:r>
            <a:r>
              <a:rPr sz="2000" spc="-35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účastníka</a:t>
            </a:r>
            <a:r>
              <a:rPr sz="2000" spc="-3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spoření.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8640" y="4162382"/>
            <a:ext cx="7448921" cy="5669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41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•</a:t>
            </a:r>
            <a:r>
              <a:rPr sz="2000" spc="144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Výhodou</a:t>
            </a:r>
            <a:r>
              <a:rPr sz="2000" spc="-24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je, že</a:t>
            </a:r>
            <a:r>
              <a:rPr sz="2000" spc="-36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UBTMSM+Arial Bold"/>
                <a:cs typeface="UBTMSM+Arial Bold"/>
              </a:rPr>
              <a:t>úroky</a:t>
            </a:r>
            <a:r>
              <a:rPr sz="2000" b="1" spc="-16" dirty="0">
                <a:solidFill>
                  <a:srgbClr val="000000"/>
                </a:solidFill>
                <a:latin typeface="UBTMSM+Arial Bold"/>
                <a:cs typeface="UBTMSM+Arial Bold"/>
              </a:rPr>
              <a:t> </a:t>
            </a:r>
            <a:r>
              <a:rPr sz="2000" dirty="0">
                <a:solidFill>
                  <a:srgbClr val="000000"/>
                </a:solidFill>
                <a:latin typeface="KNQCID+Arial"/>
                <a:cs typeface="KNQCID+Arial"/>
              </a:rPr>
              <a:t>z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překlenovacích</a:t>
            </a:r>
            <a:r>
              <a:rPr sz="2000" spc="-39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UNOCP+Arial"/>
                <a:cs typeface="UUNOCP+Arial"/>
              </a:rPr>
              <a:t>úvěrů</a:t>
            </a:r>
            <a:r>
              <a:rPr sz="2000" spc="-17" dirty="0">
                <a:solidFill>
                  <a:srgbClr val="000000"/>
                </a:solidFill>
                <a:latin typeface="UUNOCP+Arial"/>
                <a:cs typeface="UUNOCP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UBTMSM+Arial Bold"/>
                <a:cs typeface="UBTMSM+Arial Bold"/>
              </a:rPr>
              <a:t>lze</a:t>
            </a:r>
            <a:r>
              <a:rPr sz="2000" b="1" spc="-15" dirty="0">
                <a:solidFill>
                  <a:srgbClr val="000000"/>
                </a:solidFill>
                <a:latin typeface="UBTMSM+Arial Bold"/>
                <a:cs typeface="UBTMS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UBTMSM+Arial Bold"/>
                <a:cs typeface="UBTMSM+Arial Bold"/>
              </a:rPr>
              <a:t>odečítat</a:t>
            </a:r>
            <a:r>
              <a:rPr sz="2000" b="1" spc="-34" dirty="0">
                <a:solidFill>
                  <a:srgbClr val="000000"/>
                </a:solidFill>
                <a:latin typeface="UBTMSM+Arial Bold"/>
                <a:cs typeface="UBTMS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UBTMSM+Arial Bold"/>
                <a:cs typeface="UBTMSM+Arial Bold"/>
              </a:rPr>
              <a:t>od</a:t>
            </a:r>
          </a:p>
          <a:p>
            <a:pPr marL="342899" marR="0">
              <a:lnSpc>
                <a:spcPts val="1923"/>
              </a:lnSpc>
              <a:spcBef>
                <a:spcPts val="50"/>
              </a:spcBef>
              <a:spcAft>
                <a:spcPts val="0"/>
              </a:spcAft>
            </a:pPr>
            <a:r>
              <a:rPr sz="2000" b="1" dirty="0">
                <a:solidFill>
                  <a:srgbClr val="000000"/>
                </a:solidFill>
                <a:latin typeface="UBTMSM+Arial Bold"/>
                <a:cs typeface="UBTMSM+Arial Bold"/>
              </a:rPr>
              <a:t>daňového</a:t>
            </a:r>
            <a:r>
              <a:rPr sz="2000" b="1" spc="13" dirty="0">
                <a:solidFill>
                  <a:srgbClr val="000000"/>
                </a:solidFill>
                <a:latin typeface="UBTMSM+Arial Bold"/>
                <a:cs typeface="UBTMS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UBTMSM+Arial Bold"/>
                <a:cs typeface="UBTMSM+Arial Bold"/>
              </a:rPr>
              <a:t>základu</a:t>
            </a:r>
            <a:r>
              <a:rPr sz="2000" dirty="0">
                <a:solidFill>
                  <a:srgbClr val="000000"/>
                </a:solidFill>
                <a:latin typeface="KNQCID+Arial"/>
                <a:cs typeface="KNQCID+Arial"/>
              </a:rPr>
              <a:t>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8AE2066-A01A-4D1E-A9C1-19C1F1611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F5D929DD-1E8A-48A8-A713-AB99269810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object 1">
            <a:extLst>
              <a:ext uri="{FF2B5EF4-FFF2-40B4-BE49-F238E27FC236}">
                <a16:creationId xmlns:a16="http://schemas.microsoft.com/office/drawing/2014/main" id="{8EFEE4C1-032A-4CF0-903C-3A3B3DC9D48E}"/>
              </a:ext>
            </a:extLst>
          </p:cNvPr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2751CC01-7079-49B2-B6B1-2B0DE371FAB0}"/>
              </a:ext>
            </a:extLst>
          </p:cNvPr>
          <p:cNvSpPr txBox="1"/>
          <p:nvPr/>
        </p:nvSpPr>
        <p:spPr>
          <a:xfrm>
            <a:off x="1898269" y="548916"/>
            <a:ext cx="5498911" cy="6283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4400" dirty="0">
                <a:solidFill>
                  <a:srgbClr val="000000"/>
                </a:solidFill>
                <a:latin typeface="BWQGGS+Arial"/>
                <a:cs typeface="BWQGGS+Arial"/>
              </a:rPr>
              <a:t>Použitá literatura</a:t>
            </a:r>
            <a:endParaRPr sz="4400" dirty="0">
              <a:solidFill>
                <a:srgbClr val="000000"/>
              </a:solidFill>
              <a:latin typeface="BWQGGS+Arial"/>
              <a:cs typeface="BWQGGS+Arial"/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197F6BFA-D6AC-477F-8C9A-B50B0EF9950F}"/>
              </a:ext>
            </a:extLst>
          </p:cNvPr>
          <p:cNvSpPr txBox="1"/>
          <p:nvPr/>
        </p:nvSpPr>
        <p:spPr>
          <a:xfrm>
            <a:off x="548640" y="1601426"/>
            <a:ext cx="8195986" cy="5404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750" marR="0" indent="-285750">
              <a:lnSpc>
                <a:spcPts val="2241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cs-CZ" sz="1600" dirty="0">
              <a:solidFill>
                <a:srgbClr val="000000"/>
              </a:solidFill>
              <a:latin typeface="BWQGGS+Arial"/>
              <a:cs typeface="BWQGGS+Arial"/>
            </a:endParaRPr>
          </a:p>
          <a:p>
            <a:pPr marL="0" marR="0">
              <a:lnSpc>
                <a:spcPts val="2241"/>
              </a:lnSpc>
              <a:spcBef>
                <a:spcPts val="0"/>
              </a:spcBef>
              <a:spcAft>
                <a:spcPts val="0"/>
              </a:spcAft>
            </a:pPr>
            <a:endParaRPr sz="1600" dirty="0">
              <a:solidFill>
                <a:srgbClr val="000000"/>
              </a:solidFill>
              <a:latin typeface="BWQGGS+Arial"/>
              <a:cs typeface="BWQGGS+Arial"/>
            </a:endParaRPr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474660E9-F295-4CFD-86C4-F23DEDF1B9D3}"/>
              </a:ext>
            </a:extLst>
          </p:cNvPr>
          <p:cNvSpPr txBox="1"/>
          <p:nvPr/>
        </p:nvSpPr>
        <p:spPr>
          <a:xfrm>
            <a:off x="548640" y="1340768"/>
            <a:ext cx="8195986" cy="53604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r>
              <a:rPr lang="cs-CZ" sz="2000" b="1" dirty="0">
                <a:latin typeface="Arial" panose="020B0604020202020204" pitchFamily="34" charset="0"/>
                <a:cs typeface="Arial" panose="020B0604020202020204" pitchFamily="34" charset="0"/>
              </a:rPr>
              <a:t>Redakce Peníze.cz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, Stavební </a:t>
            </a:r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spoření,  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https://www.penize.cz/stavebni-sporeni</a:t>
            </a: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endParaRPr lang="cs-CZ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Jitka Vachtová, Úročení, Finanční matematika, </a:t>
            </a:r>
            <a:r>
              <a:rPr lang="cs-CZ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https://www.finmat.cz/uroceni/</a:t>
            </a:r>
            <a:endParaRPr lang="cs-CZ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endParaRPr lang="cs-CZ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r>
              <a:rPr lang="cs-CZ" sz="2000" b="1" dirty="0">
                <a:latin typeface="Arial" panose="020B0604020202020204" pitchFamily="34" charset="0"/>
                <a:cs typeface="Arial" panose="020B0604020202020204" pitchFamily="34" charset="0"/>
              </a:rPr>
              <a:t>Redakce Peníze.cz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, Základní informace o hypotečních úvěrech, 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https://www.penize.cz/15765-zakladni-informace-o-hypotecnich-uverech</a:t>
            </a: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endParaRPr lang="cs-CZ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r>
              <a:rPr lang="cs-CZ" sz="2000" i="1" dirty="0">
                <a:latin typeface="Arial" panose="020B0604020202020204" pitchFamily="34" charset="0"/>
                <a:cs typeface="Arial" panose="020B0604020202020204" pitchFamily="34" charset="0"/>
              </a:rPr>
              <a:t>Přispěvatelé Wikipedie, „Spoření,“ Wikipedie: Otevřená encyklopedie, 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https://cs.wikipedia.org/w/index.php?title=Spo%C5%99en%C3%AD&amp;oldid=22269869 </a:t>
            </a: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Přispěvatelé Wikipedie, „Hypoteční úvěr,“ Wikipedie: Otevřená encyklopedie, 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https://cs.wikipedia.org/w/index.php?title=Hypote%C4%8Dn%C3%AD_%C3%BAv%C4%9Br&amp;oldid=21419310</a:t>
            </a: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endParaRPr lang="cs-CZ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08471"/>
      </p:ext>
    </p:extLst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</TotalTime>
  <Words>3196</Words>
  <Application>Microsoft Office PowerPoint</Application>
  <PresentationFormat>Předvádění na obrazovce (4:3)</PresentationFormat>
  <Paragraphs>422</Paragraphs>
  <Slides>40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11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40</vt:i4>
      </vt:variant>
    </vt:vector>
  </HeadingPairs>
  <TitlesOfParts>
    <vt:vector size="52" baseType="lpstr">
      <vt:lpstr>Arial</vt:lpstr>
      <vt:lpstr>BWQGGS+Arial</vt:lpstr>
      <vt:lpstr>WIDTJM+Arial Bold</vt:lpstr>
      <vt:lpstr>UUNOCP+Arial</vt:lpstr>
      <vt:lpstr>Calibri</vt:lpstr>
      <vt:lpstr>SQFOVV+Arial Bold Italic</vt:lpstr>
      <vt:lpstr>UBTMSM+Arial Bold</vt:lpstr>
      <vt:lpstr>REOWJS+Arial Bold Italic</vt:lpstr>
      <vt:lpstr>JHUHDS+Arial Italic</vt:lpstr>
      <vt:lpstr>RLABEH+Arial Italic</vt:lpstr>
      <vt:lpstr>KNQCID+Arial</vt:lpstr>
      <vt:lpstr>Theme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Chejl</dc:creator>
  <cp:lastModifiedBy>Viktor Chejlava</cp:lastModifiedBy>
  <cp:revision>8</cp:revision>
  <dcterms:modified xsi:type="dcterms:W3CDTF">2023-04-26T09:01:26Z</dcterms:modified>
</cp:coreProperties>
</file>