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1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CE477-CF06-45B3-A7DE-F9A62CF280D0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FBCEF-BAD9-4F5E-B1A8-E0D8F97651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307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2134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95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677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36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749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225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900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93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27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576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25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48FA9F7-241E-4D69-A81D-7E07F7D13D92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6B3A71F-816C-4456-95AF-8FF877B075D6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29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9183" y="4960137"/>
            <a:ext cx="8270542" cy="1463040"/>
          </a:xfrm>
        </p:spPr>
        <p:txBody>
          <a:bodyPr>
            <a:normAutofit/>
          </a:bodyPr>
          <a:lstStyle/>
          <a:p>
            <a:r>
              <a:rPr lang="cs-CZ" altLang="cs-CZ" sz="5500" dirty="0" smtClean="0">
                <a:ln>
                  <a:noFill/>
                </a:ln>
              </a:rPr>
              <a:t>Metabolismus aminokyselin a bílkovin</a:t>
            </a:r>
            <a:endParaRPr lang="cs-CZ" sz="55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0874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Zástupný symbol pro obsah 2"/>
          <p:cNvSpPr>
            <a:spLocks noGrp="1"/>
          </p:cNvSpPr>
          <p:nvPr>
            <p:ph idx="1"/>
          </p:nvPr>
        </p:nvSpPr>
        <p:spPr>
          <a:xfrm>
            <a:off x="1024128" y="2312159"/>
            <a:ext cx="9720072" cy="4197823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Bílkoviny – asi 15 % stravy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Trávení v žaludku – </a:t>
            </a:r>
            <a:r>
              <a:rPr lang="cs-CZ" altLang="cs-CZ" sz="2400" dirty="0" err="1" smtClean="0"/>
              <a:t>peptidasy</a:t>
            </a:r>
            <a:r>
              <a:rPr lang="cs-CZ" altLang="cs-CZ" sz="2400" dirty="0" smtClean="0"/>
              <a:t> – aktivované kyselou HCl (pH 1,5) – pepsinogen – pepsin + srážení bílkovin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Bílkoviny se štěpí až na jednotlivé AK ( v duodenu – trypsin, chymotrypsin z pankreatu)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Dusíková bilance – AK mají NH</a:t>
            </a:r>
            <a:r>
              <a:rPr lang="cs-CZ" altLang="cs-CZ" sz="2400" baseline="-25000" dirty="0" smtClean="0"/>
              <a:t>2</a:t>
            </a:r>
            <a:r>
              <a:rPr lang="cs-CZ" altLang="cs-CZ" sz="2400" dirty="0" smtClean="0"/>
              <a:t> skupinu!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31943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1"/>
          <p:cNvSpPr>
            <a:spLocks noGrp="1"/>
          </p:cNvSpPr>
          <p:nvPr>
            <p:ph type="title"/>
          </p:nvPr>
        </p:nvSpPr>
        <p:spPr>
          <a:xfrm>
            <a:off x="964467" y="348018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ln>
                  <a:noFill/>
                </a:ln>
              </a:rPr>
              <a:t>Osud AK</a:t>
            </a:r>
            <a:endParaRPr lang="en-US" altLang="cs-CZ" dirty="0" smtClean="0">
              <a:ln>
                <a:noFill/>
              </a:ln>
            </a:endParaRPr>
          </a:p>
        </p:txBody>
      </p:sp>
      <p:sp>
        <p:nvSpPr>
          <p:cNvPr id="51203" name="Zástupný symbol pro obsah 2"/>
          <p:cNvSpPr>
            <a:spLocks noGrp="1"/>
          </p:cNvSpPr>
          <p:nvPr>
            <p:ph idx="1"/>
          </p:nvPr>
        </p:nvSpPr>
        <p:spPr>
          <a:xfrm>
            <a:off x="964465" y="1719618"/>
            <a:ext cx="10281289" cy="4585648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AK se buď mění na jinou AK (neesenciální) = </a:t>
            </a:r>
            <a:r>
              <a:rPr lang="cs-CZ" altLang="cs-CZ" sz="2400" u="sng" dirty="0" smtClean="0"/>
              <a:t>transaminace</a:t>
            </a:r>
            <a:r>
              <a:rPr lang="cs-CZ" altLang="cs-CZ" sz="2400" dirty="0" smtClean="0"/>
              <a:t> (přenos aminoskupiny na oxokyselinu) nebo se použije na syntézu nových bílkovin (proteosyntéza) a dalších látek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Nebo se aminoskupiny zbaví = </a:t>
            </a:r>
            <a:r>
              <a:rPr lang="cs-CZ" altLang="cs-CZ" sz="2400" u="sng" dirty="0" smtClean="0"/>
              <a:t>deaminace</a:t>
            </a:r>
          </a:p>
          <a:p>
            <a:pPr lvl="1" eaLnBrk="1" hangingPunct="1"/>
            <a:r>
              <a:rPr lang="cs-CZ" altLang="cs-CZ" sz="2200" dirty="0" smtClean="0"/>
              <a:t>Uhlíkatý zbytek – do Krebsova cyklu</a:t>
            </a:r>
          </a:p>
          <a:p>
            <a:pPr lvl="1" eaLnBrk="1" hangingPunct="1"/>
            <a:r>
              <a:rPr lang="cs-CZ" altLang="cs-CZ" sz="2200" dirty="0" smtClean="0"/>
              <a:t>Aminoskupina – ve formě amoniaku vstupuje do tzv. </a:t>
            </a:r>
            <a:r>
              <a:rPr lang="cs-CZ" altLang="cs-CZ" sz="2200" dirty="0" err="1" smtClean="0"/>
              <a:t>ornithinového</a:t>
            </a:r>
            <a:r>
              <a:rPr lang="cs-CZ" altLang="cs-CZ" sz="2200" dirty="0" smtClean="0"/>
              <a:t> cyklu – přeměna na </a:t>
            </a:r>
            <a:r>
              <a:rPr lang="cs-CZ" altLang="cs-CZ" sz="2200" u="sng" dirty="0" smtClean="0"/>
              <a:t>močovinu</a:t>
            </a:r>
            <a:r>
              <a:rPr lang="cs-CZ" altLang="cs-CZ" sz="2200" dirty="0" smtClean="0"/>
              <a:t> – močí odchází z těla</a:t>
            </a:r>
          </a:p>
          <a:p>
            <a:pPr lvl="1" eaLnBrk="1" hangingPunct="1"/>
            <a:endParaRPr lang="cs-CZ" altLang="cs-CZ" sz="2200" dirty="0" smtClean="0"/>
          </a:p>
          <a:p>
            <a:r>
              <a:rPr lang="cs-CZ" altLang="cs-CZ" dirty="0"/>
              <a:t>Další možnost: </a:t>
            </a:r>
            <a:r>
              <a:rPr lang="cs-CZ" altLang="cs-CZ" u="sng" dirty="0"/>
              <a:t>dekarboxylace</a:t>
            </a:r>
            <a:r>
              <a:rPr lang="cs-CZ" altLang="cs-CZ" dirty="0"/>
              <a:t> – </a:t>
            </a:r>
            <a:r>
              <a:rPr lang="cs-CZ" altLang="cs-CZ" dirty="0" smtClean="0"/>
              <a:t>odstranění </a:t>
            </a:r>
            <a:r>
              <a:rPr lang="cs-CZ" altLang="cs-CZ" dirty="0"/>
              <a:t>CO</a:t>
            </a:r>
            <a:r>
              <a:rPr lang="cs-CZ" altLang="cs-CZ" baseline="-25000" dirty="0"/>
              <a:t>2</a:t>
            </a:r>
            <a:r>
              <a:rPr lang="cs-CZ" altLang="cs-CZ" dirty="0"/>
              <a:t> – vznik tzv. biogenních aminů</a:t>
            </a:r>
          </a:p>
          <a:p>
            <a:pPr lvl="1"/>
            <a:r>
              <a:rPr lang="cs-CZ" altLang="cs-CZ" sz="2200" dirty="0"/>
              <a:t>Noradrenalin, adrenalin, dopamin, histamin, melatonin, serotonin, GABA,…</a:t>
            </a:r>
            <a:endParaRPr lang="en-US" altLang="cs-CZ" sz="2200" dirty="0"/>
          </a:p>
          <a:p>
            <a:endParaRPr lang="en-US" altLang="cs-CZ" sz="2600" dirty="0" smtClean="0"/>
          </a:p>
        </p:txBody>
      </p:sp>
    </p:spTree>
    <p:extLst>
      <p:ext uri="{BB962C8B-B14F-4D97-AF65-F5344CB8AC3E}">
        <p14:creationId xmlns:p14="http://schemas.microsoft.com/office/powerpoint/2010/main" val="100664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u="sng" smtClean="0">
                <a:ln>
                  <a:noFill/>
                </a:ln>
              </a:rPr>
              <a:t>Metabolismus porfyrinů</a:t>
            </a:r>
            <a:endParaRPr lang="en-US" altLang="cs-CZ" u="sng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82831" y="2080147"/>
            <a:ext cx="7704137" cy="3332163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dirty="0"/>
              <a:t>Porfyriny – </a:t>
            </a:r>
            <a:r>
              <a:rPr lang="cs-CZ" dirty="0" err="1"/>
              <a:t>tetrapyrrolová</a:t>
            </a:r>
            <a:r>
              <a:rPr lang="cs-CZ" dirty="0"/>
              <a:t> cyklická struktura s kovem uprostřed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dirty="0"/>
              <a:t>Hem, vitamin B12, chlorofyly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dirty="0"/>
          </a:p>
          <a:p>
            <a:pPr marL="0" indent="0">
              <a:buClr>
                <a:schemeClr val="accent1">
                  <a:lumMod val="75000"/>
                </a:schemeClr>
              </a:buClr>
              <a:buNone/>
              <a:defRPr/>
            </a:pPr>
            <a:endParaRPr lang="cs-CZ" dirty="0"/>
          </a:p>
        </p:txBody>
      </p:sp>
      <p:pic>
        <p:nvPicPr>
          <p:cNvPr id="53252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652" y="2080147"/>
            <a:ext cx="4145982" cy="434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0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Hem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54275" name="Zástupný symbol pro obsah 2"/>
          <p:cNvSpPr>
            <a:spLocks noGrp="1"/>
          </p:cNvSpPr>
          <p:nvPr>
            <p:ph idx="1"/>
          </p:nvPr>
        </p:nvSpPr>
        <p:spPr>
          <a:xfrm>
            <a:off x="689141" y="1929787"/>
            <a:ext cx="7977187" cy="3720387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Součást hemoglobinu, myoglobinu</a:t>
            </a:r>
          </a:p>
          <a:p>
            <a:pPr eaLnBrk="1" hangingPunct="1"/>
            <a:r>
              <a:rPr lang="cs-CZ" altLang="cs-CZ" sz="2400" dirty="0" smtClean="0"/>
              <a:t>Vznik v nezralých erytrocytech, z glycinu a </a:t>
            </a:r>
            <a:r>
              <a:rPr lang="cs-CZ" altLang="cs-CZ" sz="2400" dirty="0" err="1" smtClean="0"/>
              <a:t>sukcinylCoA</a:t>
            </a:r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Genetická porucha syntézy hemu = porfyrie – neurologické příznaky- </a:t>
            </a:r>
            <a:r>
              <a:rPr lang="cs-CZ" altLang="cs-CZ" sz="2400" dirty="0" err="1" smtClean="0"/>
              <a:t>fotosenzibilizace</a:t>
            </a:r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Vznik anomálního hemoglobinu – S - srpkovitá anémie, </a:t>
            </a:r>
            <a:r>
              <a:rPr lang="cs-CZ" altLang="cs-CZ" sz="2400" dirty="0" err="1" smtClean="0"/>
              <a:t>thalasémie</a:t>
            </a:r>
            <a:r>
              <a:rPr lang="cs-CZ" altLang="cs-CZ" sz="2400" dirty="0" smtClean="0"/>
              <a:t> = hemolytická anémie</a:t>
            </a:r>
          </a:p>
        </p:txBody>
      </p:sp>
      <p:pic>
        <p:nvPicPr>
          <p:cNvPr id="54276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352" y="202561"/>
            <a:ext cx="23812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365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Degradace hemoglobinu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55299" name="Zástupný symbol pro obsah 2"/>
          <p:cNvSpPr>
            <a:spLocks noGrp="1"/>
          </p:cNvSpPr>
          <p:nvPr>
            <p:ph idx="1"/>
          </p:nvPr>
        </p:nvSpPr>
        <p:spPr>
          <a:xfrm>
            <a:off x="1169184" y="2066499"/>
            <a:ext cx="7704137" cy="3332163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Erytrocyt – 120 dní – slezina</a:t>
            </a:r>
          </a:p>
          <a:p>
            <a:pPr eaLnBrk="1" hangingPunct="1"/>
            <a:r>
              <a:rPr lang="cs-CZ" altLang="cs-CZ" sz="2400" dirty="0" smtClean="0"/>
              <a:t>Globinová část – na AK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Hem – přeměna na žlučová barviva – lineární struktura</a:t>
            </a:r>
          </a:p>
          <a:p>
            <a:pPr lvl="1" eaLnBrk="1" hangingPunct="1"/>
            <a:r>
              <a:rPr lang="cs-CZ" altLang="cs-CZ" sz="2200" dirty="0" smtClean="0"/>
              <a:t>Biliverdin (zelený) – dále se mění na bilirubin</a:t>
            </a:r>
          </a:p>
          <a:p>
            <a:pPr lvl="1" eaLnBrk="1" hangingPunct="1"/>
            <a:r>
              <a:rPr lang="cs-CZ" altLang="cs-CZ" sz="2200" dirty="0" smtClean="0"/>
              <a:t>Bilirubin (červenooranžová barva)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388621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Žloutenky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56323" name="Zástupný symbol pro obsah 2"/>
          <p:cNvSpPr>
            <a:spLocks noGrp="1"/>
          </p:cNvSpPr>
          <p:nvPr>
            <p:ph idx="1"/>
          </p:nvPr>
        </p:nvSpPr>
        <p:spPr>
          <a:xfrm>
            <a:off x="978114" y="1889080"/>
            <a:ext cx="7704137" cy="3332163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c  bilirubinu v krvi do 18 </a:t>
            </a:r>
            <a:r>
              <a:rPr lang="el-GR" altLang="cs-CZ" sz="2400" dirty="0" smtClean="0"/>
              <a:t>μ</a:t>
            </a:r>
            <a:r>
              <a:rPr lang="cs-CZ" altLang="cs-CZ" sz="2400" dirty="0" smtClean="0"/>
              <a:t>mol/l – vyšší hladina = </a:t>
            </a:r>
            <a:r>
              <a:rPr lang="cs-CZ" altLang="cs-CZ" sz="2400" dirty="0" err="1" smtClean="0"/>
              <a:t>hyperbilirubinémie</a:t>
            </a:r>
            <a:r>
              <a:rPr lang="cs-CZ" altLang="cs-CZ" sz="2400" dirty="0" smtClean="0"/>
              <a:t> – projeví se jako žloutenka (ikterus)</a:t>
            </a:r>
          </a:p>
          <a:p>
            <a:pPr lvl="1" eaLnBrk="1" hangingPunct="1"/>
            <a:r>
              <a:rPr lang="cs-CZ" altLang="cs-CZ" sz="2200" dirty="0" smtClean="0"/>
              <a:t>Hemolytická - ↑ hemolýza</a:t>
            </a:r>
          </a:p>
          <a:p>
            <a:pPr lvl="1" eaLnBrk="1" hangingPunct="1"/>
            <a:r>
              <a:rPr lang="cs-CZ" altLang="cs-CZ" sz="2200" dirty="0" smtClean="0"/>
              <a:t>Hepatocelulární – poškozením jater (viry, toxické látky), bilirubin i v moči </a:t>
            </a:r>
          </a:p>
          <a:p>
            <a:pPr lvl="1" eaLnBrk="1" hangingPunct="1"/>
            <a:r>
              <a:rPr lang="cs-CZ" altLang="cs-CZ" sz="2200" dirty="0" smtClean="0"/>
              <a:t>Obstrukční – blokáda žlučových cest (kameny, nádory), příznak: bezbarvá stolice</a:t>
            </a:r>
          </a:p>
          <a:p>
            <a:pPr lvl="1" eaLnBrk="1" hangingPunct="1"/>
            <a:r>
              <a:rPr lang="cs-CZ" altLang="cs-CZ" sz="2200" dirty="0" smtClean="0"/>
              <a:t>Novorozenecká – nezralost </a:t>
            </a:r>
            <a:r>
              <a:rPr lang="cs-CZ" altLang="cs-CZ" sz="2200" dirty="0" err="1" smtClean="0"/>
              <a:t>hepatocytů</a:t>
            </a:r>
            <a:r>
              <a:rPr lang="cs-CZ" altLang="cs-CZ" sz="2200" dirty="0" smtClean="0"/>
              <a:t> </a:t>
            </a:r>
            <a:endParaRPr lang="en-US" altLang="cs-CZ" sz="2200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824" y="169934"/>
            <a:ext cx="6748463" cy="37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51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u="sng" smtClean="0">
                <a:ln>
                  <a:noFill/>
                </a:ln>
              </a:rPr>
              <a:t>Metabolismus nukleotidů</a:t>
            </a:r>
            <a:endParaRPr lang="en-US" altLang="cs-CZ" u="sng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69184" y="1875431"/>
            <a:ext cx="9585252" cy="4225118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Nukleotid – sacharid + heterocyklická dusíkatá báze + fosfát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Nejsou esenciální – tvorba z </a:t>
            </a:r>
            <a:r>
              <a:rPr lang="cs-CZ" sz="2400" dirty="0" err="1"/>
              <a:t>pentosafosfátu</a:t>
            </a:r>
            <a:r>
              <a:rPr lang="cs-CZ" sz="2400" dirty="0"/>
              <a:t> – přes IMP (</a:t>
            </a:r>
            <a:r>
              <a:rPr lang="cs-CZ" sz="2400" dirty="0" err="1"/>
              <a:t>inosinmonofosfát</a:t>
            </a:r>
            <a:r>
              <a:rPr lang="cs-CZ" sz="2400" dirty="0"/>
              <a:t>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Degradace – z purinových bází (A, G) – konečný produkt = kyselina močová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37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endParaRPr lang="cs-CZ" altLang="cs-CZ" smtClean="0">
              <a:ln>
                <a:noFill/>
              </a:ln>
            </a:endParaRPr>
          </a:p>
        </p:txBody>
      </p:sp>
      <p:sp>
        <p:nvSpPr>
          <p:cNvPr id="59395" name="Zástupný symbol pro obsah 2"/>
          <p:cNvSpPr>
            <a:spLocks noGrp="1"/>
          </p:cNvSpPr>
          <p:nvPr>
            <p:ph idx="1"/>
          </p:nvPr>
        </p:nvSpPr>
        <p:spPr>
          <a:xfrm>
            <a:off x="665829" y="2929720"/>
            <a:ext cx="9365276" cy="2925170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Kyselina močová</a:t>
            </a:r>
          </a:p>
          <a:p>
            <a:pPr lvl="1" eaLnBrk="1" hangingPunct="1"/>
            <a:r>
              <a:rPr lang="cs-CZ" altLang="cs-CZ" sz="2200" dirty="0" smtClean="0"/>
              <a:t>V krvi 0,18-0,53 </a:t>
            </a:r>
            <a:r>
              <a:rPr lang="cs-CZ" altLang="cs-CZ" sz="2200" dirty="0" err="1" smtClean="0"/>
              <a:t>mmol</a:t>
            </a:r>
            <a:r>
              <a:rPr lang="cs-CZ" altLang="cs-CZ" sz="2200" dirty="0" smtClean="0"/>
              <a:t>/l u mužů, 0,15-0,45 </a:t>
            </a:r>
            <a:r>
              <a:rPr lang="cs-CZ" altLang="cs-CZ" sz="2200" dirty="0" err="1" smtClean="0"/>
              <a:t>mmol</a:t>
            </a:r>
            <a:r>
              <a:rPr lang="cs-CZ" altLang="cs-CZ" sz="2200" dirty="0" smtClean="0"/>
              <a:t>/l u žen</a:t>
            </a:r>
          </a:p>
          <a:p>
            <a:pPr lvl="1" eaLnBrk="1" hangingPunct="1"/>
            <a:r>
              <a:rPr lang="cs-CZ" altLang="cs-CZ" sz="2200" dirty="0" smtClean="0"/>
              <a:t>Močí se vyloučí asi 0,5 g /den</a:t>
            </a:r>
          </a:p>
          <a:p>
            <a:pPr lvl="1" eaLnBrk="1" hangingPunct="1"/>
            <a:r>
              <a:rPr lang="cs-CZ" altLang="cs-CZ" sz="2200" dirty="0" smtClean="0"/>
              <a:t>Pokud je moč kyselá – můžou vznikat kameny</a:t>
            </a:r>
          </a:p>
          <a:p>
            <a:pPr lvl="1" eaLnBrk="1" hangingPunct="1"/>
            <a:r>
              <a:rPr lang="cs-CZ" altLang="cs-CZ" sz="2200" dirty="0" err="1" smtClean="0"/>
              <a:t>Hyperurikémie</a:t>
            </a:r>
            <a:r>
              <a:rPr lang="cs-CZ" altLang="cs-CZ" sz="2200" dirty="0" smtClean="0"/>
              <a:t> = dna – kloubní onemocnění – kyselina močová se hromadí v měkkých tkáních – vznikají „</a:t>
            </a:r>
            <a:r>
              <a:rPr lang="cs-CZ" altLang="cs-CZ" sz="2200" dirty="0" err="1" smtClean="0"/>
              <a:t>tofy</a:t>
            </a:r>
            <a:r>
              <a:rPr lang="cs-CZ" altLang="cs-CZ" sz="2200" dirty="0" smtClean="0"/>
              <a:t>“ – bolestivé záchvaty v kloubech (především v ranních </a:t>
            </a:r>
            <a:r>
              <a:rPr lang="cs-CZ" altLang="cs-CZ" sz="2200" dirty="0" err="1" smtClean="0"/>
              <a:t>hodnách</a:t>
            </a:r>
            <a:r>
              <a:rPr lang="cs-CZ" altLang="cs-CZ" sz="2200" dirty="0" smtClean="0"/>
              <a:t>)</a:t>
            </a:r>
            <a:endParaRPr lang="en-US" altLang="cs-CZ" sz="2200" dirty="0" smtClean="0"/>
          </a:p>
        </p:txBody>
      </p:sp>
      <p:pic>
        <p:nvPicPr>
          <p:cNvPr id="59396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774" y="567127"/>
            <a:ext cx="3600984" cy="215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496" y="177077"/>
            <a:ext cx="2487562" cy="331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4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</TotalTime>
  <Words>394</Words>
  <Application>Microsoft Office PowerPoint</Application>
  <PresentationFormat>Širokoúhlá obrazovka</PresentationFormat>
  <Paragraphs>50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5" baseType="lpstr">
      <vt:lpstr>Arial</vt:lpstr>
      <vt:lpstr>Calibri</vt:lpstr>
      <vt:lpstr>Tw Cen MT</vt:lpstr>
      <vt:lpstr>Tw Cen MT Condensed</vt:lpstr>
      <vt:lpstr>Wingdings 3</vt:lpstr>
      <vt:lpstr>Integrál</vt:lpstr>
      <vt:lpstr>Metabolismus aminokyselin a bílkovin</vt:lpstr>
      <vt:lpstr>Prezentace aplikace PowerPoint</vt:lpstr>
      <vt:lpstr>Osud AK</vt:lpstr>
      <vt:lpstr>Metabolismus porfyrinů</vt:lpstr>
      <vt:lpstr>Hem</vt:lpstr>
      <vt:lpstr>Degradace hemoglobinu</vt:lpstr>
      <vt:lpstr>Žloutenky</vt:lpstr>
      <vt:lpstr>Metabolismus nukleotidů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Metabolismus aminokyselin a bílkovin</dc:title>
  <dc:creator>Ája</dc:creator>
  <cp:lastModifiedBy>Ája</cp:lastModifiedBy>
  <cp:revision>7</cp:revision>
  <cp:lastPrinted>2019-03-09T20:59:09Z</cp:lastPrinted>
  <dcterms:created xsi:type="dcterms:W3CDTF">2019-03-09T20:14:33Z</dcterms:created>
  <dcterms:modified xsi:type="dcterms:W3CDTF">2019-03-09T20:59:34Z</dcterms:modified>
</cp:coreProperties>
</file>