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5" r:id="rId5"/>
    <p:sldMasterId id="214748366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</p:sldIdLst>
  <p:sldSz cy="5143500" cx="9144000"/>
  <p:notesSz cx="6858000" cy="9144000"/>
  <p:embeddedFontLst>
    <p:embeddedFont>
      <p:font typeface="Montserrat"/>
      <p:regular r:id="rId61"/>
      <p:bold r:id="rId62"/>
      <p:italic r:id="rId63"/>
      <p:boldItalic r:id="rId64"/>
    </p:embeddedFont>
    <p:embeddedFont>
      <p:font typeface="Montserrat Medium"/>
      <p:regular r:id="rId65"/>
      <p:bold r:id="rId66"/>
      <p:italic r:id="rId67"/>
      <p:boldItalic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1A1E655-80AF-42CB-AAAE-A39F9FAD900C}">
  <a:tblStyle styleId="{61A1E655-80AF-42CB-AAAE-A39F9FAD900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fill>
          <a:solidFill>
            <a:srgbClr val="E6EFF0"/>
          </a:solidFill>
        </a:fill>
      </a:tcStyle>
    </a:band1H>
    <a:band2H>
      <a:tcTxStyle/>
    </a:band2H>
    <a:band1V>
      <a:tcTxStyle/>
      <a:tcStyle>
        <a:fill>
          <a:solidFill>
            <a:srgbClr val="E6EFF0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l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Montserrat-bold.fntdata"/><Relationship Id="rId61" Type="http://schemas.openxmlformats.org/officeDocument/2006/relationships/font" Target="fonts/Montserrat-regular.fntdata"/><Relationship Id="rId20" Type="http://schemas.openxmlformats.org/officeDocument/2006/relationships/slide" Target="slides/slide13.xml"/><Relationship Id="rId64" Type="http://schemas.openxmlformats.org/officeDocument/2006/relationships/font" Target="fonts/Montserrat-boldItalic.fntdata"/><Relationship Id="rId63" Type="http://schemas.openxmlformats.org/officeDocument/2006/relationships/font" Target="fonts/Montserrat-italic.fntdata"/><Relationship Id="rId22" Type="http://schemas.openxmlformats.org/officeDocument/2006/relationships/slide" Target="slides/slide15.xml"/><Relationship Id="rId66" Type="http://schemas.openxmlformats.org/officeDocument/2006/relationships/font" Target="fonts/MontserratMedium-bold.fntdata"/><Relationship Id="rId21" Type="http://schemas.openxmlformats.org/officeDocument/2006/relationships/slide" Target="slides/slide14.xml"/><Relationship Id="rId65" Type="http://schemas.openxmlformats.org/officeDocument/2006/relationships/font" Target="fonts/MontserratMedium-regular.fntdata"/><Relationship Id="rId24" Type="http://schemas.openxmlformats.org/officeDocument/2006/relationships/slide" Target="slides/slide17.xml"/><Relationship Id="rId68" Type="http://schemas.openxmlformats.org/officeDocument/2006/relationships/font" Target="fonts/MontserratMedium-boldItalic.fntdata"/><Relationship Id="rId23" Type="http://schemas.openxmlformats.org/officeDocument/2006/relationships/slide" Target="slides/slide16.xml"/><Relationship Id="rId67" Type="http://schemas.openxmlformats.org/officeDocument/2006/relationships/font" Target="fonts/MontserratMedium-italic.fntdata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28279c39a6_0_137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28279c39a6_0_137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3" name="Google Shape;41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2" name="Google Shape;46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0" name="Google Shape;49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2" name="Google Shape;53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2" name="Google Shape;54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0" name="Google Shape;55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6" name="Google Shape;57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9" name="Google Shape;589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3" name="Google Shape;603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0" name="Google Shape;610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0" name="Google Shape;620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2" name="Google Shape;632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0" name="Google Shape;640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7" name="Google Shape;647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8" name="Google Shape;28;p6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4" name="Google Shape;34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b="0" i="0" sz="16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4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4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4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4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4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4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4"/>
    <p:sldLayoutId id="2147483661" r:id="rId5"/>
    <p:sldLayoutId id="2147483662" r:id="rId6"/>
    <p:sldLayoutId id="2147483663" r:id="rId7"/>
    <p:sldLayoutId id="2147483664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2.png"/><Relationship Id="rId5" Type="http://schemas.openxmlformats.org/officeDocument/2006/relationships/image" Target="../media/image20.jpg"/><Relationship Id="rId6" Type="http://schemas.openxmlformats.org/officeDocument/2006/relationships/image" Target="../media/image22.jpg"/><Relationship Id="rId7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Relationship Id="rId4" Type="http://schemas.openxmlformats.org/officeDocument/2006/relationships/image" Target="../media/image21.png"/><Relationship Id="rId5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5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jpg"/><Relationship Id="rId4" Type="http://schemas.openxmlformats.org/officeDocument/2006/relationships/image" Target="../media/image24.jpg"/><Relationship Id="rId5" Type="http://schemas.openxmlformats.org/officeDocument/2006/relationships/image" Target="../media/image3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jpg"/><Relationship Id="rId4" Type="http://schemas.openxmlformats.org/officeDocument/2006/relationships/image" Target="../media/image3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Relationship Id="rId4" Type="http://schemas.openxmlformats.org/officeDocument/2006/relationships/image" Target="../media/image12.png"/><Relationship Id="rId5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9.jpg"/><Relationship Id="rId4" Type="http://schemas.openxmlformats.org/officeDocument/2006/relationships/image" Target="../media/image2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4.jpg"/><Relationship Id="rId4" Type="http://schemas.openxmlformats.org/officeDocument/2006/relationships/image" Target="../media/image29.png"/><Relationship Id="rId5" Type="http://schemas.openxmlformats.org/officeDocument/2006/relationships/image" Target="../media/image4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8.jpg"/><Relationship Id="rId4" Type="http://schemas.openxmlformats.org/officeDocument/2006/relationships/image" Target="../media/image47.jpg"/><Relationship Id="rId5" Type="http://schemas.openxmlformats.org/officeDocument/2006/relationships/image" Target="../media/image38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2.jpg"/><Relationship Id="rId4" Type="http://schemas.openxmlformats.org/officeDocument/2006/relationships/image" Target="../media/image56.jpg"/><Relationship Id="rId5" Type="http://schemas.openxmlformats.org/officeDocument/2006/relationships/image" Target="../media/image40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0.jpg"/><Relationship Id="rId4" Type="http://schemas.openxmlformats.org/officeDocument/2006/relationships/image" Target="../media/image46.jpg"/><Relationship Id="rId5" Type="http://schemas.openxmlformats.org/officeDocument/2006/relationships/image" Target="../media/image4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2.jpg"/><Relationship Id="rId4" Type="http://schemas.openxmlformats.org/officeDocument/2006/relationships/image" Target="../media/image55.png"/><Relationship Id="rId5" Type="http://schemas.openxmlformats.org/officeDocument/2006/relationships/image" Target="../media/image6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8.png"/><Relationship Id="rId4" Type="http://schemas.openxmlformats.org/officeDocument/2006/relationships/image" Target="../media/image49.jpg"/><Relationship Id="rId5" Type="http://schemas.openxmlformats.org/officeDocument/2006/relationships/image" Target="../media/image5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1.png"/><Relationship Id="rId4" Type="http://schemas.openxmlformats.org/officeDocument/2006/relationships/image" Target="../media/image63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2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4.png"/><Relationship Id="rId4" Type="http://schemas.openxmlformats.org/officeDocument/2006/relationships/image" Target="../media/image53.jpg"/><Relationship Id="rId5" Type="http://schemas.openxmlformats.org/officeDocument/2006/relationships/image" Target="../media/image66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7.jpg"/><Relationship Id="rId4" Type="http://schemas.openxmlformats.org/officeDocument/2006/relationships/image" Target="../media/image65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4.jpg"/><Relationship Id="rId4" Type="http://schemas.openxmlformats.org/officeDocument/2006/relationships/image" Target="../media/image60.png"/><Relationship Id="rId5" Type="http://schemas.openxmlformats.org/officeDocument/2006/relationships/image" Target="../media/image57.gif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0.jpg"/><Relationship Id="rId4" Type="http://schemas.openxmlformats.org/officeDocument/2006/relationships/image" Target="../media/image73.jpg"/><Relationship Id="rId5" Type="http://schemas.openxmlformats.org/officeDocument/2006/relationships/image" Target="../media/image62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1.png"/><Relationship Id="rId4" Type="http://schemas.openxmlformats.org/officeDocument/2006/relationships/image" Target="../media/image69.png"/><Relationship Id="rId5" Type="http://schemas.openxmlformats.org/officeDocument/2006/relationships/image" Target="../media/image77.jpg"/><Relationship Id="rId6" Type="http://schemas.openxmlformats.org/officeDocument/2006/relationships/image" Target="../media/image68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80.jpg"/><Relationship Id="rId4" Type="http://schemas.openxmlformats.org/officeDocument/2006/relationships/image" Target="../media/image81.png"/><Relationship Id="rId5" Type="http://schemas.openxmlformats.org/officeDocument/2006/relationships/image" Target="../media/image7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84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8.png"/><Relationship Id="rId4" Type="http://schemas.openxmlformats.org/officeDocument/2006/relationships/image" Target="../media/image75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83.jpg"/><Relationship Id="rId4" Type="http://schemas.openxmlformats.org/officeDocument/2006/relationships/image" Target="../media/image85.png"/><Relationship Id="rId5" Type="http://schemas.openxmlformats.org/officeDocument/2006/relationships/image" Target="../media/image79.png"/><Relationship Id="rId6" Type="http://schemas.openxmlformats.org/officeDocument/2006/relationships/image" Target="../media/image76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86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3.xml"/><Relationship Id="rId3" Type="http://schemas.openxmlformats.org/officeDocument/2006/relationships/hyperlink" Target="mailto:pretl@ket.zcu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" name="Google Shape;106;p20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07" name="Google Shape;107;p20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0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0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0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0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0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0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0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0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0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0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0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0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0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ctrTitle"/>
          </p:nvPr>
        </p:nvSpPr>
        <p:spPr>
          <a:xfrm>
            <a:off x="311700" y="418600"/>
            <a:ext cx="8520600" cy="313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12000"/>
              <a:t>PR</a:t>
            </a:r>
            <a:r>
              <a:rPr lang="cs-CZ" sz="12000">
                <a:solidFill>
                  <a:srgbClr val="1C4587"/>
                </a:solidFill>
              </a:rPr>
              <a:t>03</a:t>
            </a:r>
            <a:endParaRPr sz="12000">
              <a:solidFill>
                <a:srgbClr val="1C4587"/>
              </a:solidFill>
            </a:endParaRPr>
          </a:p>
        </p:txBody>
      </p:sp>
      <p:sp>
        <p:nvSpPr>
          <p:cNvPr id="127" name="Google Shape;127;p21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Materiály pro flexibilní elektroniku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 sz="1800"/>
              <a:t>Jan Řeboun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Obsah přednášky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Konvenční plošné spoje (Rigid PCB)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Ohebné plošné spoje FPC (Flexible printed circuits)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Tištěné plošné spoje (Polymer Thick Film PCB)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Pružné plošné spoje Stretchable PCB</a:t>
            </a:r>
            <a:endParaRPr sz="1200"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200"/>
          </a:p>
        </p:txBody>
      </p:sp>
      <p:sp>
        <p:nvSpPr>
          <p:cNvPr id="134" name="Google Shape;134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/>
          <p:cNvPicPr preferRelativeResize="0"/>
          <p:nvPr/>
        </p:nvPicPr>
        <p:blipFill rotWithShape="1">
          <a:blip r:embed="rId3">
            <a:alphaModFix/>
          </a:blip>
          <a:srcRect b="15833" l="20508" r="14403" t="11945"/>
          <a:stretch/>
        </p:blipFill>
        <p:spPr>
          <a:xfrm>
            <a:off x="3257550" y="2571750"/>
            <a:ext cx="3132327" cy="230709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 txBox="1"/>
          <p:nvPr>
            <p:ph type="title"/>
          </p:nvPr>
        </p:nvSpPr>
        <p:spPr>
          <a:xfrm>
            <a:off x="311700" y="1372181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Ko</a:t>
            </a:r>
            <a: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nvenční plošné spoje</a:t>
            </a:r>
            <a:b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Rigid PCB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Plošné spoje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4"/>
          <p:cNvSpPr txBox="1"/>
          <p:nvPr>
            <p:ph idx="1" type="body"/>
          </p:nvPr>
        </p:nvSpPr>
        <p:spPr>
          <a:xfrm>
            <a:off x="311700" y="923875"/>
            <a:ext cx="6389138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-CZ" sz="1200">
                <a:latin typeface="Montserrat Medium"/>
                <a:ea typeface="Montserrat Medium"/>
                <a:cs typeface="Montserrat Medium"/>
                <a:sym typeface="Montserrat Medium"/>
              </a:rPr>
              <a:t>Základním materiálem </a:t>
            </a:r>
            <a:r>
              <a:rPr lang="cs-CZ" sz="1200"/>
              <a:t>z</a:t>
            </a:r>
            <a:r>
              <a:rPr lang="cs-CZ" sz="1200">
                <a:latin typeface="Montserrat Medium"/>
                <a:ea typeface="Montserrat Medium"/>
                <a:cs typeface="Montserrat Medium"/>
                <a:sym typeface="Montserrat Medium"/>
              </a:rPr>
              <a:t>pravidla skloepoxidový laminát – pevná deska.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Pro mnoho výrobků významná konstrukční překážka.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Nutno uspořádat vše do jedné plochy - omezené možnosti z hlediska designu, ergonomie nebo konstrukce.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sp>
        <p:nvSpPr>
          <p:cNvPr id="148" name="Google Shape;148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49" name="Google Shape;149;p2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Základní specifika</a:t>
            </a:r>
            <a:endParaRPr/>
          </a:p>
        </p:txBody>
      </p:sp>
      <p:pic>
        <p:nvPicPr>
          <p:cNvPr descr="PANTA SMD System from SUMIDA Flex" id="150" name="Google Shape;15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1950" y="2381399"/>
            <a:ext cx="3049413" cy="130831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/>
          <p:nvPr/>
        </p:nvSpPr>
        <p:spPr>
          <a:xfrm>
            <a:off x="792957" y="2270701"/>
            <a:ext cx="3167980" cy="1529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Standardní řešení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– několik desek propojených kabelovými propojkami nebo sběrnicemi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4"/>
          <p:cNvSpPr/>
          <p:nvPr/>
        </p:nvSpPr>
        <p:spPr>
          <a:xfrm>
            <a:off x="792950" y="3870266"/>
            <a:ext cx="3303600" cy="8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Nové řešení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– ohebné plošné spoje – vyžaduje použití odlišných materiálů a technologií výroby</a:t>
            </a:r>
            <a:endParaRPr/>
          </a:p>
        </p:txBody>
      </p:sp>
      <p:pic>
        <p:nvPicPr>
          <p:cNvPr id="153" name="Google Shape;15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3965" y="2381399"/>
            <a:ext cx="1304253" cy="13124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gration of single-crystal hybrid perovskites into electronics ..." id="154" name="Google Shape;15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1013" y="993389"/>
            <a:ext cx="1697645" cy="12732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 vrstva FPC Flex desky s plošnými spoji OEM FPC Výrobci výrobců a ..." id="155" name="Google Shape;155;p24"/>
          <p:cNvPicPr preferRelativeResize="0"/>
          <p:nvPr/>
        </p:nvPicPr>
        <p:blipFill rotWithShape="1">
          <a:blip r:embed="rId6">
            <a:alphaModFix/>
          </a:blip>
          <a:srcRect b="10742" l="0" r="0" t="28067"/>
          <a:stretch/>
        </p:blipFill>
        <p:spPr>
          <a:xfrm>
            <a:off x="4099100" y="3800415"/>
            <a:ext cx="2088057" cy="12777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uvisející obrázek" id="156" name="Google Shape;156;p24"/>
          <p:cNvPicPr preferRelativeResize="0"/>
          <p:nvPr/>
        </p:nvPicPr>
        <p:blipFill rotWithShape="1">
          <a:blip r:embed="rId7">
            <a:alphaModFix/>
          </a:blip>
          <a:srcRect b="17962" l="0" r="0" t="15693"/>
          <a:stretch/>
        </p:blipFill>
        <p:spPr>
          <a:xfrm>
            <a:off x="5879629" y="3779638"/>
            <a:ext cx="2669029" cy="1342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Plošné spoje</a:t>
            </a:r>
            <a:endParaRPr b="1"/>
          </a:p>
        </p:txBody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311700" y="923875"/>
            <a:ext cx="4624632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100"/>
              <a:t>RIGID – Neohebné plošné spoje.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100"/>
              <a:t>FLEX/RIGID – Kombinace neohebných plošných spojů a ohebných „můstků“.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100"/>
              <a:t>FLEX – Plně ohebné plošné spoje.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100"/>
              <a:t>STRETCH – Pružné plošné spoje.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100"/>
          </a:p>
        </p:txBody>
      </p:sp>
      <p:sp>
        <p:nvSpPr>
          <p:cNvPr id="163" name="Google Shape;163;p2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64" name="Google Shape;164;p2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Technologická řešení plošných spojů</a:t>
            </a:r>
            <a:endParaRPr/>
          </a:p>
        </p:txBody>
      </p:sp>
      <p:pic>
        <p:nvPicPr>
          <p:cNvPr id="165" name="Google Shape;16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8341" y="406933"/>
            <a:ext cx="4110159" cy="4562276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 txBox="1"/>
          <p:nvPr/>
        </p:nvSpPr>
        <p:spPr>
          <a:xfrm>
            <a:off x="311700" y="2400380"/>
            <a:ext cx="4700832" cy="263264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rPr b="0" i="0" lang="cs-CZ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Technologie FLEX/RIGID a FLEX: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Cenově nákladnější řešení ale může výrazně zlevnit celkovou cenu výrobku.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Nahrazuje drahé konektory a zkracuje čas pro osazování, testování a instalaci v zařízení.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Zachování jednotné elektrické charakteristiky - Signal Integrity.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Nižší hmotnost, ušetření prostoru – možnost 3D zapojení.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Vhodné tam, kde dochází k pohybu nebo ohýbání některých součástí zařízení.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Plošné spoje</a:t>
            </a:r>
            <a:endParaRPr b="1"/>
          </a:p>
        </p:txBody>
      </p:sp>
      <p:sp>
        <p:nvSpPr>
          <p:cNvPr id="172" name="Google Shape;172;p26"/>
          <p:cNvSpPr txBox="1"/>
          <p:nvPr>
            <p:ph idx="1" type="body"/>
          </p:nvPr>
        </p:nvSpPr>
        <p:spPr>
          <a:xfrm>
            <a:off x="311699" y="863914"/>
            <a:ext cx="8682399" cy="41339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Nosný substrát: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FR1 Papír nasycený fenolovou pryskyřicí – nejlevnější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FR2 Papír nasycený fenolovou pryskyřicí – standardní provedení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FR3 Papír nasycený epoxidovou pryskyřicí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FR4 Tkanina ze skelných vláken sycená epoxidovou pryskyřicí – nejběžnější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FR5 Tkanina ze skelných vláken sycená epoxidovou pryskyřicí – zvláště tepelně odolné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CEM1-CEM3 Kompozitní substráty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Tloušťka substrátu od 0,8 mm do 2 mm</a:t>
            </a:r>
            <a:endParaRPr sz="12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ED Cu fólie: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35 µm – 1 uncová měď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70 µm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18 µm</a:t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Tloušťka Cu odvozena od hmotnosti v amerických mírách (1 uncová Cu vrstva = jedna čtvereční stopa vážící jednu unci)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17µm or 35µm copper foil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Aluminum or FR4 stiffener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PSA (Pressure Sensitive Adhesive)</a:t>
            </a:r>
            <a:endParaRPr sz="1200"/>
          </a:p>
        </p:txBody>
      </p:sp>
      <p:sp>
        <p:nvSpPr>
          <p:cNvPr id="173" name="Google Shape;173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74" name="Google Shape;174;p2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Materiály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Plošné spoje</a:t>
            </a:r>
            <a:endParaRPr b="1"/>
          </a:p>
        </p:txBody>
      </p:sp>
      <p:sp>
        <p:nvSpPr>
          <p:cNvPr id="180" name="Google Shape;180;p2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81" name="Google Shape;181;p27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Materiály</a:t>
            </a:r>
            <a:endParaRPr/>
          </a:p>
        </p:txBody>
      </p:sp>
      <p:pic>
        <p:nvPicPr>
          <p:cNvPr descr="Table 2: Relative cost and performance of common PCB laminate materials" id="182" name="Google Shape;18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6322" y="1043450"/>
            <a:ext cx="4858760" cy="1883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ble 3: Laminate designations and materials" id="183" name="Google Shape;18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8918" y="1043450"/>
            <a:ext cx="3837948" cy="24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Plošné spoje</a:t>
            </a:r>
            <a:endParaRPr b="1"/>
          </a:p>
        </p:txBody>
      </p:sp>
      <p:sp>
        <p:nvSpPr>
          <p:cNvPr id="189" name="Google Shape;189;p28"/>
          <p:cNvSpPr txBox="1"/>
          <p:nvPr>
            <p:ph idx="1" type="body"/>
          </p:nvPr>
        </p:nvSpPr>
        <p:spPr>
          <a:xfrm>
            <a:off x="311699" y="923874"/>
            <a:ext cx="8596801" cy="41339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FR4: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Jednotlivá skleněná vlákna jsou stáčena do svazků (nití), jež se pak tkají do textilie. Nejobvyklejší textilie používá 408 vláken o průměru 9,6 µm, stáčených každých 5 cm. Hustota osnovy (běžící ve směru textilie) je 17 nití na cm, zatímco hustota útku (napříč textilií) je 13 nití na cm.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Textilie je impregnována epoxidovou pryskyřicí. Materiál v nevytvrzeném stavu je znám jako prepreg a po vysušení je možno s ním manipulovat a řezat na potřebnou velikost.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Materiál FR-4 může být složen až z několika vrstev prepregu tak, aby vznikl materiál o požadované tloušťce.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Cu fólie vytvořena galvanicky pokovením válce z nerezové oceli, otáčejícího se v tekutém elektrolytu (z rubu hladká, z lícové strany hrubá fólie).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Laminace Cu fólie hrubou stranou na prepreg -  vyšší přilnavost k prepregu.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Vícevrstvé desky se vyrábí skládáním více dvouvrstvých prepregů, které se lisují za tepla ve vakuu nebo bez něj.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sp>
        <p:nvSpPr>
          <p:cNvPr id="190" name="Google Shape;190;p2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91" name="Google Shape;191;p28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Materiály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Plošné spoje</a:t>
            </a:r>
            <a:endParaRPr b="1"/>
          </a:p>
        </p:txBody>
      </p:sp>
      <p:sp>
        <p:nvSpPr>
          <p:cNvPr id="197" name="Google Shape;197;p2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98" name="Google Shape;198;p29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Základní struktura</a:t>
            </a:r>
            <a:endParaRPr/>
          </a:p>
        </p:txBody>
      </p:sp>
      <p:pic>
        <p:nvPicPr>
          <p:cNvPr descr="Výroba vícevrstvé DPS" id="199" name="Google Shape;19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8139" y="1414236"/>
            <a:ext cx="6754292" cy="31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Plošné spoje</a:t>
            </a:r>
            <a:endParaRPr b="1"/>
          </a:p>
        </p:txBody>
      </p:sp>
      <p:sp>
        <p:nvSpPr>
          <p:cNvPr id="205" name="Google Shape;205;p30"/>
          <p:cNvSpPr txBox="1"/>
          <p:nvPr>
            <p:ph idx="1" type="body"/>
          </p:nvPr>
        </p:nvSpPr>
        <p:spPr>
          <a:xfrm>
            <a:off x="235500" y="878516"/>
            <a:ext cx="6442618" cy="41339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Tg (°C) :	teplota, při které dochází ke skelnému 			přechodu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T260 (min) :	čas delaminace při 260 °C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T288 (min) :	čas delaminace při 288 °C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TD (°C) :	teplota, při které dochází k 				tepelnému rozkladu materiálu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CTE (ppm/K):	tepelná roztažnost v ose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CTI (V) :	odolnost proti plíživým proudům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ε (F/m):	permitivita materiálu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DB (kV):	elektrický průraz dielektrika</a:t>
            </a:r>
            <a:endParaRPr/>
          </a:p>
        </p:txBody>
      </p:sp>
      <p:sp>
        <p:nvSpPr>
          <p:cNvPr id="206" name="Google Shape;206;p3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07" name="Google Shape;207;p30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Klíčové vlastnosti materiálů</a:t>
            </a:r>
            <a:endParaRPr/>
          </a:p>
        </p:txBody>
      </p:sp>
      <p:graphicFrame>
        <p:nvGraphicFramePr>
          <p:cNvPr id="208" name="Google Shape;208;p30"/>
          <p:cNvGraphicFramePr/>
          <p:nvPr/>
        </p:nvGraphicFramePr>
        <p:xfrm>
          <a:off x="4797914" y="152784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{61A1E655-80AF-42CB-AAAE-A39F9FAD900C}</a:tableStyleId>
              </a:tblPr>
              <a:tblGrid>
                <a:gridCol w="664375"/>
                <a:gridCol w="338450"/>
                <a:gridCol w="430325"/>
                <a:gridCol w="477725"/>
                <a:gridCol w="477725"/>
                <a:gridCol w="477725"/>
                <a:gridCol w="477725"/>
                <a:gridCol w="477725"/>
                <a:gridCol w="477725"/>
              </a:tblGrid>
              <a:tr h="346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 materiálu / Veličina (jednotka)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Tg (°C)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T</a:t>
                      </a:r>
                      <a:r>
                        <a:rPr baseline="-25000" lang="cs-CZ" sz="700" u="none" cap="none" strike="noStrike"/>
                        <a:t>260</a:t>
                      </a:r>
                      <a:r>
                        <a:rPr lang="cs-CZ" sz="700" u="none" cap="none" strike="noStrike"/>
                        <a:t> (min)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T</a:t>
                      </a:r>
                      <a:r>
                        <a:rPr baseline="-25000" lang="cs-CZ" sz="700" u="none" cap="none" strike="noStrike"/>
                        <a:t>288</a:t>
                      </a:r>
                      <a:r>
                        <a:rPr lang="cs-CZ" sz="700" u="none" cap="none" strike="noStrike"/>
                        <a:t> (min)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T</a:t>
                      </a:r>
                      <a:r>
                        <a:rPr baseline="-25000" lang="cs-CZ" sz="700" u="none" cap="none" strike="noStrike"/>
                        <a:t>D</a:t>
                      </a:r>
                      <a:r>
                        <a:rPr lang="cs-CZ" sz="700" u="none" cap="none" strike="noStrike"/>
                        <a:t> (°C)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CTE (ppm/K)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CTI (V)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ε (F/m)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DB (kV)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28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Isola E-Cu quality 104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135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-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310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53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175-250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4,37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45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28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Isola E-Cu quality 104 KF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135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-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310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53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400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4,37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45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28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Isola IS400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140-150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330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40-45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175-250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4,8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49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28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Isola PCL370HR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180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340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35-40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175-250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4,37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44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14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ITEQ-140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135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2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310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55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175-250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4,6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60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14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ITEQ-158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&gt;30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310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175-250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4,0-4,4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60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187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ASTRA MT77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190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50-70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175-250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3,0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45,4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187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I-Tera MT40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200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55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175-250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3,45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45,4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213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Rogers RO4350B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280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 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 10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390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46-50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 600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3,48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31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28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VENTEC VT-901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260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390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50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100-175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4,15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60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14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Pyralux AP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195-220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60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&gt; 10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390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25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175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3,4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150</a:t>
                      </a:r>
                      <a:endParaRPr/>
                    </a:p>
                  </a:txBody>
                  <a:tcPr marT="8550" marB="8550" marR="8550" marL="8550" anchor="ctr"/>
                </a:tc>
              </a:tr>
              <a:tr h="147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Epoflex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220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-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-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390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25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175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3,5</a:t>
                      </a:r>
                      <a:endParaRPr/>
                    </a:p>
                  </a:txBody>
                  <a:tcPr marT="8550" marB="8550" marR="8550" marL="85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cap="none" strike="noStrike"/>
                        <a:t>-</a:t>
                      </a:r>
                      <a:endParaRPr/>
                    </a:p>
                  </a:txBody>
                  <a:tcPr marT="8550" marB="8550" marR="8550" marL="8550" anchor="ctr"/>
                </a:tc>
              </a:tr>
            </a:tbl>
          </a:graphicData>
        </a:graphic>
      </p:graphicFrame>
      <p:sp>
        <p:nvSpPr>
          <p:cNvPr id="209" name="Google Shape;209;p30"/>
          <p:cNvSpPr txBox="1"/>
          <p:nvPr/>
        </p:nvSpPr>
        <p:spPr>
          <a:xfrm>
            <a:off x="5515380" y="4586245"/>
            <a:ext cx="3322327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používaných materiálů pro výrobu PCB.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Plošné spoje</a:t>
            </a:r>
            <a:endParaRPr b="1"/>
          </a:p>
        </p:txBody>
      </p:sp>
      <p:sp>
        <p:nvSpPr>
          <p:cNvPr id="215" name="Google Shape;215;p3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16" name="Google Shape;216;p31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Porovnání FR4 a ostatních používaných materiálů</a:t>
            </a:r>
            <a:endParaRPr/>
          </a:p>
        </p:txBody>
      </p:sp>
      <p:pic>
        <p:nvPicPr>
          <p:cNvPr id="217" name="Google Shape;21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8625" y="854755"/>
            <a:ext cx="4978929" cy="4157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1750" y="2571750"/>
            <a:ext cx="3821906" cy="240638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2"/>
          <p:cNvSpPr txBox="1"/>
          <p:nvPr>
            <p:ph type="title"/>
          </p:nvPr>
        </p:nvSpPr>
        <p:spPr>
          <a:xfrm>
            <a:off x="211687" y="1200731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Ohebné plošné spoje</a:t>
            </a:r>
            <a:br>
              <a:rPr lang="cs-CZ"/>
            </a:br>
            <a:r>
              <a:rPr lang="cs-CZ"/>
              <a:t>FPC – Flexible printed circuits 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3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33"/>
          <p:cNvSpPr txBox="1"/>
          <p:nvPr>
            <p:ph idx="1" type="body"/>
          </p:nvPr>
        </p:nvSpPr>
        <p:spPr>
          <a:xfrm>
            <a:off x="311700" y="923875"/>
            <a:ext cx="85206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Základní substrát - fólie z elektroizolačního materiálu – zajišťuje mechanické vlastnosti výsledného FPC (odolnost vůči ohybu) a nese vodivé motivy.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Kovová fólie - poskytuje elektrické propojení a umožňují montáž součástek.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Lepidlo (Adhesive) – spojuje kovové a elektroizolační fólie, vytváří vícevrstvé FPC lamináty.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Krycí vrstva (Cover lay, Cover coating) – vrstva na povrchu FPC chránicí vodivé motivy vůči vlhkosti, nečistotám a oděru. Zároveň snižuje náchylnost vodivých motivů vůči přerušení při ohybu.  </a:t>
            </a:r>
            <a:endParaRPr sz="1200"/>
          </a:p>
        </p:txBody>
      </p:sp>
      <p:sp>
        <p:nvSpPr>
          <p:cNvPr id="231" name="Google Shape;231;p3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32" name="Google Shape;232;p33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Materiálové složení FPC:</a:t>
            </a:r>
            <a:endParaRPr/>
          </a:p>
        </p:txBody>
      </p:sp>
      <p:sp>
        <p:nvSpPr>
          <p:cNvPr id="233" name="Google Shape;233;p33"/>
          <p:cNvSpPr txBox="1"/>
          <p:nvPr/>
        </p:nvSpPr>
        <p:spPr>
          <a:xfrm>
            <a:off x="2070000" y="4147983"/>
            <a:ext cx="4965900" cy="475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Základní konstrukce FPC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(Source:  Flexible Circuit Technology, ISBN 1-84402-023-1)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4" name="Google Shape;23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151" y="3124914"/>
            <a:ext cx="6874632" cy="83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86675" y="3084225"/>
            <a:ext cx="1285875" cy="859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3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42" name="Google Shape;242;p3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Konstrukce FPC:</a:t>
            </a:r>
            <a:endParaRPr/>
          </a:p>
        </p:txBody>
      </p:sp>
      <p:pic>
        <p:nvPicPr>
          <p:cNvPr id="243" name="Google Shape;243;p34"/>
          <p:cNvPicPr preferRelativeResize="0"/>
          <p:nvPr/>
        </p:nvPicPr>
        <p:blipFill rotWithShape="1">
          <a:blip r:embed="rId3">
            <a:alphaModFix/>
          </a:blip>
          <a:srcRect b="0" l="0" r="5706" t="0"/>
          <a:stretch/>
        </p:blipFill>
        <p:spPr>
          <a:xfrm>
            <a:off x="3620565" y="449277"/>
            <a:ext cx="5430573" cy="430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0896" y="4420292"/>
            <a:ext cx="927000" cy="66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4"/>
          <p:cNvSpPr txBox="1"/>
          <p:nvPr/>
        </p:nvSpPr>
        <p:spPr>
          <a:xfrm>
            <a:off x="4396185" y="4667525"/>
            <a:ext cx="4987208" cy="475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Typy FPC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(Source: Flexible Circuit Technology)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-1" y="824904"/>
            <a:ext cx="3820897" cy="39259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Single-sided – jednovrstvé s jednostranným přístupem.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Double access – jednovrstvé s oboustranným přístupem.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Double-sided – dvouvrstvé s pokovenými otvory.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Multi-layer flex – vícevrstvé s pokovenými otvory.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Rigid-flex circuits - hybridní konstrukce laminovaných pevných a pružných substrátů.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Sculptured flex – FPC s variabilní tloušťkou vodivé vrstvy. Tenká vrstva v místech s předpokládaným ohybem, silnější vrstva např. v místech konektorů.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3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53" name="Google Shape;253;p35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Základní substrát - fólie z elektroizolačního materiálu:</a:t>
            </a:r>
            <a:endParaRPr/>
          </a:p>
        </p:txBody>
      </p:sp>
      <p:sp>
        <p:nvSpPr>
          <p:cNvPr id="254" name="Google Shape;254;p35"/>
          <p:cNvSpPr txBox="1"/>
          <p:nvPr>
            <p:ph idx="1" type="body"/>
          </p:nvPr>
        </p:nvSpPr>
        <p:spPr>
          <a:xfrm>
            <a:off x="235498" y="857250"/>
            <a:ext cx="8520599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Izoluje vodivé obvody od sebe navzájem a zajišťuje mechanické vlastnosti výsledného FPC (pevnost v ohybu a trvanlivost. Musí být kompatibilní s lepidly používanými pro lepení vodivých vrstev a krycích vrstev – delaminace, teplená roztažnost.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Klíčové parametry: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Vysoká rozměrová stabilita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Dobrá tepelná odolnost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Odolnost proti roztržení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Dobré elektrické vlastnosti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Flexibilita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Nízká absorpce vlhkosti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Chemická odolnost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Nízké náklady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Konzistence od šarže k šarži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Široká dostupnost</a:t>
            </a:r>
            <a:endParaRPr/>
          </a:p>
        </p:txBody>
      </p:sp>
      <p:pic>
        <p:nvPicPr>
          <p:cNvPr id="255" name="Google Shape;25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9454" y="2847849"/>
            <a:ext cx="5722144" cy="166704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5"/>
          <p:cNvSpPr/>
          <p:nvPr/>
        </p:nvSpPr>
        <p:spPr>
          <a:xfrm>
            <a:off x="3186358" y="4559852"/>
            <a:ext cx="572214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E=Excellent VG=Very Good G=Good F=Fair M=Moderate P=Poor VH=Very High H=High L=Low VL=Very Low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*Requires a special process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7" name="Google Shape;257;p35"/>
          <p:cNvSpPr/>
          <p:nvPr/>
        </p:nvSpPr>
        <p:spPr>
          <a:xfrm>
            <a:off x="3048131" y="2571750"/>
            <a:ext cx="328808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Souhrn vlastností používaných základních substrátů pro FPC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58" name="Google Shape;258;p35"/>
          <p:cNvPicPr preferRelativeResize="0"/>
          <p:nvPr/>
        </p:nvPicPr>
        <p:blipFill rotWithShape="1">
          <a:blip r:embed="rId4">
            <a:alphaModFix/>
          </a:blip>
          <a:srcRect b="0" l="78566" r="0" t="0"/>
          <a:stretch/>
        </p:blipFill>
        <p:spPr>
          <a:xfrm>
            <a:off x="6472161" y="1709653"/>
            <a:ext cx="1201607" cy="681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02988" y="1710849"/>
            <a:ext cx="1048610" cy="701133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5"/>
          <p:cNvSpPr/>
          <p:nvPr/>
        </p:nvSpPr>
        <p:spPr>
          <a:xfrm>
            <a:off x="6385256" y="2022353"/>
            <a:ext cx="1343695" cy="37040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mazon.com: Gizmo Dorks Kapton Tape Polyimide for 3D Printers and ..." id="265" name="Google Shape;26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2758" y="1546770"/>
            <a:ext cx="2514600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3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68" name="Google Shape;268;p36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Polyimidy</a:t>
            </a:r>
            <a:endParaRPr/>
          </a:p>
        </p:txBody>
      </p:sp>
      <p:sp>
        <p:nvSpPr>
          <p:cNvPr id="269" name="Google Shape;269;p36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Nehořlavé termosetové polymery – nemají teplotu měknutí a nevykazují tání.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Na rozdíl od většiny termosetů jsou polyimidové fólie vysoce flexibilní, ohebné a vykazují dobré elektrické vlastnosti v širokém rozsahu teplot.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Mají vysokou teplotní odolnost – odolávají pájecím teplotám.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Výrobci: </a:t>
            </a:r>
            <a:endParaRPr/>
          </a:p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DuPont (USA) – Kapton</a:t>
            </a:r>
            <a:endParaRPr sz="1200"/>
          </a:p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Ube Chemical (Japan) – Apicaland</a:t>
            </a:r>
            <a:endParaRPr sz="1200"/>
          </a:p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Kaneka (USA) – Upilex</a:t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Používány v 80–85% všech aplikací FPC.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Relativně drahé, až devětkrát dražší než polyestery.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Nevýhodou polyimidů je absorbce vlhkosti, obvykle až do 3% hmotnosti – před zpracováním musí být materiál vysušen a správně skladován.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Barva – jantarově žlutá, nevhodné pro transparentní aplikace.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3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76" name="Google Shape;276;p37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Polyestery</a:t>
            </a:r>
            <a:endParaRPr/>
          </a:p>
        </p:txBody>
      </p:sp>
      <p:sp>
        <p:nvSpPr>
          <p:cNvPr id="277" name="Google Shape;277;p37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Nejčastěji polyethylen tereftalát (PET).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Termoplastický polymer – teplota tání 250 °C, teplota skelného přechodu 80 °C.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Z důvodu nižší tepelné odolnosti neumožňuje konvenční pájení, někteří výrobci  však úspěšně zavedli proces nízkoteplotního pájení (pájky SnBi).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Vynikající flexibilita, dobrá elektrické vlastnosti, vysoká odolnost proti chemikáliím a vlhkosti, nízká cena.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Výrobci: </a:t>
            </a:r>
            <a:endParaRPr/>
          </a:p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DuPont Teijin – Melinex, Mylar</a:t>
            </a:r>
            <a:endParaRPr sz="1200"/>
          </a:p>
          <a:p>
            <a:pPr indent="-171450" lvl="0" marL="3238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Tekra</a:t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Používány ve 20 % všech aplikací FPC.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Polyetylen naftalát (PEN) – vyšší tepelná odolnost, dražší.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Výrobci: např. DuPont Teijin.</a:t>
            </a:r>
            <a:endParaRPr/>
          </a:p>
        </p:txBody>
      </p:sp>
      <p:pic>
        <p:nvPicPr>
          <p:cNvPr descr="Transparent PET Film" id="278" name="Google Shape;27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5105" y="2659197"/>
            <a:ext cx="2013553" cy="2013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3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85" name="Google Shape;285;p38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Lepidla:</a:t>
            </a:r>
            <a:endParaRPr/>
          </a:p>
        </p:txBody>
      </p:sp>
      <p:sp>
        <p:nvSpPr>
          <p:cNvPr id="286" name="Google Shape;286;p38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Lepidla v FPC plní řadu důležitých funkcí: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Spojení substrátu a vodivé vrstvy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Spojování jednotlivých vrstev u vícevrstvých konstrukcích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Vytvoření ochranné vrstvy nad vodivými motivy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Impedanční přizpůsobení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Používané materiály: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Polyestery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Polyimidy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Akryláty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Modifikované epoxidy</a:t>
            </a:r>
            <a:endParaRPr sz="12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sp>
        <p:nvSpPr>
          <p:cNvPr id="287" name="Google Shape;287;p38"/>
          <p:cNvSpPr/>
          <p:nvPr/>
        </p:nvSpPr>
        <p:spPr>
          <a:xfrm>
            <a:off x="2998125" y="2742450"/>
            <a:ext cx="405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Souhrn vlastností používaných lepidel pro FPC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8" name="Google Shape;28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131" y="2991700"/>
            <a:ext cx="5881442" cy="15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8"/>
          <p:cNvPicPr preferRelativeResize="0"/>
          <p:nvPr/>
        </p:nvPicPr>
        <p:blipFill rotWithShape="1">
          <a:blip r:embed="rId4">
            <a:alphaModFix/>
          </a:blip>
          <a:srcRect b="0" l="78566" r="0" t="0"/>
          <a:stretch/>
        </p:blipFill>
        <p:spPr>
          <a:xfrm>
            <a:off x="6367236" y="1679310"/>
            <a:ext cx="1201607" cy="681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07490" y="1680506"/>
            <a:ext cx="1048610" cy="701133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8"/>
          <p:cNvSpPr/>
          <p:nvPr/>
        </p:nvSpPr>
        <p:spPr>
          <a:xfrm>
            <a:off x="6297106" y="1806353"/>
            <a:ext cx="1300018" cy="31716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7" name="Google Shape;297;p3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8" name="Google Shape;298;p39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Polyimidy:</a:t>
            </a:r>
            <a:endParaRPr/>
          </a:p>
        </p:txBody>
      </p:sp>
      <p:sp>
        <p:nvSpPr>
          <p:cNvPr id="299" name="Google Shape;299;p39"/>
          <p:cNvSpPr txBox="1"/>
          <p:nvPr>
            <p:ph idx="1" type="body"/>
          </p:nvPr>
        </p:nvSpPr>
        <p:spPr>
          <a:xfrm>
            <a:off x="235499" y="857250"/>
            <a:ext cx="7579764" cy="15216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Termoplastické materiály.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Vysoká teplená odolnost - až do 500 °C 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Aplikace zejména pro oblast letectví, vesmírné aplikace, armádu.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Nízký koeficient tepelné roztažnosti – vhodné pro použití v náročných vícevrstvých obvodech.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Vysoká cena a obtížné technologické zpracování.</a:t>
            </a:r>
            <a:endParaRPr/>
          </a:p>
        </p:txBody>
      </p:sp>
      <p:sp>
        <p:nvSpPr>
          <p:cNvPr id="300" name="Google Shape;300;p39"/>
          <p:cNvSpPr txBox="1"/>
          <p:nvPr/>
        </p:nvSpPr>
        <p:spPr>
          <a:xfrm>
            <a:off x="295030" y="2722901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666666"/>
              </a:buClr>
              <a:buSzPts val="1600"/>
              <a:buFont typeface="Montserrat Medium"/>
              <a:buNone/>
            </a:pPr>
            <a:r>
              <a:rPr b="1" i="0" lang="cs-CZ" sz="1600" u="none" cap="none" strike="noStrik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Polyestery:</a:t>
            </a:r>
            <a:endParaRPr/>
          </a:p>
        </p:txBody>
      </p:sp>
      <p:sp>
        <p:nvSpPr>
          <p:cNvPr id="301" name="Google Shape;301;p39"/>
          <p:cNvSpPr txBox="1"/>
          <p:nvPr/>
        </p:nvSpPr>
        <p:spPr>
          <a:xfrm>
            <a:off x="295029" y="3108663"/>
            <a:ext cx="7579764" cy="15216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Nízkoteplotní termoplasty.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Relativně nízká cena.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Materiály a lze zpracovat při nízkých teplotách.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Nevhodné pro vysokoteplotní aplikace.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Relativně nízká pevnost spoje.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4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08" name="Google Shape;308;p40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Akryláty:</a:t>
            </a:r>
            <a:endParaRPr/>
          </a:p>
        </p:txBody>
      </p:sp>
      <p:sp>
        <p:nvSpPr>
          <p:cNvPr id="309" name="Google Shape;309;p40"/>
          <p:cNvSpPr txBox="1"/>
          <p:nvPr>
            <p:ph idx="1" type="body"/>
          </p:nvPr>
        </p:nvSpPr>
        <p:spPr>
          <a:xfrm>
            <a:off x="235499" y="770000"/>
            <a:ext cx="8520600" cy="15216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Termosetové materiály.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Mají vyšší odolnost vůči podmínkám během pájení než polyestery a modifikované epoxidy.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Relativně nízká cena.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Snadné zpracování a dobré tokové vlastnosti během nanášení – často používané pro výrobu flexibilních obvodů.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Vysoký koeficient tepelné roztažnosti.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Vyšší absorpce vlhkosti než polyestery a epoxidy – riziko botnání během zpracování.</a:t>
            </a:r>
            <a:endParaRPr/>
          </a:p>
        </p:txBody>
      </p:sp>
      <p:sp>
        <p:nvSpPr>
          <p:cNvPr id="310" name="Google Shape;310;p40"/>
          <p:cNvSpPr txBox="1"/>
          <p:nvPr/>
        </p:nvSpPr>
        <p:spPr>
          <a:xfrm>
            <a:off x="235499" y="2851882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666666"/>
              </a:buClr>
              <a:buSzPts val="1600"/>
              <a:buFont typeface="Montserrat Medium"/>
              <a:buNone/>
            </a:pPr>
            <a:r>
              <a:rPr b="1" i="0" lang="cs-CZ" sz="1600" u="none" cap="none" strike="noStrik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Epoxidy:</a:t>
            </a:r>
            <a:endParaRPr/>
          </a:p>
        </p:txBody>
      </p:sp>
      <p:sp>
        <p:nvSpPr>
          <p:cNvPr id="311" name="Google Shape;311;p40"/>
          <p:cNvSpPr txBox="1"/>
          <p:nvPr/>
        </p:nvSpPr>
        <p:spPr>
          <a:xfrm>
            <a:off x="295030" y="3101113"/>
            <a:ext cx="8802328" cy="15216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Nízkoteplotní termoplasty.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Obecně méně flexibilní než jiná lepidla - mohou být modifikovány přidáním dalších polymerů, jako jsou polyestery, za účelem zvýšení jejich flexibility.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Vynikající odolnost vůči vysokým teplotám.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Vynikající pevnost spoje a kompatibilita s používanými materiály.</a:t>
            </a:r>
            <a:endParaRPr/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Používáno převážně pro neohebné plošné spoje.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7" name="Google Shape;317;p4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18" name="Google Shape;318;p41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Vodivé dráhy</a:t>
            </a:r>
            <a:endParaRPr/>
          </a:p>
        </p:txBody>
      </p:sp>
      <p:sp>
        <p:nvSpPr>
          <p:cNvPr id="319" name="Google Shape;319;p41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Vodivé dráhy zajišťují: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Elektrické propojení jednotlivých komponent, Montáž SMD komponent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Používané materiály: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Měď (válcované, elektro-plátovaná, chemická, naprašovaná)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Hliník (válcovaný, napařovaný)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Nerezavějící ocel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Beryliová měď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Fosfor-bronz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Měď-nikl a nikl-chrom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Volba materiálu ovlivňuje: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Elektrické vlastnosti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Mechanické vlastnosti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        (odolnost vůči ohybu)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Korozní odolnost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sp>
        <p:nvSpPr>
          <p:cNvPr id="320" name="Google Shape;320;p41"/>
          <p:cNvSpPr/>
          <p:nvPr/>
        </p:nvSpPr>
        <p:spPr>
          <a:xfrm>
            <a:off x="4652962" y="4746410"/>
            <a:ext cx="402385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Souhrn vlastností používaných vodivých materiálů pro FPC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21" name="Google Shape;32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8466" y="2121694"/>
            <a:ext cx="5267385" cy="2624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1"/>
          <p:cNvPicPr preferRelativeResize="0"/>
          <p:nvPr/>
        </p:nvPicPr>
        <p:blipFill rotWithShape="1">
          <a:blip r:embed="rId4">
            <a:alphaModFix/>
          </a:blip>
          <a:srcRect b="0" l="78566" r="0" t="0"/>
          <a:stretch/>
        </p:blipFill>
        <p:spPr>
          <a:xfrm>
            <a:off x="6529064" y="1143050"/>
            <a:ext cx="1201607" cy="681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59891" y="1144246"/>
            <a:ext cx="1048610" cy="701133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1"/>
          <p:cNvSpPr/>
          <p:nvPr/>
        </p:nvSpPr>
        <p:spPr>
          <a:xfrm>
            <a:off x="6442159" y="1182367"/>
            <a:ext cx="1343695" cy="183608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4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31" name="Google Shape;331;p42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Vodivé dráhy</a:t>
            </a:r>
            <a:endParaRPr/>
          </a:p>
        </p:txBody>
      </p:sp>
      <p:sp>
        <p:nvSpPr>
          <p:cNvPr id="332" name="Google Shape;332;p42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Měděné fólie: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ED – Electro Deposited – elektroplátovaná.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HD ED – High Ductile Electro Deposited.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RA –  Rolled annealed – válcovaná žíhaná.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Dostupné tloušťky Cu: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9, 12, 18, 35, 70 µm.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Z hlediska dynamického zatěžování (ohyby)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Výhodnější tenčí Cu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Měď s menšími, oblými zrny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sp>
        <p:nvSpPr>
          <p:cNvPr id="333" name="Google Shape;333;p42"/>
          <p:cNvSpPr/>
          <p:nvPr/>
        </p:nvSpPr>
        <p:spPr>
          <a:xfrm>
            <a:off x="5066615" y="4558920"/>
            <a:ext cx="337143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Řezy jednotlivými měděnými vrstvami (ED, HD ED, RA).</a:t>
            </a:r>
            <a:endParaRPr/>
          </a:p>
        </p:txBody>
      </p:sp>
      <p:pic>
        <p:nvPicPr>
          <p:cNvPr descr="roll anneal copper foil and electrolysis deposition copper foil" id="334" name="Google Shape;334;p42"/>
          <p:cNvPicPr preferRelativeResize="0"/>
          <p:nvPr/>
        </p:nvPicPr>
        <p:blipFill rotWithShape="1">
          <a:blip r:embed="rId3">
            <a:alphaModFix/>
          </a:blip>
          <a:srcRect b="0" l="50426" r="0" t="56427"/>
          <a:stretch/>
        </p:blipFill>
        <p:spPr>
          <a:xfrm>
            <a:off x="6886331" y="1041137"/>
            <a:ext cx="2022170" cy="1135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4629" y="2571750"/>
            <a:ext cx="445770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oll anneal copper foil and electrolysis deposition copper foil" id="336" name="Google Shape;336;p42"/>
          <p:cNvPicPr preferRelativeResize="0"/>
          <p:nvPr/>
        </p:nvPicPr>
        <p:blipFill rotWithShape="1">
          <a:blip r:embed="rId5">
            <a:alphaModFix/>
          </a:blip>
          <a:srcRect b="0" l="0" r="50426" t="56699"/>
          <a:stretch/>
        </p:blipFill>
        <p:spPr>
          <a:xfrm>
            <a:off x="4494629" y="1069250"/>
            <a:ext cx="2022170" cy="1128619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2"/>
          <p:cNvSpPr/>
          <p:nvPr/>
        </p:nvSpPr>
        <p:spPr>
          <a:xfrm>
            <a:off x="5094152" y="2099601"/>
            <a:ext cx="1013419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Válcovaná Cu </a:t>
            </a:r>
            <a:endParaRPr/>
          </a:p>
        </p:txBody>
      </p:sp>
      <p:sp>
        <p:nvSpPr>
          <p:cNvPr id="338" name="Google Shape;338;p42"/>
          <p:cNvSpPr/>
          <p:nvPr/>
        </p:nvSpPr>
        <p:spPr>
          <a:xfrm>
            <a:off x="7107119" y="2106836"/>
            <a:ext cx="157126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Válcovaná Cu po žíhání </a:t>
            </a:r>
            <a:endParaRPr/>
          </a:p>
        </p:txBody>
      </p:sp>
      <p:sp>
        <p:nvSpPr>
          <p:cNvPr id="339" name="Google Shape;339;p42"/>
          <p:cNvSpPr/>
          <p:nvPr/>
        </p:nvSpPr>
        <p:spPr>
          <a:xfrm>
            <a:off x="671513" y="4167227"/>
            <a:ext cx="400050" cy="407193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chemeClr val="accent2"/>
              </a:gs>
              <a:gs pos="100000">
                <a:srgbClr val="BBBBBB"/>
              </a:gs>
            </a:gsLst>
            <a:lin ang="16200000" scaled="0"/>
          </a:gradFill>
          <a:ln cap="flat" cmpd="sng" w="9525">
            <a:solidFill>
              <a:srgbClr val="20202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42"/>
          <p:cNvSpPr/>
          <p:nvPr/>
        </p:nvSpPr>
        <p:spPr>
          <a:xfrm>
            <a:off x="1164255" y="4167227"/>
            <a:ext cx="2451312" cy="375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RA – válcovaná žíhaná Cu.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4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47" name="Google Shape;347;p43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Vodivé dráhy</a:t>
            </a:r>
            <a:endParaRPr/>
          </a:p>
        </p:txBody>
      </p:sp>
      <p:sp>
        <p:nvSpPr>
          <p:cNvPr id="348" name="Google Shape;348;p43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Hliníkové fólie: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Levné řešení pro nízkonákladové aplikace  (RFID).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Nelze využít jako plnohodnotnou náhradu Cu.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Nelze pájet.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Pro vytváření motivu speciální leptadla či ražení.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Nejčastější tloušťka Al: 10, 30 µm.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id="349" name="Google Shape;34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7975" y="812812"/>
            <a:ext cx="4048125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derstanding RFID technology and its importance |" id="350" name="Google Shape;35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3540" y="2373470"/>
            <a:ext cx="4072560" cy="1807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4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7" name="Google Shape;357;p44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Krycí vrstvy</a:t>
            </a:r>
            <a:endParaRPr/>
          </a:p>
        </p:txBody>
      </p:sp>
      <p:sp>
        <p:nvSpPr>
          <p:cNvPr id="358" name="Google Shape;358;p44"/>
          <p:cNvSpPr txBox="1"/>
          <p:nvPr>
            <p:ph idx="1" type="body"/>
          </p:nvPr>
        </p:nvSpPr>
        <p:spPr>
          <a:xfrm>
            <a:off x="235499" y="857250"/>
            <a:ext cx="8586212" cy="42143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Chrání vodivé dráhy vůči vlhkosti, znečištění a otěru a omezuje napětí vodičů během ohýbání.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Krycí vrstva (cover lay)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Chrání vodiče.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Umožňuje přístup k vodivým drahám - pro další operace (např. pájení).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Zvyšuje flexibilitu FPC.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Nejběžnějšími krycími vrstvami jsou (dle použitého substrátu) .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Polyesterová fólie s polyesterovým lepidlem.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Polyimidová fólie s akrylovým lepidlem.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Polyimidová fólie film s epoxidovým lepidlem.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Krycí povlak (Cover coating)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Tenké povlaky, obvykle nanášených v tekuté formě.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Vytvrzované tepelně nebo UV zářením.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Krycí povlaky nechrání vodivou vrstvu před ohýbáním.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Typickými krycími materiály jsou akrylovaný epoxid a akrylovaný polyurethan.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id="359" name="Google Shape;359;p44"/>
          <p:cNvPicPr preferRelativeResize="0"/>
          <p:nvPr/>
        </p:nvPicPr>
        <p:blipFill rotWithShape="1">
          <a:blip r:embed="rId3">
            <a:alphaModFix/>
          </a:blip>
          <a:srcRect b="0" l="78566" r="0" t="0"/>
          <a:stretch/>
        </p:blipFill>
        <p:spPr>
          <a:xfrm>
            <a:off x="6613655" y="3714426"/>
            <a:ext cx="1201607" cy="681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4482" y="3715622"/>
            <a:ext cx="1048610" cy="701133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4"/>
          <p:cNvSpPr/>
          <p:nvPr/>
        </p:nvSpPr>
        <p:spPr>
          <a:xfrm>
            <a:off x="6513539" y="3632587"/>
            <a:ext cx="1343695" cy="267042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44"/>
          <p:cNvPicPr preferRelativeResize="0"/>
          <p:nvPr/>
        </p:nvPicPr>
        <p:blipFill rotWithShape="1">
          <a:blip r:embed="rId3">
            <a:alphaModFix/>
          </a:blip>
          <a:srcRect b="0" l="78566" r="0" t="0"/>
          <a:stretch/>
        </p:blipFill>
        <p:spPr>
          <a:xfrm>
            <a:off x="6613655" y="1820092"/>
            <a:ext cx="1201607" cy="681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4482" y="1821288"/>
            <a:ext cx="1048610" cy="70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4"/>
          <p:cNvPicPr preferRelativeResize="0"/>
          <p:nvPr/>
        </p:nvPicPr>
        <p:blipFill rotWithShape="1">
          <a:blip r:embed="rId5">
            <a:alphaModFix/>
          </a:blip>
          <a:srcRect b="88181" l="78566" r="0" t="0"/>
          <a:stretch/>
        </p:blipFill>
        <p:spPr>
          <a:xfrm>
            <a:off x="6613655" y="1593177"/>
            <a:ext cx="1201607" cy="24892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4"/>
          <p:cNvSpPr/>
          <p:nvPr/>
        </p:nvSpPr>
        <p:spPr>
          <a:xfrm>
            <a:off x="6513539" y="1593816"/>
            <a:ext cx="1343695" cy="267042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4"/>
          <p:cNvSpPr/>
          <p:nvPr/>
        </p:nvSpPr>
        <p:spPr>
          <a:xfrm>
            <a:off x="8065071" y="4214331"/>
            <a:ext cx="896399" cy="2308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Cover coating</a:t>
            </a:r>
            <a:endParaRPr b="0" i="0" sz="9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4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73" name="Google Shape;373;p45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Krycí vrstvy</a:t>
            </a:r>
            <a:endParaRPr/>
          </a:p>
        </p:txBody>
      </p:sp>
      <p:sp>
        <p:nvSpPr>
          <p:cNvPr id="374" name="Google Shape;374;p45"/>
          <p:cNvSpPr txBox="1"/>
          <p:nvPr>
            <p:ph idx="1" type="body"/>
          </p:nvPr>
        </p:nvSpPr>
        <p:spPr>
          <a:xfrm>
            <a:off x="235499" y="857250"/>
            <a:ext cx="7579763" cy="42143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Krycí vrstva (cover lay) x Krycí povlak (Cover coating)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id="375" name="Google Shape;375;p45"/>
          <p:cNvPicPr preferRelativeResize="0"/>
          <p:nvPr/>
        </p:nvPicPr>
        <p:blipFill rotWithShape="1">
          <a:blip r:embed="rId3">
            <a:alphaModFix/>
          </a:blip>
          <a:srcRect b="27893" l="0" r="0" t="0"/>
          <a:stretch/>
        </p:blipFill>
        <p:spPr>
          <a:xfrm>
            <a:off x="1704975" y="1595438"/>
            <a:ext cx="5734050" cy="1407957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5"/>
          <p:cNvSpPr/>
          <p:nvPr/>
        </p:nvSpPr>
        <p:spPr>
          <a:xfrm>
            <a:off x="2702557" y="3003395"/>
            <a:ext cx="853119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Krycí vrstva</a:t>
            </a:r>
            <a:endParaRPr/>
          </a:p>
        </p:txBody>
      </p:sp>
      <p:sp>
        <p:nvSpPr>
          <p:cNvPr id="377" name="Google Shape;377;p45"/>
          <p:cNvSpPr/>
          <p:nvPr/>
        </p:nvSpPr>
        <p:spPr>
          <a:xfrm>
            <a:off x="5596174" y="3003394"/>
            <a:ext cx="880369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Krycí povlak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4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84" name="Google Shape;38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175" y="1345406"/>
            <a:ext cx="8629650" cy="2592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4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91" name="Google Shape;391;p47"/>
          <p:cNvSpPr/>
          <p:nvPr/>
        </p:nvSpPr>
        <p:spPr>
          <a:xfrm>
            <a:off x="514350" y="913388"/>
            <a:ext cx="4572000" cy="6987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Potisky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Nepájivé masky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8"/>
          <p:cNvSpPr txBox="1"/>
          <p:nvPr>
            <p:ph type="title"/>
          </p:nvPr>
        </p:nvSpPr>
        <p:spPr>
          <a:xfrm>
            <a:off x="418856" y="1079287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Tištěné plošné spoje</a:t>
            </a:r>
            <a:br>
              <a:rPr lang="cs-CZ"/>
            </a:br>
            <a:r>
              <a:rPr lang="cs-CZ"/>
              <a:t>Polymer Thick Film PCB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7" name="Google Shape;397;p4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descr="French startup raises €24m to commercialise printed image sensors " id="398" name="Google Shape;398;p48"/>
          <p:cNvPicPr preferRelativeResize="0"/>
          <p:nvPr/>
        </p:nvPicPr>
        <p:blipFill rotWithShape="1">
          <a:blip r:embed="rId3">
            <a:alphaModFix/>
          </a:blip>
          <a:srcRect b="0" l="0" r="0" t="15896"/>
          <a:stretch/>
        </p:blipFill>
        <p:spPr>
          <a:xfrm>
            <a:off x="1715095" y="2543063"/>
            <a:ext cx="3442693" cy="22725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ad Sensor With a Thin, Flexible Profile | Tekscan" id="399" name="Google Shape;399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7788" y="2347797"/>
            <a:ext cx="2550320" cy="255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Tiskové substráty</a:t>
            </a: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p4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06" name="Google Shape;406;p49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Rigidní substráty</a:t>
            </a:r>
            <a:endParaRPr/>
          </a:p>
        </p:txBody>
      </p:sp>
      <p:sp>
        <p:nvSpPr>
          <p:cNvPr id="407" name="Google Shape;407;p49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Keramické materiály (Al</a:t>
            </a:r>
            <a:r>
              <a:rPr b="1" baseline="-25000" lang="cs-CZ" sz="1200"/>
              <a:t>2</a:t>
            </a:r>
            <a:r>
              <a:rPr b="1" lang="cs-CZ" sz="1200"/>
              <a:t>O</a:t>
            </a:r>
            <a:r>
              <a:rPr b="1" baseline="-25000" lang="cs-CZ" sz="1200"/>
              <a:t>3</a:t>
            </a:r>
            <a:r>
              <a:rPr b="1" lang="cs-CZ" sz="1200"/>
              <a:t>, AlN, Si</a:t>
            </a:r>
            <a:r>
              <a:rPr b="1" baseline="-25000" lang="cs-CZ" sz="1200"/>
              <a:t>3</a:t>
            </a:r>
            <a:r>
              <a:rPr b="1" lang="cs-CZ" sz="1200"/>
              <a:t>N</a:t>
            </a:r>
            <a:r>
              <a:rPr b="1" baseline="-25000" lang="cs-CZ" sz="1200"/>
              <a:t>4</a:t>
            </a:r>
            <a:r>
              <a:rPr b="1" lang="cs-CZ" sz="1200"/>
              <a:t>, SiC)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Vysoké teplotní odolnost až do 1200 °C, tání při 2000 °C.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Vysoká tvrdost, křehkost, obtížná obrobitelnost (po výpalu jen laser).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Vysoká chemická odolnost, excelentní adheze tištených vrstev.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Vysoká tepelná vodivost – výkonové substráty.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Tloušťka od 0,3 mm do 1,5 mm.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Sklo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Teplotní odolnost do cca 500 °C.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Křehké, možno řezat na požadovaný rozměr.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Nízká drsnost, horší adheze nanášených vrstev.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Dobrá chemická odolnost, transparentní.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descr="Výsledek obrázku pro 96% alumina" id="408" name="Google Shape;40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748" y="542241"/>
            <a:ext cx="2566752" cy="16029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 0,3 middle0003" id="409" name="Google Shape;409;p49"/>
          <p:cNvPicPr preferRelativeResize="0"/>
          <p:nvPr/>
        </p:nvPicPr>
        <p:blipFill rotWithShape="1">
          <a:blip r:embed="rId4">
            <a:alphaModFix/>
          </a:blip>
          <a:srcRect b="0" l="0" r="54601" t="54601"/>
          <a:stretch/>
        </p:blipFill>
        <p:spPr>
          <a:xfrm>
            <a:off x="7484900" y="2145222"/>
            <a:ext cx="1442033" cy="15296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uvisející obrázek" id="410" name="Google Shape;410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7612" y="3156859"/>
            <a:ext cx="2191793" cy="1594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ouvisející obrázek" id="415" name="Google Shape;41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3430" y="1890503"/>
            <a:ext cx="2123600" cy="212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5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Tiskové substráty</a:t>
            </a: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7" name="Google Shape;417;p5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18" name="Google Shape;418;p50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Rigidní substráty</a:t>
            </a:r>
            <a:endParaRPr/>
          </a:p>
        </p:txBody>
      </p:sp>
      <p:sp>
        <p:nvSpPr>
          <p:cNvPr id="419" name="Google Shape;419;p50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Termoplasty – ABS, PI, PS, PC, PA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Odolnost do cca 100 - 150 °C.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Možnost 3D formování před nebo po tisku.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Reaktoplasty</a:t>
            </a:r>
            <a:endParaRPr b="1"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Epoxidy, fenolické pryskyřice.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Teplotně odolné do cca 200 °C.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Možno vytvářet 3D objekty.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descr="Výsledek obrázku pro 3D moulding electronic circuit" id="420" name="Google Shape;420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7336" y="939005"/>
            <a:ext cx="2100691" cy="16062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3D moulding electronic circuit" id="421" name="Google Shape;421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96643" y="1890503"/>
            <a:ext cx="1926913" cy="1720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Tiskové substráty</a:t>
            </a: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5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28" name="Google Shape;428;p51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Ohebné substráty</a:t>
            </a:r>
            <a:endParaRPr/>
          </a:p>
        </p:txBody>
      </p:sp>
      <p:sp>
        <p:nvSpPr>
          <p:cNvPr id="429" name="Google Shape;429;p51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PET – Polyetylen tereftalát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Tloušťka 12 – 250 um, typicky 125 um.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Max. teplota 150 °C.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Obchodní název Melinex, Mylar.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Cenově dostupný.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PEN - polyetylen-naftalát</a:t>
            </a:r>
            <a:endParaRPr b="1"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Tloušťka 12 – 250 um.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Max. teplota 180 °C.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Obchodní název Teonex, dražší než PET.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PI - polyimid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Tloušťka 12 – 250 um.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Max. teplota 400 °C.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Obchodní název Kapton.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Není transparentní, drahý.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descr="Výsledek obrázku pro kapton" id="430" name="Google Shape;43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2448" y="3700684"/>
            <a:ext cx="2357889" cy="13469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polyethylene-naphthalate" id="431" name="Google Shape;431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65268" y="2314668"/>
            <a:ext cx="2390832" cy="14788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mylar" id="432" name="Google Shape;432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49506" y="930628"/>
            <a:ext cx="2390831" cy="1384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Tiskové substráty</a:t>
            </a: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8" name="Google Shape;438;p5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39" name="Google Shape;439;p52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Ohebné substráty</a:t>
            </a:r>
            <a:endParaRPr/>
          </a:p>
        </p:txBody>
      </p:sp>
      <p:sp>
        <p:nvSpPr>
          <p:cNvPr id="440" name="Google Shape;440;p52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PC- Polykarbonát, PMMA - Polymetylmetakrylát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Tloušťka 175 – 1000 um.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Max. teplota 150 °C.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Obchodní název Lexan, Plexiglass.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Cenově dostupný, biokompatibilní, transparentní.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Celulóza - papír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Absorbuje vlhkost.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Dobré tiskové vlastnosti.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Flexibilní sklo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Tloušťka 25 – 100 um.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Max. teplota 600 °C.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Obchodní název Schott.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Chemicky stabilní, nepropustný, drahý.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descr="http://www.koenig-kunststoffe.de/website/var/tmp/image-thumbnails/0/188/thumb__productImage/lexan-pc-platten.jpeg" id="441" name="Google Shape;44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8542" y="857250"/>
            <a:ext cx="2062963" cy="1906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printed electronic paper" id="442" name="Google Shape;442;p52"/>
          <p:cNvPicPr preferRelativeResize="0"/>
          <p:nvPr/>
        </p:nvPicPr>
        <p:blipFill rotWithShape="1">
          <a:blip r:embed="rId4">
            <a:alphaModFix/>
          </a:blip>
          <a:srcRect b="8711" l="0" r="0" t="0"/>
          <a:stretch/>
        </p:blipFill>
        <p:spPr>
          <a:xfrm>
            <a:off x="2794106" y="2306684"/>
            <a:ext cx="1565947" cy="1429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83948" y="3115039"/>
            <a:ext cx="3972152" cy="1700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Funkční tiskové materiály</a:t>
            </a: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p5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50" name="Google Shape;450;p53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Tiskovými technikami možno nanášet</a:t>
            </a:r>
            <a:endParaRPr/>
          </a:p>
        </p:txBody>
      </p:sp>
      <p:sp>
        <p:nvSpPr>
          <p:cNvPr id="451" name="Google Shape;451;p53"/>
          <p:cNvSpPr txBox="1"/>
          <p:nvPr>
            <p:ph idx="1" type="body"/>
          </p:nvPr>
        </p:nvSpPr>
        <p:spPr>
          <a:xfrm>
            <a:off x="235500" y="947025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Pasivní prvky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Vodiče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Izolanty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Dielektrika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Transparentních vodivé elektrody</a:t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000"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Aktivní prvky 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Polovodiče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Elektrochemické materiály (funkční materiály pro baterie)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Senzorové vrstvy (senzorové vrstvy)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Funkční tiskové materiály</a:t>
            </a: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7" name="Google Shape;457;p5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58" name="Google Shape;458;p54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Vodivé materiály</a:t>
            </a:r>
            <a:endParaRPr/>
          </a:p>
        </p:txBody>
      </p:sp>
      <p:sp>
        <p:nvSpPr>
          <p:cNvPr id="459" name="Google Shape;459;p54"/>
          <p:cNvSpPr txBox="1"/>
          <p:nvPr>
            <p:ph idx="1" type="body"/>
          </p:nvPr>
        </p:nvSpPr>
        <p:spPr>
          <a:xfrm>
            <a:off x="235500" y="947025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Tiskové materiály obsahující částice kovů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Nanočásticové tiskové materiály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Tiskové materiály s nanovlákny a nanodrátky</a:t>
            </a:r>
            <a:endParaRPr sz="1200"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Rezinátové tiskové materiály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Tiskové materiály s vodivými polymery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5" name="Google Shape;465;p5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66" name="Google Shape;466;p55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Tiskové materiály obsahující částice kovů</a:t>
            </a:r>
            <a:endParaRPr/>
          </a:p>
        </p:txBody>
      </p:sp>
      <p:sp>
        <p:nvSpPr>
          <p:cNvPr id="467" name="Google Shape;467;p55"/>
          <p:cNvSpPr txBox="1"/>
          <p:nvPr>
            <p:ph idx="1" type="body"/>
          </p:nvPr>
        </p:nvSpPr>
        <p:spPr>
          <a:xfrm>
            <a:off x="235500" y="947025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Složení polymerních tlustovrstvých (PTF) past: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Funkční materiál (vodivé částice).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Pojivo.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Zahušťovadlo - pokud ho tisková technika vyžaduje.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Rozpouštědlo.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Aditiva (například filmotvorné složky).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descr="Výsledek obrázku pro ag paste" id="468" name="Google Shape;46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4533" y="1721399"/>
            <a:ext cx="2999467" cy="268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55"/>
          <p:cNvSpPr/>
          <p:nvPr/>
        </p:nvSpPr>
        <p:spPr>
          <a:xfrm>
            <a:off x="554791" y="4677117"/>
            <a:ext cx="24978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složení flexotiskové barvy.</a:t>
            </a:r>
            <a:endParaRPr/>
          </a:p>
        </p:txBody>
      </p:sp>
      <p:pic>
        <p:nvPicPr>
          <p:cNvPr id="470" name="Google Shape;470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30" y="2562538"/>
            <a:ext cx="2657180" cy="2243867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55"/>
          <p:cNvSpPr/>
          <p:nvPr/>
        </p:nvSpPr>
        <p:spPr>
          <a:xfrm>
            <a:off x="3142650" y="4692954"/>
            <a:ext cx="19800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složení PTF pasty.</a:t>
            </a:r>
            <a:endParaRPr/>
          </a:p>
        </p:txBody>
      </p:sp>
      <p:pic>
        <p:nvPicPr>
          <p:cNvPr id="472" name="Google Shape;472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00101" y="2587586"/>
            <a:ext cx="2999467" cy="2243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5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79" name="Google Shape;479;p56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Tiskové materiály obsahující částice kovů</a:t>
            </a:r>
            <a:endParaRPr/>
          </a:p>
        </p:txBody>
      </p:sp>
      <p:sp>
        <p:nvSpPr>
          <p:cNvPr id="480" name="Google Shape;480;p56"/>
          <p:cNvSpPr txBox="1"/>
          <p:nvPr>
            <p:ph idx="1" type="body"/>
          </p:nvPr>
        </p:nvSpPr>
        <p:spPr>
          <a:xfrm>
            <a:off x="235500" y="947025"/>
            <a:ext cx="8394150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Vodivé částice: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Pro polymerní pasty téměř výhradně Ag, okrajově Cu, Pt, případně Cu pokovené Ag, nebo Ni pokovené Ag.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Tvar částic – kulové částice nebo vločky (flakes), rozměry 1 – 10 µm.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Výroba – chemicky (mokré procesy), atomizace, elektrolytický proces.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id="481" name="Google Shape;48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3464" y="2376306"/>
            <a:ext cx="2577071" cy="19400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N10JS" id="482" name="Google Shape;482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727" y="2376306"/>
            <a:ext cx="2425710" cy="1940089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56"/>
          <p:cNvSpPr/>
          <p:nvPr/>
        </p:nvSpPr>
        <p:spPr>
          <a:xfrm>
            <a:off x="1048579" y="4391599"/>
            <a:ext cx="179728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Ag kulové mikročástice.</a:t>
            </a:r>
            <a:endParaRPr/>
          </a:p>
        </p:txBody>
      </p:sp>
      <p:sp>
        <p:nvSpPr>
          <p:cNvPr id="484" name="Google Shape;484;p56"/>
          <p:cNvSpPr/>
          <p:nvPr/>
        </p:nvSpPr>
        <p:spPr>
          <a:xfrm>
            <a:off x="3911345" y="4391598"/>
            <a:ext cx="143180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Ag vločky (flakes).</a:t>
            </a:r>
            <a:endParaRPr/>
          </a:p>
        </p:txBody>
      </p:sp>
      <p:pic>
        <p:nvPicPr>
          <p:cNvPr descr="Copper Powder(Electrolytic process)" id="485" name="Google Shape;485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5563" y="2376306"/>
            <a:ext cx="2426309" cy="194008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56"/>
          <p:cNvSpPr/>
          <p:nvPr/>
        </p:nvSpPr>
        <p:spPr>
          <a:xfrm>
            <a:off x="6005563" y="4362171"/>
            <a:ext cx="27350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 částice (elektrolyticky připravené).</a:t>
            </a:r>
            <a:endParaRPr/>
          </a:p>
        </p:txBody>
      </p:sp>
      <p:sp>
        <p:nvSpPr>
          <p:cNvPr id="487" name="Google Shape;487;p56"/>
          <p:cNvSpPr/>
          <p:nvPr/>
        </p:nvSpPr>
        <p:spPr>
          <a:xfrm>
            <a:off x="2005476" y="4835700"/>
            <a:ext cx="6139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https://www.mitsui-kinzoku.co.jp/project/kinoufun/en/products/electronic/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3" name="Google Shape;493;p5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94" name="Google Shape;494;p57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Tiskové materiály obsahující částice kovů</a:t>
            </a:r>
            <a:endParaRPr/>
          </a:p>
        </p:txBody>
      </p:sp>
      <p:sp>
        <p:nvSpPr>
          <p:cNvPr id="495" name="Google Shape;495;p57"/>
          <p:cNvSpPr txBox="1"/>
          <p:nvPr>
            <p:ph idx="1" type="body"/>
          </p:nvPr>
        </p:nvSpPr>
        <p:spPr>
          <a:xfrm>
            <a:off x="235500" y="947025"/>
            <a:ext cx="8394150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Pojiva: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Spojují částice funkčního materiálu a vytvářejí lepivou tekutou suspenzi o konzistenci podle požadavků tiskové techniky.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Pojivo zajišťuje fixaci tiskové formulace na substrátu. 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Nejčastější materiály - Akrylové, epoxidové, alkydové a formaldehydové pryskyřice, nitrocelulóza, polyamidy, polyuretany, polyestery.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Obvykle více látek v tiskové formulaci.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Zahušťovadla: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Upravuje viskozitu tiskové formulace dle použité tiskové techniky.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Klíčové zejména u sítotiskových formulací.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Zahušťovadlo nesmí ovlivňovat ostatní vlastnosti formulace.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Rozpouštědla: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Používají se zejména k ředění a rozpouštění tuhé filmotvorné látky (pojiva a funkčních materiálů) a upravují tak tekutost tiskové formulace.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Obvykle se používá více rozpouštědel současně.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p5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02" name="Google Shape;502;p58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Nanočásticové tiskové materiály</a:t>
            </a:r>
            <a:endParaRPr/>
          </a:p>
        </p:txBody>
      </p:sp>
      <p:sp>
        <p:nvSpPr>
          <p:cNvPr id="503" name="Google Shape;503;p58"/>
          <p:cNvSpPr txBox="1"/>
          <p:nvPr>
            <p:ph idx="1" type="body"/>
          </p:nvPr>
        </p:nvSpPr>
        <p:spPr>
          <a:xfrm>
            <a:off x="235500" y="947025"/>
            <a:ext cx="5022300" cy="11818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Používané kovy: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Ag, Cu, v některých případech Pt, Au.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Velikost nanočástic od cca 20 nm do 500 nm.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U nanočástic problém s aglomerací (shlukováním nanočástic do větších celků).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id="504" name="Google Shape;50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1684" y="600756"/>
            <a:ext cx="2373998" cy="19887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ducts" id="505" name="Google Shape;505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69656" y="2893845"/>
            <a:ext cx="4316026" cy="172641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58"/>
          <p:cNvSpPr/>
          <p:nvPr/>
        </p:nvSpPr>
        <p:spPr>
          <a:xfrm>
            <a:off x="620275" y="2456073"/>
            <a:ext cx="3325539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nanočástice separovány tenkou organickou vrstvou, při zahřátí se rozpadá a odhaluje nanočástice.</a:t>
            </a:r>
            <a:endParaRPr/>
          </a:p>
          <a:p>
            <a:pPr indent="0" lvl="0" marL="152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2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Relativně krátká použitelnost nanočásticových past a inkoustů (~6 měsíců).</a:t>
            </a:r>
            <a:endParaRPr/>
          </a:p>
          <a:p>
            <a:pPr indent="0" lvl="0" marL="152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52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58"/>
          <p:cNvSpPr/>
          <p:nvPr/>
        </p:nvSpPr>
        <p:spPr>
          <a:xfrm>
            <a:off x="416592" y="2553972"/>
            <a:ext cx="264318" cy="304317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chemeClr val="accent2"/>
              </a:gs>
              <a:gs pos="100000">
                <a:srgbClr val="BBBBBB"/>
              </a:gs>
            </a:gsLst>
            <a:lin ang="16200000" scaled="0"/>
          </a:gradFill>
          <a:ln cap="flat" cmpd="sng" w="9525">
            <a:solidFill>
              <a:srgbClr val="20202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58"/>
          <p:cNvSpPr/>
          <p:nvPr/>
        </p:nvSpPr>
        <p:spPr>
          <a:xfrm>
            <a:off x="440434" y="3288800"/>
            <a:ext cx="264318" cy="304317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chemeClr val="accent2"/>
              </a:gs>
              <a:gs pos="100000">
                <a:srgbClr val="BBBBBB"/>
              </a:gs>
            </a:gsLst>
            <a:lin ang="16200000" scaled="0"/>
          </a:gradFill>
          <a:ln cap="flat" cmpd="sng" w="9525">
            <a:solidFill>
              <a:srgbClr val="20202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p5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15" name="Google Shape;515;p59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Nanočásticové tiskové materiály</a:t>
            </a:r>
            <a:endParaRPr/>
          </a:p>
        </p:txBody>
      </p:sp>
      <p:sp>
        <p:nvSpPr>
          <p:cNvPr id="516" name="Google Shape;516;p59"/>
          <p:cNvSpPr txBox="1"/>
          <p:nvPr>
            <p:ph idx="1" type="body"/>
          </p:nvPr>
        </p:nvSpPr>
        <p:spPr>
          <a:xfrm>
            <a:off x="622075" y="1472571"/>
            <a:ext cx="5022300" cy="11818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Nanočastice kovů: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id="517" name="Google Shape;51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2019" y="1828800"/>
            <a:ext cx="8490989" cy="3024188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59"/>
          <p:cNvSpPr txBox="1"/>
          <p:nvPr/>
        </p:nvSpPr>
        <p:spPr>
          <a:xfrm>
            <a:off x="4572000" y="1515254"/>
            <a:ext cx="5022300" cy="11818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Mikročastice kovů:</a:t>
            </a:r>
            <a:endParaRPr/>
          </a:p>
          <a:p>
            <a:pPr indent="0" lvl="0" marL="15240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6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6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25" name="Google Shape;525;p60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Nanočásticové tiskové materiály</a:t>
            </a:r>
            <a:endParaRPr/>
          </a:p>
        </p:txBody>
      </p:sp>
      <p:sp>
        <p:nvSpPr>
          <p:cNvPr id="526" name="Google Shape;526;p60"/>
          <p:cNvSpPr txBox="1"/>
          <p:nvPr>
            <p:ph idx="1" type="body"/>
          </p:nvPr>
        </p:nvSpPr>
        <p:spPr>
          <a:xfrm>
            <a:off x="138855" y="1028893"/>
            <a:ext cx="5022300" cy="23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Složení past a inkoustů: 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Vodivý spoj Nanočástice kovu.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rozpouštědlo (např. voda, alkoholy, EG).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pojivo (jen v minimálním množství), pro sítotiskové formulace zahušťovadlo.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Vodivá vrstva se vytváří tzv. sintrováním nanočástic kovu.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200"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Ag nanočásticové pasty a inkousty 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sintrování termické, teplota dle velikosti částic od 120 °C do 400 °C.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id="527" name="Google Shape;52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9473" y="668396"/>
            <a:ext cx="3526627" cy="24404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ag sintering" id="528" name="Google Shape;528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1368" y="3189649"/>
            <a:ext cx="3160632" cy="1545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powerguru.org/wordpress/wp-content/uploads/2012/07/Ag-layer-before-and-after-pressure-sintering.jpg" id="529" name="Google Shape;529;p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61523" y="3301857"/>
            <a:ext cx="3494577" cy="1320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5" name="Google Shape;535;p6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36" name="Google Shape;536;p61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Nanočásticové tiskové materiály</a:t>
            </a:r>
            <a:endParaRPr/>
          </a:p>
        </p:txBody>
      </p:sp>
      <p:sp>
        <p:nvSpPr>
          <p:cNvPr id="537" name="Google Shape;537;p61"/>
          <p:cNvSpPr txBox="1"/>
          <p:nvPr>
            <p:ph idx="1" type="body"/>
          </p:nvPr>
        </p:nvSpPr>
        <p:spPr>
          <a:xfrm>
            <a:off x="138855" y="1028893"/>
            <a:ext cx="5022300" cy="23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Cu nanočásticové pasty a inkousty 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fotonické sintrování či laserové sintrování – energie dodána v podobě světelného záblesku s vysokou energií.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descr="Figure 1" id="538" name="Google Shape;538;p61"/>
          <p:cNvPicPr preferRelativeResize="0"/>
          <p:nvPr/>
        </p:nvPicPr>
        <p:blipFill rotWithShape="1">
          <a:blip r:embed="rId3">
            <a:alphaModFix/>
          </a:blip>
          <a:srcRect b="0" l="0" r="0" t="68622"/>
          <a:stretch/>
        </p:blipFill>
        <p:spPr>
          <a:xfrm>
            <a:off x="865380" y="2150369"/>
            <a:ext cx="7413239" cy="2665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gure 1" id="539" name="Google Shape;539;p61"/>
          <p:cNvPicPr preferRelativeResize="0"/>
          <p:nvPr/>
        </p:nvPicPr>
        <p:blipFill rotWithShape="1">
          <a:blip r:embed="rId4">
            <a:alphaModFix/>
          </a:blip>
          <a:srcRect b="39375" l="0" r="0" t="0"/>
          <a:stretch/>
        </p:blipFill>
        <p:spPr>
          <a:xfrm>
            <a:off x="5734166" y="402655"/>
            <a:ext cx="2177742" cy="1512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6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46" name="Google Shape;546;p62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Porovnání tlustovrstvých polymerních vodivých past a nanočásticových past</a:t>
            </a:r>
            <a:endParaRPr/>
          </a:p>
        </p:txBody>
      </p:sp>
      <p:pic>
        <p:nvPicPr>
          <p:cNvPr descr="Výsledek obrázku pro ag nanoparticles sintering" id="547" name="Google Shape;547;p62"/>
          <p:cNvPicPr preferRelativeResize="0"/>
          <p:nvPr/>
        </p:nvPicPr>
        <p:blipFill rotWithShape="1">
          <a:blip r:embed="rId3">
            <a:alphaModFix/>
          </a:blip>
          <a:srcRect b="10339" l="0" r="0" t="0"/>
          <a:stretch/>
        </p:blipFill>
        <p:spPr>
          <a:xfrm>
            <a:off x="1650945" y="1246862"/>
            <a:ext cx="5518758" cy="3896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3" name="Google Shape;553;p6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54" name="Google Shape;554;p63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Tiskové materiály s nanodrátky</a:t>
            </a:r>
            <a:endParaRPr/>
          </a:p>
        </p:txBody>
      </p:sp>
      <p:sp>
        <p:nvSpPr>
          <p:cNvPr id="555" name="Google Shape;555;p63"/>
          <p:cNvSpPr txBox="1"/>
          <p:nvPr>
            <p:ph idx="1" type="body"/>
          </p:nvPr>
        </p:nvSpPr>
        <p:spPr>
          <a:xfrm>
            <a:off x="138855" y="1028893"/>
            <a:ext cx="5022300" cy="23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Nejčastěji Ag nanodrátky</a:t>
            </a:r>
            <a:endParaRPr sz="1200"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Místo nanočástic jsou v pastě kovové nanodrátky.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Nejčastěji Ag nanodrátky, průměr 50 – 100 nm.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Nízký perkolační práh na rozdíl od nanočástic.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Možno realizovat i transparentní vrstvy.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descr="1. Silver nanowires are made of crystalline silver with a diameter in the tens of nanometers.  " id="556" name="Google Shape;55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9748" y="3044026"/>
            <a:ext cx="2645934" cy="18677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silver nanowire" id="557" name="Google Shape;557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6540" y="2846188"/>
            <a:ext cx="4893911" cy="20655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percolation threshold conductive adhesive" id="558" name="Google Shape;558;p63"/>
          <p:cNvPicPr preferRelativeResize="0"/>
          <p:nvPr/>
        </p:nvPicPr>
        <p:blipFill rotWithShape="1">
          <a:blip r:embed="rId5">
            <a:alphaModFix/>
          </a:blip>
          <a:srcRect b="3394" l="0" r="0" t="42823"/>
          <a:stretch/>
        </p:blipFill>
        <p:spPr>
          <a:xfrm>
            <a:off x="5712164" y="329990"/>
            <a:ext cx="2573518" cy="2100927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63"/>
          <p:cNvSpPr/>
          <p:nvPr/>
        </p:nvSpPr>
        <p:spPr>
          <a:xfrm>
            <a:off x="5533300" y="2445526"/>
            <a:ext cx="27523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Porovnání perkolačního prahu pro kulových částic a vláken: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5" name="Google Shape;565;p6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66" name="Google Shape;566;p64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Tiskové materiály s CNT nanotrubicemi</a:t>
            </a:r>
            <a:endParaRPr/>
          </a:p>
        </p:txBody>
      </p:sp>
      <p:sp>
        <p:nvSpPr>
          <p:cNvPr id="567" name="Google Shape;567;p64"/>
          <p:cNvSpPr txBox="1"/>
          <p:nvPr>
            <p:ph idx="1" type="body"/>
          </p:nvPr>
        </p:nvSpPr>
        <p:spPr>
          <a:xfrm>
            <a:off x="138855" y="1028893"/>
            <a:ext cx="5022300" cy="2368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Místo nanočástic jsou v pastě uhlíkové nanotrubice.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Nízký perkolační práh na rozdíl od nanočástic.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Obsah nanotrubic v pastě cca 5 %.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descr="http://nanotubes.com.cn/Upload/paste1000-13595261518.jpg" id="568" name="Google Shape;568;p64"/>
          <p:cNvPicPr preferRelativeResize="0"/>
          <p:nvPr/>
        </p:nvPicPr>
        <p:blipFill rotWithShape="1">
          <a:blip r:embed="rId3">
            <a:alphaModFix/>
          </a:blip>
          <a:srcRect b="9539" l="7283" r="5606" t="12564"/>
          <a:stretch/>
        </p:blipFill>
        <p:spPr>
          <a:xfrm>
            <a:off x="936413" y="2078366"/>
            <a:ext cx="2950109" cy="26380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sc01.alicdn.com/kf/HTB1Gb.JLXXXXXcAXFXXq6xXFXXXV/200175060/HTB1Gb.JLXXXXXcAXFXXq6xXFXXXV.jpg" id="569" name="Google Shape;569;p64"/>
          <p:cNvPicPr preferRelativeResize="0"/>
          <p:nvPr/>
        </p:nvPicPr>
        <p:blipFill rotWithShape="1">
          <a:blip r:embed="rId4">
            <a:alphaModFix/>
          </a:blip>
          <a:srcRect b="55836" l="18938" r="54456" t="26357"/>
          <a:stretch/>
        </p:blipFill>
        <p:spPr>
          <a:xfrm>
            <a:off x="4344970" y="2420224"/>
            <a:ext cx="2950109" cy="22962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uvisející obrázek" id="570" name="Google Shape;570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21691" y="256257"/>
            <a:ext cx="2476581" cy="165188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64"/>
          <p:cNvSpPr/>
          <p:nvPr/>
        </p:nvSpPr>
        <p:spPr>
          <a:xfrm>
            <a:off x="1507470" y="4795283"/>
            <a:ext cx="306453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Vodivá CNT pasta od NTP.</a:t>
            </a:r>
            <a:endParaRPr/>
          </a:p>
        </p:txBody>
      </p:sp>
      <p:sp>
        <p:nvSpPr>
          <p:cNvPr id="572" name="Google Shape;572;p64"/>
          <p:cNvSpPr/>
          <p:nvPr/>
        </p:nvSpPr>
        <p:spPr>
          <a:xfrm rot="7969120">
            <a:off x="6410275" y="1759583"/>
            <a:ext cx="401086" cy="442384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chemeClr val="accent2"/>
              </a:gs>
              <a:gs pos="100000">
                <a:srgbClr val="BBBBBB"/>
              </a:gs>
            </a:gsLst>
            <a:lin ang="16200000" scaled="0"/>
          </a:gradFill>
          <a:ln cap="flat" cmpd="sng" w="9525">
            <a:solidFill>
              <a:srgbClr val="20202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64"/>
          <p:cNvSpPr/>
          <p:nvPr/>
        </p:nvSpPr>
        <p:spPr>
          <a:xfrm>
            <a:off x="7420820" y="1637320"/>
            <a:ext cx="11664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CNT nanotrubice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6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6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80" name="Google Shape;580;p65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Rezinátové tiskové materiály</a:t>
            </a:r>
            <a:endParaRPr/>
          </a:p>
        </p:txBody>
      </p:sp>
      <p:sp>
        <p:nvSpPr>
          <p:cNvPr id="581" name="Google Shape;581;p65"/>
          <p:cNvSpPr txBox="1"/>
          <p:nvPr>
            <p:ph idx="1" type="body"/>
          </p:nvPr>
        </p:nvSpPr>
        <p:spPr>
          <a:xfrm>
            <a:off x="138854" y="1028893"/>
            <a:ext cx="6292720" cy="2638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Organické materiály obsahující v molekule atomy kovů 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Nejčastěji Ag, Au, Pt, obsah kovu do 25 %.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Při výpalu dochází k rozložení molekuly a vytvoření vrstvy čistého kovu.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Výpal od 500 °C do 850 °C.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Adheze zajištěna pomocí oxidu obecných kovů.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Většina materiálu se odpaří/shoří během výpalu.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Dříve používáno pouze pro dekorování skla a keramiky.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Možnost vytvářet tenké vrstvy i sítotiskovými technikami.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200"/>
              <a:buChar char="●"/>
            </a:pPr>
            <a:r>
              <a:rPr lang="cs-CZ" sz="1200"/>
              <a:t>Kvůli vysoké teplotě výpalu omezené použití pro flexibilní elektroniku.</a:t>
            </a:r>
            <a:endParaRPr/>
          </a:p>
        </p:txBody>
      </p:sp>
      <p:sp>
        <p:nvSpPr>
          <p:cNvPr id="582" name="Google Shape;582;p65"/>
          <p:cNvSpPr/>
          <p:nvPr/>
        </p:nvSpPr>
        <p:spPr>
          <a:xfrm rot="150907">
            <a:off x="2765860" y="3893415"/>
            <a:ext cx="401086" cy="442384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chemeClr val="accent2"/>
              </a:gs>
              <a:gs pos="100000">
                <a:srgbClr val="BBBBBB"/>
              </a:gs>
            </a:gsLst>
            <a:lin ang="16200000" scaled="0"/>
          </a:gradFill>
          <a:ln cap="flat" cmpd="sng" w="9525">
            <a:solidFill>
              <a:srgbClr val="20202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rganogold compounds" id="583" name="Google Shape;583;p65"/>
          <p:cNvPicPr preferRelativeResize="0"/>
          <p:nvPr/>
        </p:nvPicPr>
        <p:blipFill rotWithShape="1">
          <a:blip r:embed="rId3">
            <a:alphaModFix/>
          </a:blip>
          <a:srcRect b="0" l="0" r="43290" t="0"/>
          <a:stretch/>
        </p:blipFill>
        <p:spPr>
          <a:xfrm>
            <a:off x="6304474" y="417678"/>
            <a:ext cx="2385310" cy="21304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rganogold compounds" id="584" name="Google Shape;584;p65"/>
          <p:cNvPicPr preferRelativeResize="0"/>
          <p:nvPr/>
        </p:nvPicPr>
        <p:blipFill rotWithShape="1">
          <a:blip r:embed="rId4">
            <a:alphaModFix/>
          </a:blip>
          <a:srcRect b="0" l="53373" r="0" t="0"/>
          <a:stretch/>
        </p:blipFill>
        <p:spPr>
          <a:xfrm>
            <a:off x="6431574" y="2611232"/>
            <a:ext cx="1965523" cy="21351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Gold Resinates" id="585" name="Google Shape;585;p65"/>
          <p:cNvPicPr preferRelativeResize="0"/>
          <p:nvPr/>
        </p:nvPicPr>
        <p:blipFill rotWithShape="1">
          <a:blip r:embed="rId5">
            <a:alphaModFix/>
          </a:blip>
          <a:srcRect b="0" l="0" r="0" t="23016"/>
          <a:stretch/>
        </p:blipFill>
        <p:spPr>
          <a:xfrm>
            <a:off x="746903" y="3403995"/>
            <a:ext cx="1748208" cy="13624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fuji-liquidgold.co.jp/Au_paste_glassbase-1.jpg" id="586" name="Google Shape;586;p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76131" y="3413557"/>
            <a:ext cx="1697182" cy="1362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6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2" name="Google Shape;592;p66"/>
          <p:cNvSpPr txBox="1"/>
          <p:nvPr>
            <p:ph idx="12" type="sldNum"/>
          </p:nvPr>
        </p:nvSpPr>
        <p:spPr>
          <a:xfrm>
            <a:off x="7824391" y="294782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93" name="Google Shape;593;p66"/>
          <p:cNvSpPr txBox="1"/>
          <p:nvPr>
            <p:ph idx="2" type="subTitle"/>
          </p:nvPr>
        </p:nvSpPr>
        <p:spPr>
          <a:xfrm>
            <a:off x="235500" y="560525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Tiskové materiály s vodivými polymery</a:t>
            </a:r>
            <a:endParaRPr/>
          </a:p>
        </p:txBody>
      </p:sp>
      <p:sp>
        <p:nvSpPr>
          <p:cNvPr id="594" name="Google Shape;594;p66"/>
          <p:cNvSpPr txBox="1"/>
          <p:nvPr>
            <p:ph idx="1" type="body"/>
          </p:nvPr>
        </p:nvSpPr>
        <p:spPr>
          <a:xfrm>
            <a:off x="138854" y="1028893"/>
            <a:ext cx="5817051" cy="2638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Organické materiály s vlastní vodivostí.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Polymery s konjungovanou vazbou.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Polyacetylen.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Polyanilin.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Polypyrol.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PEDOT:PSS.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PEDOT:PSS (Clevios od Heraeus)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Odpor 300 - 500 Ohm/sq.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Vodivé semitransparentní vrstvy (displeje, organické solární články)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Transparentnost až 80 % při 300 nm tloušťce filmu.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Velikost částic PEDOT do 100 nm.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Nízké pH (pod 3).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Obsah pevné složky 1 - 5 %.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descr="Výsledek obrázku pro pedot:PSS" id="595" name="Google Shape;595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3270" y="2819654"/>
            <a:ext cx="2520911" cy="19256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conductive polyaniline" id="596" name="Google Shape;596;p66"/>
          <p:cNvPicPr preferRelativeResize="0"/>
          <p:nvPr/>
        </p:nvPicPr>
        <p:blipFill rotWithShape="1">
          <a:blip r:embed="rId4">
            <a:alphaModFix/>
          </a:blip>
          <a:srcRect b="78574" l="0" r="0" t="0"/>
          <a:stretch/>
        </p:blipFill>
        <p:spPr>
          <a:xfrm>
            <a:off x="5873956" y="1714250"/>
            <a:ext cx="2735429" cy="6990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pload.wikimedia.org/wikipedia/commons/thumb/5/58/Trans-%28CH%29n.png/400px-Trans-%28CH%29n.png" id="597" name="Google Shape;597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64924" y="596396"/>
            <a:ext cx="2637601" cy="639618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66"/>
          <p:cNvSpPr/>
          <p:nvPr/>
        </p:nvSpPr>
        <p:spPr>
          <a:xfrm>
            <a:off x="6586297" y="2367216"/>
            <a:ext cx="83869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Polyanilin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9" name="Google Shape;599;p66"/>
          <p:cNvSpPr/>
          <p:nvPr/>
        </p:nvSpPr>
        <p:spPr>
          <a:xfrm>
            <a:off x="6478895" y="1235780"/>
            <a:ext cx="105349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Polyacetylen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0" name="Google Shape;600;p66"/>
          <p:cNvSpPr/>
          <p:nvPr/>
        </p:nvSpPr>
        <p:spPr>
          <a:xfrm>
            <a:off x="6586297" y="4735021"/>
            <a:ext cx="132343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PEDOT:PSS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67"/>
          <p:cNvSpPr txBox="1"/>
          <p:nvPr>
            <p:ph type="title"/>
          </p:nvPr>
        </p:nvSpPr>
        <p:spPr>
          <a:xfrm>
            <a:off x="363844" y="1186443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Pružné plošné spoje</a:t>
            </a:r>
            <a:br>
              <a:rPr lang="cs-CZ"/>
            </a:br>
            <a:r>
              <a:rPr lang="cs-CZ"/>
              <a:t>Stretchable PCB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6" name="Google Shape;606;p6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607" name="Google Shape;607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7059" y="2571750"/>
            <a:ext cx="3340139" cy="1928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6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Tiskové substráty</a:t>
            </a: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6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614" name="Google Shape;614;p68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Pružné substráty</a:t>
            </a:r>
            <a:endParaRPr/>
          </a:p>
        </p:txBody>
      </p:sp>
      <p:sp>
        <p:nvSpPr>
          <p:cNvPr id="615" name="Google Shape;615;p68"/>
          <p:cNvSpPr txBox="1"/>
          <p:nvPr>
            <p:ph idx="1" type="body"/>
          </p:nvPr>
        </p:nvSpPr>
        <p:spPr>
          <a:xfrm>
            <a:off x="235499" y="857250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Textilie 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Přírodní či syntetické tkaniny a pleteniny.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Rozměrová nestálost.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Problémy s odolností tiskových materiálů při údržbě.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Aplikace – smart textilie.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Elastomery 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/>
              <a:t>PDMS – Polydimetylsiloxan, TPU – polyuretan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Problémy s odolností tiskových materiálů na substrátech.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Rozměrová nestálost.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Aplikace – umělá kůže, chytré náplasti. 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4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</p:txBody>
      </p:sp>
      <p:pic>
        <p:nvPicPr>
          <p:cNvPr id="616" name="Google Shape;616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2926" y="789856"/>
            <a:ext cx="3057525" cy="2058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blog.drupa.com/wp-content/uploads/2015/02/stretchable-electronics-1060x460.jpg" id="617" name="Google Shape;617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72926" y="3077443"/>
            <a:ext cx="3057525" cy="1471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4846" y="3443288"/>
            <a:ext cx="1986712" cy="1325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9141" y="3443288"/>
            <a:ext cx="1771657" cy="132502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6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5" name="Google Shape;625;p6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626" name="Google Shape;626;p69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Pružné vodivé motivy</a:t>
            </a:r>
            <a:endParaRPr/>
          </a:p>
        </p:txBody>
      </p:sp>
      <p:sp>
        <p:nvSpPr>
          <p:cNvPr id="627" name="Google Shape;627;p69"/>
          <p:cNvSpPr txBox="1"/>
          <p:nvPr>
            <p:ph idx="1" type="body"/>
          </p:nvPr>
        </p:nvSpPr>
        <p:spPr>
          <a:xfrm>
            <a:off x="235499" y="779109"/>
            <a:ext cx="7579764" cy="3893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Dosažení pružnosti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Tvarem vodivých motivů – meandry místo přímých drah.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Složením vodivé vrstvy – pružné pojivo, vodivé částice v podobě vloček.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Tekuté kovy – nízkoteplotní slitiny (eutektikum indium-galium, teplota tání 15,5°C) tekuté při pokojové teplotě zapouzdřené v pružném substrátu.</a:t>
            </a:r>
            <a:endParaRPr/>
          </a:p>
        </p:txBody>
      </p:sp>
      <p:pic>
        <p:nvPicPr>
          <p:cNvPr id="628" name="Google Shape;628;p69"/>
          <p:cNvPicPr preferRelativeResize="0"/>
          <p:nvPr/>
        </p:nvPicPr>
        <p:blipFill rotWithShape="1">
          <a:blip r:embed="rId5">
            <a:alphaModFix/>
          </a:blip>
          <a:srcRect b="0" l="1360" r="37963" t="0"/>
          <a:stretch/>
        </p:blipFill>
        <p:spPr>
          <a:xfrm>
            <a:off x="414296" y="2385757"/>
            <a:ext cx="2080164" cy="1607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se four images show the complexity of patterns that can be formed with gallium-based liquid metals." id="629" name="Google Shape;629;p69"/>
          <p:cNvPicPr preferRelativeResize="0"/>
          <p:nvPr/>
        </p:nvPicPr>
        <p:blipFill rotWithShape="1">
          <a:blip r:embed="rId6">
            <a:alphaModFix/>
          </a:blip>
          <a:srcRect b="0" l="0" r="67143" t="0"/>
          <a:stretch/>
        </p:blipFill>
        <p:spPr>
          <a:xfrm>
            <a:off x="4905089" y="2373044"/>
            <a:ext cx="1636052" cy="160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7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Vodivé materiály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7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636" name="Google Shape;636;p70"/>
          <p:cNvSpPr txBox="1"/>
          <p:nvPr>
            <p:ph idx="2" type="subTitle"/>
          </p:nvPr>
        </p:nvSpPr>
        <p:spPr>
          <a:xfrm>
            <a:off x="235499" y="470750"/>
            <a:ext cx="7579763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lang="cs-CZ"/>
              <a:t>Pružné vodivé motivy</a:t>
            </a:r>
            <a:endParaRPr/>
          </a:p>
        </p:txBody>
      </p:sp>
      <p:pic>
        <p:nvPicPr>
          <p:cNvPr id="637" name="Google Shape;637;p70" title="Stretchable Electronics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8237" y="1069250"/>
            <a:ext cx="6677024" cy="3755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7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Klíčové znalosti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3" name="Google Shape;643;p7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644" name="Google Shape;644;p71"/>
          <p:cNvSpPr txBox="1"/>
          <p:nvPr>
            <p:ph idx="1" type="body"/>
          </p:nvPr>
        </p:nvSpPr>
        <p:spPr>
          <a:xfrm>
            <a:off x="235500" y="560525"/>
            <a:ext cx="5817051" cy="26381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Složení materiálů pro rigidní plošné spoje (FR4).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Materiály pro základní substráty flexibilních plošných spojů (FPC), vlastnosti (PI, PET, PEN).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Vodivé fólie používané pro FPC (ED Cu, RA Cu).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Lepidla používaná pro spojení substrátů a vodivých fólií.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Materiály krycích vrstev a povlaků FPC (coverlay, overlay).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Substráty pro tištěné FPC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Vodivé tiskové materiály (složení, typy vodivých plniv.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Nanočásticové tiskové materiály.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Substráty a vodivé materiály pro pružné FPC - odlišnosti od ohebných FPC.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72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Děkuji za pozornost</a:t>
            </a:r>
            <a:endParaRPr/>
          </a:p>
        </p:txBody>
      </p:sp>
      <p:sp>
        <p:nvSpPr>
          <p:cNvPr id="650" name="Google Shape;650;p72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6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Jan Řeboun	</a:t>
            </a:r>
            <a:r>
              <a:rPr lang="cs-CZ" u="sng">
                <a:solidFill>
                  <a:schemeClr val="hlink"/>
                </a:solidFill>
                <a:hlinkClick r:id="rId3"/>
              </a:rPr>
              <a:t>jreboun@fel.zcu.cz</a:t>
            </a:r>
            <a:endParaRPr/>
          </a:p>
        </p:txBody>
      </p:sp>
      <p:sp>
        <p:nvSpPr>
          <p:cNvPr id="651" name="Google Shape;651;p7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KET TFE šablon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