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76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22E23B-3F54-40E3-AB41-8A8C89325F64}" type="datetimeFigureOut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0DADDAD-2ECA-4C27-8CCC-AF57F6F6BE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237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60942-5483-4835-8A5E-E2C0A82CCF11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3BF0E-78C5-4866-9844-5BFC2333D9A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D65E-D138-4CF1-AC26-7DB2515D89FA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9638E-B37E-424C-8AA0-7C6F8C429FA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CC3BF-5A71-4BF7-95B8-8F88BF529D98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3E569-6269-4B38-9343-75D959DC3D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F07D0-A0B7-4CB9-9D0A-23003A921D1D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3AA55-A25A-44F8-8B35-F9DE91DAA4F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A8A65-CB30-4CBC-B253-A4DAD7D744CC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00F7-A3C2-4B1C-A58D-F5CD1150D04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5DB1F-857E-476B-87D1-14938C60E6DE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8E171-9EBE-4308-8D3B-36052FC348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7885B-2530-4C4B-BACA-0735C049324E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0E086-C3BC-4AFF-8613-5ED07C571A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6A9A5-8F5F-4ACC-B5EC-7DD3E626B5D7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E54A7-2A27-4FF8-9547-3A8671C6120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10990-3539-4C3D-A155-9E1EE1046F09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7F9C7-0DC8-4885-95CA-9A4E6B48C9E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7DE40-6909-4D2D-94B8-18B27F5DE9A9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0C110-8243-4925-9648-177E37C0A95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D0C79-B825-4365-BE1D-620E6866C7BB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62FB9-153E-425D-BDDB-5E4E987BDE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F7A780-538A-42F8-9C48-CA07994F4AF5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3D0470-2EE9-41CD-ADC1-0FC32413F8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erUbHmuY04" TargetMode="External"/><Relationship Id="rId2" Type="http://schemas.openxmlformats.org/officeDocument/2006/relationships/hyperlink" Target="https://youtu.be/_MgHBvp1uwk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DDmCxUncIy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syB20Sq_sY?t=1203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11560" y="1501775"/>
            <a:ext cx="7772400" cy="1470025"/>
          </a:xfrm>
        </p:spPr>
        <p:txBody>
          <a:bodyPr/>
          <a:lstStyle/>
          <a:p>
            <a:pPr eaLnBrk="1" hangingPunct="1"/>
            <a:r>
              <a:rPr lang="cs-CZ" dirty="0"/>
              <a:t>Historie pracovní výchovy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88A9394B-EEBB-4EC6-A2A4-E2CFD3E3A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971800"/>
            <a:ext cx="5796136" cy="34472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25431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>
                <a:solidFill>
                  <a:schemeClr val="tx1"/>
                </a:solidFill>
              </a:rPr>
              <a:t>Práce je základem při formování fyzických a duševních kvalit člověka a vyděluje člověka ze světa zvířat.</a:t>
            </a: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400" dirty="0"/>
              <a:t>                                                                        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2883076" y="4293096"/>
            <a:ext cx="3377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err="1">
                <a:hlinkClick r:id="rId2"/>
              </a:rPr>
              <a:t>youtu.be</a:t>
            </a:r>
            <a:r>
              <a:rPr lang="cs-CZ" dirty="0">
                <a:hlinkClick r:id="rId2"/>
              </a:rPr>
              <a:t>/_</a:t>
            </a:r>
            <a:r>
              <a:rPr lang="cs-CZ" dirty="0" err="1">
                <a:hlinkClick r:id="rId2"/>
              </a:rPr>
              <a:t>MgHBvp1uwk</a:t>
            </a:r>
            <a:endParaRPr lang="cs-CZ" dirty="0"/>
          </a:p>
          <a:p>
            <a:r>
              <a:rPr lang="cs-CZ" dirty="0">
                <a:hlinkClick r:id="rId3"/>
              </a:rPr>
              <a:t>https://</a:t>
            </a:r>
            <a:r>
              <a:rPr lang="cs-CZ" dirty="0" err="1">
                <a:hlinkClick r:id="rId3"/>
              </a:rPr>
              <a:t>youtu.be</a:t>
            </a:r>
            <a:r>
              <a:rPr lang="cs-CZ" dirty="0">
                <a:hlinkClick r:id="rId3"/>
              </a:rPr>
              <a:t>/</a:t>
            </a:r>
            <a:r>
              <a:rPr lang="cs-CZ" dirty="0" err="1">
                <a:hlinkClick r:id="rId3"/>
              </a:rPr>
              <a:t>ZerUbHmuY04</a:t>
            </a:r>
            <a:endParaRPr lang="cs-CZ" dirty="0"/>
          </a:p>
          <a:p>
            <a:r>
              <a:rPr lang="cs-CZ" dirty="0">
                <a:hlinkClick r:id="rId4"/>
              </a:rPr>
              <a:t>https://</a:t>
            </a:r>
            <a:r>
              <a:rPr lang="cs-CZ" dirty="0" err="1">
                <a:hlinkClick r:id="rId4"/>
              </a:rPr>
              <a:t>youtu.be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DDmCxUncIyc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2900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Výchova k práci = jedna z nejstarších „výchov“</a:t>
            </a:r>
            <a:br>
              <a:rPr lang="cs-CZ" sz="3600" dirty="0"/>
            </a:br>
            <a:r>
              <a:rPr lang="cs-CZ" sz="3600" dirty="0"/>
              <a:t>Platón a Aristoteles – práce jen pro nesvobodné lidi</a:t>
            </a:r>
            <a:br>
              <a:rPr lang="cs-CZ" sz="3600" dirty="0"/>
            </a:br>
            <a:r>
              <a:rPr lang="cs-CZ" sz="3600" dirty="0"/>
              <a:t>Tomáš Akvinský (1274), slovní výklad + práce s knihou – práce jako trest</a:t>
            </a:r>
            <a:br>
              <a:rPr lang="cs-CZ" sz="3600" dirty="0"/>
            </a:br>
            <a:endParaRPr lang="cs-CZ" sz="3600" dirty="0"/>
          </a:p>
        </p:txBody>
      </p:sp>
      <p:pic>
        <p:nvPicPr>
          <p:cNvPr id="1026" name="Picture 2" descr="Výsledek obrázku pro Pla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0"/>
            <a:ext cx="2095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ek obrázku pro Tomáš akvinsk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364" y="4638674"/>
            <a:ext cx="190500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48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6550496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1500</a:t>
            </a:r>
            <a:br>
              <a:rPr lang="cs-CZ" sz="3600" dirty="0"/>
            </a:br>
            <a:r>
              <a:rPr lang="cs-CZ" sz="3600" b="1" dirty="0"/>
              <a:t>Francois </a:t>
            </a:r>
            <a:r>
              <a:rPr lang="cs-CZ" sz="3600" b="1" dirty="0" err="1"/>
              <a:t>Rabelais</a:t>
            </a:r>
            <a:br>
              <a:rPr lang="cs-CZ" sz="3600" b="1" dirty="0"/>
            </a:br>
            <a:r>
              <a:rPr lang="cs-CZ" sz="3600" b="1" dirty="0"/>
              <a:t>Erasmus Rotterdamský</a:t>
            </a:r>
            <a:br>
              <a:rPr lang="cs-CZ" sz="3600" dirty="0"/>
            </a:br>
            <a:r>
              <a:rPr lang="cs-CZ" sz="3600" dirty="0"/>
              <a:t>= školy zavádí prvky pracovní výchovy</a:t>
            </a:r>
            <a:br>
              <a:rPr lang="cs-CZ" sz="3600" dirty="0"/>
            </a:br>
            <a:r>
              <a:rPr lang="cs-CZ" sz="3600" dirty="0"/>
              <a:t>= </a:t>
            </a:r>
            <a:r>
              <a:rPr lang="cs-CZ" sz="3600" dirty="0" err="1"/>
              <a:t>práce+praktický</a:t>
            </a:r>
            <a:r>
              <a:rPr lang="cs-CZ" sz="3600" dirty="0"/>
              <a:t> život=součást výchovy (okrajová)</a:t>
            </a:r>
            <a:br>
              <a:rPr lang="cs-CZ" sz="3600" dirty="0"/>
            </a:br>
            <a:r>
              <a:rPr lang="cs-CZ" sz="3600" b="1" dirty="0"/>
              <a:t>Thomas More </a:t>
            </a:r>
            <a:r>
              <a:rPr lang="cs-CZ" sz="3600" dirty="0"/>
              <a:t>(1535), Utopistické koncepty nového světa-výchova k práci (každé dítě zemědělství a jedno řemeslo)</a:t>
            </a:r>
            <a:br>
              <a:rPr lang="cs-CZ" sz="3600" dirty="0"/>
            </a:br>
            <a:br>
              <a:rPr lang="cs-CZ" sz="3600" dirty="0"/>
            </a:br>
            <a:endParaRPr lang="cs-CZ" sz="3600" dirty="0"/>
          </a:p>
        </p:txBody>
      </p:sp>
      <p:pic>
        <p:nvPicPr>
          <p:cNvPr id="2050" name="Picture 2" descr="Výsledek obrázku pro Francois Rabelai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504" y="0"/>
            <a:ext cx="1759496" cy="217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ýsledek obrázku pro Erasmus Rotterdamsk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504" y="2177004"/>
            <a:ext cx="1759496" cy="160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ýsledek obrázku pro Thomas Mo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504" y="3777543"/>
            <a:ext cx="1759496" cy="242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784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5902424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15. - 16. století</a:t>
            </a:r>
            <a:br>
              <a:rPr lang="cs-CZ" sz="3600" dirty="0"/>
            </a:br>
            <a:r>
              <a:rPr lang="cs-CZ" sz="3600" b="1" dirty="0"/>
              <a:t>Martin Luther </a:t>
            </a:r>
            <a:r>
              <a:rPr lang="cs-CZ" sz="3600" dirty="0"/>
              <a:t>– reforma náboženství a školství.</a:t>
            </a:r>
            <a:br>
              <a:rPr lang="cs-CZ" sz="3600" dirty="0"/>
            </a:br>
            <a:r>
              <a:rPr lang="cs-CZ" sz="3600" dirty="0"/>
              <a:t>Církevní protestantské školy – prvky pracovní výchovy, ….co chce </a:t>
            </a:r>
            <a:r>
              <a:rPr lang="cs-CZ" sz="3600" dirty="0" err="1"/>
              <a:t>Bůch</a:t>
            </a:r>
            <a:r>
              <a:rPr lang="cs-CZ" sz="3600" dirty="0"/>
              <a:t>?</a:t>
            </a:r>
            <a:br>
              <a:rPr lang="cs-CZ" sz="3600" dirty="0"/>
            </a:br>
            <a:r>
              <a:rPr lang="cs-CZ" sz="3600" b="1" dirty="0"/>
              <a:t>Jednota českých bratří</a:t>
            </a:r>
            <a:r>
              <a:rPr lang="cs-CZ" sz="3600" dirty="0"/>
              <a:t> – vedení k práci už v rodině, ruční práce.</a:t>
            </a:r>
            <a:br>
              <a:rPr lang="cs-CZ" sz="3600" dirty="0"/>
            </a:br>
            <a:br>
              <a:rPr lang="cs-CZ" sz="3600" dirty="0"/>
            </a:br>
            <a:endParaRPr lang="cs-CZ" sz="3600" dirty="0"/>
          </a:p>
        </p:txBody>
      </p:sp>
      <p:pic>
        <p:nvPicPr>
          <p:cNvPr id="3076" name="Picture 4" descr="Výsledek obrázku pro martin Luther k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"/>
            <a:ext cx="2483768" cy="20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AF6C555-1D3B-4C88-A2BA-E5FD70A36615}"/>
              </a:ext>
            </a:extLst>
          </p:cNvPr>
          <p:cNvSpPr txBox="1"/>
          <p:nvPr/>
        </p:nvSpPr>
        <p:spPr>
          <a:xfrm>
            <a:off x="6169623" y="6453335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…najdi chybu na snímku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5079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16. století</a:t>
            </a:r>
            <a:br>
              <a:rPr lang="cs-CZ" sz="3600" dirty="0"/>
            </a:br>
            <a:r>
              <a:rPr lang="cs-CZ" sz="3600" b="1" dirty="0"/>
              <a:t>Jan Amos Komenský</a:t>
            </a:r>
            <a:br>
              <a:rPr lang="cs-CZ" sz="3600" b="1" dirty="0"/>
            </a:br>
            <a:r>
              <a:rPr lang="cs-CZ" sz="3600" dirty="0"/>
              <a:t>= vycházel z českobratrského přístupu</a:t>
            </a:r>
            <a:br>
              <a:rPr lang="cs-CZ" sz="3600" dirty="0"/>
            </a:br>
            <a:r>
              <a:rPr lang="cs-CZ" sz="3600" dirty="0"/>
              <a:t>= pracovní výchova jako součást výchovy od nejútlejšího věku.</a:t>
            </a:r>
            <a:br>
              <a:rPr lang="cs-CZ" sz="3600" dirty="0"/>
            </a:br>
            <a:r>
              <a:rPr lang="cs-CZ" sz="3600" dirty="0"/>
              <a:t>Cílem ZŠ (6-12) učit žáky vše co vyžaduje praxe života.</a:t>
            </a:r>
            <a:br>
              <a:rPr lang="cs-CZ" sz="3600" dirty="0"/>
            </a:br>
            <a:r>
              <a:rPr lang="cs-CZ" sz="3600" dirty="0"/>
              <a:t>Vést žáky k vytrvalosti (KK)</a:t>
            </a:r>
            <a:br>
              <a:rPr lang="cs-CZ" sz="3600" dirty="0"/>
            </a:br>
            <a:br>
              <a:rPr lang="cs-CZ" sz="3600" dirty="0"/>
            </a:b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75541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17.-18. století</a:t>
            </a:r>
            <a:br>
              <a:rPr lang="cs-CZ" sz="3600" dirty="0"/>
            </a:br>
            <a:r>
              <a:rPr lang="cs-CZ" sz="3600" dirty="0"/>
              <a:t>kulturní a technická revoluce v Anglii</a:t>
            </a:r>
            <a:br>
              <a:rPr lang="cs-CZ" sz="3600" dirty="0"/>
            </a:br>
            <a:r>
              <a:rPr lang="cs-CZ" sz="3600" b="1" dirty="0"/>
              <a:t>John Locke</a:t>
            </a:r>
            <a:br>
              <a:rPr lang="cs-CZ" sz="3600" dirty="0"/>
            </a:br>
            <a:r>
              <a:rPr lang="cs-CZ" sz="3600" dirty="0"/>
              <a:t>Výuka řemesel nebo polní práce.</a:t>
            </a:r>
            <a:br>
              <a:rPr lang="cs-CZ" sz="3600" dirty="0"/>
            </a:br>
            <a:r>
              <a:rPr lang="cs-CZ" sz="3600" dirty="0"/>
              <a:t>Pracovní školy (3-14 let) s celodenní pracovní výchovou.</a:t>
            </a:r>
            <a:br>
              <a:rPr lang="cs-CZ" sz="3600" dirty="0"/>
            </a:br>
            <a:endParaRPr lang="cs-CZ" sz="3600" dirty="0"/>
          </a:p>
        </p:txBody>
      </p:sp>
      <p:pic>
        <p:nvPicPr>
          <p:cNvPr id="4098" name="Picture 2" descr="Lockův portrét od Godfreye Knellera (169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4029075"/>
            <a:ext cx="219075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385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323528" y="227534"/>
            <a:ext cx="7198568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18. století</a:t>
            </a:r>
            <a:br>
              <a:rPr lang="cs-CZ" sz="3600" dirty="0"/>
            </a:br>
            <a:r>
              <a:rPr lang="cs-CZ" sz="3600" b="1" dirty="0"/>
              <a:t>Jean Jacques Rousseau</a:t>
            </a:r>
            <a:br>
              <a:rPr lang="cs-CZ" sz="3600" dirty="0"/>
            </a:br>
            <a:r>
              <a:rPr lang="cs-CZ" sz="3600" dirty="0"/>
              <a:t>práce jako společenská potřeba i jako součást rozumové výchovy.</a:t>
            </a:r>
            <a:br>
              <a:rPr lang="cs-CZ" sz="3600" dirty="0"/>
            </a:br>
            <a:r>
              <a:rPr lang="cs-CZ" sz="3600" dirty="0"/>
              <a:t>Koncept „učně“… </a:t>
            </a:r>
            <a:r>
              <a:rPr lang="cs-CZ" sz="3600" i="1" dirty="0"/>
              <a:t>Emil anebo o výchově</a:t>
            </a:r>
            <a:br>
              <a:rPr lang="cs-CZ" sz="3600" i="1" dirty="0"/>
            </a:br>
            <a:r>
              <a:rPr lang="cs-CZ" sz="3600" i="1" dirty="0"/>
              <a:t>= neučit jen z knih</a:t>
            </a:r>
            <a:br>
              <a:rPr lang="cs-CZ" sz="3600" i="1" dirty="0"/>
            </a:br>
            <a:r>
              <a:rPr lang="cs-CZ" sz="3600" i="1" dirty="0"/>
              <a:t>= využívat různé metody práce</a:t>
            </a:r>
            <a:br>
              <a:rPr lang="cs-CZ" sz="3600" i="1" dirty="0"/>
            </a:br>
            <a:r>
              <a:rPr lang="cs-CZ" sz="3600" i="1" dirty="0"/>
              <a:t>= ruce jako jeden z mnoha vyučovacích prostředků</a:t>
            </a:r>
            <a:br>
              <a:rPr lang="cs-CZ" sz="3600" dirty="0"/>
            </a:br>
            <a:endParaRPr lang="cs-CZ" sz="3600" dirty="0"/>
          </a:p>
        </p:txBody>
      </p:sp>
      <p:pic>
        <p:nvPicPr>
          <p:cNvPr id="5122" name="Picture 2" descr="https://upload.wikimedia.org/wikipedia/commons/thumb/b/b7/Jean-Jacques_Rousseau_%28painted_portrait%29.jpg/225px-Jean-Jacques_Rousseau_%28painted_portrait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86" y="0"/>
            <a:ext cx="1377914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ýsledek obrázku pro Émile, ou De l'édu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903" y="1916832"/>
            <a:ext cx="1540280" cy="252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67544" y="5914146"/>
            <a:ext cx="8426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Děti by se měli učit zkušeností. Abychom zabránili rozmarům dítěte, </a:t>
            </a:r>
          </a:p>
          <a:p>
            <a:r>
              <a:rPr lang="cs-CZ" dirty="0"/>
              <a:t>měli bychom ho trestat jen takovými tresty, které vycházejí ze samotného činu….</a:t>
            </a:r>
          </a:p>
        </p:txBody>
      </p:sp>
    </p:spTree>
    <p:extLst>
      <p:ext uri="{BB962C8B-B14F-4D97-AF65-F5344CB8AC3E}">
        <p14:creationId xmlns:p14="http://schemas.microsoft.com/office/powerpoint/2010/main" val="2693093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18. století</a:t>
            </a:r>
            <a:br>
              <a:rPr lang="cs-CZ" sz="3600" dirty="0"/>
            </a:br>
            <a:r>
              <a:rPr lang="cs-CZ" sz="3600" b="1" dirty="0"/>
              <a:t>Antoine Nicolas de </a:t>
            </a:r>
            <a:r>
              <a:rPr lang="cs-CZ" sz="3600" b="1" dirty="0" err="1"/>
              <a:t>Condorcet</a:t>
            </a:r>
            <a:br>
              <a:rPr lang="cs-CZ" sz="3600" dirty="0"/>
            </a:br>
            <a:r>
              <a:rPr lang="cs-CZ" sz="3600" dirty="0"/>
              <a:t>vědecké objevy součástí výuky</a:t>
            </a:r>
            <a:br>
              <a:rPr lang="cs-CZ" sz="3600" dirty="0"/>
            </a:br>
            <a:r>
              <a:rPr lang="cs-CZ" sz="3600" dirty="0"/>
              <a:t>modely, stroje, nástroje.</a:t>
            </a:r>
            <a:br>
              <a:rPr lang="cs-CZ" sz="3600" dirty="0"/>
            </a:br>
            <a:r>
              <a:rPr lang="cs-CZ" sz="3600" dirty="0"/>
              <a:t>- badatelská výuka??</a:t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2" name="AutoShape 2" descr="Výsledek obrázku pro Antoine Nicolas de Condorcet"/>
          <p:cNvSpPr>
            <a:spLocks noChangeAspect="1" noChangeArrowheads="1"/>
          </p:cNvSpPr>
          <p:nvPr/>
        </p:nvSpPr>
        <p:spPr bwMode="auto">
          <a:xfrm>
            <a:off x="155575" y="-731838"/>
            <a:ext cx="1228725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Výsledek obrázku pro Antoine Nicolas de Condorcet"/>
          <p:cNvSpPr>
            <a:spLocks noChangeAspect="1" noChangeArrowheads="1"/>
          </p:cNvSpPr>
          <p:nvPr/>
        </p:nvSpPr>
        <p:spPr bwMode="auto">
          <a:xfrm>
            <a:off x="307975" y="-579438"/>
            <a:ext cx="1228725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150" name="Picture 6" descr="Výsledek obrázk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58737"/>
            <a:ext cx="2143125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020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19. století</a:t>
            </a:r>
            <a:br>
              <a:rPr lang="cs-CZ" sz="3600" dirty="0"/>
            </a:br>
            <a:r>
              <a:rPr lang="cs-CZ" sz="3600" b="1" dirty="0"/>
              <a:t>Johan Heinrich </a:t>
            </a:r>
            <a:r>
              <a:rPr lang="cs-CZ" sz="3600" b="1" dirty="0" err="1"/>
              <a:t>Pestalozzi</a:t>
            </a:r>
            <a:br>
              <a:rPr lang="cs-CZ" sz="3600" b="1" dirty="0"/>
            </a:br>
            <a:r>
              <a:rPr lang="cs-CZ" sz="3600" dirty="0"/>
              <a:t>propagátor pracovní výchovy</a:t>
            </a:r>
            <a:br>
              <a:rPr lang="cs-CZ" sz="3600" b="1" dirty="0"/>
            </a:br>
            <a:r>
              <a:rPr lang="cs-CZ" sz="3600" b="1" dirty="0"/>
              <a:t>přínos v didaktice = rozvíjející se učení </a:t>
            </a:r>
            <a:r>
              <a:rPr lang="cs-CZ" sz="3600" dirty="0"/>
              <a:t>(gradace)</a:t>
            </a:r>
            <a:br>
              <a:rPr lang="cs-CZ" sz="3600" b="1" dirty="0"/>
            </a:br>
            <a:r>
              <a:rPr lang="cs-CZ" sz="3600" dirty="0"/>
              <a:t>propojení vyučování s výrobní praxí</a:t>
            </a:r>
            <a:br>
              <a:rPr lang="cs-CZ" sz="3600" b="1" dirty="0"/>
            </a:br>
            <a:r>
              <a:rPr lang="cs-CZ" sz="3600" dirty="0"/>
              <a:t>Učební plán: Jazyk, aritmetika, geometrie, kreslení, psaní, </a:t>
            </a:r>
            <a:r>
              <a:rPr lang="cs-CZ" sz="3600" dirty="0" err="1"/>
              <a:t>Tv</a:t>
            </a:r>
            <a:r>
              <a:rPr lang="cs-CZ" sz="3600" dirty="0"/>
              <a:t> a </a:t>
            </a:r>
            <a:r>
              <a:rPr lang="cs-CZ" sz="3600" dirty="0" err="1"/>
              <a:t>prac</a:t>
            </a:r>
            <a:r>
              <a:rPr lang="cs-CZ" sz="3600" dirty="0"/>
              <a:t>. výchovu</a:t>
            </a:r>
            <a:br>
              <a:rPr lang="cs-CZ" sz="3600" dirty="0"/>
            </a:br>
            <a:endParaRPr lang="cs-CZ" sz="3600" dirty="0"/>
          </a:p>
        </p:txBody>
      </p:sp>
      <p:pic>
        <p:nvPicPr>
          <p:cNvPr id="7170" name="Picture 2" descr="Výsledek obrázk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2"/>
            <a:ext cx="1378750" cy="204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74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ýsledek obrázku pro Robert Ow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0"/>
            <a:ext cx="2657475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19. století</a:t>
            </a:r>
            <a:br>
              <a:rPr lang="cs-CZ" sz="3600" dirty="0"/>
            </a:br>
            <a:r>
              <a:rPr lang="cs-CZ" sz="3600" b="1" dirty="0"/>
              <a:t>Robert </a:t>
            </a:r>
            <a:r>
              <a:rPr lang="cs-CZ" sz="3600" b="1" dirty="0" err="1"/>
              <a:t>Owen</a:t>
            </a:r>
            <a:br>
              <a:rPr lang="cs-CZ" sz="3600" b="1" dirty="0"/>
            </a:br>
            <a:r>
              <a:rPr lang="cs-CZ" sz="3600" dirty="0"/>
              <a:t>vědecká, pracovní, intelektuální a morální výchova</a:t>
            </a:r>
            <a:br>
              <a:rPr lang="cs-CZ" sz="3600" dirty="0"/>
            </a:br>
            <a:r>
              <a:rPr lang="cs-CZ" sz="3600" dirty="0"/>
              <a:t>Omezení dětské práce</a:t>
            </a:r>
            <a:br>
              <a:rPr lang="cs-CZ" sz="3600" dirty="0"/>
            </a:br>
            <a:r>
              <a:rPr lang="cs-CZ" sz="3600" dirty="0"/>
              <a:t>Využívání pomůcek</a:t>
            </a:r>
            <a:br>
              <a:rPr lang="cs-CZ" sz="3600" dirty="0"/>
            </a:br>
            <a:r>
              <a:rPr lang="cs-CZ" sz="3600" dirty="0"/>
              <a:t>Cíl pracovní výchovy:</a:t>
            </a:r>
            <a:br>
              <a:rPr lang="cs-CZ" sz="3600" dirty="0"/>
            </a:br>
            <a:r>
              <a:rPr lang="cs-CZ" sz="3600" dirty="0"/>
              <a:t>1) příprava na povolání</a:t>
            </a:r>
            <a:br>
              <a:rPr lang="cs-CZ" sz="3600" dirty="0"/>
            </a:br>
            <a:r>
              <a:rPr lang="cs-CZ" sz="3600" dirty="0"/>
              <a:t>2) mravní aspekt = vztah k práci</a:t>
            </a:r>
            <a:br>
              <a:rPr lang="cs-CZ" sz="3600" dirty="0"/>
            </a:b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1285395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19. století</a:t>
            </a:r>
            <a:br>
              <a:rPr lang="cs-CZ" sz="3600" dirty="0"/>
            </a:br>
            <a:r>
              <a:rPr lang="cs-CZ" sz="3600" b="1" dirty="0"/>
              <a:t>Karel Marx</a:t>
            </a:r>
            <a:br>
              <a:rPr lang="cs-CZ" sz="3600" b="1" dirty="0"/>
            </a:br>
            <a:r>
              <a:rPr lang="cs-CZ" sz="3600" dirty="0"/>
              <a:t>vychází z </a:t>
            </a:r>
            <a:r>
              <a:rPr lang="cs-CZ" sz="3600" dirty="0" err="1"/>
              <a:t>Owena</a:t>
            </a:r>
            <a:br>
              <a:rPr lang="cs-CZ" sz="3600" dirty="0"/>
            </a:br>
            <a:r>
              <a:rPr lang="cs-CZ" sz="3600" dirty="0"/>
              <a:t>dělnická třída-práce jako základ existence.</a:t>
            </a:r>
            <a:br>
              <a:rPr lang="cs-CZ" sz="3600" dirty="0"/>
            </a:br>
            <a:r>
              <a:rPr lang="cs-CZ" sz="3600" dirty="0"/>
              <a:t>Výchova dle Marxe: duševní, </a:t>
            </a:r>
            <a:r>
              <a:rPr lang="cs-CZ" sz="3600" dirty="0" err="1"/>
              <a:t>Tv+branná</a:t>
            </a:r>
            <a:r>
              <a:rPr lang="cs-CZ" sz="3600" dirty="0"/>
              <a:t>, polytechnická (výrobní procesy + práce s nástroji-technologie)</a:t>
            </a:r>
            <a:br>
              <a:rPr lang="cs-CZ" sz="3600" dirty="0"/>
            </a:br>
            <a:endParaRPr lang="cs-CZ" sz="3600" dirty="0"/>
          </a:p>
        </p:txBody>
      </p:sp>
      <p:pic>
        <p:nvPicPr>
          <p:cNvPr id="9218" name="Picture 2" descr="Karl Marx v roce 18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0"/>
            <a:ext cx="219075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43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20. Století</a:t>
            </a:r>
            <a:br>
              <a:rPr lang="cs-CZ" sz="3600" dirty="0"/>
            </a:br>
            <a:r>
              <a:rPr lang="cs-CZ" sz="3600" dirty="0"/>
              <a:t>Herbartovský intelektualismus</a:t>
            </a:r>
            <a:br>
              <a:rPr lang="cs-CZ" sz="3600" dirty="0"/>
            </a:br>
            <a:r>
              <a:rPr lang="cs-CZ" sz="3600" dirty="0"/>
              <a:t>paměťové učení, pasivita žáka</a:t>
            </a:r>
            <a:br>
              <a:rPr lang="cs-CZ" sz="3600" dirty="0"/>
            </a:br>
            <a:r>
              <a:rPr lang="cs-CZ" sz="3600" dirty="0"/>
              <a:t>Reformní pedagogika – orientovaná na žáka</a:t>
            </a:r>
            <a:br>
              <a:rPr lang="cs-CZ" sz="3600" b="1" dirty="0"/>
            </a:br>
            <a:r>
              <a:rPr lang="cs-CZ" sz="3600" b="1" dirty="0"/>
              <a:t>Georg </a:t>
            </a:r>
            <a:r>
              <a:rPr lang="cs-CZ" sz="3600" b="1" dirty="0" err="1"/>
              <a:t>Kerschensteiner</a:t>
            </a:r>
            <a:r>
              <a:rPr lang="cs-CZ" sz="3600" b="1" dirty="0"/>
              <a:t> (DE)</a:t>
            </a:r>
            <a:br>
              <a:rPr lang="cs-CZ" sz="3600" b="1" dirty="0"/>
            </a:br>
            <a:r>
              <a:rPr lang="cs-CZ" sz="3600" dirty="0"/>
              <a:t>pracovní výchova – propojení tělesné a duševní práce.</a:t>
            </a:r>
            <a:br>
              <a:rPr lang="cs-CZ" sz="3600" dirty="0"/>
            </a:br>
            <a:r>
              <a:rPr lang="cs-CZ" sz="3600" dirty="0"/>
              <a:t>Integrovaná </a:t>
            </a:r>
            <a:r>
              <a:rPr lang="cs-CZ" sz="3600" dirty="0" err="1"/>
              <a:t>prac</a:t>
            </a:r>
            <a:r>
              <a:rPr lang="cs-CZ" sz="3600" dirty="0"/>
              <a:t>. výchova!!!</a:t>
            </a:r>
            <a:br>
              <a:rPr lang="cs-CZ" sz="3600" dirty="0"/>
            </a:br>
            <a:r>
              <a:rPr lang="cs-CZ" sz="3600" dirty="0"/>
              <a:t>(pracovní návyky i zájem o techniku)</a:t>
            </a:r>
            <a:br>
              <a:rPr lang="cs-CZ" sz="3600" dirty="0"/>
            </a:br>
            <a:endParaRPr lang="cs-CZ" sz="3600" dirty="0"/>
          </a:p>
        </p:txBody>
      </p:sp>
      <p:pic>
        <p:nvPicPr>
          <p:cNvPr id="10242" name="Picture 2" descr="Výsledek obrázk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2401"/>
            <a:ext cx="1534135" cy="198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643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20. Století</a:t>
            </a:r>
            <a:br>
              <a:rPr lang="cs-CZ" sz="3600" dirty="0"/>
            </a:br>
            <a:r>
              <a:rPr lang="cs-CZ" sz="3600" b="1" dirty="0"/>
              <a:t>John </a:t>
            </a:r>
            <a:r>
              <a:rPr lang="cs-CZ" sz="3600" b="1" dirty="0" err="1"/>
              <a:t>Devay</a:t>
            </a:r>
            <a:br>
              <a:rPr lang="cs-CZ" sz="3600" dirty="0"/>
            </a:br>
            <a:r>
              <a:rPr lang="cs-CZ" sz="3600" dirty="0"/>
              <a:t>učení jako aktivní činnost</a:t>
            </a:r>
            <a:br>
              <a:rPr lang="cs-CZ" sz="3600" dirty="0"/>
            </a:br>
            <a:r>
              <a:rPr lang="cs-CZ" sz="3600" dirty="0"/>
              <a:t>učení činností</a:t>
            </a:r>
            <a:br>
              <a:rPr lang="cs-CZ" sz="3600" dirty="0"/>
            </a:br>
            <a:r>
              <a:rPr lang="cs-CZ" sz="3600" dirty="0"/>
              <a:t>Anton </a:t>
            </a:r>
            <a:r>
              <a:rPr lang="cs-CZ" sz="3600" dirty="0" err="1"/>
              <a:t>Semionovič</a:t>
            </a:r>
            <a:r>
              <a:rPr lang="cs-CZ" sz="3600" dirty="0"/>
              <a:t> </a:t>
            </a:r>
            <a:r>
              <a:rPr lang="cs-CZ" sz="3600" dirty="0" err="1"/>
              <a:t>Makarenko</a:t>
            </a:r>
            <a:r>
              <a:rPr lang="cs-CZ" sz="3600" dirty="0"/>
              <a:t> = sociální pedagog.</a:t>
            </a:r>
            <a:br>
              <a:rPr lang="cs-CZ" sz="3600" dirty="0"/>
            </a:br>
            <a:r>
              <a:rPr lang="cs-CZ" sz="3600" dirty="0"/>
              <a:t>- aktivní začlenění do výrobního procesu</a:t>
            </a:r>
            <a:br>
              <a:rPr lang="cs-CZ" sz="3600" dirty="0"/>
            </a:br>
            <a:br>
              <a:rPr lang="cs-CZ" sz="3600" dirty="0"/>
            </a:b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079473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Pracovní výchova u nás</a:t>
            </a:r>
            <a:br>
              <a:rPr lang="cs-CZ" sz="3600" dirty="0"/>
            </a:br>
            <a:r>
              <a:rPr lang="cs-CZ" sz="3600" dirty="0"/>
              <a:t>18. stol.</a:t>
            </a:r>
            <a:br>
              <a:rPr lang="cs-CZ" sz="3600" dirty="0"/>
            </a:br>
            <a:r>
              <a:rPr lang="cs-CZ" sz="3600" b="1" dirty="0"/>
              <a:t>Ferdinand </a:t>
            </a:r>
            <a:r>
              <a:rPr lang="cs-CZ" sz="3600" b="1" dirty="0" err="1"/>
              <a:t>Kinderman</a:t>
            </a:r>
            <a:br>
              <a:rPr lang="cs-CZ" sz="3600" dirty="0"/>
            </a:br>
            <a:r>
              <a:rPr lang="cs-CZ" sz="3600" dirty="0"/>
              <a:t>Cíle pracovní výchovy z hospodářských požadavků.</a:t>
            </a:r>
            <a:br>
              <a:rPr lang="cs-CZ" sz="3600" dirty="0"/>
            </a:br>
            <a:r>
              <a:rPr lang="cs-CZ" sz="3600" dirty="0"/>
              <a:t>- naučit děti pracovat a zručnosti</a:t>
            </a:r>
            <a:br>
              <a:rPr lang="cs-CZ" sz="3600" dirty="0"/>
            </a:br>
            <a:br>
              <a:rPr lang="cs-CZ" sz="3600" dirty="0"/>
            </a:br>
            <a:br>
              <a:rPr lang="cs-CZ" sz="3600" dirty="0"/>
            </a:br>
            <a:endParaRPr lang="cs-CZ" sz="3600" dirty="0"/>
          </a:p>
        </p:txBody>
      </p:sp>
      <p:pic>
        <p:nvPicPr>
          <p:cNvPr id="11266" name="Picture 2" descr="Výsledek obrázk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496988" cy="175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749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19. Století</a:t>
            </a:r>
            <a:br>
              <a:rPr lang="cs-CZ" sz="3600" dirty="0"/>
            </a:br>
            <a:r>
              <a:rPr lang="cs-CZ" sz="3600" b="1" dirty="0"/>
              <a:t>Karel Slavoj </a:t>
            </a:r>
            <a:r>
              <a:rPr lang="cs-CZ" sz="3600" b="1" dirty="0" err="1"/>
              <a:t>Amerling</a:t>
            </a:r>
            <a:br>
              <a:rPr lang="cs-CZ" sz="3600" dirty="0"/>
            </a:br>
            <a:r>
              <a:rPr lang="cs-CZ" sz="3600" dirty="0"/>
              <a:t>- zlepšení materiálních podmínek škol</a:t>
            </a:r>
            <a:br>
              <a:rPr lang="cs-CZ" sz="3600" dirty="0"/>
            </a:br>
            <a:r>
              <a:rPr lang="cs-CZ" sz="3600" dirty="0"/>
              <a:t>- pomůcky, sbírky, přírodniny…</a:t>
            </a:r>
            <a:br>
              <a:rPr lang="cs-CZ" sz="3600" dirty="0"/>
            </a:br>
            <a:r>
              <a:rPr lang="cs-CZ" sz="3600" b="1" dirty="0"/>
              <a:t>Gustav Adolf </a:t>
            </a:r>
            <a:r>
              <a:rPr lang="cs-CZ" sz="3600" b="1" dirty="0" err="1"/>
              <a:t>Lindner</a:t>
            </a:r>
            <a:br>
              <a:rPr lang="cs-CZ" sz="3600" dirty="0"/>
            </a:br>
            <a:r>
              <a:rPr lang="cs-CZ" sz="3600" dirty="0"/>
              <a:t>předměty učební i výrobní jako součásti plánů.</a:t>
            </a:r>
            <a:br>
              <a:rPr lang="cs-CZ" sz="3600" dirty="0"/>
            </a:br>
            <a:r>
              <a:rPr lang="cs-CZ" sz="3600" b="1" dirty="0"/>
              <a:t>Samuel </a:t>
            </a:r>
            <a:r>
              <a:rPr lang="cs-CZ" sz="3600" b="1" dirty="0" err="1"/>
              <a:t>Tedešík</a:t>
            </a:r>
            <a:r>
              <a:rPr lang="cs-CZ" sz="3600" b="1" dirty="0"/>
              <a:t>, Juraj </a:t>
            </a:r>
            <a:r>
              <a:rPr lang="cs-CZ" sz="3600" b="1" dirty="0" err="1"/>
              <a:t>Fándly</a:t>
            </a:r>
            <a:r>
              <a:rPr lang="cs-CZ" sz="3600" b="1" dirty="0"/>
              <a:t>, Daniel </a:t>
            </a:r>
            <a:r>
              <a:rPr lang="cs-CZ" sz="3600" b="1" dirty="0" err="1"/>
              <a:t>Lehocký</a:t>
            </a:r>
            <a:r>
              <a:rPr lang="cs-CZ" sz="3600" b="1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2297190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904655"/>
          </a:xfrm>
        </p:spPr>
        <p:txBody>
          <a:bodyPr/>
          <a:lstStyle/>
          <a:p>
            <a:pPr algn="l" eaLnBrk="1" hangingPunct="1"/>
            <a:r>
              <a:rPr lang="cs-CZ" sz="3600" dirty="0"/>
              <a:t>Období Rakouska-Uherska</a:t>
            </a:r>
            <a:br>
              <a:rPr lang="cs-CZ" sz="3600" dirty="0"/>
            </a:br>
            <a:r>
              <a:rPr lang="cs-CZ" sz="3600" dirty="0"/>
              <a:t>Dívčí triviální školy, pletení a šití</a:t>
            </a:r>
            <a:br>
              <a:rPr lang="cs-CZ" sz="3600" dirty="0"/>
            </a:br>
            <a:r>
              <a:rPr lang="cs-CZ" sz="3600" dirty="0" err="1"/>
              <a:t>Industriálie</a:t>
            </a:r>
            <a:r>
              <a:rPr lang="cs-CZ" sz="3600" dirty="0"/>
              <a:t> (</a:t>
            </a:r>
            <a:r>
              <a:rPr lang="cs-CZ" sz="3600" dirty="0" err="1"/>
              <a:t>Kindermann</a:t>
            </a:r>
            <a:r>
              <a:rPr lang="cs-CZ" sz="3600" dirty="0"/>
              <a:t>) – pletení, </a:t>
            </a:r>
            <a:r>
              <a:rPr lang="cs-CZ" sz="3600" dirty="0" err="1"/>
              <a:t>šítí</a:t>
            </a:r>
            <a:r>
              <a:rPr lang="cs-CZ" sz="3600" dirty="0"/>
              <a:t>, chovy, pěstování, kuchyně.</a:t>
            </a:r>
            <a:br>
              <a:rPr lang="cs-CZ" sz="3600" dirty="0"/>
            </a:br>
            <a:r>
              <a:rPr lang="cs-CZ" sz="3600" dirty="0"/>
              <a:t>1869 – zákon o obecných školách, 8 letá docházka</a:t>
            </a:r>
            <a:br>
              <a:rPr lang="cs-CZ" sz="3600" dirty="0"/>
            </a:br>
            <a:r>
              <a:rPr lang="cs-CZ" sz="3600" dirty="0" err="1"/>
              <a:t>atd</a:t>
            </a:r>
            <a:r>
              <a:rPr lang="cs-CZ" sz="3600" dirty="0"/>
              <a:t>….</a:t>
            </a:r>
            <a:br>
              <a:rPr lang="cs-CZ" sz="3600" dirty="0"/>
            </a:br>
            <a:r>
              <a:rPr lang="cs-CZ" sz="3600" dirty="0">
                <a:hlinkClick r:id="rId2"/>
              </a:rPr>
              <a:t>https://</a:t>
            </a:r>
            <a:r>
              <a:rPr lang="cs-CZ" sz="3600" dirty="0" err="1">
                <a:hlinkClick r:id="rId2"/>
              </a:rPr>
              <a:t>youtu.be</a:t>
            </a:r>
            <a:r>
              <a:rPr lang="cs-CZ" sz="3600" dirty="0">
                <a:hlinkClick r:id="rId2"/>
              </a:rPr>
              <a:t>/</a:t>
            </a:r>
            <a:r>
              <a:rPr lang="cs-CZ" sz="3600" dirty="0" err="1">
                <a:hlinkClick r:id="rId2"/>
              </a:rPr>
              <a:t>ssyB20Sq_sY?t</a:t>
            </a:r>
            <a:r>
              <a:rPr lang="cs-CZ" sz="3600" dirty="0">
                <a:hlinkClick r:id="rId2"/>
              </a:rPr>
              <a:t>=1203</a:t>
            </a:r>
            <a:br>
              <a:rPr lang="cs-CZ" sz="3600" dirty="0"/>
            </a:b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4023142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062490-5932-4BA8-AAA6-CBBF0AABF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3064D06-3340-487D-9859-0985A2DE8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cs.wikipedia.org</a:t>
            </a:r>
          </a:p>
          <a:p>
            <a:r>
              <a:rPr lang="cs-CZ" dirty="0"/>
              <a:t>Honzíková, Jarmila; </a:t>
            </a:r>
            <a:r>
              <a:rPr lang="cs-CZ" dirty="0" err="1"/>
              <a:t>Bajtoš</a:t>
            </a:r>
            <a:r>
              <a:rPr lang="cs-CZ" dirty="0"/>
              <a:t>, Ján. Didaktika pracovní výchovy na 1. stupni ZŠ. Plzeň: Západočeská univerzita, 2004. ISBN 80-7043-255-1.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1E06597-A734-4146-A7B2-EBD1D583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79638E-B37E-424C-8AA0-7C6F8C429FAC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37904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</TotalTime>
  <Words>737</Words>
  <Application>Microsoft Office PowerPoint</Application>
  <PresentationFormat>Předvádění na obrazovce (4:3)</PresentationFormat>
  <Paragraphs>29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Motiv sady Office</vt:lpstr>
      <vt:lpstr>Historie pracovní výchovy</vt:lpstr>
      <vt:lpstr>Prezentace aplikace PowerPoint</vt:lpstr>
      <vt:lpstr>Výchova k práci = jedna z nejstarších „výchov“ Platón a Aristoteles – práce jen pro nesvobodné lidi Tomáš Akvinský (1274), slovní výklad + práce s knihou – práce jako trest </vt:lpstr>
      <vt:lpstr>1500 Francois Rabelais Erasmus Rotterdamský = školy zavádí prvky pracovní výchovy = práce+praktický život=součást výchovy (okrajová) Thomas More (1535), Utopistické koncepty nového světa-výchova k práci (každé dítě zemědělství a jedno řemeslo)  </vt:lpstr>
      <vt:lpstr>15. - 16. století Martin Luther – reforma náboženství a školství. Církevní protestantské školy – prvky pracovní výchovy, ….co chce Bůch? Jednota českých bratří – vedení k práci už v rodině, ruční práce.  </vt:lpstr>
      <vt:lpstr>16. století Jan Amos Komenský = vycházel z českobratrského přístupu = pracovní výchova jako součást výchovy od nejútlejšího věku. Cílem ZŠ (6-12) učit žáky vše co vyžaduje praxe života. Vést žáky k vytrvalosti (KK)  </vt:lpstr>
      <vt:lpstr>17.-18. století kulturní a technická revoluce v Anglii John Locke Výuka řemesel nebo polní práce. Pracovní školy (3-14 let) s celodenní pracovní výchovou. </vt:lpstr>
      <vt:lpstr>18. století Jean Jacques Rousseau práce jako společenská potřeba i jako součást rozumové výchovy. Koncept „učně“… Emil anebo o výchově = neučit jen z knih = využívat různé metody práce = ruce jako jeden z mnoha vyučovacích prostředků </vt:lpstr>
      <vt:lpstr>18. století Antoine Nicolas de Condorcet vědecké objevy součástí výuky modely, stroje, nástroje. - badatelská výuka?? </vt:lpstr>
      <vt:lpstr>19. století Johan Heinrich Pestalozzi propagátor pracovní výchovy přínos v didaktice = rozvíjející se učení (gradace) propojení vyučování s výrobní praxí Učební plán: Jazyk, aritmetika, geometrie, kreslení, psaní, Tv a prac. výchovu </vt:lpstr>
      <vt:lpstr>19. století Robert Owen vědecká, pracovní, intelektuální a morální výchova Omezení dětské práce Využívání pomůcek Cíl pracovní výchovy: 1) příprava na povolání 2) mravní aspekt = vztah k práci </vt:lpstr>
      <vt:lpstr>19. století Karel Marx vychází z Owena dělnická třída-práce jako základ existence. Výchova dle Marxe: duševní, Tv+branná, polytechnická (výrobní procesy + práce s nástroji-technologie) </vt:lpstr>
      <vt:lpstr>20. Století Herbartovský intelektualismus paměťové učení, pasivita žáka Reformní pedagogika – orientovaná na žáka Georg Kerschensteiner (DE) pracovní výchova – propojení tělesné a duševní práce. Integrovaná prac. výchova!!! (pracovní návyky i zájem o techniku) </vt:lpstr>
      <vt:lpstr>20. Století John Devay učení jako aktivní činnost učení činností Anton Semionovič Makarenko = sociální pedagog. - aktivní začlenění do výrobního procesu  </vt:lpstr>
      <vt:lpstr>Pracovní výchova u nás 18. stol. Ferdinand Kinderman Cíle pracovní výchovy z hospodářských požadavků. - naučit děti pracovat a zručnosti   </vt:lpstr>
      <vt:lpstr>19. Století Karel Slavoj Amerling - zlepšení materiálních podmínek škol - pomůcky, sbírky, přírodniny… Gustav Adolf Lindner předměty učební i výrobní jako součásti plánů. Samuel Tedešík, Juraj Fándly, Daniel Lehocký….</vt:lpstr>
      <vt:lpstr>Období Rakouska-Uherska Dívčí triviální školy, pletení a šití Industriálie (Kindermann) – pletení, šítí, chovy, pěstování, kuchyně. 1869 – zákon o obecných školách, 8 letá docházka atd…. https://youtu.be/ssyB20Sq_sY?t=1203 </vt:lpstr>
      <vt:lpstr>Zdroje</vt:lpstr>
    </vt:vector>
  </TitlesOfParts>
  <Company>Západočeská Univerzita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Pracovní výchova s didaktikou</dc:title>
  <dc:creator>jhonziko</dc:creator>
  <cp:lastModifiedBy>conor</cp:lastModifiedBy>
  <cp:revision>71</cp:revision>
  <dcterms:created xsi:type="dcterms:W3CDTF">2014-02-17T07:38:52Z</dcterms:created>
  <dcterms:modified xsi:type="dcterms:W3CDTF">2023-05-25T05:39:27Z</dcterms:modified>
</cp:coreProperties>
</file>