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sldIdLst>
    <p:sldId id="256" r:id="rId5"/>
    <p:sldId id="269" r:id="rId6"/>
    <p:sldId id="257" r:id="rId7"/>
    <p:sldId id="261" r:id="rId8"/>
    <p:sldId id="258" r:id="rId9"/>
    <p:sldId id="259" r:id="rId10"/>
    <p:sldId id="262" r:id="rId11"/>
    <p:sldId id="260" r:id="rId12"/>
    <p:sldId id="263" r:id="rId13"/>
    <p:sldId id="264" r:id="rId14"/>
    <p:sldId id="265" r:id="rId15"/>
    <p:sldId id="266" r:id="rId16"/>
    <p:sldId id="270" r:id="rId17"/>
    <p:sldId id="268" r:id="rId18"/>
    <p:sldId id="267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1" autoAdjust="0"/>
    <p:restoredTop sz="97436" autoAdjust="0"/>
  </p:normalViewPr>
  <p:slideViewPr>
    <p:cSldViewPr snapToGrid="0">
      <p:cViewPr varScale="1">
        <p:scale>
          <a:sx n="158" d="100"/>
          <a:sy n="158" d="100"/>
        </p:scale>
        <p:origin x="270" y="14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12/15/2021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12/15/2021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12/15/2021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ek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 s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pFill/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pFill/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12/15/2021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F16018C-2A35-40FC-9BBD-2B37BA11D9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49447" y="1214438"/>
            <a:ext cx="8218552" cy="2387600"/>
          </a:xfrm>
        </p:spPr>
        <p:txBody>
          <a:bodyPr/>
          <a:lstStyle/>
          <a:p>
            <a:pPr algn="ctr"/>
            <a:r>
              <a:rPr lang="cs-CZ" dirty="0"/>
              <a:t>Modernizace vzdělávacího procesu ve fyzice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83526F59-1925-4FB8-8BAB-EFE9E307952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/>
              <a:t>aktuální problematiky fyzikálního vzdělávání</a:t>
            </a:r>
          </a:p>
          <a:p>
            <a:r>
              <a:rPr lang="cs-CZ" dirty="0"/>
              <a:t>Matěj Jakubčík</a:t>
            </a:r>
          </a:p>
        </p:txBody>
      </p:sp>
    </p:spTree>
    <p:extLst>
      <p:ext uri="{BB962C8B-B14F-4D97-AF65-F5344CB8AC3E}">
        <p14:creationId xmlns:p14="http://schemas.microsoft.com/office/powerpoint/2010/main" val="9663364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665D867-C6AA-46F7-9EEF-007DEC7C74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Modernizace vzdělávacího procesu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3C2FAA80-2635-4C7A-8C34-F587783DCF7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cs-CZ" dirty="0"/>
              <a:t>Výuka směřována především k zvládnutí praktických činností.</a:t>
            </a:r>
          </a:p>
          <a:p>
            <a:endParaRPr lang="cs-CZ" dirty="0"/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776DCF19-B045-475B-B22A-85EA639CE6DF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cs-CZ" dirty="0"/>
              <a:t>Posilování heuristických metod výuky.</a:t>
            </a:r>
          </a:p>
        </p:txBody>
      </p:sp>
    </p:spTree>
    <p:extLst>
      <p:ext uri="{BB962C8B-B14F-4D97-AF65-F5344CB8AC3E}">
        <p14:creationId xmlns:p14="http://schemas.microsoft.com/office/powerpoint/2010/main" val="11445870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CBF41E4-94F0-473C-AD6B-EC20DB09F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směřování k praktické činnosti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BE9E517-D12A-4ACC-8831-ACD4AEB35C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Vzdělávací činnost má směřovat především k zvládnutí konkrétních praktických činností.</a:t>
            </a:r>
          </a:p>
          <a:p>
            <a:r>
              <a:rPr lang="cs-CZ" dirty="0"/>
              <a:t>Pěstování adaptibility (schopnost přizpůsobit se).</a:t>
            </a:r>
          </a:p>
          <a:p>
            <a:r>
              <a:rPr lang="cs-CZ" dirty="0"/>
              <a:t>Schopnosti vyhledávat informace.</a:t>
            </a:r>
          </a:p>
          <a:p>
            <a:r>
              <a:rPr lang="cs-CZ" dirty="0"/>
              <a:t>Pracovat v týmu.</a:t>
            </a:r>
          </a:p>
          <a:p>
            <a:r>
              <a:rPr lang="cs-CZ" dirty="0"/>
              <a:t>Obhájit svůj vlastní názor.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681143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F00CF98-0C61-4A03-AD0F-D6FA68638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Modernizace vzdělávacího procesu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7FCD9C8-9346-47EB-A883-E605175AFD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Jde o rozumné dílčí požadavky.</a:t>
            </a:r>
          </a:p>
          <a:p>
            <a:r>
              <a:rPr lang="cs-CZ" dirty="0"/>
              <a:t>Učení nemá spočívat pouze k předávání vědomostí.</a:t>
            </a:r>
          </a:p>
          <a:p>
            <a:r>
              <a:rPr lang="cs-CZ" dirty="0"/>
              <a:t>Požadavky se nezaměřují na další srovnatelně závažné cíle.</a:t>
            </a:r>
          </a:p>
        </p:txBody>
      </p:sp>
    </p:spTree>
    <p:extLst>
      <p:ext uri="{BB962C8B-B14F-4D97-AF65-F5344CB8AC3E}">
        <p14:creationId xmlns:p14="http://schemas.microsoft.com/office/powerpoint/2010/main" val="15634576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D865174-594D-470F-8B8E-167A4B49E5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Kdo umí fyziku lépe?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4D7B030-9378-4609-95EA-ED52D2B6C0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Osoba, která zná nazpaměť definice a vzorečky, ale nedokáže vyřešit složitější problémy.</a:t>
            </a:r>
          </a:p>
          <a:p>
            <a:r>
              <a:rPr lang="cs-CZ" dirty="0"/>
              <a:t>Osoba, která umí spolehlivě řešit problémy, ale definice ze sebe nikdy ani nevykoktá.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902057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87A93E2-AAF4-4C98-A00E-90029E2137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Fyzika v praxi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3200507-DE8C-478D-987E-B3414E72A1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Osoby, které používají fyziku, nepotřebují ke své práci vědět přesné definice.</a:t>
            </a:r>
          </a:p>
          <a:p>
            <a:r>
              <a:rPr lang="cs-CZ" dirty="0"/>
              <a:t>Lidé, kteří fyziku v praxi používají se ji museli dobře naučit.</a:t>
            </a:r>
          </a:p>
        </p:txBody>
      </p:sp>
    </p:spTree>
    <p:extLst>
      <p:ext uri="{BB962C8B-B14F-4D97-AF65-F5344CB8AC3E}">
        <p14:creationId xmlns:p14="http://schemas.microsoft.com/office/powerpoint/2010/main" val="16159858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D75F713-8096-41FC-A000-0FAD19FAB1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Problém Výuky směřované k praktickým činnostem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C253E5EA-5C85-4E6B-9345-5B03A24B35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0020" y="3937003"/>
            <a:ext cx="4649783" cy="823912"/>
          </a:xfrm>
        </p:spPr>
        <p:txBody>
          <a:bodyPr/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cs-CZ" dirty="0"/>
              <a:t>Deklarativní vědomosti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63DD7235-63B5-42DC-B25E-FFE8D56635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00809" y="3937002"/>
            <a:ext cx="4646602" cy="823912"/>
          </a:xfrm>
        </p:spPr>
        <p:txBody>
          <a:bodyPr/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cs-CZ" dirty="0"/>
              <a:t>Operační vědomosti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9581C838-B1FA-46DB-9867-70C0855F7D0A}"/>
              </a:ext>
            </a:extLst>
          </p:cNvPr>
          <p:cNvSpPr txBox="1"/>
          <p:nvPr/>
        </p:nvSpPr>
        <p:spPr>
          <a:xfrm>
            <a:off x="4047744" y="3429000"/>
            <a:ext cx="38892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 dirty="0"/>
              <a:t>Základní kategorie znalostí:</a:t>
            </a:r>
          </a:p>
        </p:txBody>
      </p:sp>
    </p:spTree>
    <p:extLst>
      <p:ext uri="{BB962C8B-B14F-4D97-AF65-F5344CB8AC3E}">
        <p14:creationId xmlns:p14="http://schemas.microsoft.com/office/powerpoint/2010/main" val="18368746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46723D-19A5-428E-A7E5-2C0D51F438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Deklarativní vědění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D59F28F-75CC-4CBB-8325-548A8F4B0A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Znalost faktů.</a:t>
            </a:r>
          </a:p>
          <a:p>
            <a:r>
              <a:rPr lang="cs-CZ" dirty="0"/>
              <a:t>Země obíhá Slunce.</a:t>
            </a:r>
          </a:p>
          <a:p>
            <a:r>
              <a:rPr lang="cs-CZ" dirty="0"/>
              <a:t>Hmota se skládá z atomů a molekul.</a:t>
            </a:r>
          </a:p>
          <a:p>
            <a:r>
              <a:rPr lang="cs-CZ" dirty="0"/>
              <a:t>Lidé vdechují kyslík a vydechují oxid uhličitý.</a:t>
            </a:r>
          </a:p>
        </p:txBody>
      </p:sp>
    </p:spTree>
    <p:extLst>
      <p:ext uri="{BB962C8B-B14F-4D97-AF65-F5344CB8AC3E}">
        <p14:creationId xmlns:p14="http://schemas.microsoft.com/office/powerpoint/2010/main" val="26981743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9E2766B-4A15-429D-A89A-8983414A4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Operační vědění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269EAD1-DE37-40A2-8A74-C284F1D584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2249487"/>
            <a:ext cx="9905999" cy="3541714"/>
          </a:xfrm>
        </p:spPr>
        <p:txBody>
          <a:bodyPr/>
          <a:lstStyle/>
          <a:p>
            <a:r>
              <a:rPr lang="cs-CZ" dirty="0"/>
              <a:t>Kategorie znalostí.</a:t>
            </a:r>
          </a:p>
          <a:p>
            <a:r>
              <a:rPr lang="cs-CZ" dirty="0"/>
              <a:t>Pochopení příčin podmiňujících deklarativní poznatky.</a:t>
            </a:r>
          </a:p>
          <a:p>
            <a:r>
              <a:rPr lang="cs-CZ" dirty="0"/>
              <a:t>Země obíhá kolem Slunce</a:t>
            </a:r>
          </a:p>
        </p:txBody>
      </p:sp>
    </p:spTree>
    <p:extLst>
      <p:ext uri="{BB962C8B-B14F-4D97-AF65-F5344CB8AC3E}">
        <p14:creationId xmlns:p14="http://schemas.microsoft.com/office/powerpoint/2010/main" val="7175928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D783A9D-D5B1-411B-97CB-61597A38A4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Poznávací proces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79FCD53-0C8B-4E22-B759-49FD22F2E4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Spojení deklarativních a operačních znalostí.</a:t>
            </a:r>
          </a:p>
          <a:p>
            <a:r>
              <a:rPr lang="cs-CZ" dirty="0"/>
              <a:t>Oddělení těchto kategorií má škodlivé následky.</a:t>
            </a:r>
          </a:p>
          <a:p>
            <a:r>
              <a:rPr lang="cs-CZ" dirty="0"/>
              <a:t>Jedna bez druhé není možná.</a:t>
            </a:r>
          </a:p>
          <a:p>
            <a:r>
              <a:rPr lang="cs-CZ" dirty="0"/>
              <a:t>Dle mého by neměla výuka směřovat pouze k zvládnutí praktických činností.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443114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422B6CD-905B-4E15-8A44-75046D6376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heuristické metody výuky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787768C-B8DF-4CD4-A8E3-609C3C7F31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Metoda objevování.</a:t>
            </a:r>
          </a:p>
          <a:p>
            <a:r>
              <a:rPr lang="cs-CZ" dirty="0"/>
              <a:t>Žák s menší či větší mírou samostatnosti dospívá vlastní činností k novým poznatkům.</a:t>
            </a:r>
          </a:p>
          <a:p>
            <a:r>
              <a:rPr lang="cs-CZ" dirty="0"/>
              <a:t>Postup za novým poznatkem má charakter vědeckého postupu.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765162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8AC63E8-2DE5-434C-8E67-775E1374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Heuristický dialog 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FD4E09E-EA7F-49AA-9FE3-40E42C1BF7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Učitel vede žáky přesně formulovanými otázkami.</a:t>
            </a:r>
          </a:p>
          <a:p>
            <a:r>
              <a:rPr lang="cs-CZ" dirty="0"/>
              <a:t>Žáci si vlastním postupem, krok za krokem, na základě svých předchozích vědomostí, aktivně vyvodí nový poznatek.</a:t>
            </a:r>
          </a:p>
          <a:p>
            <a:r>
              <a:rPr lang="cs-CZ" dirty="0"/>
              <a:t>Úspěch závislý na správném stanovení otázek.</a:t>
            </a:r>
          </a:p>
          <a:p>
            <a:r>
              <a:rPr lang="cs-CZ" dirty="0"/>
              <a:t>Úlohy je tak třeba pořádně předem rozmyslet.</a:t>
            </a:r>
          </a:p>
        </p:txBody>
      </p:sp>
    </p:spTree>
    <p:extLst>
      <p:ext uri="{BB962C8B-B14F-4D97-AF65-F5344CB8AC3E}">
        <p14:creationId xmlns:p14="http://schemas.microsoft.com/office/powerpoint/2010/main" val="6498616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39932C5-5E1A-4F97-BACA-667B0C0E6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Výzkumná (badatelská) metoda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87ED83A-4D1B-4520-AD85-8D86E3E0F0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Úlohy se samostatným řešením, které jsou předkládány žákům.</a:t>
            </a:r>
          </a:p>
          <a:p>
            <a:r>
              <a:rPr lang="cs-CZ" dirty="0"/>
              <a:t>Při jejich řešení musí žáci pracovat kok za krokem, kdy musí chybné kroky analyzovat a korigovat.</a:t>
            </a:r>
          </a:p>
          <a:p>
            <a:r>
              <a:rPr lang="cs-CZ" dirty="0"/>
              <a:t>Nezbytná kontrola a řízení učitele.</a:t>
            </a:r>
          </a:p>
          <a:p>
            <a:r>
              <a:rPr lang="cs-CZ" dirty="0"/>
              <a:t>Žáci nemohou být zcela ponecháni sami sobě.</a:t>
            </a:r>
          </a:p>
        </p:txBody>
      </p:sp>
    </p:spTree>
    <p:extLst>
      <p:ext uri="{BB962C8B-B14F-4D97-AF65-F5344CB8AC3E}">
        <p14:creationId xmlns:p14="http://schemas.microsoft.com/office/powerpoint/2010/main" val="39580582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0FBFB8D-AFB7-49EE-8A89-E1A04B4FF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Význam heuristických metod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9A2079E-98C2-4704-BF59-CE36A056BB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Oživují vyučování.</a:t>
            </a:r>
          </a:p>
          <a:p>
            <a:r>
              <a:rPr lang="cs-CZ" dirty="0"/>
              <a:t>Podněcují zájem žáků.</a:t>
            </a:r>
          </a:p>
          <a:p>
            <a:r>
              <a:rPr lang="cs-CZ" dirty="0"/>
              <a:t>Motivují.</a:t>
            </a:r>
          </a:p>
          <a:p>
            <a:r>
              <a:rPr lang="cs-CZ" dirty="0"/>
              <a:t>Demonstrují praktickou užitečnost učiva.</a:t>
            </a:r>
          </a:p>
        </p:txBody>
      </p:sp>
    </p:spTree>
    <p:extLst>
      <p:ext uri="{BB962C8B-B14F-4D97-AF65-F5344CB8AC3E}">
        <p14:creationId xmlns:p14="http://schemas.microsoft.com/office/powerpoint/2010/main" val="11300643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42FA2CF-023E-49A9-93C4-6E6E450F93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budoucí perspektivy heuristických metod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3A130B2-1EE0-4112-936C-D392027A57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Učitelé by měli být v těchto přístupech trénovaní, aby je co nejlépe ovládali.</a:t>
            </a:r>
          </a:p>
          <a:p>
            <a:r>
              <a:rPr lang="cs-CZ" dirty="0"/>
              <a:t>Posluchačsky a divácky atraktivní.</a:t>
            </a:r>
          </a:p>
          <a:p>
            <a:r>
              <a:rPr lang="cs-CZ" dirty="0"/>
              <a:t>Problém s absolutizací tohoto způsobu vyučování.</a:t>
            </a:r>
          </a:p>
          <a:p>
            <a:r>
              <a:rPr lang="cs-CZ" dirty="0"/>
              <a:t>Vyžaduje mnoho času, jehož je ve výuce fyziky už tak jako tak zoufalý nedostatek.</a:t>
            </a:r>
          </a:p>
        </p:txBody>
      </p:sp>
    </p:spTree>
    <p:extLst>
      <p:ext uri="{BB962C8B-B14F-4D97-AF65-F5344CB8AC3E}">
        <p14:creationId xmlns:p14="http://schemas.microsoft.com/office/powerpoint/2010/main" val="12506259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bvod">
  <a:themeElements>
    <a:clrScheme name="Circuit">
      <a:dk1>
        <a:sysClr val="windowText" lastClr="000000"/>
      </a:dk1>
      <a:lt1>
        <a:sysClr val="window" lastClr="FFFFFF"/>
      </a:lt1>
      <a:dk2>
        <a:srgbClr val="252C36"/>
      </a:dk2>
      <a:lt2>
        <a:srgbClr val="7C96A3"/>
      </a:lt2>
      <a:accent1>
        <a:srgbClr val="4FD093"/>
      </a:accent1>
      <a:accent2>
        <a:srgbClr val="54BCDF"/>
      </a:accent2>
      <a:accent3>
        <a:srgbClr val="A262D0"/>
      </a:accent3>
      <a:accent4>
        <a:srgbClr val="D7537B"/>
      </a:accent4>
      <a:accent5>
        <a:srgbClr val="E78045"/>
      </a:accent5>
      <a:accent6>
        <a:srgbClr val="84C350"/>
      </a:accent6>
      <a:hlink>
        <a:srgbClr val="22FFFF"/>
      </a:hlink>
      <a:folHlink>
        <a:srgbClr val="9BF3FD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4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4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  <a:hueMod val="106000"/>
                <a:satMod val="140000"/>
                <a:lumMod val="42000"/>
              </a:schemeClr>
              <a:schemeClr val="phClr">
                <a:tint val="98000"/>
                <a:hueMod val="92000"/>
                <a:satMod val="220000"/>
                <a:lumMod val="9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142578CA-DEC9-49C3-80AF-C113973CC9A9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2B908E892213C4E80325B6AE9B3C031" ma:contentTypeVersion="9" ma:contentTypeDescription="Vytvoří nový dokument" ma:contentTypeScope="" ma:versionID="cda67c5279be90bd6b79fb9d8b60dbf5">
  <xsd:schema xmlns:xsd="http://www.w3.org/2001/XMLSchema" xmlns:xs="http://www.w3.org/2001/XMLSchema" xmlns:p="http://schemas.microsoft.com/office/2006/metadata/properties" xmlns:ns3="2b71d404-74ed-4e32-9c8b-cb12a0da7f05" xmlns:ns4="508e08d5-b19e-4f93-ab1c-6fb176540faf" targetNamespace="http://schemas.microsoft.com/office/2006/metadata/properties" ma:root="true" ma:fieldsID="28de40af8578d30b897604ac779bfcef" ns3:_="" ns4:_="">
    <xsd:import namespace="2b71d404-74ed-4e32-9c8b-cb12a0da7f05"/>
    <xsd:import namespace="508e08d5-b19e-4f93-ab1c-6fb176540faf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b71d404-74ed-4e32-9c8b-cb12a0da7f05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Hodnota hash upozornění na sdílení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08e08d5-b19e-4f93-ab1c-6fb176540fa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6350367-D3EF-4614-BBAD-713A93E2F8A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b71d404-74ed-4e32-9c8b-cb12a0da7f05"/>
    <ds:schemaRef ds:uri="508e08d5-b19e-4f93-ab1c-6fb176540fa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A96272F-F73C-426E-B561-9CEC2AB81B5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95C47F4-DE0E-4656-8FF3-AFB99E8F1BA4}">
  <ds:schemaRefs>
    <ds:schemaRef ds:uri="http://purl.org/dc/elements/1.1/"/>
    <ds:schemaRef ds:uri="http://purl.org/dc/dcmitype/"/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http://purl.org/dc/terms/"/>
    <ds:schemaRef ds:uri="508e08d5-b19e-4f93-ab1c-6fb176540faf"/>
    <ds:schemaRef ds:uri="2b71d404-74ed-4e32-9c8b-cb12a0da7f05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TM04033919[[fn=Obvod]]</Template>
  <TotalTime>127</TotalTime>
  <Words>425</Words>
  <Application>Microsoft Office PowerPoint</Application>
  <PresentationFormat>Širokoúhlá obrazovka</PresentationFormat>
  <Paragraphs>64</Paragraphs>
  <Slides>15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15</vt:i4>
      </vt:variant>
    </vt:vector>
  </HeadingPairs>
  <TitlesOfParts>
    <vt:vector size="19" baseType="lpstr">
      <vt:lpstr>Arial</vt:lpstr>
      <vt:lpstr>Courier New</vt:lpstr>
      <vt:lpstr>Tw Cen MT</vt:lpstr>
      <vt:lpstr>Obvod</vt:lpstr>
      <vt:lpstr>Modernizace vzdělávacího procesu ve fyzice</vt:lpstr>
      <vt:lpstr>Modernizace vzdělávacího procesu</vt:lpstr>
      <vt:lpstr>směřování k praktické činnosti</vt:lpstr>
      <vt:lpstr>Modernizace vzdělávacího procesu</vt:lpstr>
      <vt:lpstr>Kdo umí fyziku lépe?</vt:lpstr>
      <vt:lpstr>Fyzika v praxi</vt:lpstr>
      <vt:lpstr>Problém Výuky směřované k praktickým činnostem</vt:lpstr>
      <vt:lpstr>Deklarativní vědění</vt:lpstr>
      <vt:lpstr>Operační vědění</vt:lpstr>
      <vt:lpstr>Poznávací proces</vt:lpstr>
      <vt:lpstr>heuristické metody výuky</vt:lpstr>
      <vt:lpstr>Heuristický dialog </vt:lpstr>
      <vt:lpstr>Výzkumná (badatelská) metoda</vt:lpstr>
      <vt:lpstr>Význam heuristických metod</vt:lpstr>
      <vt:lpstr>budoucí perspektivy heuristických metod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Modernizace vzdělávacího procesu</dc:title>
  <dc:creator>Jakubčík Matěj</dc:creator>
  <cp:lastModifiedBy>Jakubčík Matěj</cp:lastModifiedBy>
  <cp:revision>6</cp:revision>
  <dcterms:created xsi:type="dcterms:W3CDTF">2021-12-15T17:55:26Z</dcterms:created>
  <dcterms:modified xsi:type="dcterms:W3CDTF">2021-12-15T21:31:05Z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0x01010082B908E892213C4E80325B6AE9B3C031</vt:lpwstr>
  </property>
</Properties>
</file>