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6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04" r:id="rId29"/>
    <p:sldId id="318" r:id="rId30"/>
    <p:sldId id="319" r:id="rId3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59" d="100"/>
          <a:sy n="59" d="100"/>
        </p:scale>
        <p:origin x="12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166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3"/>
            <a:ext cx="9223057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2114671"/>
            <a:ext cx="4523809" cy="64787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82" indent="0">
              <a:buNone/>
              <a:defRPr sz="1754" b="1"/>
            </a:lvl2pPr>
            <a:lvl3pPr marL="801964" indent="0">
              <a:buNone/>
              <a:defRPr sz="1579" b="1"/>
            </a:lvl3pPr>
            <a:lvl4pPr marL="1202946" indent="0">
              <a:buNone/>
              <a:defRPr sz="1403" b="1"/>
            </a:lvl4pPr>
            <a:lvl5pPr marL="1603928" indent="0">
              <a:buNone/>
              <a:defRPr sz="1403" b="1"/>
            </a:lvl5pPr>
            <a:lvl6pPr marL="2004911" indent="0">
              <a:buNone/>
              <a:defRPr sz="1403" b="1"/>
            </a:lvl6pPr>
            <a:lvl7pPr marL="2405893" indent="0">
              <a:buNone/>
              <a:defRPr sz="1403" b="1"/>
            </a:lvl7pPr>
            <a:lvl8pPr marL="2806875" indent="0">
              <a:buNone/>
              <a:defRPr sz="1403" b="1"/>
            </a:lvl8pPr>
            <a:lvl9pPr marL="3207857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2114671"/>
            <a:ext cx="4546088" cy="64787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82" indent="0">
              <a:buNone/>
              <a:defRPr sz="1754" b="1"/>
            </a:lvl2pPr>
            <a:lvl3pPr marL="801964" indent="0">
              <a:buNone/>
              <a:defRPr sz="1579" b="1"/>
            </a:lvl3pPr>
            <a:lvl4pPr marL="1202946" indent="0">
              <a:buNone/>
              <a:defRPr sz="1403" b="1"/>
            </a:lvl4pPr>
            <a:lvl5pPr marL="1603928" indent="0">
              <a:buNone/>
              <a:defRPr sz="1403" b="1"/>
            </a:lvl5pPr>
            <a:lvl6pPr marL="2004911" indent="0">
              <a:buNone/>
              <a:defRPr sz="1403" b="1"/>
            </a:lvl6pPr>
            <a:lvl7pPr marL="2405893" indent="0">
              <a:buNone/>
              <a:defRPr sz="1403" b="1"/>
            </a:lvl7pPr>
            <a:lvl8pPr marL="2806875" indent="0">
              <a:buNone/>
              <a:defRPr sz="1403" b="1"/>
            </a:lvl8pPr>
            <a:lvl9pPr marL="3207857" indent="0">
              <a:buNone/>
              <a:defRPr sz="140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446421A8-ED0D-4D33-B3B0-ADA01DE1430B}" type="datetimeFigureOut">
              <a:rPr lang="cs-CZ" smtClean="0"/>
              <a:t>12.08.2022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1E6EB02-BEEA-4AEA-8B7E-F8311C2221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007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8"/>
            <a:ext cx="4544695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8"/>
            <a:ext cx="4544695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446421A8-ED0D-4D33-B3B0-ADA01DE1430B}" type="datetimeFigureOut">
              <a:rPr lang="cs-CZ" smtClean="0"/>
              <a:t>12.08.2022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1E6EB02-BEEA-4AEA-8B7E-F8311C2221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577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4700" y="2943225"/>
            <a:ext cx="9278797" cy="2646878"/>
          </a:xfrm>
        </p:spPr>
        <p:txBody>
          <a:bodyPr/>
          <a:lstStyle/>
          <a:p>
            <a:pPr algn="ctr"/>
            <a:r>
              <a:rPr lang="cs-CZ" sz="3600" spc="-80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Ekonomické nástroje ochrany životního prostředí</a:t>
            </a:r>
            <a: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kern="1200" spc="-20" dirty="0">
                <a:latin typeface="+mn-lt"/>
                <a:ea typeface="+mn-ea"/>
              </a:rPr>
              <a:t>Pavlína Hejduková</a:t>
            </a:r>
            <a:br>
              <a:rPr lang="cs-CZ" sz="3200" kern="1200" spc="-20" dirty="0">
                <a:latin typeface="+mn-lt"/>
                <a:ea typeface="+mn-ea"/>
              </a:rPr>
            </a:br>
            <a:endParaRPr lang="cs-CZ" sz="3200" kern="1200" spc="-20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Program </a:t>
            </a:r>
            <a:r>
              <a:rPr lang="cs-CZ" sz="3600" dirty="0" smtClean="0"/>
              <a:t>tématu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1" y="2375205"/>
            <a:ext cx="9341811" cy="38162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Ochrana životního prostředí a její nástroje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Ekonomické nástroje ochrany životního prostředí – vymezení, přístupy, funkce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Druhy ekonomických nástrojů ochrany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Využitelnost ekonomických nástrojů ochrany životního prostředí – výhody, nevýhody, rizika a kritéria pro volbu ekonomických nástrojů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Mikroekonomický pohled na ekonomické nástroje ochrany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Nástrojový mix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Ekonomické nástroje ochrany životního prostředí v ČR – vybrané nástroje a subjekty</a:t>
            </a:r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 defTabSz="1008126" rtl="0">
              <a:spcBef>
                <a:spcPct val="0"/>
              </a:spcBef>
            </a:pPr>
            <a:r>
              <a:rPr lang="cs-CZ" sz="3600" kern="1200" dirty="0"/>
              <a:t>Ochrana životního prostředí a její nástroje</a:t>
            </a:r>
            <a:endParaRPr lang="en-GB" sz="3600" kern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r>
              <a:rPr lang="cs-CZ" dirty="0" smtClean="0"/>
              <a:t>Řešení problémů optimálního hospodaření s environmentálními statky pomocí vládních intervencí = politika životního prostředí.</a:t>
            </a:r>
          </a:p>
          <a:p>
            <a:r>
              <a:rPr lang="cs-CZ" dirty="0" smtClean="0"/>
              <a:t>Stát využívá různých nástrojů k prosazení cílů environmentální politiky.</a:t>
            </a:r>
          </a:p>
          <a:p>
            <a:r>
              <a:rPr lang="cs-CZ" dirty="0" smtClean="0"/>
              <a:t>Ochrana životního prostředí = provádění, zajištění takových opatření a činností, díky kterým se předchází znečišťování nebo poškozování životního prostředí nebo se toto znečišťování nebo poškození omezuje nebo odstraňuje.</a:t>
            </a:r>
          </a:p>
          <a:p>
            <a:r>
              <a:rPr lang="cs-CZ" dirty="0" smtClean="0"/>
              <a:t>Nutná koncepce = systematičnost a vazba na další úkoly společnosti.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424242"/>
            <a:ext cx="9223057" cy="381628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Nástroje </a:t>
            </a:r>
            <a:r>
              <a:rPr lang="cs-CZ" dirty="0"/>
              <a:t>–</a:t>
            </a:r>
            <a:r>
              <a:rPr lang="cs-CZ" dirty="0" smtClean="0"/>
              <a:t> druhy:</a:t>
            </a:r>
          </a:p>
          <a:p>
            <a:r>
              <a:rPr lang="cs-CZ" dirty="0" smtClean="0"/>
              <a:t>Administrativně-právní nástroje (normativní) </a:t>
            </a:r>
            <a:r>
              <a:rPr lang="cs-CZ" dirty="0" smtClean="0">
                <a:solidFill>
                  <a:srgbClr val="00B050"/>
                </a:solidFill>
              </a:rPr>
              <a:t>= donucovací pravomoc orgánů státní správy (nařízení, limity, standardy a technické normy)</a:t>
            </a:r>
            <a:endParaRPr lang="cs-CZ" dirty="0" smtClean="0"/>
          </a:p>
          <a:p>
            <a:r>
              <a:rPr lang="cs-CZ" b="1" dirty="0" smtClean="0">
                <a:solidFill>
                  <a:srgbClr val="FF0000"/>
                </a:solidFill>
              </a:rPr>
              <a:t>Ekonomické nástroje</a:t>
            </a:r>
            <a:endParaRPr lang="cs-CZ" b="1" dirty="0">
              <a:solidFill>
                <a:srgbClr val="FF0000"/>
              </a:solidFill>
            </a:endParaRPr>
          </a:p>
          <a:p>
            <a:r>
              <a:rPr lang="cs-CZ" dirty="0" smtClean="0"/>
              <a:t>Koncepční nástroje </a:t>
            </a:r>
            <a:r>
              <a:rPr lang="cs-CZ" dirty="0" smtClean="0">
                <a:solidFill>
                  <a:srgbClr val="00B050"/>
                </a:solidFill>
              </a:rPr>
              <a:t>= nejobecnější koncepce je sama politika</a:t>
            </a:r>
            <a:endParaRPr lang="cs-CZ" dirty="0" smtClean="0"/>
          </a:p>
          <a:p>
            <a:r>
              <a:rPr lang="cs-CZ" dirty="0" smtClean="0"/>
              <a:t>Vzdělávání, výchova, osvěta</a:t>
            </a:r>
          </a:p>
          <a:p>
            <a:r>
              <a:rPr lang="cs-CZ" dirty="0" smtClean="0"/>
              <a:t>Dobrovolné nástroje </a:t>
            </a:r>
            <a:r>
              <a:rPr lang="cs-CZ" dirty="0" smtClean="0">
                <a:solidFill>
                  <a:srgbClr val="00B050"/>
                </a:solidFill>
              </a:rPr>
              <a:t>= soukromá iniciativa (environmentální označování výrobků, budování ekologicky orientovaných systémů řízení podniků </a:t>
            </a:r>
            <a:r>
              <a:rPr lang="cs-CZ" dirty="0">
                <a:solidFill>
                  <a:srgbClr val="00B050"/>
                </a:solidFill>
              </a:rPr>
              <a:t>– </a:t>
            </a:r>
            <a:r>
              <a:rPr lang="cs-CZ" dirty="0" smtClean="0">
                <a:solidFill>
                  <a:srgbClr val="00B050"/>
                </a:solidFill>
              </a:rPr>
              <a:t>EMS, dobrovolné dohody mezi státem a průmyslovými podniky, označování ekologicky šetrných výrobků – </a:t>
            </a:r>
            <a:r>
              <a:rPr lang="cs-CZ" dirty="0" err="1" smtClean="0">
                <a:solidFill>
                  <a:srgbClr val="00B050"/>
                </a:solidFill>
              </a:rPr>
              <a:t>ecolabelling</a:t>
            </a:r>
            <a:r>
              <a:rPr lang="cs-CZ" dirty="0">
                <a:solidFill>
                  <a:srgbClr val="00B050"/>
                </a:solidFill>
              </a:rPr>
              <a:t>)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/>
              <a:t>Nástroje – regulace vs. přímá opatření:</a:t>
            </a:r>
          </a:p>
          <a:p>
            <a:r>
              <a:rPr lang="cs-CZ" dirty="0"/>
              <a:t>O</a:t>
            </a:r>
            <a:r>
              <a:rPr lang="cs-CZ" dirty="0" smtClean="0"/>
              <a:t>patření přímo či nepřímo ovlivňující chování ekonomických subjektů (regulovaných subjektů).</a:t>
            </a:r>
          </a:p>
          <a:p>
            <a:r>
              <a:rPr lang="cs-CZ" dirty="0" smtClean="0"/>
              <a:t>Přímá opatření státu (veřejné moci) = péče o území ve vlastnictví státu, obcí apod. nebo výdaje z veřejných rozpočtů na oblast ochrany životního prostředí.</a:t>
            </a:r>
          </a:p>
          <a:p>
            <a:endParaRPr lang="cs-CZ" dirty="0" smtClean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735172" y="1154486"/>
            <a:ext cx="9223057" cy="521563"/>
          </a:xfrm>
          <a:prstGeom prst="rect">
            <a:avLst/>
          </a:prstGeom>
        </p:spPr>
        <p:txBody>
          <a:bodyPr vert="horz" lIns="72737" tIns="36369" rIns="72737" bIns="36369" rtlCol="0" anchor="ctr">
            <a:noAutofit/>
          </a:bodyPr>
          <a:lstStyle>
            <a:lvl1pPr algn="l" defTabSz="1008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cs-CZ" sz="3600" b="1" dirty="0">
                <a:solidFill>
                  <a:srgbClr val="428F9B"/>
                </a:solidFill>
                <a:latin typeface="Calibri"/>
                <a:cs typeface="Calibri"/>
              </a:rPr>
              <a:t>Ochrana životního prostředí a její nástroje</a:t>
            </a:r>
            <a:endParaRPr lang="en-GB" sz="3600" b="1" dirty="0">
              <a:solidFill>
                <a:srgbClr val="428F9B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706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r>
              <a:rPr lang="cs-CZ" dirty="0" smtClean="0"/>
              <a:t>Koncipovat ve smyslu trvale udržitelného rozvoje.</a:t>
            </a:r>
          </a:p>
          <a:p>
            <a:r>
              <a:rPr lang="cs-CZ" dirty="0" smtClean="0"/>
              <a:t>Realizovat v kontextu dalších veřejných politik a naopak.</a:t>
            </a:r>
          </a:p>
          <a:p>
            <a:r>
              <a:rPr lang="cs-CZ" dirty="0" smtClean="0"/>
              <a:t>Zohlednit dopady na působení zejména v ekonomické a sociální sféře.</a:t>
            </a:r>
            <a:endParaRPr lang="en-GB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735172" y="1154486"/>
            <a:ext cx="9223057" cy="521563"/>
          </a:xfrm>
          <a:prstGeom prst="rect">
            <a:avLst/>
          </a:prstGeom>
        </p:spPr>
        <p:txBody>
          <a:bodyPr vert="horz" lIns="72737" tIns="36369" rIns="72737" bIns="36369" rtlCol="0" anchor="ctr">
            <a:noAutofit/>
          </a:bodyPr>
          <a:lstStyle>
            <a:lvl1pPr algn="l" defTabSz="1008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b="1" dirty="0">
                <a:solidFill>
                  <a:srgbClr val="428F9B"/>
                </a:solidFill>
                <a:latin typeface="Calibri"/>
                <a:cs typeface="Calibri"/>
              </a:rPr>
              <a:t>Ochrana životního prostředí a její nástroje</a:t>
            </a:r>
            <a:endParaRPr lang="en-GB" sz="3600" b="1" dirty="0">
              <a:solidFill>
                <a:srgbClr val="428F9B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7241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93829"/>
            <a:ext cx="10693400" cy="1162569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cs-CZ" sz="3600" dirty="0"/>
              <a:t>Ekonomické nástroje ochrany životního prostředí – vymezení a přístupy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3455" y="2375205"/>
            <a:ext cx="10379374" cy="3816286"/>
          </a:xfrm>
        </p:spPr>
        <p:txBody>
          <a:bodyPr>
            <a:normAutofit/>
          </a:bodyPr>
          <a:lstStyle/>
          <a:p>
            <a:pPr marL="409165" indent="-409165">
              <a:buAutoNum type="arabicPeriod"/>
            </a:pPr>
            <a:r>
              <a:rPr lang="cs-CZ" dirty="0"/>
              <a:t>V</a:t>
            </a:r>
            <a:r>
              <a:rPr lang="cs-CZ" dirty="0" smtClean="0"/>
              <a:t>ětšinou se při definování hovoří o ekonomických nástrojích v kontextu ovlivňování chování ekonomických subjektů.</a:t>
            </a:r>
          </a:p>
          <a:p>
            <a:pPr marL="409165" indent="-409165">
              <a:buAutoNum type="arabicPeriod"/>
            </a:pPr>
            <a:r>
              <a:rPr lang="cs-CZ" dirty="0" smtClean="0"/>
              <a:t>Ekonomické nástroje jsou řazeny k nástrojům nepřímé regulace.</a:t>
            </a:r>
          </a:p>
          <a:p>
            <a:pPr marL="409165" indent="-409165">
              <a:buAutoNum type="arabicPeriod"/>
            </a:pPr>
            <a:r>
              <a:rPr lang="cs-CZ" dirty="0" smtClean="0"/>
              <a:t>Pojmovým znakem ekonomických nástrojů je motivační (stimulační) účinek na rozhodování regulovaných subjektů při volbě způsobu jejich chování.</a:t>
            </a:r>
          </a:p>
          <a:p>
            <a:pPr marL="409165" indent="-409165">
              <a:buAutoNum type="arabicPeriod"/>
            </a:pPr>
            <a:endParaRPr lang="cs-CZ" dirty="0"/>
          </a:p>
          <a:p>
            <a:r>
              <a:rPr lang="cs-CZ" sz="2227" dirty="0"/>
              <a:t>Několik definic…</a:t>
            </a:r>
          </a:p>
          <a:p>
            <a:r>
              <a:rPr lang="cs-CZ" i="1" dirty="0" smtClean="0"/>
              <a:t>Opatření, která nabízejí adresátovi hospodářský podnět, aby se choval tak, jak je z hlediska ochrany životního prostředí žádoucí.</a:t>
            </a:r>
          </a:p>
          <a:p>
            <a:r>
              <a:rPr lang="cs-CZ" i="1" dirty="0" smtClean="0"/>
              <a:t>Nástroje, které působí na chování a rozhodování účastníků trhu ovlivňováním nákladů a užitků spojených s jednotlivými alternativami chování.</a:t>
            </a:r>
          </a:p>
          <a:p>
            <a:r>
              <a:rPr lang="cs-CZ" i="1" dirty="0" smtClean="0"/>
              <a:t>Působí prostřednictvím ekonomické kalkulace, založeny na nepřímém ovlivňování subjektů, které poškozují životní prostředí.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89509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cs-CZ" sz="3600" dirty="0"/>
              <a:t>Ekonomické nástroje – užší vs. širší smysl</a:t>
            </a:r>
            <a:endParaRPr lang="en-GB" sz="36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736565" y="2438606"/>
            <a:ext cx="4523809" cy="323935"/>
          </a:xfrm>
        </p:spPr>
        <p:txBody>
          <a:bodyPr/>
          <a:lstStyle/>
          <a:p>
            <a:r>
              <a:rPr lang="cs-CZ" dirty="0" smtClean="0"/>
              <a:t>Užší smysl</a:t>
            </a:r>
            <a:endParaRPr lang="en-GB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2227" dirty="0"/>
              <a:t>Plně respektuje obecné definice.</a:t>
            </a:r>
          </a:p>
          <a:p>
            <a:r>
              <a:rPr lang="cs-CZ" sz="2227" dirty="0"/>
              <a:t>Nástroje podněcující adresáta (regulovaný subjekt) k environmentálně vhodnému chování působením na jeho hospodářskou sféru.</a:t>
            </a:r>
          </a:p>
          <a:p>
            <a:r>
              <a:rPr lang="cs-CZ" sz="2227" dirty="0"/>
              <a:t>Výhradně nástroje nepřímého působení s primárně motivační funkcí.</a:t>
            </a:r>
            <a:endParaRPr lang="en-GB" sz="2227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5413534" y="2438606"/>
            <a:ext cx="4546088" cy="323935"/>
          </a:xfrm>
        </p:spPr>
        <p:txBody>
          <a:bodyPr/>
          <a:lstStyle/>
          <a:p>
            <a:r>
              <a:rPr lang="cs-CZ" dirty="0" smtClean="0"/>
              <a:t>Širší smysl</a:t>
            </a:r>
            <a:endParaRPr lang="en-GB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2227" dirty="0"/>
              <a:t>Vychází z výčtů institutů zařazovaných k ekonomickým nástrojům ochrany životního prostředí.</a:t>
            </a:r>
          </a:p>
          <a:p>
            <a:r>
              <a:rPr lang="cs-CZ" sz="2227" dirty="0"/>
              <a:t>Opatření finanční povahy.</a:t>
            </a:r>
          </a:p>
          <a:p>
            <a:r>
              <a:rPr lang="cs-CZ" sz="2227" dirty="0"/>
              <a:t>Cíl: přispět k ochraně životního prostředí, ovlivňování chování či zajištění disponibilních finančních prostředků nebo obojí.</a:t>
            </a:r>
            <a:endParaRPr lang="en-GB" sz="2227" dirty="0"/>
          </a:p>
        </p:txBody>
      </p:sp>
    </p:spTree>
    <p:extLst>
      <p:ext uri="{BB962C8B-B14F-4D97-AF65-F5344CB8AC3E}">
        <p14:creationId xmlns:p14="http://schemas.microsoft.com/office/powerpoint/2010/main" val="3389680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46081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Ekonomické nástroje – funkce </a:t>
            </a:r>
            <a:endParaRPr lang="en-GB" sz="36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735172" y="1859277"/>
            <a:ext cx="9223057" cy="4293967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Základní, primární funkce:</a:t>
            </a:r>
          </a:p>
          <a:p>
            <a:pPr lvl="1"/>
            <a:r>
              <a:rPr lang="cs-CZ" dirty="0" smtClean="0"/>
              <a:t>Motivační (stimulační) </a:t>
            </a:r>
            <a:r>
              <a:rPr lang="cs-CZ" dirty="0" smtClean="0">
                <a:solidFill>
                  <a:srgbClr val="00B050"/>
                </a:solidFill>
              </a:rPr>
              <a:t>= nejvýznamnější funkce většiny ekonomických nástrojů regulační povahy; není zde povinnost, ale vliv na chování se určitým způsobem; volba dobrovolné environmentálně příznivější varianty nebo přijetí opatření na ochranu životního prostředí.</a:t>
            </a:r>
          </a:p>
          <a:p>
            <a:pPr marL="400982" lvl="1"/>
            <a:r>
              <a:rPr lang="cs-CZ" dirty="0">
                <a:solidFill>
                  <a:srgbClr val="00B050"/>
                </a:solidFill>
              </a:rPr>
              <a:t>	</a:t>
            </a:r>
            <a:r>
              <a:rPr lang="cs-CZ" dirty="0" smtClean="0">
                <a:solidFill>
                  <a:srgbClr val="00B0F0"/>
                </a:solidFill>
              </a:rPr>
              <a:t>Splňují toto české ekonomické nástroje?</a:t>
            </a:r>
            <a:endParaRPr lang="cs-CZ" dirty="0" smtClean="0"/>
          </a:p>
          <a:p>
            <a:pPr lvl="1"/>
            <a:r>
              <a:rPr lang="cs-CZ" dirty="0" smtClean="0"/>
              <a:t>Akumulační</a:t>
            </a:r>
            <a:r>
              <a:rPr lang="cs-CZ" dirty="0" smtClean="0">
                <a:solidFill>
                  <a:srgbClr val="00B050"/>
                </a:solidFill>
              </a:rPr>
              <a:t> = soustřeďování finančních prostředků určených pro realizaci opatření k ochraně životního prostředí (rezervy u regulovaného subjektu nebo veřejný fond nebo akumulace u třetí osoby – pojištění).</a:t>
            </a:r>
            <a:endParaRPr lang="cs-CZ" dirty="0" smtClean="0"/>
          </a:p>
          <a:p>
            <a:pPr lvl="1"/>
            <a:endParaRPr lang="cs-CZ" dirty="0"/>
          </a:p>
          <a:p>
            <a:r>
              <a:rPr lang="cs-CZ" sz="2227" dirty="0">
                <a:solidFill>
                  <a:srgbClr val="FF0000"/>
                </a:solidFill>
              </a:rPr>
              <a:t>Stimulace negativní (restriktivní) – princip znečišťovatel platí /poplatky, daně/. Finanční postih těm, jejichž aktivity mají negativní dopady na životní prostředí.</a:t>
            </a:r>
          </a:p>
          <a:p>
            <a:r>
              <a:rPr lang="cs-CZ" sz="2227" dirty="0">
                <a:solidFill>
                  <a:srgbClr val="FF0000"/>
                </a:solidFill>
              </a:rPr>
              <a:t>X</a:t>
            </a:r>
          </a:p>
          <a:p>
            <a:r>
              <a:rPr lang="cs-CZ" sz="2227" dirty="0">
                <a:solidFill>
                  <a:srgbClr val="FF0000"/>
                </a:solidFill>
              </a:rPr>
              <a:t>Stimulace pozitivní – podpory investičních a neinvestičních akcí na úseku péče a ochrany o životní prostředí, udělované dotace, subvence a granty z veřejných rozpočtů. Finanční výhoda těm, kteří vyvíjejí aktivity s pozitivními účinky na životní prostředí.</a:t>
            </a:r>
          </a:p>
          <a:p>
            <a:endParaRPr lang="en-GB" sz="2227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604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46081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Ekonomické nástroje – funkce </a:t>
            </a:r>
            <a:endParaRPr lang="en-GB" sz="36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Další funkce, sekundární funkce:</a:t>
            </a:r>
          </a:p>
          <a:p>
            <a:pPr lvl="1"/>
            <a:r>
              <a:rPr lang="cs-CZ" dirty="0" smtClean="0"/>
              <a:t>Internalizační </a:t>
            </a:r>
            <a:r>
              <a:rPr lang="cs-CZ" dirty="0" smtClean="0">
                <a:solidFill>
                  <a:srgbClr val="00B050"/>
                </a:solidFill>
              </a:rPr>
              <a:t>= subjekt, který produkuje negativní externality v podobě využívání přírodního bohatství nebo znečišťování životního prostředí, je dodatkově ekonomicky zatížen. Někdy součást negativní stimulace (tedy stimulační funkce).</a:t>
            </a:r>
            <a:endParaRPr lang="cs-CZ" dirty="0" smtClean="0"/>
          </a:p>
          <a:p>
            <a:pPr lvl="1"/>
            <a:r>
              <a:rPr lang="cs-CZ" dirty="0" smtClean="0"/>
              <a:t>Kompenzační </a:t>
            </a:r>
            <a:r>
              <a:rPr lang="cs-CZ" dirty="0" smtClean="0">
                <a:solidFill>
                  <a:srgbClr val="00B050"/>
                </a:solidFill>
              </a:rPr>
              <a:t>= finanční prostředky získané jako výnosy z uplatněných ekonomických nástrojů jsou využívány k odstranění či zmírnění dopadů zatížené činnosti životního prostředí.</a:t>
            </a:r>
            <a:endParaRPr lang="cs-CZ" dirty="0" smtClean="0"/>
          </a:p>
          <a:p>
            <a:pPr lvl="1"/>
            <a:r>
              <a:rPr lang="cs-CZ" dirty="0" smtClean="0"/>
              <a:t>Zajišťovací </a:t>
            </a:r>
            <a:r>
              <a:rPr lang="cs-CZ" dirty="0" smtClean="0">
                <a:solidFill>
                  <a:srgbClr val="00B050"/>
                </a:solidFill>
              </a:rPr>
              <a:t>= předejít situaci, kdy by regulovaný subjekt nebyl ochoten nebo ekonomicky schopen dostát svým povinnostem.</a:t>
            </a:r>
            <a:endParaRPr lang="cs-CZ" dirty="0" smtClean="0"/>
          </a:p>
          <a:p>
            <a:pPr lvl="1"/>
            <a:r>
              <a:rPr lang="cs-CZ" dirty="0" smtClean="0"/>
              <a:t>Fiskální </a:t>
            </a:r>
            <a:r>
              <a:rPr lang="cs-CZ" dirty="0" smtClean="0">
                <a:solidFill>
                  <a:srgbClr val="00B050"/>
                </a:solidFill>
              </a:rPr>
              <a:t>= není-li akumulace s účelovým určením; příjemce výnosu sám rozhoduje o využití takto získaných prostředků.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6917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0166" y="888484"/>
            <a:ext cx="9288063" cy="678337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Druhy ekonomických nástrojů k ochraně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215991"/>
          </a:xfrm>
        </p:spPr>
        <p:txBody>
          <a:bodyPr/>
          <a:lstStyle/>
          <a:p>
            <a:r>
              <a:rPr lang="cs-CZ" dirty="0" smtClean="0"/>
              <a:t>Různé druhy členění, klasifikace podle různých znaků.</a:t>
            </a:r>
          </a:p>
          <a:p>
            <a:pPr lvl="1"/>
            <a:r>
              <a:rPr lang="cs-CZ" dirty="0" smtClean="0"/>
              <a:t>Pozitivní x negativní nástroje</a:t>
            </a:r>
          </a:p>
          <a:p>
            <a:pPr lvl="1"/>
            <a:r>
              <a:rPr lang="cs-CZ" dirty="0" smtClean="0"/>
              <a:t>Podle funkce</a:t>
            </a:r>
          </a:p>
          <a:p>
            <a:pPr lvl="1"/>
            <a:r>
              <a:rPr lang="cs-CZ" dirty="0" smtClean="0"/>
              <a:t>Podle oblasti (ochrana vod, ochrana ovzduší aj.)</a:t>
            </a:r>
          </a:p>
          <a:p>
            <a:pPr lvl="1"/>
            <a:r>
              <a:rPr lang="cs-CZ" b="1" dirty="0" smtClean="0">
                <a:solidFill>
                  <a:srgbClr val="FF0000"/>
                </a:solidFill>
              </a:rPr>
              <a:t>Nástroje platební x fondy x pojištění x kvóty a limity x zálohové systémy x výdaje z veřejného rozpočtu atd.</a:t>
            </a:r>
          </a:p>
          <a:p>
            <a:pPr lvl="1"/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Klasifikace OECD</a:t>
            </a:r>
          </a:p>
          <a:p>
            <a:pPr lvl="1"/>
            <a:r>
              <a:rPr lang="cs-CZ" dirty="0" smtClean="0"/>
              <a:t>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779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Klasifikace OECD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35171" y="1959112"/>
            <a:ext cx="4544695" cy="4232380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cs-CZ" sz="5091" dirty="0"/>
              <a:t>Poplatky za znečišťování životního prostředí:</a:t>
            </a:r>
            <a:endParaRPr lang="en-GB" sz="5091" dirty="0"/>
          </a:p>
          <a:p>
            <a:pPr lvl="1"/>
            <a:r>
              <a:rPr lang="cs-CZ" sz="5091" dirty="0"/>
              <a:t>poplatky za znečišťování ovzduší,</a:t>
            </a:r>
            <a:endParaRPr lang="en-GB" sz="5091" dirty="0"/>
          </a:p>
          <a:p>
            <a:pPr lvl="1"/>
            <a:r>
              <a:rPr lang="cs-CZ" sz="5091" dirty="0"/>
              <a:t>poplatky za vypouštění odpadních vod,</a:t>
            </a:r>
            <a:endParaRPr lang="en-GB" sz="5091" dirty="0"/>
          </a:p>
          <a:p>
            <a:pPr lvl="1"/>
            <a:r>
              <a:rPr lang="cs-CZ" sz="5091" dirty="0"/>
              <a:t>poplatky za ukládání odpadů na skládky,</a:t>
            </a:r>
            <a:endParaRPr lang="en-GB" sz="5091" dirty="0"/>
          </a:p>
          <a:p>
            <a:pPr lvl="1"/>
            <a:r>
              <a:rPr lang="cs-CZ" sz="5091" dirty="0"/>
              <a:t>poplatky za spalování odpadů,</a:t>
            </a:r>
            <a:endParaRPr lang="en-GB" sz="5091" dirty="0"/>
          </a:p>
          <a:p>
            <a:pPr lvl="1"/>
            <a:r>
              <a:rPr lang="cs-CZ" sz="5091" dirty="0"/>
              <a:t>poplatky za hluk,</a:t>
            </a:r>
            <a:endParaRPr lang="en-GB" sz="5091" dirty="0"/>
          </a:p>
          <a:p>
            <a:pPr lvl="1"/>
            <a:r>
              <a:rPr lang="cs-CZ" sz="5091" dirty="0"/>
              <a:t>administrativní, resp. místní poplatky.</a:t>
            </a:r>
          </a:p>
          <a:p>
            <a:r>
              <a:rPr lang="cs-CZ" sz="5091" dirty="0"/>
              <a:t>Poplatky za využívání přírodních zdrojů:</a:t>
            </a:r>
            <a:endParaRPr lang="en-GB" sz="5091" dirty="0"/>
          </a:p>
          <a:p>
            <a:pPr lvl="1"/>
            <a:r>
              <a:rPr lang="cs-CZ" sz="5091" dirty="0"/>
              <a:t>poplatky za odběry podzemní vody,</a:t>
            </a:r>
            <a:endParaRPr lang="en-GB" sz="5091" dirty="0"/>
          </a:p>
          <a:p>
            <a:pPr lvl="1"/>
            <a:r>
              <a:rPr lang="cs-CZ" sz="5091" dirty="0"/>
              <a:t>poplatky za odběry vody z vodních toků,</a:t>
            </a:r>
            <a:endParaRPr lang="en-GB" sz="5091" dirty="0"/>
          </a:p>
          <a:p>
            <a:pPr lvl="1"/>
            <a:r>
              <a:rPr lang="cs-CZ" sz="5091" dirty="0"/>
              <a:t>odvody za odnětí půdy ze zemědělského půdního fondu,</a:t>
            </a:r>
            <a:endParaRPr lang="en-GB" sz="5091" dirty="0"/>
          </a:p>
          <a:p>
            <a:pPr lvl="1"/>
            <a:r>
              <a:rPr lang="cs-CZ" sz="5091" dirty="0"/>
              <a:t>poplatky za odnětí pozemků plnění funkcí lesa,</a:t>
            </a:r>
            <a:endParaRPr lang="en-GB" sz="5091" dirty="0"/>
          </a:p>
          <a:p>
            <a:pPr lvl="1"/>
            <a:r>
              <a:rPr lang="cs-CZ" sz="5091" dirty="0"/>
              <a:t>úhrady z dobývacího prostoru a z vydobytých vyhrazených nerostů,</a:t>
            </a:r>
            <a:endParaRPr lang="en-GB" sz="5091" dirty="0"/>
          </a:p>
          <a:p>
            <a:pPr lvl="1"/>
            <a:r>
              <a:rPr lang="cs-CZ" sz="5091" dirty="0"/>
              <a:t>poplatky za kácení dřevin.</a:t>
            </a:r>
          </a:p>
          <a:p>
            <a:pPr lvl="0"/>
            <a:r>
              <a:rPr lang="cs-CZ" sz="5091" dirty="0"/>
              <a:t>Uživatelské poplatky:</a:t>
            </a:r>
            <a:endParaRPr lang="en-GB" sz="5091" dirty="0"/>
          </a:p>
          <a:p>
            <a:pPr lvl="1"/>
            <a:r>
              <a:rPr lang="cs-CZ" sz="5091" dirty="0"/>
              <a:t>poplatky za spotřebu látek poškozujících ozonovou vrstvu,</a:t>
            </a:r>
            <a:endParaRPr lang="en-GB" sz="5091" dirty="0"/>
          </a:p>
          <a:p>
            <a:pPr lvl="1"/>
            <a:r>
              <a:rPr lang="cs-CZ" sz="5091" dirty="0"/>
              <a:t>poplatky za užívání vybraných umělých hnojiv a pesticidů,</a:t>
            </a:r>
            <a:endParaRPr lang="en-GB" sz="5091" dirty="0"/>
          </a:p>
          <a:p>
            <a:pPr lvl="1"/>
            <a:r>
              <a:rPr lang="cs-CZ" sz="5091" dirty="0"/>
              <a:t>poplatky za používání tašek z umělých hmot, apod.</a:t>
            </a:r>
            <a:endParaRPr lang="en-GB" sz="5091" dirty="0"/>
          </a:p>
          <a:p>
            <a:pPr marL="400982" lvl="1"/>
            <a:endParaRPr lang="en-GB" sz="1432" dirty="0"/>
          </a:p>
          <a:p>
            <a:pPr lvl="0"/>
            <a:r>
              <a:rPr lang="cs-CZ" sz="5091" dirty="0"/>
              <a:t>Daně:</a:t>
            </a:r>
            <a:endParaRPr lang="en-GB" sz="5091" dirty="0"/>
          </a:p>
          <a:p>
            <a:pPr lvl="1"/>
            <a:r>
              <a:rPr lang="cs-CZ" sz="5091" dirty="0"/>
              <a:t>daně k ochraně životního prostředí,</a:t>
            </a:r>
            <a:endParaRPr lang="en-GB" sz="5091" dirty="0"/>
          </a:p>
          <a:p>
            <a:pPr lvl="1"/>
            <a:r>
              <a:rPr lang="cs-CZ" sz="5091" dirty="0"/>
              <a:t>komunální (místní) daně.</a:t>
            </a:r>
            <a:endParaRPr lang="en-GB" sz="5091" dirty="0"/>
          </a:p>
          <a:p>
            <a:pPr lvl="1"/>
            <a:endParaRPr lang="en-GB" sz="1432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13534" y="1476920"/>
            <a:ext cx="4544695" cy="5083441"/>
          </a:xfrm>
        </p:spPr>
        <p:txBody>
          <a:bodyPr>
            <a:normAutofit fontScale="25000" lnSpcReduction="20000"/>
          </a:bodyPr>
          <a:lstStyle/>
          <a:p>
            <a:r>
              <a:rPr lang="cs-CZ" sz="5091" dirty="0"/>
              <a:t>Sankční platby:</a:t>
            </a:r>
            <a:endParaRPr lang="en-GB" sz="5091" dirty="0"/>
          </a:p>
          <a:p>
            <a:pPr lvl="1"/>
            <a:r>
              <a:rPr lang="cs-CZ" sz="5091" dirty="0"/>
              <a:t>pokuty,</a:t>
            </a:r>
            <a:endParaRPr lang="en-GB" sz="5091" dirty="0"/>
          </a:p>
          <a:p>
            <a:pPr lvl="1"/>
            <a:r>
              <a:rPr lang="cs-CZ" sz="5091" dirty="0"/>
              <a:t>přirážky.</a:t>
            </a:r>
          </a:p>
          <a:p>
            <a:pPr lvl="0"/>
            <a:r>
              <a:rPr lang="cs-CZ" sz="5091" dirty="0"/>
              <a:t>Daňové úlevy:</a:t>
            </a:r>
            <a:endParaRPr lang="en-GB" sz="5091" dirty="0"/>
          </a:p>
          <a:p>
            <a:pPr lvl="1"/>
            <a:r>
              <a:rPr lang="cs-CZ" sz="5091" dirty="0"/>
              <a:t>v rámci DPH,</a:t>
            </a:r>
            <a:endParaRPr lang="en-GB" sz="5091" dirty="0"/>
          </a:p>
          <a:p>
            <a:pPr lvl="1"/>
            <a:r>
              <a:rPr lang="cs-CZ" sz="5091" dirty="0"/>
              <a:t>v rámci spotřebních daní,</a:t>
            </a:r>
            <a:endParaRPr lang="en-GB" sz="5091" dirty="0"/>
          </a:p>
          <a:p>
            <a:pPr lvl="1"/>
            <a:r>
              <a:rPr lang="cs-CZ" sz="5091" dirty="0"/>
              <a:t>v rámci daní z příjmů,</a:t>
            </a:r>
            <a:endParaRPr lang="en-GB" sz="5091" dirty="0"/>
          </a:p>
          <a:p>
            <a:pPr lvl="1"/>
            <a:r>
              <a:rPr lang="cs-CZ" sz="5091" dirty="0"/>
              <a:t>v rámci silniční daně,</a:t>
            </a:r>
            <a:endParaRPr lang="en-GB" sz="5091" dirty="0"/>
          </a:p>
          <a:p>
            <a:pPr lvl="1"/>
            <a:r>
              <a:rPr lang="cs-CZ" sz="5091" dirty="0"/>
              <a:t>v rámci daně z nemovitostí,</a:t>
            </a:r>
            <a:endParaRPr lang="en-GB" sz="5091" dirty="0"/>
          </a:p>
          <a:p>
            <a:pPr lvl="1"/>
            <a:r>
              <a:rPr lang="cs-CZ" sz="5091" dirty="0"/>
              <a:t>v rámci daně dědické a darovací.</a:t>
            </a:r>
            <a:endParaRPr lang="en-GB" sz="5091" dirty="0"/>
          </a:p>
          <a:p>
            <a:pPr lvl="0"/>
            <a:r>
              <a:rPr lang="cs-CZ" sz="5091" dirty="0"/>
              <a:t>Finanční podpory:</a:t>
            </a:r>
            <a:endParaRPr lang="en-GB" sz="5091" dirty="0"/>
          </a:p>
          <a:p>
            <a:pPr lvl="1"/>
            <a:r>
              <a:rPr lang="cs-CZ" sz="4740" dirty="0"/>
              <a:t>granty, dotace, dary:</a:t>
            </a:r>
            <a:endParaRPr lang="en-GB" sz="4740" dirty="0"/>
          </a:p>
          <a:p>
            <a:pPr lvl="1"/>
            <a:r>
              <a:rPr lang="cs-CZ" sz="4740" dirty="0"/>
              <a:t>ze státního rozpočtu,</a:t>
            </a:r>
            <a:endParaRPr lang="en-GB" sz="4740" dirty="0"/>
          </a:p>
          <a:p>
            <a:pPr lvl="1"/>
            <a:r>
              <a:rPr lang="cs-CZ" sz="4740" dirty="0"/>
              <a:t>z účelových fondů,</a:t>
            </a:r>
            <a:endParaRPr lang="en-GB" sz="4740" dirty="0"/>
          </a:p>
          <a:p>
            <a:pPr lvl="1"/>
            <a:r>
              <a:rPr lang="cs-CZ" sz="4740" dirty="0"/>
              <a:t>výhodné půjčky (soft </a:t>
            </a:r>
            <a:r>
              <a:rPr lang="cs-CZ" sz="4740" dirty="0" err="1"/>
              <a:t>loans</a:t>
            </a:r>
            <a:r>
              <a:rPr lang="cs-CZ" sz="4740" dirty="0"/>
              <a:t>),</a:t>
            </a:r>
            <a:endParaRPr lang="en-GB" sz="4740" dirty="0"/>
          </a:p>
          <a:p>
            <a:pPr lvl="1"/>
            <a:r>
              <a:rPr lang="cs-CZ" sz="4740" dirty="0"/>
              <a:t>garance úvěrů.</a:t>
            </a:r>
            <a:endParaRPr lang="en-GB" sz="4740" dirty="0"/>
          </a:p>
          <a:p>
            <a:pPr lvl="0"/>
            <a:r>
              <a:rPr lang="cs-CZ" sz="5091" dirty="0"/>
              <a:t>Úlevy:</a:t>
            </a:r>
            <a:endParaRPr lang="en-GB" sz="5091" dirty="0"/>
          </a:p>
          <a:p>
            <a:pPr lvl="1"/>
            <a:r>
              <a:rPr lang="cs-CZ" sz="4740" dirty="0"/>
              <a:t>v placení poplatků,</a:t>
            </a:r>
            <a:endParaRPr lang="en-GB" sz="4740" dirty="0"/>
          </a:p>
          <a:p>
            <a:pPr lvl="1"/>
            <a:r>
              <a:rPr lang="cs-CZ" sz="4740" dirty="0"/>
              <a:t>ostatní úlevy.</a:t>
            </a:r>
            <a:endParaRPr lang="en-GB" sz="4740" dirty="0"/>
          </a:p>
          <a:p>
            <a:pPr lvl="0"/>
            <a:r>
              <a:rPr lang="cs-CZ" sz="5091" dirty="0"/>
              <a:t>Depozitně refundační systémy:</a:t>
            </a:r>
            <a:endParaRPr lang="en-GB" sz="5091" dirty="0"/>
          </a:p>
          <a:p>
            <a:pPr lvl="1"/>
            <a:r>
              <a:rPr lang="cs-CZ" sz="4740" dirty="0"/>
              <a:t>zálohování,</a:t>
            </a:r>
            <a:endParaRPr lang="en-GB" sz="4740" dirty="0"/>
          </a:p>
          <a:p>
            <a:pPr lvl="1"/>
            <a:r>
              <a:rPr lang="cs-CZ" sz="4740" dirty="0"/>
              <a:t>recyklační poplatky.</a:t>
            </a:r>
            <a:endParaRPr lang="en-GB" sz="4740" dirty="0"/>
          </a:p>
          <a:p>
            <a:pPr lvl="0"/>
            <a:r>
              <a:rPr lang="cs-CZ" sz="5091" dirty="0"/>
              <a:t>Obchodovatelná emisní povolení.</a:t>
            </a:r>
            <a:endParaRPr lang="en-GB" sz="5091" dirty="0"/>
          </a:p>
          <a:p>
            <a:pPr lvl="0"/>
            <a:r>
              <a:rPr lang="cs-CZ" sz="5091" dirty="0"/>
              <a:t>Environmentální pojištění.</a:t>
            </a:r>
            <a:endParaRPr lang="en-GB" sz="5091" dirty="0"/>
          </a:p>
          <a:p>
            <a:endParaRPr lang="cs-CZ" sz="1432" dirty="0"/>
          </a:p>
          <a:p>
            <a:pPr lvl="1"/>
            <a:endParaRPr lang="en-GB" sz="1081" dirty="0"/>
          </a:p>
        </p:txBody>
      </p:sp>
    </p:spTree>
    <p:extLst>
      <p:ext uri="{BB962C8B-B14F-4D97-AF65-F5344CB8AC3E}">
        <p14:creationId xmlns:p14="http://schemas.microsoft.com/office/powerpoint/2010/main" val="3109065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Nástroje platební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661993"/>
          </a:xfrm>
        </p:spPr>
        <p:txBody>
          <a:bodyPr/>
          <a:lstStyle/>
          <a:p>
            <a:r>
              <a:rPr lang="cs-CZ" dirty="0" smtClean="0"/>
              <a:t>Nejběžnější zpoplatnění vybraných činností.</a:t>
            </a:r>
          </a:p>
          <a:p>
            <a:r>
              <a:rPr lang="cs-CZ" dirty="0" smtClean="0"/>
              <a:t>Funkce fiskální a akumulační zejména.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Daně a daňová zvýhodnění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Poplatky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Cla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Cenové úhrady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220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Fondy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r>
              <a:rPr lang="cs-CZ" dirty="0" smtClean="0"/>
              <a:t>Účelové sdružení finančních prostředků.</a:t>
            </a:r>
          </a:p>
          <a:p>
            <a:r>
              <a:rPr lang="cs-CZ" dirty="0" smtClean="0"/>
              <a:t>Funkce akumulační zejména.</a:t>
            </a:r>
          </a:p>
          <a:p>
            <a:r>
              <a:rPr lang="cs-CZ" dirty="0" smtClean="0"/>
              <a:t>Veřejné fondy mnohdy řazeny k institucionálním prostředkům ochrany životního prostředí</a:t>
            </a:r>
          </a:p>
        </p:txBody>
      </p:sp>
    </p:spTree>
    <p:extLst>
      <p:ext uri="{BB962C8B-B14F-4D97-AF65-F5344CB8AC3E}">
        <p14:creationId xmlns:p14="http://schemas.microsoft.com/office/powerpoint/2010/main" val="387296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Environmentální pojištění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r>
              <a:rPr lang="cs-CZ" dirty="0" smtClean="0"/>
              <a:t>Klasická forma zajištění finančních prostředků pro případ určité budoucí skutečnosti.</a:t>
            </a:r>
          </a:p>
          <a:p>
            <a:r>
              <a:rPr lang="cs-CZ" dirty="0" smtClean="0"/>
              <a:t>Soukromoprávní smluvní vztah.</a:t>
            </a:r>
          </a:p>
          <a:p>
            <a:r>
              <a:rPr lang="cs-CZ" dirty="0" smtClean="0"/>
              <a:t>Zajišťovací funkce, motivační funkce.</a:t>
            </a:r>
          </a:p>
        </p:txBody>
      </p:sp>
    </p:spTree>
    <p:extLst>
      <p:ext uri="{BB962C8B-B14F-4D97-AF65-F5344CB8AC3E}">
        <p14:creationId xmlns:p14="http://schemas.microsoft.com/office/powerpoint/2010/main" val="1402219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Trhy s obchodovatelnými kvótami a limity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r>
              <a:rPr lang="cs-CZ" dirty="0" smtClean="0"/>
              <a:t>Otázkou, zda je to ekonomická nástroj či spíše administrativně-právní nástroj.</a:t>
            </a:r>
          </a:p>
        </p:txBody>
      </p:sp>
    </p:spTree>
    <p:extLst>
      <p:ext uri="{BB962C8B-B14F-4D97-AF65-F5344CB8AC3E}">
        <p14:creationId xmlns:p14="http://schemas.microsoft.com/office/powerpoint/2010/main" val="1193925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Zálohové systémy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r>
              <a:rPr lang="cs-CZ" dirty="0" smtClean="0"/>
              <a:t>Povinnost zpětného odběru těmi subjekty, které výrobky na trh uvedly.</a:t>
            </a:r>
          </a:p>
          <a:p>
            <a:r>
              <a:rPr lang="cs-CZ" dirty="0" smtClean="0"/>
              <a:t>Spíše než nepřímá regulace se jedná o smíšený nástroj.</a:t>
            </a:r>
          </a:p>
        </p:txBody>
      </p:sp>
    </p:spTree>
    <p:extLst>
      <p:ext uri="{BB962C8B-B14F-4D97-AF65-F5344CB8AC3E}">
        <p14:creationId xmlns:p14="http://schemas.microsoft.com/office/powerpoint/2010/main" val="2224105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Výdaje z veřejných rozpočtů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r>
              <a:rPr lang="cs-CZ" dirty="0" smtClean="0"/>
              <a:t>Státní rozpočet, účelové fondy, místní rozpočty, rozpočet EU a strukturální fondy.</a:t>
            </a:r>
          </a:p>
          <a:p>
            <a:r>
              <a:rPr lang="cs-CZ" dirty="0" smtClean="0"/>
              <a:t>Oblast veřejných financí.</a:t>
            </a:r>
          </a:p>
          <a:p>
            <a:r>
              <a:rPr lang="cs-CZ" dirty="0" smtClean="0"/>
              <a:t>Přímé výdaje x finanční podpory.</a:t>
            </a:r>
          </a:p>
        </p:txBody>
      </p:sp>
    </p:spTree>
    <p:extLst>
      <p:ext uri="{BB962C8B-B14F-4D97-AF65-F5344CB8AC3E}">
        <p14:creationId xmlns:p14="http://schemas.microsoft.com/office/powerpoint/2010/main" val="2238326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735172" y="774064"/>
            <a:ext cx="9223057" cy="1162569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Využitelnost ekonomických nástrojů</a:t>
            </a:r>
            <a:endParaRPr lang="en-GB" sz="36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661993"/>
          </a:xfrm>
        </p:spPr>
        <p:txBody>
          <a:bodyPr/>
          <a:lstStyle/>
          <a:p>
            <a:r>
              <a:rPr lang="cs-CZ" dirty="0" smtClean="0"/>
              <a:t>V obecné rovině je možné stanovit určité aplikační přednosti a též nedostatky ekonomických nástrojů ochrany životního prostředí.</a:t>
            </a:r>
          </a:p>
          <a:p>
            <a:r>
              <a:rPr lang="cs-CZ" dirty="0" smtClean="0"/>
              <a:t>Stanovit je možné v obecné rovině i potenciální rizika spojená s využíváním nástrojů (ideálně pak je vhodné nástroje například kombinovat a eliminovat jejich rizikové faktory).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Hodnocení ekonomických nástrojů je však možné zpravidla provádět ve vztahu ke konkrétnímu úkolů, který má být daným konkrétním nástrojem řešen.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324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/>
              <a:t>Výhody a nevýhody ekonomických nástrojů z pohledu jejich využitelnosti</a:t>
            </a:r>
            <a:endParaRPr lang="en-GB" sz="36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736565" y="2331654"/>
            <a:ext cx="4523809" cy="430887"/>
          </a:xfrm>
        </p:spPr>
        <p:txBody>
          <a:bodyPr/>
          <a:lstStyle/>
          <a:p>
            <a:r>
              <a:rPr lang="cs-CZ" sz="2800" dirty="0" smtClean="0"/>
              <a:t>Výhody </a:t>
            </a:r>
            <a:endParaRPr lang="en-GB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cs-CZ" sz="7200" dirty="0" smtClean="0"/>
              <a:t>Tržní konformita</a:t>
            </a:r>
          </a:p>
          <a:p>
            <a:r>
              <a:rPr lang="cs-CZ" sz="7200" dirty="0" smtClean="0">
                <a:solidFill>
                  <a:srgbClr val="00B050"/>
                </a:solidFill>
              </a:rPr>
              <a:t>= rozšiřování tržního mechanizmu, využívání tradičních institutů tržního hospodářství (např. daní)</a:t>
            </a:r>
          </a:p>
          <a:p>
            <a:r>
              <a:rPr lang="cs-CZ" sz="7200" dirty="0" smtClean="0"/>
              <a:t>Nižší náklady regulace</a:t>
            </a:r>
          </a:p>
          <a:p>
            <a:r>
              <a:rPr lang="cs-CZ" sz="7200" dirty="0" smtClean="0">
                <a:solidFill>
                  <a:srgbClr val="00B050"/>
                </a:solidFill>
              </a:rPr>
              <a:t>= povolování/ prosazování – vyšší zátěž regulátora, než například správa určitého poplatku</a:t>
            </a:r>
          </a:p>
          <a:p>
            <a:r>
              <a:rPr lang="cs-CZ" sz="7200" dirty="0" smtClean="0"/>
              <a:t>Ekonomická efektivnost</a:t>
            </a:r>
          </a:p>
          <a:p>
            <a:r>
              <a:rPr lang="cs-CZ" sz="7200" dirty="0" smtClean="0">
                <a:solidFill>
                  <a:srgbClr val="00B050"/>
                </a:solidFill>
              </a:rPr>
              <a:t>= automatické zohledňování individuálních MC na snižování zátěže životního prostředí (kvóty, limity zejména)</a:t>
            </a:r>
          </a:p>
          <a:p>
            <a:r>
              <a:rPr lang="cs-CZ" sz="7200" dirty="0" smtClean="0"/>
              <a:t>Inovativnost</a:t>
            </a:r>
          </a:p>
          <a:p>
            <a:r>
              <a:rPr lang="cs-CZ" sz="7200" dirty="0" smtClean="0">
                <a:solidFill>
                  <a:srgbClr val="00B050"/>
                </a:solidFill>
              </a:rPr>
              <a:t>=„</a:t>
            </a:r>
            <a:r>
              <a:rPr lang="cs-CZ" sz="7200" dirty="0" err="1" smtClean="0">
                <a:solidFill>
                  <a:srgbClr val="00B050"/>
                </a:solidFill>
              </a:rPr>
              <a:t>inovation</a:t>
            </a:r>
            <a:r>
              <a:rPr lang="cs-CZ" sz="7200" dirty="0" smtClean="0">
                <a:solidFill>
                  <a:srgbClr val="00B050"/>
                </a:solidFill>
              </a:rPr>
              <a:t> </a:t>
            </a:r>
            <a:r>
              <a:rPr lang="cs-CZ" sz="7200" dirty="0" err="1" smtClean="0">
                <a:solidFill>
                  <a:srgbClr val="00B050"/>
                </a:solidFill>
              </a:rPr>
              <a:t>friendly</a:t>
            </a:r>
            <a:r>
              <a:rPr lang="cs-CZ" sz="7200" dirty="0" smtClean="0">
                <a:solidFill>
                  <a:srgbClr val="00B050"/>
                </a:solidFill>
              </a:rPr>
              <a:t>“ – hledání nových environmentálně příznivějších způsobů chování, výroby apod.</a:t>
            </a:r>
          </a:p>
          <a:p>
            <a:endParaRPr lang="en-GB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5413534" y="2331654"/>
            <a:ext cx="4546088" cy="430887"/>
          </a:xfrm>
        </p:spPr>
        <p:txBody>
          <a:bodyPr/>
          <a:lstStyle/>
          <a:p>
            <a:r>
              <a:rPr lang="cs-CZ" sz="2800" dirty="0" smtClean="0"/>
              <a:t>Nevýhody</a:t>
            </a:r>
            <a:endParaRPr lang="en-GB" sz="28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Nejistý výsledek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? zda vůbec, kolik či v jakém rozsahu přistoupí regulované subjekty nabídku finanční stimulace?</a:t>
            </a:r>
          </a:p>
          <a:p>
            <a:r>
              <a:rPr lang="cs-CZ" dirty="0" smtClean="0"/>
              <a:t>Omezený věcný dopad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= neschopnost ekonomických  nástrojů přispívat k řešení havárií a jiných situací akutního ohrožení životního prostředí nebo zdraví lidí</a:t>
            </a:r>
          </a:p>
          <a:p>
            <a:endParaRPr lang="cs-CZ" dirty="0" smtClean="0">
              <a:solidFill>
                <a:srgbClr val="00B050"/>
              </a:solidFill>
            </a:endParaRPr>
          </a:p>
          <a:p>
            <a:r>
              <a:rPr lang="cs-CZ" dirty="0" smtClean="0">
                <a:solidFill>
                  <a:srgbClr val="FF0000"/>
                </a:solidFill>
              </a:rPr>
              <a:t>Další příklady nevyužitelnosti: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Lokální charakter znečištění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Územní ochrana životního prostředí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Ochrana ohrožených druhů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25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735172" y="962038"/>
            <a:ext cx="9223057" cy="588437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Rizikové faktory ekonomických nástrojů </a:t>
            </a:r>
            <a:endParaRPr lang="en-GB" sz="36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1231900" y="1630915"/>
            <a:ext cx="8610600" cy="4699945"/>
          </a:xfrm>
        </p:spPr>
        <p:txBody>
          <a:bodyPr>
            <a:normAutofit fontScale="92500" lnSpcReduction="10000"/>
          </a:bodyPr>
          <a:lstStyle/>
          <a:p>
            <a:r>
              <a:rPr lang="cs-CZ" sz="1750" dirty="0"/>
              <a:t>Kouzlo nechtěného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odlišné důsledky, než bylo předpokládáno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někdy i méně enviro méně příznivé či zcela nepříznivé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příklad: nakládání s domovním odpadem?</a:t>
            </a:r>
          </a:p>
          <a:p>
            <a:r>
              <a:rPr lang="cs-CZ" sz="1750" dirty="0"/>
              <a:t>Vytloukání klínu klínem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nutno hledět na princip komplexnosti při ochraně životního prostředí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pozitivní pro určitou složku ŽP či lokalitu nemusí být pozitivní z hlediska dopadu na kompletní životní prostředí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příklad: obnovitelné zdroje energie a jejich podpora vs. povolování umístění větrných elektráren nevyjímaje chráněná území</a:t>
            </a:r>
          </a:p>
          <a:p>
            <a:r>
              <a:rPr lang="cs-CZ" sz="1750" dirty="0"/>
              <a:t>Vyschlé zdroje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ekonomické nástroje plní často motivační, fiskální ( či akumulační) funkci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„dvojí dividenda“ – označení pro dvojí pozitivní efekt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motivační funkce způsobí, že fiskální či akumulační funkce bude pouze dočasně (poté výpadek příjmů veřejných rozpočtů)</a:t>
            </a:r>
          </a:p>
          <a:p>
            <a:r>
              <a:rPr lang="cs-CZ" sz="1750" dirty="0"/>
              <a:t>Motivovaný regulátor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souběh fiskální a motivační funkce nebo s jiným regulačním nástrojem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regulátor zároveň příjemce vnosu ekonomického nástroje = upřednostní fiskální efekt</a:t>
            </a:r>
          </a:p>
          <a:p>
            <a:pPr lvl="1"/>
            <a:r>
              <a:rPr lang="cs-CZ" sz="1750" dirty="0">
                <a:solidFill>
                  <a:srgbClr val="00B050"/>
                </a:solidFill>
              </a:rPr>
              <a:t>příklad: poplatek za ukládání odpadu na skládku – obec jako regulátor a příjemce výnosu z poplatku</a:t>
            </a:r>
          </a:p>
          <a:p>
            <a:pPr lvl="1"/>
            <a:endParaRPr lang="cs-CZ" sz="1750" dirty="0">
              <a:solidFill>
                <a:srgbClr val="00B05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694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54254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Kritéria pro volbu ekonomických nástrojů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7423" y="2375205"/>
            <a:ext cx="9751878" cy="3816286"/>
          </a:xfrm>
        </p:spPr>
        <p:txBody>
          <a:bodyPr>
            <a:normAutofit fontScale="92500"/>
          </a:bodyPr>
          <a:lstStyle/>
          <a:p>
            <a:pPr lvl="0"/>
            <a:r>
              <a:rPr lang="cs-CZ" dirty="0"/>
              <a:t>Environmentální </a:t>
            </a:r>
            <a:r>
              <a:rPr lang="cs-CZ" dirty="0" smtClean="0"/>
              <a:t>účinnost </a:t>
            </a:r>
            <a:r>
              <a:rPr lang="cs-CZ" dirty="0" smtClean="0">
                <a:solidFill>
                  <a:srgbClr val="00B050"/>
                </a:solidFill>
              </a:rPr>
              <a:t>= priority – nejnaléhavější problémy v oblasti ŽP </a:t>
            </a:r>
            <a:endParaRPr lang="en-GB" dirty="0"/>
          </a:p>
          <a:p>
            <a:pPr lvl="0"/>
            <a:r>
              <a:rPr lang="cs-CZ" dirty="0" smtClean="0"/>
              <a:t>Ekonomická efektivnost </a:t>
            </a:r>
            <a:r>
              <a:rPr lang="cs-CZ" dirty="0" smtClean="0">
                <a:solidFill>
                  <a:srgbClr val="00B050"/>
                </a:solidFill>
              </a:rPr>
              <a:t>= poplatky a daně nastavit tak, aby nebylo výhodnější platit poplatky ve srovnání s investováním do omezení znečištění</a:t>
            </a:r>
            <a:endParaRPr lang="en-GB" dirty="0"/>
          </a:p>
          <a:p>
            <a:pPr lvl="0"/>
            <a:r>
              <a:rPr lang="cs-CZ" dirty="0" smtClean="0"/>
              <a:t>Nákladová efektivnost </a:t>
            </a:r>
            <a:r>
              <a:rPr lang="cs-CZ" dirty="0" smtClean="0">
                <a:solidFill>
                  <a:srgbClr val="00B050"/>
                </a:solidFill>
              </a:rPr>
              <a:t>= minimální náklady na dosažení žádoucího efektu (snížení rozsahu životního prostředí)</a:t>
            </a:r>
            <a:endParaRPr lang="en-GB" dirty="0"/>
          </a:p>
          <a:p>
            <a:pPr lvl="0"/>
            <a:r>
              <a:rPr lang="cs-CZ" dirty="0" smtClean="0"/>
              <a:t>Jednoduchost aplikace </a:t>
            </a:r>
            <a:r>
              <a:rPr lang="cs-CZ" dirty="0" smtClean="0">
                <a:solidFill>
                  <a:srgbClr val="00B050"/>
                </a:solidFill>
              </a:rPr>
              <a:t>= nepříliš komplikovaný systém uplatňování (odvodů, výpočtu aj.)</a:t>
            </a:r>
            <a:endParaRPr lang="en-GB" dirty="0"/>
          </a:p>
          <a:p>
            <a:pPr lvl="0"/>
            <a:r>
              <a:rPr lang="cs-CZ" dirty="0" smtClean="0"/>
              <a:t>Soulad </a:t>
            </a:r>
            <a:r>
              <a:rPr lang="cs-CZ" dirty="0"/>
              <a:t>(konzistentnost) s mezinárodními dohodami a </a:t>
            </a:r>
            <a:r>
              <a:rPr lang="cs-CZ" dirty="0" smtClean="0"/>
              <a:t>závazky </a:t>
            </a:r>
            <a:r>
              <a:rPr lang="cs-CZ" dirty="0" smtClean="0">
                <a:solidFill>
                  <a:srgbClr val="00B050"/>
                </a:solidFill>
              </a:rPr>
              <a:t>= brát v úvahu mezinárodní dohody a závazky</a:t>
            </a:r>
            <a:endParaRPr lang="en-GB" dirty="0"/>
          </a:p>
          <a:p>
            <a:pPr lvl="0"/>
            <a:r>
              <a:rPr lang="cs-CZ" dirty="0" smtClean="0"/>
              <a:t>Distribuční efekt </a:t>
            </a:r>
            <a:r>
              <a:rPr lang="cs-CZ" dirty="0" smtClean="0">
                <a:solidFill>
                  <a:srgbClr val="00B050"/>
                </a:solidFill>
              </a:rPr>
              <a:t>= dopady poplatků hodnotit z pohledu cen a zohlednit/ kompenzovat v jiných politikách (sociální politika, cenová politika, důchodová politika aj.)</a:t>
            </a:r>
            <a:endParaRPr lang="cs-CZ" dirty="0"/>
          </a:p>
          <a:p>
            <a:pPr lvl="0"/>
            <a:endParaRPr lang="cs-CZ" dirty="0"/>
          </a:p>
          <a:p>
            <a:r>
              <a:rPr lang="cs-CZ" b="1" dirty="0" smtClean="0">
                <a:solidFill>
                  <a:srgbClr val="FF0000"/>
                </a:solidFill>
              </a:rPr>
              <a:t>Základní </a:t>
            </a:r>
            <a:r>
              <a:rPr lang="cs-CZ" b="1" dirty="0">
                <a:solidFill>
                  <a:srgbClr val="FF0000"/>
                </a:solidFill>
              </a:rPr>
              <a:t>obecné předpoklady optimálního působení ekonomických </a:t>
            </a:r>
            <a:r>
              <a:rPr lang="cs-CZ" b="1" dirty="0" smtClean="0">
                <a:solidFill>
                  <a:srgbClr val="FF0000"/>
                </a:solidFill>
              </a:rPr>
              <a:t>nástrojů: </a:t>
            </a:r>
          </a:p>
          <a:p>
            <a:r>
              <a:rPr lang="cs-CZ" dirty="0" smtClean="0"/>
              <a:t>dokonale </a:t>
            </a:r>
            <a:r>
              <a:rPr lang="cs-CZ" dirty="0"/>
              <a:t>konkurenční </a:t>
            </a:r>
            <a:r>
              <a:rPr lang="cs-CZ" dirty="0" smtClean="0"/>
              <a:t>prostředí</a:t>
            </a:r>
          </a:p>
          <a:p>
            <a:r>
              <a:rPr lang="cs-CZ" dirty="0" smtClean="0"/>
              <a:t>jasně </a:t>
            </a:r>
            <a:r>
              <a:rPr lang="cs-CZ" dirty="0"/>
              <a:t>vymezená vlastnická </a:t>
            </a:r>
            <a:r>
              <a:rPr lang="cs-CZ" dirty="0" smtClean="0"/>
              <a:t>práva</a:t>
            </a:r>
          </a:p>
          <a:p>
            <a:r>
              <a:rPr lang="cs-CZ" dirty="0" smtClean="0"/>
              <a:t>motivace – </a:t>
            </a:r>
            <a:r>
              <a:rPr lang="cs-CZ" dirty="0"/>
              <a:t>stimulace </a:t>
            </a:r>
            <a:endParaRPr lang="cs-CZ" dirty="0" smtClean="0"/>
          </a:p>
          <a:p>
            <a:r>
              <a:rPr lang="cs-CZ" dirty="0" smtClean="0"/>
              <a:t>vhodná </a:t>
            </a:r>
            <a:r>
              <a:rPr lang="cs-CZ" dirty="0"/>
              <a:t>kombinace s administrativními nástroji.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37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43765"/>
            <a:ext cx="9223057" cy="60478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Mikroekonomický pohled na ekonomické nástroje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492990"/>
          </a:xfrm>
        </p:spPr>
        <p:txBody>
          <a:bodyPr/>
          <a:lstStyle/>
          <a:p>
            <a:r>
              <a:rPr lang="cs-CZ" dirty="0"/>
              <a:t>významné změny v chování podniků vzhledem k životnímu prostředí (tento proces je zvlášť dynamický v ČR a ostatních postkomunistických zemích, kde odpovídajících změn v chování podniků má být dosaženo přibližně v pětinásobně kratším období, než tomu bylo v rozvinutých západoevropských zemích</a:t>
            </a:r>
            <a:r>
              <a:rPr lang="cs-CZ" dirty="0" smtClean="0"/>
              <a:t>)</a:t>
            </a:r>
          </a:p>
          <a:p>
            <a:r>
              <a:rPr lang="cs-CZ" dirty="0"/>
              <a:t>k</a:t>
            </a:r>
            <a:r>
              <a:rPr lang="cs-CZ" dirty="0" smtClean="0"/>
              <a:t>valitní </a:t>
            </a:r>
            <a:r>
              <a:rPr lang="cs-CZ" dirty="0"/>
              <a:t>a přesné </a:t>
            </a:r>
            <a:r>
              <a:rPr lang="cs-CZ" b="1" dirty="0"/>
              <a:t>účetnictví environmentálních nákladů</a:t>
            </a:r>
            <a:r>
              <a:rPr lang="cs-CZ" dirty="0"/>
              <a:t> </a:t>
            </a:r>
            <a:endParaRPr lang="cs-CZ" dirty="0" smtClean="0"/>
          </a:p>
          <a:p>
            <a:r>
              <a:rPr lang="cs-CZ" dirty="0"/>
              <a:t>a</a:t>
            </a:r>
            <a:r>
              <a:rPr lang="cs-CZ" dirty="0" smtClean="0"/>
              <a:t>nalýza životního cyklu</a:t>
            </a: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Life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cycle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analysis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Life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cycle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assessment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Life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cycle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cost</a:t>
            </a:r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 err="1" smtClean="0">
                <a:solidFill>
                  <a:srgbClr val="00B050"/>
                </a:solidFill>
              </a:rPr>
              <a:t>analysis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148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962038"/>
            <a:ext cx="9223057" cy="65381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Nástrojový mix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Účinnost jednotlivých používaných nástrojů na ochranu životního prostředí podpoří využití tzv. nástrojového </a:t>
            </a:r>
            <a:r>
              <a:rPr lang="cs-CZ" dirty="0"/>
              <a:t>mixu. </a:t>
            </a:r>
            <a:endParaRPr lang="cs-CZ" dirty="0" smtClean="0"/>
          </a:p>
          <a:p>
            <a:r>
              <a:rPr lang="cs-CZ" dirty="0" smtClean="0"/>
              <a:t>Předpokladem </a:t>
            </a:r>
            <a:r>
              <a:rPr lang="cs-CZ" dirty="0"/>
              <a:t>jeho racionální ho sestavení je:</a:t>
            </a:r>
            <a:endParaRPr lang="en-GB" dirty="0"/>
          </a:p>
          <a:p>
            <a:pPr lvl="1"/>
            <a:r>
              <a:rPr lang="cs-CZ" dirty="0"/>
              <a:t>identifikace a zřetelné definování environmentálních problémů,</a:t>
            </a:r>
            <a:endParaRPr lang="en-GB" dirty="0"/>
          </a:p>
          <a:p>
            <a:pPr lvl="1"/>
            <a:r>
              <a:rPr lang="cs-CZ" dirty="0"/>
              <a:t>stanovení jasných cílů, které by měly být jako jejich řešení dosaženy (pokud možno v operacionálním tvaru, tj. vymezených kvalitativně, kvantitativně a časově),</a:t>
            </a:r>
            <a:endParaRPr lang="en-GB" dirty="0"/>
          </a:p>
          <a:p>
            <a:pPr lvl="1"/>
            <a:r>
              <a:rPr lang="cs-CZ" dirty="0"/>
              <a:t>návrh a hledání optimálního souboru ekonomických, normativních a informačních nástrojů (vytváření nástrojového mixu),</a:t>
            </a:r>
            <a:endParaRPr lang="en-GB" dirty="0"/>
          </a:p>
          <a:p>
            <a:pPr lvl="1"/>
            <a:r>
              <a:rPr lang="cs-CZ" dirty="0"/>
              <a:t>modelové hodnocení environmentální účinnosti a ekonomické efektivnosti působení navrhovaného nástrojového mixu.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922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3155" y="913001"/>
            <a:ext cx="9701037" cy="637474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Ekonomické nástroje ochrany životního prostředí v ČR – vybrané nástroje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2634" y="2420570"/>
            <a:ext cx="7380961" cy="2492990"/>
          </a:xfrm>
        </p:spPr>
        <p:txBody>
          <a:bodyPr/>
          <a:lstStyle/>
          <a:p>
            <a:r>
              <a:rPr lang="cs-CZ" dirty="0" smtClean="0"/>
              <a:t>Zákon č. 17/1992 Sb., o životním prostředí, v platném znění uvádí (§ 31 až 33):</a:t>
            </a:r>
          </a:p>
          <a:p>
            <a:pPr lvl="1"/>
            <a:r>
              <a:rPr lang="cs-CZ" dirty="0" smtClean="0"/>
              <a:t>Daně</a:t>
            </a:r>
          </a:p>
          <a:p>
            <a:pPr lvl="1"/>
            <a:r>
              <a:rPr lang="cs-CZ" dirty="0" smtClean="0"/>
              <a:t>Poplatky</a:t>
            </a:r>
          </a:p>
          <a:p>
            <a:pPr lvl="1"/>
            <a:r>
              <a:rPr lang="cs-CZ" dirty="0" smtClean="0"/>
              <a:t>Odvody</a:t>
            </a:r>
          </a:p>
          <a:p>
            <a:pPr lvl="1"/>
            <a:r>
              <a:rPr lang="cs-CZ" dirty="0" smtClean="0"/>
              <a:t>Další platby</a:t>
            </a:r>
          </a:p>
          <a:p>
            <a:pPr lvl="1"/>
            <a:r>
              <a:rPr lang="cs-CZ" dirty="0" smtClean="0"/>
              <a:t>Daňová a poplatková zvýhodnění</a:t>
            </a:r>
          </a:p>
          <a:p>
            <a:pPr lvl="1"/>
            <a:r>
              <a:rPr lang="cs-CZ" dirty="0" smtClean="0"/>
              <a:t>Úvěry a dotace</a:t>
            </a:r>
          </a:p>
          <a:p>
            <a:pPr lvl="1"/>
            <a:r>
              <a:rPr lang="cs-CZ" dirty="0" smtClean="0"/>
              <a:t>Fondy – významný </a:t>
            </a:r>
            <a:r>
              <a:rPr lang="cs-CZ" b="1" dirty="0" smtClean="0">
                <a:solidFill>
                  <a:srgbClr val="FF0000"/>
                </a:solidFill>
              </a:rPr>
              <a:t>Státní fond životního prostředí ČR</a:t>
            </a:r>
          </a:p>
          <a:p>
            <a:pPr marL="400982"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476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1232" y="710175"/>
            <a:ext cx="979093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Ekonomické nástroje ochrany životního prostředí v ČR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r>
              <a:rPr lang="cs-CZ" dirty="0" smtClean="0"/>
              <a:t>Různé nástroje dle oblastí:</a:t>
            </a:r>
          </a:p>
          <a:p>
            <a:pPr lvl="1"/>
            <a:r>
              <a:rPr lang="cs-CZ" dirty="0" smtClean="0"/>
              <a:t>Ochrana vod</a:t>
            </a:r>
          </a:p>
          <a:p>
            <a:pPr lvl="1"/>
            <a:r>
              <a:rPr lang="cs-CZ" dirty="0" smtClean="0"/>
              <a:t>Ochrana ovzduší</a:t>
            </a:r>
          </a:p>
          <a:p>
            <a:pPr lvl="1"/>
            <a:r>
              <a:rPr lang="cs-CZ" dirty="0" smtClean="0"/>
              <a:t>Hospodaří energií</a:t>
            </a:r>
          </a:p>
          <a:p>
            <a:pPr lvl="1"/>
            <a:r>
              <a:rPr lang="cs-CZ" dirty="0" smtClean="0"/>
              <a:t>Nakládání s odpady a obaly</a:t>
            </a:r>
          </a:p>
          <a:p>
            <a:pPr lvl="1"/>
            <a:r>
              <a:rPr lang="cs-CZ" dirty="0" smtClean="0"/>
              <a:t>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813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9073" y="675992"/>
            <a:ext cx="9995255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Ekonomické nástroje ochrany životního prostředí v ČR – subjekty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2634" y="2420570"/>
            <a:ext cx="7380961" cy="1107996"/>
          </a:xfrm>
        </p:spPr>
        <p:txBody>
          <a:bodyPr/>
          <a:lstStyle/>
          <a:p>
            <a:r>
              <a:rPr lang="cs-CZ" dirty="0" smtClean="0"/>
              <a:t>Stát, ministerstva, správní orgány</a:t>
            </a:r>
          </a:p>
          <a:p>
            <a:r>
              <a:rPr lang="cs-CZ" dirty="0" smtClean="0"/>
              <a:t>Fondy</a:t>
            </a:r>
          </a:p>
          <a:p>
            <a:r>
              <a:rPr lang="cs-CZ" dirty="0" smtClean="0"/>
              <a:t>Municipality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154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685656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Ekonomie životního prostředí (environmentální ekonomie)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848225"/>
            <a:ext cx="9223057" cy="38162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ekonomie zabývající se stavem a kvalitou životního prostředí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Vychází z neoklasické ekonomie – vliv vzácnosti na cenu výrobních faktorů (práce, půda, kapitál) a statků.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V širším pojetí se též zaměřuje na přínosy a náklady politik ochrany životního prostředí (znečištění složek ŽP, cirkulární ekonomika, odpadové hospodářství, globální klimatické změny atd.)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interdisciplinární charakter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Životní prostředí a jeho vliv na hlavní ekonomické problémy a naopak.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antropocentrické pojetí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Interakce lidská společnost – životní prostředí.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Na rozdíl od ostatních organismů člověk vědomě využívá přírodních zákonů ve svůj prospěch.</a:t>
            </a:r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2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37308" y="5642312"/>
            <a:ext cx="8018787" cy="1145470"/>
          </a:xfrm>
          <a:prstGeom prst="rect">
            <a:avLst/>
          </a:prstGeom>
        </p:spPr>
        <p:txBody>
          <a:bodyPr vert="horz" lIns="572735" tIns="0" rIns="572735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1591" spc="-6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37307" y="3646096"/>
            <a:ext cx="8018787" cy="1718673"/>
          </a:xfrm>
        </p:spPr>
        <p:txBody>
          <a:bodyPr vert="horz" wrap="square" lIns="572735" tIns="0" rIns="572735" bIns="0" rtlCol="0" anchor="t" anchorCtr="0">
            <a:noAutofit/>
          </a:bodyPr>
          <a:lstStyle/>
          <a:p>
            <a:pPr algn="ctr"/>
            <a:r>
              <a:rPr lang="cs-CZ" sz="2400" dirty="0"/>
              <a:t>Děkuji za pozornost!</a:t>
            </a:r>
            <a:br>
              <a:rPr lang="cs-CZ" sz="2400" dirty="0"/>
            </a:br>
            <a:r>
              <a:rPr lang="cs-CZ" sz="2400" dirty="0"/>
              <a:t/>
            </a:r>
            <a:br>
              <a:rPr lang="cs-CZ" sz="2400" dirty="0"/>
            </a:br>
            <a: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432" spc="-64" dirty="0">
              <a:solidFill>
                <a:srgbClr val="EB6E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7308" y="5642312"/>
            <a:ext cx="8018787" cy="8591"/>
          </a:xfrm>
          <a:prstGeom prst="rect">
            <a:avLst/>
          </a:prstGeom>
          <a:noFill/>
          <a:ln cap="rnd">
            <a:solidFill>
              <a:srgbClr val="EB6E08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85" tIns="40093" rIns="80185" bIns="40093" rtlCol="0" anchor="ctr"/>
          <a:lstStyle/>
          <a:p>
            <a:pPr algn="ctr"/>
            <a:endParaRPr lang="cs-CZ" sz="1432"/>
          </a:p>
        </p:txBody>
      </p:sp>
    </p:spTree>
    <p:extLst>
      <p:ext uri="{BB962C8B-B14F-4D97-AF65-F5344CB8AC3E}">
        <p14:creationId xmlns:p14="http://schemas.microsoft.com/office/powerpoint/2010/main" val="41158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k nastudování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50900" y="2105025"/>
            <a:ext cx="9135198" cy="2492990"/>
          </a:xfrm>
        </p:spPr>
        <p:txBody>
          <a:bodyPr/>
          <a:lstStyle/>
          <a:p>
            <a:r>
              <a:rPr lang="en-GB" dirty="0" err="1" smtClean="0"/>
              <a:t>Dienstbier</a:t>
            </a:r>
            <a:r>
              <a:rPr lang="cs-CZ" dirty="0" smtClean="0"/>
              <a:t>, F. (2006). Ekonomické nástroje ochrany životního prostředí – právní otázky. Brno: Masarykova univerzita. Disertační práce.</a:t>
            </a:r>
          </a:p>
          <a:p>
            <a:r>
              <a:rPr lang="cs-CZ" dirty="0"/>
              <a:t>Jílková, J. (1999). Studie o možnostech internalizace škod na životním prostředí. Praha: Centrum pro otázky životního prostředí Univerzity Karlovy.</a:t>
            </a:r>
          </a:p>
          <a:p>
            <a:r>
              <a:rPr lang="cs-CZ" dirty="0" smtClean="0"/>
              <a:t>Soukopová, J. a kol. (2011). Ekonomika životního prostředí. Brno: Masarykova univerzita.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0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1882</Words>
  <Application>Microsoft Office PowerPoint</Application>
  <PresentationFormat>Vlastní</PresentationFormat>
  <Paragraphs>247</Paragraphs>
  <Slides>30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Prezentace aplikace PowerPoint</vt:lpstr>
      <vt:lpstr>Ekonomické nástroje ochrany životního prostředí  Pavlína Hejduková </vt:lpstr>
      <vt:lpstr>Program tématu</vt:lpstr>
      <vt:lpstr>Ochrana životního prostředí a její nástroje</vt:lpstr>
      <vt:lpstr>Prezentace aplikace PowerPoint</vt:lpstr>
      <vt:lpstr>Prezentace aplikace PowerPoint</vt:lpstr>
      <vt:lpstr>Ekonomické nástroje ochrany životního prostředí – vymezení a přístupy</vt:lpstr>
      <vt:lpstr>Ekonomické nástroje – užší vs. širší smysl</vt:lpstr>
      <vt:lpstr>Ekonomické nástroje – funkce </vt:lpstr>
      <vt:lpstr>Ekonomické nástroje – funkce </vt:lpstr>
      <vt:lpstr>Druhy ekonomických nástrojů k ochraně životního prostředí</vt:lpstr>
      <vt:lpstr>Klasifikace OECD</vt:lpstr>
      <vt:lpstr>Nástroje platební</vt:lpstr>
      <vt:lpstr>Fondy</vt:lpstr>
      <vt:lpstr>Environmentální pojištění</vt:lpstr>
      <vt:lpstr>Trhy s obchodovatelnými kvótami a limity</vt:lpstr>
      <vt:lpstr>Zálohové systémy</vt:lpstr>
      <vt:lpstr>Výdaje z veřejných rozpočtů</vt:lpstr>
      <vt:lpstr>Využitelnost ekonomických nástrojů</vt:lpstr>
      <vt:lpstr>Výhody a nevýhody ekonomických nástrojů z pohledu jejich využitelnosti</vt:lpstr>
      <vt:lpstr>Rizikové faktory ekonomických nástrojů </vt:lpstr>
      <vt:lpstr>Kritéria pro volbu ekonomických nástrojů</vt:lpstr>
      <vt:lpstr>Mikroekonomický pohled na ekonomické nástroje</vt:lpstr>
      <vt:lpstr>Nástrojový mix</vt:lpstr>
      <vt:lpstr>Ekonomické nástroje ochrany životního prostředí v ČR – vybrané nástroje</vt:lpstr>
      <vt:lpstr>Ekonomické nástroje ochrany životního prostředí v ČR</vt:lpstr>
      <vt:lpstr>Ekonomické nástroje ochrany životního prostředí v ČR – subjekty</vt:lpstr>
      <vt:lpstr>Ekonomie životního prostředí (environmentální ekonomie)</vt:lpstr>
      <vt:lpstr>Děkuji za pozornost!   </vt:lpstr>
      <vt:lpstr>Zdroje k nastudování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pahejdu</cp:lastModifiedBy>
  <cp:revision>15</cp:revision>
  <dcterms:created xsi:type="dcterms:W3CDTF">2017-03-15T11:07:40Z</dcterms:created>
  <dcterms:modified xsi:type="dcterms:W3CDTF">2022-08-12T08:39:24Z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