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6" r:id="rId2"/>
    <p:sldId id="299" r:id="rId3"/>
    <p:sldId id="298" r:id="rId4"/>
    <p:sldId id="344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5" r:id="rId39"/>
    <p:sldId id="336" r:id="rId40"/>
    <p:sldId id="337" r:id="rId41"/>
    <p:sldId id="338" r:id="rId42"/>
    <p:sldId id="339" r:id="rId43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92" d="100"/>
          <a:sy n="92" d="100"/>
        </p:scale>
        <p:origin x="10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9803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502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4668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8877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5799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0069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526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0995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4801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9030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7847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5917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7486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4939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1080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3824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56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69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http://nd05.jxs.cz/002/276/d3f6b588f9_85358849_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/>
          <p:cNvSpPr/>
          <p:nvPr/>
        </p:nvSpPr>
        <p:spPr>
          <a:xfrm>
            <a:off x="5936165" y="128620"/>
            <a:ext cx="4757235" cy="1090218"/>
          </a:xfrm>
          <a:prstGeom prst="rect">
            <a:avLst/>
          </a:prstGeom>
          <a:noFill/>
        </p:spPr>
        <p:txBody>
          <a:bodyPr lIns="104315" tIns="52157" rIns="104315" bIns="52157">
            <a:spAutoFit/>
          </a:bodyPr>
          <a:lstStyle/>
          <a:p>
            <a:pPr algn="ctr" eaLnBrk="1" hangingPunct="1">
              <a:defRPr/>
            </a:pPr>
            <a:r>
              <a:rPr lang="cs-C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BAN 1</a:t>
            </a:r>
            <a:endParaRPr lang="cs-CZ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cs-CZ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Jana </a:t>
            </a:r>
            <a:r>
              <a:rPr lang="cs-CZ" sz="3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Šturcová</a:t>
            </a:r>
            <a:endParaRPr lang="cs-CZ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24199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sz="4000" dirty="0" smtClean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cs-CZ" sz="3600" b="1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Historie vzniku bankovnictví</a:t>
            </a:r>
            <a:endParaRPr lang="cs-CZ" sz="3600" b="1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99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cs-CZ" sz="20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2000" dirty="0" smtClean="0">
                <a:latin typeface="Tahoma" pitchFamily="34" charset="0"/>
                <a:cs typeface="Tahoma" pitchFamily="34" charset="0"/>
              </a:rPr>
              <a:t>Lochmanová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, </a:t>
            </a:r>
            <a:r>
              <a:rPr lang="cs-CZ" sz="2000" dirty="0" smtClean="0">
                <a:latin typeface="Tahoma" pitchFamily="34" charset="0"/>
                <a:cs typeface="Tahoma" pitchFamily="34" charset="0"/>
              </a:rPr>
              <a:t>Alena: </a:t>
            </a:r>
            <a:r>
              <a:rPr lang="cs-CZ" sz="2000" i="1" dirty="0" smtClean="0">
                <a:latin typeface="Tahoma" pitchFamily="34" charset="0"/>
                <a:cs typeface="Tahoma" pitchFamily="34" charset="0"/>
              </a:rPr>
              <a:t>Bankovnictví. Základy bankovnictví. 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1. </a:t>
            </a:r>
            <a:endParaRPr lang="cs-CZ" sz="20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2000" dirty="0" smtClean="0">
                <a:latin typeface="Tahoma" pitchFamily="34" charset="0"/>
                <a:cs typeface="Tahoma" pitchFamily="34" charset="0"/>
              </a:rPr>
              <a:t>vydání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. </a:t>
            </a:r>
            <a:r>
              <a:rPr lang="cs-CZ" sz="2000" dirty="0" smtClean="0">
                <a:latin typeface="Tahoma" pitchFamily="34" charset="0"/>
                <a:cs typeface="Tahoma" pitchFamily="34" charset="0"/>
              </a:rPr>
              <a:t>2018. 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ISBN </a:t>
            </a:r>
            <a:r>
              <a:rPr lang="cs-CZ" sz="2000" dirty="0" smtClean="0">
                <a:latin typeface="Tahoma" pitchFamily="34" charset="0"/>
                <a:cs typeface="Tahoma" pitchFamily="34" charset="0"/>
              </a:rPr>
              <a:t>978-80-7402-305-7.</a:t>
            </a:r>
          </a:p>
          <a:p>
            <a:pPr>
              <a:buNone/>
            </a:pPr>
            <a:endParaRPr lang="cs-CZ" sz="2000" dirty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2000" dirty="0" err="1" smtClean="0">
                <a:latin typeface="Tahoma" pitchFamily="34" charset="0"/>
                <a:cs typeface="Tahoma" pitchFamily="34" charset="0"/>
              </a:rPr>
              <a:t>Kantnerová</a:t>
            </a:r>
            <a:r>
              <a:rPr lang="cs-CZ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cs-CZ" sz="2000" dirty="0" err="1" smtClean="0">
                <a:latin typeface="Tahoma" pitchFamily="34" charset="0"/>
                <a:cs typeface="Tahoma" pitchFamily="34" charset="0"/>
              </a:rPr>
              <a:t>Liběna:</a:t>
            </a:r>
            <a:r>
              <a:rPr lang="cs-CZ" sz="2000" i="1" dirty="0" err="1" smtClean="0">
                <a:latin typeface="Tahoma" pitchFamily="34" charset="0"/>
                <a:cs typeface="Tahoma" pitchFamily="34" charset="0"/>
              </a:rPr>
              <a:t>Základy</a:t>
            </a:r>
            <a:r>
              <a:rPr lang="cs-CZ" sz="2000" i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cs-CZ" sz="2000" i="1" dirty="0">
                <a:latin typeface="Tahoma" pitchFamily="34" charset="0"/>
                <a:cs typeface="Tahoma" pitchFamily="34" charset="0"/>
              </a:rPr>
              <a:t>bankovnictví. </a:t>
            </a:r>
            <a:r>
              <a:rPr lang="cs-CZ" sz="2000" i="1" dirty="0" smtClean="0">
                <a:latin typeface="Tahoma" pitchFamily="34" charset="0"/>
                <a:cs typeface="Tahoma" pitchFamily="34" charset="0"/>
              </a:rPr>
              <a:t>Teorie a praxe.</a:t>
            </a:r>
          </a:p>
          <a:p>
            <a:pPr>
              <a:buNone/>
            </a:pPr>
            <a:r>
              <a:rPr lang="cs-CZ" sz="2000" dirty="0" smtClean="0">
                <a:latin typeface="Tahoma" pitchFamily="34" charset="0"/>
                <a:cs typeface="Tahoma" pitchFamily="34" charset="0"/>
              </a:rPr>
              <a:t>1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. </a:t>
            </a:r>
            <a:r>
              <a:rPr lang="cs-CZ" sz="2000" dirty="0" smtClean="0">
                <a:latin typeface="Tahoma" pitchFamily="34" charset="0"/>
                <a:cs typeface="Tahoma" pitchFamily="34" charset="0"/>
              </a:rPr>
              <a:t>vydání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. </a:t>
            </a:r>
            <a:r>
              <a:rPr lang="cs-CZ" sz="2000" dirty="0" smtClean="0">
                <a:latin typeface="Tahoma" pitchFamily="34" charset="0"/>
                <a:cs typeface="Tahoma" pitchFamily="34" charset="0"/>
              </a:rPr>
              <a:t>2016. 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ISBN </a:t>
            </a:r>
            <a:r>
              <a:rPr lang="cs-CZ" sz="2000" dirty="0" smtClean="0">
                <a:latin typeface="Tahoma" pitchFamily="34" charset="0"/>
                <a:cs typeface="Tahoma" pitchFamily="34" charset="0"/>
              </a:rPr>
              <a:t>978-80-7400-595-4.</a:t>
            </a:r>
            <a:endParaRPr lang="cs-CZ" sz="2000" dirty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cs-CZ" sz="2000" dirty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cs-CZ" sz="2000" dirty="0">
              <a:latin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439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PODSTATA PENĚZ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cs-CZ" sz="2700"/>
              <a:t>naturální směna</a:t>
            </a:r>
          </a:p>
          <a:p>
            <a:pPr eaLnBrk="1" hangingPunct="1">
              <a:buFontTx/>
              <a:buNone/>
              <a:defRPr/>
            </a:pPr>
            <a:endParaRPr lang="cs-CZ" sz="2700"/>
          </a:p>
          <a:p>
            <a:pPr eaLnBrk="1" hangingPunct="1">
              <a:buFontTx/>
              <a:buChar char="•"/>
              <a:defRPr/>
            </a:pPr>
            <a:r>
              <a:rPr lang="cs-CZ" sz="2700"/>
              <a:t>komoditní peníze = plnohodnotné peníze</a:t>
            </a:r>
          </a:p>
          <a:p>
            <a:pPr eaLnBrk="1" hangingPunct="1">
              <a:buFontTx/>
              <a:buNone/>
              <a:defRPr/>
            </a:pPr>
            <a:endParaRPr lang="cs-CZ" sz="2700"/>
          </a:p>
          <a:p>
            <a:pPr eaLnBrk="1" hangingPunct="1">
              <a:buFontTx/>
              <a:buChar char="•"/>
              <a:defRPr/>
            </a:pPr>
            <a:r>
              <a:rPr lang="cs-CZ" sz="2700"/>
              <a:t>drahé kovy v roli peněz </a:t>
            </a:r>
          </a:p>
          <a:p>
            <a:pPr eaLnBrk="1" hangingPunct="1">
              <a:buFontTx/>
              <a:buChar char="•"/>
              <a:defRPr/>
            </a:pPr>
            <a:endParaRPr lang="cs-CZ" sz="2700"/>
          </a:p>
          <a:p>
            <a:pPr eaLnBrk="1" hangingPunct="1">
              <a:buFontTx/>
              <a:buChar char="•"/>
              <a:defRPr/>
            </a:pPr>
            <a:r>
              <a:rPr lang="cs-CZ" sz="2700"/>
              <a:t>bimetalismus</a:t>
            </a:r>
          </a:p>
          <a:p>
            <a:pPr eaLnBrk="1" hangingPunct="1">
              <a:buFontTx/>
              <a:buNone/>
              <a:defRPr/>
            </a:pPr>
            <a:endParaRPr lang="cs-CZ" sz="2700"/>
          </a:p>
          <a:p>
            <a:pPr eaLnBrk="1" hangingPunct="1">
              <a:buFontTx/>
              <a:buNone/>
              <a:defRPr/>
            </a:pPr>
            <a:endParaRPr lang="cs-CZ" sz="270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1835320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SOUČASNÉ PENÍZE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  <a:defRPr/>
            </a:pPr>
            <a:r>
              <a:rPr lang="cs-CZ" sz="2300" u="sng" dirty="0"/>
              <a:t>Peníze</a:t>
            </a:r>
            <a:r>
              <a:rPr lang="cs-CZ" sz="2300" dirty="0"/>
              <a:t> = vše, co je běžně přijímáno jako zákonné platidlo </a:t>
            </a:r>
          </a:p>
          <a:p>
            <a:pPr eaLnBrk="1" hangingPunct="1">
              <a:buFontTx/>
              <a:buNone/>
              <a:defRPr/>
            </a:pPr>
            <a:r>
              <a:rPr lang="cs-CZ" sz="2300" dirty="0"/>
              <a:t>              pro splácení dluhů</a:t>
            </a:r>
          </a:p>
          <a:p>
            <a:pPr eaLnBrk="1" hangingPunct="1">
              <a:buFontTx/>
              <a:buNone/>
              <a:defRPr/>
            </a:pPr>
            <a:endParaRPr lang="cs-CZ" sz="2300" dirty="0"/>
          </a:p>
          <a:p>
            <a:pPr eaLnBrk="1" hangingPunct="1">
              <a:buFontTx/>
              <a:buNone/>
              <a:defRPr/>
            </a:pPr>
            <a:r>
              <a:rPr lang="cs-CZ" sz="2300" u="sng" dirty="0"/>
              <a:t>Neplnohodnotné peníze</a:t>
            </a:r>
            <a:r>
              <a:rPr lang="cs-CZ" sz="2300" dirty="0"/>
              <a:t> – společný název pro oběživo a účetní  </a:t>
            </a:r>
          </a:p>
          <a:p>
            <a:pPr eaLnBrk="1" hangingPunct="1">
              <a:buFontTx/>
              <a:buNone/>
              <a:defRPr/>
            </a:pPr>
            <a:r>
              <a:rPr lang="cs-CZ" sz="2300" dirty="0"/>
              <a:t>                                     peníze</a:t>
            </a:r>
          </a:p>
          <a:p>
            <a:pPr eaLnBrk="1" hangingPunct="1">
              <a:buFontTx/>
              <a:buNone/>
              <a:defRPr/>
            </a:pPr>
            <a:endParaRPr lang="cs-CZ" sz="2300" dirty="0"/>
          </a:p>
          <a:p>
            <a:pPr eaLnBrk="1" hangingPunct="1">
              <a:buFontTx/>
              <a:buNone/>
              <a:defRPr/>
            </a:pPr>
            <a:r>
              <a:rPr lang="cs-CZ" sz="2300" u="sng" dirty="0"/>
              <a:t>Funkce peněz</a:t>
            </a:r>
          </a:p>
          <a:p>
            <a:pPr eaLnBrk="1" hangingPunct="1">
              <a:buFontTx/>
              <a:buChar char="•"/>
              <a:defRPr/>
            </a:pPr>
            <a:r>
              <a:rPr lang="cs-CZ" sz="2300" dirty="0"/>
              <a:t>účetní jednotka kupní síly</a:t>
            </a:r>
          </a:p>
          <a:p>
            <a:pPr eaLnBrk="1" hangingPunct="1">
              <a:buFontTx/>
              <a:buChar char="•"/>
              <a:defRPr/>
            </a:pPr>
            <a:r>
              <a:rPr lang="cs-CZ" sz="2300" dirty="0"/>
              <a:t>platební prostředek</a:t>
            </a:r>
          </a:p>
          <a:p>
            <a:pPr eaLnBrk="1" hangingPunct="1">
              <a:buFontTx/>
              <a:buChar char="•"/>
              <a:defRPr/>
            </a:pPr>
            <a:r>
              <a:rPr lang="cs-CZ" sz="2300" dirty="0"/>
              <a:t>prostředek uchování hodnot</a:t>
            </a:r>
          </a:p>
          <a:p>
            <a:pPr eaLnBrk="1" hangingPunct="1">
              <a:buFontTx/>
              <a:buNone/>
              <a:defRPr/>
            </a:pPr>
            <a:endParaRPr lang="cs-CZ" sz="2300" dirty="0"/>
          </a:p>
          <a:p>
            <a:pPr eaLnBrk="1" hangingPunct="1">
              <a:buFontTx/>
              <a:buChar char="•"/>
              <a:defRPr/>
            </a:pPr>
            <a:endParaRPr lang="cs-CZ" sz="2300" dirty="0"/>
          </a:p>
          <a:p>
            <a:pPr eaLnBrk="1" hangingPunct="1">
              <a:buFontTx/>
              <a:buChar char="•"/>
              <a:defRPr/>
            </a:pPr>
            <a:endParaRPr lang="cs-CZ" sz="230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547666" y="2748536"/>
            <a:ext cx="5346700" cy="382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315" tIns="52157" rIns="104315" bIns="52157">
            <a:spAutoFit/>
          </a:bodyPr>
          <a:lstStyle/>
          <a:p>
            <a:pPr eaLnBrk="1" hangingPunct="1">
              <a:defRPr/>
            </a:pPr>
            <a:r>
              <a:rPr lang="cs-CZ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4162061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100" dirty="0"/>
              <a:t>MĚNA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3200"/>
              <a:t>= národní forma peněz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32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3200" u="sng"/>
              <a:t>Znaky měny: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700"/>
              <a:t>název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700"/>
              <a:t>nominální struktura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700"/>
              <a:t>emise, ochrana, platební styk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700"/>
              <a:t>další znaky (měnový kurz)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endParaRPr lang="cs-CZ" sz="27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3200" u="sng"/>
              <a:t>Měnové reformy na našem území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3200" u="sng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7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320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0379862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DĚJINY PENĚZ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lang="cs-CZ" sz="2700" b="1" u="sng"/>
          </a:p>
          <a:p>
            <a:pPr eaLnBrk="1" hangingPunct="1">
              <a:buFontTx/>
              <a:buChar char="•"/>
              <a:defRPr/>
            </a:pPr>
            <a:r>
              <a:rPr lang="cs-CZ" sz="2700" u="sng"/>
              <a:t>Počátek letopočtu – 10. st.</a:t>
            </a:r>
            <a:endParaRPr lang="cs-CZ" sz="2700"/>
          </a:p>
          <a:p>
            <a:pPr eaLnBrk="1" hangingPunct="1">
              <a:buFontTx/>
              <a:buNone/>
              <a:defRPr/>
            </a:pPr>
            <a:r>
              <a:rPr lang="cs-CZ" sz="2700"/>
              <a:t>      - plátěné šátečky</a:t>
            </a:r>
          </a:p>
          <a:p>
            <a:pPr eaLnBrk="1" hangingPunct="1">
              <a:buFontTx/>
              <a:buNone/>
              <a:defRPr/>
            </a:pPr>
            <a:endParaRPr lang="cs-CZ" sz="2700"/>
          </a:p>
          <a:p>
            <a:pPr eaLnBrk="1" hangingPunct="1">
              <a:buFontTx/>
              <a:buChar char="•"/>
              <a:defRPr/>
            </a:pPr>
            <a:r>
              <a:rPr lang="cs-CZ" sz="2700" u="sng"/>
              <a:t>10. – 12. st.</a:t>
            </a:r>
          </a:p>
          <a:p>
            <a:pPr eaLnBrk="1" hangingPunct="1">
              <a:buFontTx/>
              <a:buNone/>
              <a:defRPr/>
            </a:pPr>
            <a:r>
              <a:rPr lang="cs-CZ" sz="2700"/>
              <a:t>       - denáry (Ag)</a:t>
            </a:r>
          </a:p>
          <a:p>
            <a:pPr eaLnBrk="1" hangingPunct="1">
              <a:buFontTx/>
              <a:buNone/>
              <a:defRPr/>
            </a:pPr>
            <a:endParaRPr lang="cs-CZ" sz="2700"/>
          </a:p>
          <a:p>
            <a:pPr eaLnBrk="1" hangingPunct="1">
              <a:buFontTx/>
              <a:buChar char="•"/>
              <a:defRPr/>
            </a:pPr>
            <a:r>
              <a:rPr lang="cs-CZ" sz="2700" u="sng"/>
              <a:t>13. st.</a:t>
            </a:r>
          </a:p>
          <a:p>
            <a:pPr eaLnBrk="1" hangingPunct="1">
              <a:buFontTx/>
              <a:buNone/>
              <a:defRPr/>
            </a:pPr>
            <a:r>
              <a:rPr lang="cs-CZ" sz="2700"/>
              <a:t>       - brakteáty (plecháče)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3505044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0" y="2471263"/>
            <a:ext cx="210732" cy="42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15" tIns="52157" rIns="104315" bIns="52157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100">
              <a:latin typeface="Arial" charset="0"/>
            </a:endParaRPr>
          </a:p>
        </p:txBody>
      </p:sp>
      <p:graphicFrame>
        <p:nvGraphicFramePr>
          <p:cNvPr id="61496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76962"/>
              </p:ext>
            </p:extLst>
          </p:nvPr>
        </p:nvGraphicFramePr>
        <p:xfrm>
          <a:off x="1079500" y="2695037"/>
          <a:ext cx="6839320" cy="2202942"/>
        </p:xfrm>
        <a:graphic>
          <a:graphicData uri="http://schemas.openxmlformats.org/drawingml/2006/table">
            <a:tbl>
              <a:tblPr/>
              <a:tblGrid>
                <a:gridCol w="3419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9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246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3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 století </a:t>
                      </a:r>
                      <a:endParaRPr kumimoji="0" lang="cs-CZ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1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denár, tzv. plecháč neboli brakteát</a:t>
                      </a:r>
                      <a:endParaRPr kumimoji="0" lang="cs-CZ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– 4 plecháče</a:t>
                      </a:r>
                      <a:endParaRPr kumimoji="0" lang="cs-CZ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kus sýra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plecháčů</a:t>
                      </a:r>
                      <a:endParaRPr kumimoji="0" lang="cs-CZ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jehně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 plecháčů</a:t>
                      </a:r>
                      <a:endParaRPr kumimoji="0" lang="cs-CZ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pytel žita (v době hladu)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61" name="Rectangle 57"/>
          <p:cNvSpPr>
            <a:spLocks noChangeArrowheads="1"/>
          </p:cNvSpPr>
          <p:nvPr/>
        </p:nvSpPr>
        <p:spPr bwMode="auto">
          <a:xfrm>
            <a:off x="0" y="4661339"/>
            <a:ext cx="210732" cy="42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15" tIns="52157" rIns="104315" bIns="52157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100">
              <a:latin typeface="Arial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0360726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DĚJINY PENĚZ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lang="cs-CZ" sz="2800" u="sng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800" u="sng" dirty="0" smtClean="0"/>
              <a:t>14. století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2800" u="sng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800" dirty="0" smtClean="0"/>
              <a:t>Grošová měna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2800" u="sng" dirty="0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7918031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425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155263"/>
              </p:ext>
            </p:extLst>
          </p:nvPr>
        </p:nvGraphicFramePr>
        <p:xfrm>
          <a:off x="850900" y="1980379"/>
          <a:ext cx="6839320" cy="4499201"/>
        </p:xfrm>
        <a:graphic>
          <a:graphicData uri="http://schemas.openxmlformats.org/drawingml/2006/table">
            <a:tbl>
              <a:tblPr/>
              <a:tblGrid>
                <a:gridCol w="3503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48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3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 století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20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groš (12 haléřů)</a:t>
                      </a:r>
                      <a:endParaRPr kumimoji="0" lang="cs-CZ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haléře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jedno vejce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– 32 haléřů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slepice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groš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kus másla nebo sýra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groš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nůž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groše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sekyra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– 8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boty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– 29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vepř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– 55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kráva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pluh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326" name="Rectangle 128"/>
          <p:cNvSpPr>
            <a:spLocks noChangeArrowheads="1"/>
          </p:cNvSpPr>
          <p:nvPr/>
        </p:nvSpPr>
        <p:spPr bwMode="auto">
          <a:xfrm>
            <a:off x="2216820" y="429479"/>
            <a:ext cx="3902383" cy="145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15" tIns="52157" rIns="104315" bIns="52157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500" b="1" dirty="0">
                <a:solidFill>
                  <a:srgbClr val="00B0F0"/>
                </a:solidFill>
                <a:cs typeface="Times New Roman" pitchFamily="18" charset="0"/>
              </a:rPr>
              <a:t>Kolik si tehdy vydělali?</a:t>
            </a:r>
            <a:endParaRPr lang="cs-CZ" altLang="cs-CZ" sz="2500" b="1" dirty="0">
              <a:solidFill>
                <a:srgbClr val="00B0F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000" dirty="0">
              <a:latin typeface="Arial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 dirty="0">
                <a:latin typeface="Arial" charset="0"/>
                <a:cs typeface="Times New Roman" pitchFamily="18" charset="0"/>
              </a:rPr>
              <a:t>Tesař 16 nebo 20 grošů/týden</a:t>
            </a:r>
            <a:endParaRPr lang="cs-CZ" altLang="cs-CZ" sz="1000" dirty="0">
              <a:latin typeface="Arial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 dirty="0">
                <a:latin typeface="Arial" charset="0"/>
                <a:cs typeface="Times New Roman" pitchFamily="18" charset="0"/>
              </a:rPr>
              <a:t>Nádeník 4 nebo 6 grošů/týden</a:t>
            </a:r>
            <a:endParaRPr lang="cs-CZ" altLang="cs-CZ" sz="1000" dirty="0">
              <a:latin typeface="Arial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cs-CZ" altLang="cs-CZ" sz="2100" dirty="0">
              <a:latin typeface="Arial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5689233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DĚJINY PENĚZ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95432" indent="-695432">
              <a:buNone/>
              <a:defRPr/>
            </a:pPr>
            <a:r>
              <a:rPr lang="cs-CZ" sz="3200" u="sng" dirty="0" smtClean="0"/>
              <a:t>15. st</a:t>
            </a:r>
            <a:r>
              <a:rPr lang="cs-CZ" sz="3200" dirty="0" smtClean="0"/>
              <a:t>          </a:t>
            </a:r>
          </a:p>
          <a:p>
            <a:pPr marL="695432" indent="-695432">
              <a:buNone/>
              <a:defRPr/>
            </a:pPr>
            <a:endParaRPr lang="cs-CZ" sz="3200" dirty="0" smtClean="0"/>
          </a:p>
          <a:p>
            <a:pPr marL="695432" indent="-695432">
              <a:buNone/>
              <a:defRPr/>
            </a:pPr>
            <a:r>
              <a:rPr lang="cs-CZ" sz="3200" dirty="0" smtClean="0"/>
              <a:t>Husitské války</a:t>
            </a:r>
          </a:p>
          <a:p>
            <a:pPr marL="695432" indent="-695432">
              <a:buNone/>
              <a:defRPr/>
            </a:pPr>
            <a:endParaRPr lang="cs-CZ" sz="3200" dirty="0" smtClean="0"/>
          </a:p>
          <a:p>
            <a:pPr marL="695432" indent="-695432">
              <a:buNone/>
              <a:defRPr/>
            </a:pPr>
            <a:r>
              <a:rPr lang="cs-CZ" sz="3200" dirty="0" smtClean="0"/>
              <a:t>Rozklad peněžního oběhu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8399027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0" y="1517154"/>
            <a:ext cx="210732" cy="42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15" tIns="52157" rIns="104315" bIns="52157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100">
              <a:latin typeface="Arial" charset="0"/>
            </a:endParaRPr>
          </a:p>
        </p:txBody>
      </p:sp>
      <p:graphicFrame>
        <p:nvGraphicFramePr>
          <p:cNvPr id="56450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453628"/>
              </p:ext>
            </p:extLst>
          </p:nvPr>
        </p:nvGraphicFramePr>
        <p:xfrm>
          <a:off x="927100" y="2105025"/>
          <a:ext cx="6839320" cy="4131697"/>
        </p:xfrm>
        <a:graphic>
          <a:graphicData uri="http://schemas.openxmlformats.org/drawingml/2006/table">
            <a:tbl>
              <a:tblPr/>
              <a:tblGrid>
                <a:gridCol w="3419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9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36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3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 století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14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groš (14 haléřů)</a:t>
                      </a:r>
                      <a:endParaRPr kumimoji="0" lang="cs-CZ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haléřů – 1 groš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slepice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groš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cihel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groše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korec ovsa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vůz písku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uzda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kabátec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– 40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kráva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sud piva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kůň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95" marB="5039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375" name="Rectangle 131"/>
          <p:cNvSpPr>
            <a:spLocks noChangeArrowheads="1"/>
          </p:cNvSpPr>
          <p:nvPr/>
        </p:nvSpPr>
        <p:spPr bwMode="auto">
          <a:xfrm>
            <a:off x="2070100" y="371469"/>
            <a:ext cx="4190923" cy="176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15" tIns="52157" rIns="104315" bIns="52157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700" b="1" dirty="0">
                <a:solidFill>
                  <a:srgbClr val="00B0F0"/>
                </a:solidFill>
              </a:rPr>
              <a:t>Kolik si tehdy vydělali?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7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 b="1" dirty="0"/>
              <a:t>Noční hlídač 0,5 groše/týden</a:t>
            </a:r>
            <a:endParaRPr lang="cs-CZ" altLang="cs-CZ" sz="18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 b="1" dirty="0"/>
              <a:t>Ponocný 7 grošů/týden</a:t>
            </a:r>
            <a:endParaRPr lang="cs-CZ" altLang="cs-CZ" sz="1800" dirty="0"/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 dirty="0">
              <a:latin typeface="Arial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6346134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DĚJINY PENĚZ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cs-CZ" sz="2700" u="sng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3600" u="sng" dirty="0" smtClean="0"/>
              <a:t>16. století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3600" u="sng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3600" dirty="0" smtClean="0"/>
              <a:t>Bratři </a:t>
            </a:r>
            <a:r>
              <a:rPr lang="cs-CZ" sz="3600" dirty="0" err="1" smtClean="0"/>
              <a:t>Šlikové</a:t>
            </a:r>
            <a:r>
              <a:rPr lang="cs-CZ" sz="3600" dirty="0" smtClean="0"/>
              <a:t> – </a:t>
            </a:r>
            <a:r>
              <a:rPr lang="cs-CZ" sz="3600" dirty="0" err="1" smtClean="0"/>
              <a:t>Ag</a:t>
            </a:r>
            <a:r>
              <a:rPr lang="cs-CZ" sz="3600" dirty="0" smtClean="0"/>
              <a:t> tolar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1435246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3410378" y="8977"/>
            <a:ext cx="3497633" cy="20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15" tIns="52157" rIns="104315" bIns="52157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100" b="1" u="sng"/>
              <a:t>Kolik si tehdy vydělali?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1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100" b="1"/>
              <a:t>Tesař 3 groše denně</a:t>
            </a:r>
            <a:endParaRPr lang="cs-CZ" altLang="cs-CZ" sz="21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100" b="1"/>
              <a:t>Havíř 6 grošů/týden</a:t>
            </a:r>
            <a:endParaRPr lang="cs-CZ" altLang="cs-CZ" sz="21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100" b="1"/>
              <a:t>Šafářka 210 grošů ročně</a:t>
            </a:r>
            <a:endParaRPr lang="cs-CZ" altLang="cs-CZ" sz="2100"/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cs-CZ" altLang="cs-CZ" sz="2100">
              <a:latin typeface="Arial" charset="0"/>
            </a:endParaRPr>
          </a:p>
        </p:txBody>
      </p:sp>
      <p:graphicFrame>
        <p:nvGraphicFramePr>
          <p:cNvPr id="39028" name="Group 116"/>
          <p:cNvGraphicFramePr>
            <a:graphicFrameLocks noGrp="1"/>
          </p:cNvGraphicFramePr>
          <p:nvPr/>
        </p:nvGraphicFramePr>
        <p:xfrm>
          <a:off x="2231505" y="2272357"/>
          <a:ext cx="6839320" cy="4527209"/>
        </p:xfrm>
        <a:graphic>
          <a:graphicData uri="http://schemas.openxmlformats.org/drawingml/2006/table">
            <a:tbl>
              <a:tblPr/>
              <a:tblGrid>
                <a:gridCol w="3419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9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800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3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 století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72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groš, tolar, zlatník (60 krejcarů)</a:t>
                      </a:r>
                      <a:endParaRPr kumimoji="0" lang="cs-CZ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groš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uzda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groše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hrábě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 groše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strych ovsa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kopa vajec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– 12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sud piva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chomout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boty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grošů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korec žita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5313601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DĚJINY PENĚZ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cs-CZ" u="sng" smtClean="0"/>
              <a:t>17. století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u="sng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mtClean="0"/>
              <a:t>Bitva na Bílé hoře – počátek 30leté války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mtClean="0"/>
              <a:t>r. 1623 – státní bankrot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946530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2072362" y="581025"/>
            <a:ext cx="4076859" cy="139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15" tIns="52157" rIns="104315" bIns="52157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100" b="1" dirty="0">
                <a:solidFill>
                  <a:srgbClr val="00B0F0"/>
                </a:solidFill>
              </a:rPr>
              <a:t>Kolik si tehdy vydělali?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1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100" b="1" dirty="0"/>
              <a:t>Havíř a tesař 1 zlatník/týden</a:t>
            </a:r>
            <a:endParaRPr lang="cs-CZ" altLang="cs-CZ" sz="21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100" b="1" dirty="0"/>
              <a:t>Nádeník 8 krejcarů denně</a:t>
            </a:r>
          </a:p>
        </p:txBody>
      </p:sp>
      <p:graphicFrame>
        <p:nvGraphicFramePr>
          <p:cNvPr id="57400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307145"/>
              </p:ext>
            </p:extLst>
          </p:nvPr>
        </p:nvGraphicFramePr>
        <p:xfrm>
          <a:off x="815094" y="2486025"/>
          <a:ext cx="6820755" cy="3867208"/>
        </p:xfrm>
        <a:graphic>
          <a:graphicData uri="http://schemas.openxmlformats.org/drawingml/2006/table">
            <a:tbl>
              <a:tblPr/>
              <a:tblGrid>
                <a:gridCol w="3410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0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978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3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 století </a:t>
                      </a:r>
                      <a:endParaRPr kumimoji="0" lang="cs-CZ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986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3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tolar, zlatník (60 krejcarů</a:t>
                      </a: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9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 krejcaru</a:t>
                      </a:r>
                      <a:endParaRPr kumimoji="0" lang="cs-CZ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loket plátna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6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krejcarů</a:t>
                      </a:r>
                      <a:endParaRPr kumimoji="0" lang="cs-CZ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slepice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9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krejcarů</a:t>
                      </a:r>
                      <a:endParaRPr kumimoji="0" lang="cs-CZ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sáh dříví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19" marB="504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3984535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DĚJINY PENĚZ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cs-CZ" sz="3200" u="sng" dirty="0" smtClean="0"/>
              <a:t>18. století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3200" u="sng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3200" dirty="0" smtClean="0"/>
              <a:t>Marie Terezie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32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3200" dirty="0" smtClean="0">
                <a:solidFill>
                  <a:srgbClr val="00B0F0"/>
                </a:solidFill>
              </a:rPr>
              <a:t>r. 1762 – bankocedule (bankocetle)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32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cs-CZ" dirty="0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7507143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DĚJINY PENĚZ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buFontTx/>
              <a:buChar char="•"/>
              <a:defRPr/>
            </a:pPr>
            <a:r>
              <a:rPr lang="cs-CZ" sz="2100" u="sng"/>
              <a:t>19. st.</a:t>
            </a:r>
          </a:p>
          <a:p>
            <a:pPr eaLnBrk="1" hangingPunct="1">
              <a:buFontTx/>
              <a:buNone/>
              <a:defRPr/>
            </a:pPr>
            <a:r>
              <a:rPr lang="cs-CZ" sz="2100"/>
              <a:t>     - napoleonské války</a:t>
            </a:r>
          </a:p>
          <a:p>
            <a:pPr eaLnBrk="1" hangingPunct="1">
              <a:buFontTx/>
              <a:buNone/>
              <a:defRPr/>
            </a:pPr>
            <a:r>
              <a:rPr lang="cs-CZ" sz="2100"/>
              <a:t>     - r. 1811 státní bankrot</a:t>
            </a:r>
          </a:p>
          <a:p>
            <a:pPr eaLnBrk="1" hangingPunct="1">
              <a:buFontTx/>
              <a:buNone/>
              <a:defRPr/>
            </a:pPr>
            <a:r>
              <a:rPr lang="cs-CZ" sz="2100"/>
              <a:t>     - šajny (směnné listy vídeňské měny)</a:t>
            </a:r>
          </a:p>
          <a:p>
            <a:pPr eaLnBrk="1" hangingPunct="1">
              <a:buFontTx/>
              <a:buNone/>
              <a:defRPr/>
            </a:pPr>
            <a:r>
              <a:rPr lang="cs-CZ" sz="2100"/>
              <a:t>     - 2. pol. 19. st. – položeny základy moderního bank. a peněžnictví</a:t>
            </a:r>
          </a:p>
          <a:p>
            <a:pPr eaLnBrk="1" hangingPunct="1">
              <a:buFontTx/>
              <a:buNone/>
              <a:defRPr/>
            </a:pPr>
            <a:r>
              <a:rPr lang="cs-CZ" sz="2100"/>
              <a:t>     - r. 1892 – </a:t>
            </a:r>
            <a:r>
              <a:rPr lang="cs-CZ" sz="2100" b="1"/>
              <a:t>koruna (K)</a:t>
            </a:r>
          </a:p>
          <a:p>
            <a:pPr eaLnBrk="1" hangingPunct="1">
              <a:buFontTx/>
              <a:buNone/>
              <a:defRPr/>
            </a:pPr>
            <a:endParaRPr lang="cs-CZ" sz="2100" b="1"/>
          </a:p>
          <a:p>
            <a:pPr eaLnBrk="1" hangingPunct="1">
              <a:buFontTx/>
              <a:buChar char="•"/>
              <a:defRPr/>
            </a:pPr>
            <a:r>
              <a:rPr lang="cs-CZ" sz="2100" u="sng"/>
              <a:t>20. st.</a:t>
            </a:r>
          </a:p>
          <a:p>
            <a:pPr eaLnBrk="1" hangingPunct="1">
              <a:buFontTx/>
              <a:buNone/>
              <a:defRPr/>
            </a:pPr>
            <a:r>
              <a:rPr lang="cs-CZ" sz="2100"/>
              <a:t>      - vznik ČSR – bankovky a mince Rakousko-uherské banky</a:t>
            </a:r>
          </a:p>
          <a:p>
            <a:pPr eaLnBrk="1" hangingPunct="1">
              <a:buFontTx/>
              <a:buNone/>
              <a:defRPr/>
            </a:pPr>
            <a:r>
              <a:rPr lang="cs-CZ" sz="2100"/>
              <a:t>      - Bankovní úřad při MF</a:t>
            </a:r>
          </a:p>
          <a:p>
            <a:pPr eaLnBrk="1" hangingPunct="1">
              <a:buFontTx/>
              <a:buNone/>
              <a:defRPr/>
            </a:pPr>
            <a:r>
              <a:rPr lang="cs-CZ" sz="2100"/>
              <a:t>      - r. 1919 – </a:t>
            </a:r>
            <a:r>
              <a:rPr lang="cs-CZ" sz="2100" b="1"/>
              <a:t>československá koruna (Kč)</a:t>
            </a:r>
          </a:p>
          <a:p>
            <a:pPr eaLnBrk="1" hangingPunct="1">
              <a:buFontTx/>
              <a:buNone/>
              <a:defRPr/>
            </a:pPr>
            <a:r>
              <a:rPr lang="cs-CZ" sz="2100" b="1"/>
              <a:t>      </a:t>
            </a:r>
            <a:r>
              <a:rPr lang="cs-CZ" sz="2100"/>
              <a:t>- r. 1926 -</a:t>
            </a:r>
            <a:r>
              <a:rPr lang="cs-CZ" sz="2100" b="1"/>
              <a:t> NBČS</a:t>
            </a:r>
          </a:p>
          <a:p>
            <a:pPr eaLnBrk="1" hangingPunct="1">
              <a:buFontTx/>
              <a:buNone/>
              <a:defRPr/>
            </a:pPr>
            <a:endParaRPr lang="cs-CZ" sz="2100" b="1" u="sng"/>
          </a:p>
          <a:p>
            <a:pPr eaLnBrk="1" hangingPunct="1">
              <a:buFontTx/>
              <a:buNone/>
              <a:defRPr/>
            </a:pPr>
            <a:endParaRPr lang="cs-CZ" sz="2100" u="sng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6563534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DĚJINY PENĚZ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100" u="sng"/>
              <a:t>1919 – 1938:</a:t>
            </a:r>
            <a:r>
              <a:rPr lang="cs-CZ" sz="2100"/>
              <a:t>    z hlediska stavu měny pozitivní hodnocení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1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100"/>
              <a:t>1938 – </a:t>
            </a:r>
            <a:r>
              <a:rPr lang="cs-CZ" sz="2100" u="sng"/>
              <a:t>Protektorát</a:t>
            </a:r>
            <a:r>
              <a:rPr lang="cs-CZ" sz="2100"/>
              <a:t> – základní měnová jednotka = říšská marka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1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100" u="sng"/>
              <a:t>listopad 1945</a:t>
            </a:r>
            <a:r>
              <a:rPr lang="cs-CZ" sz="2100"/>
              <a:t> – měnová reforma – znovu zavedena Kč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1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100"/>
              <a:t>r. 1950 – SBČS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1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100"/>
              <a:t>r. 1953 – </a:t>
            </a:r>
            <a:r>
              <a:rPr lang="cs-CZ" sz="2100" b="1"/>
              <a:t>měnová reforma!!!!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100" b="1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100" b="1"/>
              <a:t>r. 1989 – dvoustupňový bankovní systém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1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100"/>
              <a:t>r. 1993 -  vznik ČNB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1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1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10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164877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0" y="2488770"/>
            <a:ext cx="210732" cy="42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15" tIns="52157" rIns="104315" bIns="52157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100">
              <a:latin typeface="Arial" charset="0"/>
            </a:endParaRPr>
          </a:p>
        </p:txBody>
      </p:sp>
      <p:graphicFrame>
        <p:nvGraphicFramePr>
          <p:cNvPr id="58656" name="Group 2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391498"/>
              </p:ext>
            </p:extLst>
          </p:nvPr>
        </p:nvGraphicFramePr>
        <p:xfrm>
          <a:off x="469900" y="1266825"/>
          <a:ext cx="7535505" cy="4303124"/>
        </p:xfrm>
        <a:graphic>
          <a:graphicData uri="http://schemas.openxmlformats.org/drawingml/2006/table">
            <a:tbl>
              <a:tblPr/>
              <a:tblGrid>
                <a:gridCol w="1076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9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67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67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67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09398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3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 a 21. století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507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Koruna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507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ceny v korunách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Rok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1921</a:t>
                      </a:r>
                      <a:endParaRPr kumimoji="0" lang="cs-CZ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1939</a:t>
                      </a:r>
                      <a:endParaRPr kumimoji="0" lang="cs-CZ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1949</a:t>
                      </a:r>
                      <a:endParaRPr kumimoji="0" lang="cs-CZ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1969</a:t>
                      </a:r>
                      <a:endParaRPr kumimoji="0" lang="cs-CZ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1989</a:t>
                      </a:r>
                      <a:endParaRPr kumimoji="0" lang="cs-CZ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2001</a:t>
                      </a:r>
                      <a:endParaRPr kumimoji="0" lang="cs-CZ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vejce</a:t>
                      </a: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 l piva</a:t>
                      </a: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1,45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2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kg hovězí </a:t>
                      </a: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14,40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06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pánské boty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458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</a:t>
                      </a:r>
                      <a:endParaRPr kumimoji="0" lang="cs-CZ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1330</a:t>
                      </a:r>
                      <a:endParaRPr kumimoji="0" lang="cs-CZ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7" marB="504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0909263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BANKOVKY A MINCE ČR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cs-CZ" sz="27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700"/>
              <a:t>Nominální struktura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27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700"/>
              <a:t>Tisk bankovek a ražba mincí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27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700"/>
              <a:t>Ochranné prvky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3929696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I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91"/>
          <a:stretch>
            <a:fillRect/>
          </a:stretch>
        </p:blipFill>
        <p:spPr bwMode="auto">
          <a:xfrm>
            <a:off x="317501" y="1876425"/>
            <a:ext cx="7924800" cy="416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1827707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7" r="2959" b="49991"/>
          <a:stretch>
            <a:fillRect/>
          </a:stretch>
        </p:blipFill>
        <p:spPr bwMode="auto">
          <a:xfrm>
            <a:off x="622300" y="1266825"/>
            <a:ext cx="7616953" cy="423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6778086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MG_0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48" y="1266825"/>
            <a:ext cx="7300807" cy="341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3734818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G_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93" y="1647825"/>
            <a:ext cx="7239000" cy="348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755640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IMG_0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1190625"/>
            <a:ext cx="7315200" cy="394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190755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BANKOVKY A MINCE ČR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endParaRPr lang="cs-CZ" sz="3200" u="sng" dirty="0"/>
          </a:p>
          <a:p>
            <a:pPr eaLnBrk="1" hangingPunct="1">
              <a:buFontTx/>
              <a:buNone/>
              <a:defRPr/>
            </a:pPr>
            <a:r>
              <a:rPr lang="cs-CZ" sz="3200" u="sng" dirty="0"/>
              <a:t>Ochranné prvky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vodoznak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ochranný okénkový proužek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barevná vlákna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soutisková značka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skrytý obrazec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opticky proměnlivá barva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 err="1"/>
              <a:t>iridiscentní</a:t>
            </a:r>
            <a:r>
              <a:rPr lang="cs-CZ" sz="2100" dirty="0"/>
              <a:t> pruh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mikrotext</a:t>
            </a:r>
          </a:p>
          <a:p>
            <a:pPr eaLnBrk="1" hangingPunct="1">
              <a:buFontTx/>
              <a:buNone/>
              <a:defRPr/>
            </a:pPr>
            <a:endParaRPr lang="cs-CZ" sz="2100" dirty="0"/>
          </a:p>
          <a:p>
            <a:pPr eaLnBrk="1" hangingPunct="1">
              <a:buFontTx/>
              <a:buChar char="•"/>
              <a:defRPr/>
            </a:pPr>
            <a:endParaRPr lang="cs-CZ" sz="2100" dirty="0"/>
          </a:p>
          <a:p>
            <a:pPr eaLnBrk="1" hangingPunct="1">
              <a:buFontTx/>
              <a:buChar char="•"/>
              <a:defRPr/>
            </a:pPr>
            <a:endParaRPr lang="cs-CZ" sz="2100" dirty="0"/>
          </a:p>
          <a:p>
            <a:pPr eaLnBrk="1" hangingPunct="1">
              <a:buFontTx/>
              <a:buChar char="•"/>
              <a:defRPr/>
            </a:pPr>
            <a:endParaRPr lang="cs-CZ" sz="2100" dirty="0"/>
          </a:p>
          <a:p>
            <a:pPr eaLnBrk="1" hangingPunct="1">
              <a:buFontTx/>
              <a:buNone/>
              <a:defRPr/>
            </a:pPr>
            <a:endParaRPr lang="cs-CZ" sz="32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9186999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BANKOVKY A MINCE ČR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cs-CZ" sz="3200" dirty="0"/>
              <a:t>Reprodukce bankovek a mincí</a:t>
            </a:r>
          </a:p>
          <a:p>
            <a:pPr eaLnBrk="1" hangingPunct="1">
              <a:buFontTx/>
              <a:buNone/>
              <a:defRPr/>
            </a:pPr>
            <a:endParaRPr lang="cs-CZ" sz="3200" dirty="0"/>
          </a:p>
          <a:p>
            <a:pPr eaLnBrk="1" hangingPunct="1">
              <a:buFontTx/>
              <a:buNone/>
              <a:defRPr/>
            </a:pPr>
            <a:r>
              <a:rPr lang="cs-CZ" sz="3200" dirty="0"/>
              <a:t>Postup při příjmu peněz</a:t>
            </a:r>
          </a:p>
          <a:p>
            <a:pPr eaLnBrk="1" hangingPunct="1">
              <a:buFontTx/>
              <a:buNone/>
              <a:defRPr/>
            </a:pPr>
            <a:endParaRPr lang="cs-CZ" sz="3200" dirty="0"/>
          </a:p>
          <a:p>
            <a:pPr eaLnBrk="1" hangingPunct="1">
              <a:buFontTx/>
              <a:buNone/>
              <a:defRPr/>
            </a:pPr>
            <a:r>
              <a:rPr lang="cs-CZ" sz="3200" dirty="0"/>
              <a:t>Poskytování náhrad za </a:t>
            </a:r>
            <a:r>
              <a:rPr lang="cs-CZ" sz="3200" dirty="0" smtClean="0"/>
              <a:t>necelé </a:t>
            </a:r>
          </a:p>
          <a:p>
            <a:pPr eaLnBrk="1" hangingPunct="1">
              <a:buFontTx/>
              <a:buNone/>
              <a:defRPr/>
            </a:pPr>
            <a:r>
              <a:rPr lang="cs-CZ" sz="3200" dirty="0" smtClean="0"/>
              <a:t>poškozené bankovky </a:t>
            </a:r>
            <a:r>
              <a:rPr lang="cs-CZ" sz="3200" dirty="0"/>
              <a:t>a mince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2865787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Podmínky platby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cs-CZ" sz="3200" dirty="0"/>
              <a:t>Podmínky platby jsou dány zákonem.</a:t>
            </a:r>
          </a:p>
          <a:p>
            <a:pPr marL="0" indent="0">
              <a:buNone/>
              <a:defRPr/>
            </a:pPr>
            <a:endParaRPr lang="cs-CZ" sz="3200" dirty="0"/>
          </a:p>
          <a:p>
            <a:pPr marL="0" indent="0">
              <a:buNone/>
              <a:defRPr/>
            </a:pPr>
            <a:r>
              <a:rPr lang="cs-CZ" sz="2700" dirty="0">
                <a:solidFill>
                  <a:schemeClr val="tx1"/>
                </a:solidFill>
              </a:rPr>
              <a:t>1. </a:t>
            </a:r>
            <a:r>
              <a:rPr lang="cs-CZ" sz="2700" dirty="0">
                <a:solidFill>
                  <a:srgbClr val="00B0F0"/>
                </a:solidFill>
              </a:rPr>
              <a:t>Platba bankovkami je bez omezení.</a:t>
            </a:r>
          </a:p>
          <a:p>
            <a:pPr marL="0" indent="0">
              <a:buNone/>
              <a:defRPr/>
            </a:pPr>
            <a:r>
              <a:rPr lang="cs-CZ" sz="2700" dirty="0">
                <a:solidFill>
                  <a:schemeClr val="tx1"/>
                </a:solidFill>
              </a:rPr>
              <a:t>2. </a:t>
            </a:r>
            <a:r>
              <a:rPr lang="cs-CZ" sz="2700" dirty="0">
                <a:solidFill>
                  <a:srgbClr val="00B0F0"/>
                </a:solidFill>
              </a:rPr>
              <a:t>Platbu mincemi lze odmítnout, pokud platíte:</a:t>
            </a:r>
          </a:p>
          <a:p>
            <a:pPr marL="0" indent="0">
              <a:buNone/>
              <a:defRPr/>
            </a:pPr>
            <a:r>
              <a:rPr lang="cs-CZ" sz="3200" dirty="0"/>
              <a:t>    </a:t>
            </a:r>
            <a:r>
              <a:rPr lang="cs-CZ" sz="2700" dirty="0"/>
              <a:t>a) více jak 10 mincemi stejné hodnoty,</a:t>
            </a:r>
          </a:p>
          <a:p>
            <a:pPr marL="0" indent="0">
              <a:buNone/>
              <a:defRPr/>
            </a:pPr>
            <a:r>
              <a:rPr lang="cs-CZ" sz="2700" dirty="0"/>
              <a:t>     b) částku v hodnotě přes 100 Kč a použijete-li </a:t>
            </a:r>
          </a:p>
          <a:p>
            <a:pPr marL="0" indent="0">
              <a:buNone/>
              <a:defRPr/>
            </a:pPr>
            <a:r>
              <a:rPr lang="cs-CZ" sz="2700" dirty="0"/>
              <a:t>         10korunové mince a nižší,</a:t>
            </a:r>
          </a:p>
          <a:p>
            <a:pPr marL="0" indent="0">
              <a:buNone/>
              <a:defRPr/>
            </a:pPr>
            <a:r>
              <a:rPr lang="cs-CZ" sz="2700" dirty="0"/>
              <a:t>     c) částku v hodnotě přes 500 Kč.</a:t>
            </a:r>
            <a:endParaRPr lang="cs-CZ" sz="3200" dirty="0"/>
          </a:p>
          <a:p>
            <a:pPr marL="0" indent="0"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80122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100" dirty="0"/>
              <a:t>České bankovky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Největší zastoupení mají bankovky o NH </a:t>
            </a:r>
            <a:r>
              <a:rPr lang="cs-CZ" sz="2700" dirty="0">
                <a:solidFill>
                  <a:srgbClr val="00B0F0"/>
                </a:solidFill>
              </a:rPr>
              <a:t>1 000 </a:t>
            </a:r>
            <a:r>
              <a:rPr lang="cs-CZ" sz="2700" dirty="0" smtClean="0">
                <a:solidFill>
                  <a:srgbClr val="00B0F0"/>
                </a:solidFill>
              </a:rPr>
              <a:t>Kč. </a:t>
            </a:r>
            <a:endParaRPr lang="cs-CZ" sz="2700" dirty="0">
              <a:solidFill>
                <a:srgbClr val="00B0F0"/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cs-CZ" sz="2700" dirty="0" smtClean="0">
                <a:solidFill>
                  <a:srgbClr val="FFFF00"/>
                </a:solidFill>
              </a:rPr>
              <a:t> </a:t>
            </a:r>
            <a:endParaRPr lang="cs-CZ" sz="2700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Výroba jedné stokoruny činí cca 2 Kč.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Životnost našich bankovek je v průměru 2-3 roky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(nízké NH – 100 Kč, 200 Kč - vydrží kratší dobu).</a:t>
            </a:r>
          </a:p>
          <a:p>
            <a:pPr>
              <a:buFont typeface="Wingdings" pitchFamily="2" charset="2"/>
              <a:buNone/>
              <a:defRPr/>
            </a:pPr>
            <a:endParaRPr lang="cs-CZ" dirty="0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87790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Vývoj výše oběživa</a:t>
            </a:r>
            <a:endParaRPr lang="cs-CZ" dirty="0"/>
          </a:p>
        </p:txBody>
      </p:sp>
      <p:pic>
        <p:nvPicPr>
          <p:cNvPr id="3379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1952625"/>
            <a:ext cx="7408415" cy="4495800"/>
          </a:xfr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26260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cs-CZ" sz="3700" dirty="0"/>
              <a:t>Počty zadržených </a:t>
            </a:r>
            <a:r>
              <a:rPr lang="cs-CZ" sz="3700" dirty="0" smtClean="0"/>
              <a:t>padělků 2009 </a:t>
            </a:r>
            <a:r>
              <a:rPr lang="cs-CZ" sz="3700" dirty="0"/>
              <a:t>- 2018</a:t>
            </a:r>
          </a:p>
        </p:txBody>
      </p:sp>
      <p:pic>
        <p:nvPicPr>
          <p:cNvPr id="34819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238" y="2486025"/>
            <a:ext cx="6113462" cy="3522663"/>
          </a:xfr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82404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cs-CZ" sz="3200" dirty="0"/>
              <a:t>Nejdůležitější právní předpisy </a:t>
            </a:r>
            <a:br>
              <a:rPr lang="cs-CZ" sz="3200" dirty="0"/>
            </a:br>
            <a:r>
              <a:rPr lang="cs-CZ" sz="3200" dirty="0"/>
              <a:t>k emisi peněz a ochraně platidel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Zákon č. 6/1993 Sb., o ČNB – emise </a:t>
            </a:r>
            <a:r>
              <a:rPr lang="cs-CZ" sz="2700" dirty="0" smtClean="0"/>
              <a:t>bankovek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 smtClean="0"/>
              <a:t>+ mincí</a:t>
            </a: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Zákon č. 136/2011 Sb., o oběhu bankovek a mincí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Výňatky z trestního zákoníku – padělání a </a:t>
            </a:r>
            <a:endParaRPr lang="cs-CZ" sz="2700" dirty="0" smtClean="0"/>
          </a:p>
          <a:p>
            <a:pPr>
              <a:buFont typeface="Wingdings" pitchFamily="2" charset="2"/>
              <a:buNone/>
              <a:defRPr/>
            </a:pPr>
            <a:r>
              <a:rPr lang="cs-CZ" sz="2700" dirty="0" smtClean="0"/>
              <a:t>pozměnění </a:t>
            </a:r>
            <a:r>
              <a:rPr lang="cs-CZ" sz="2700" dirty="0"/>
              <a:t>peněz a porušení autorského práva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96992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Bankovky z plastu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700" dirty="0"/>
              <a:t>Bankovky z plastu - mexická padesátka, kanadská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dvacka, australská </a:t>
            </a:r>
            <a:r>
              <a:rPr lang="cs-CZ" sz="2700" dirty="0" err="1"/>
              <a:t>pětidolarovka</a:t>
            </a:r>
            <a:r>
              <a:rPr lang="cs-CZ" sz="2700" dirty="0"/>
              <a:t>, britská </a:t>
            </a:r>
            <a:r>
              <a:rPr lang="cs-CZ" sz="2700" dirty="0" err="1"/>
              <a:t>pětilibrovka</a:t>
            </a:r>
            <a:r>
              <a:rPr lang="cs-CZ" sz="2700" dirty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Výrobce – firma </a:t>
            </a:r>
            <a:r>
              <a:rPr lang="cs-CZ" sz="2300" dirty="0">
                <a:solidFill>
                  <a:srgbClr val="00B0F0"/>
                </a:solidFill>
              </a:rPr>
              <a:t>INNOVIA (největší světový výrobce),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- sídlo - anglický </a:t>
            </a:r>
            <a:r>
              <a:rPr lang="cs-CZ" sz="2300" dirty="0" err="1"/>
              <a:t>Wigton</a:t>
            </a:r>
            <a:endParaRPr lang="cs-CZ" sz="2300" dirty="0"/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-  firma začínala ve 30. letech 20. st. jako  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  výrobce celofánu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- výroba bankovek </a:t>
            </a:r>
            <a:r>
              <a:rPr lang="cs-CZ" sz="2300" dirty="0">
                <a:solidFill>
                  <a:srgbClr val="00B0F0"/>
                </a:solidFill>
              </a:rPr>
              <a:t>v 80. letech 20. st.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  (australská banka hledala peníze, které by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   odolaly teplu)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54863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Bankovky z plastu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Výroba plastové bankovky stojí několik centů </a:t>
            </a:r>
            <a:r>
              <a:rPr lang="cs-CZ" sz="2700" dirty="0" smtClean="0"/>
              <a:t>–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 smtClean="0"/>
              <a:t> </a:t>
            </a:r>
            <a:r>
              <a:rPr lang="cs-CZ" sz="2700" dirty="0"/>
              <a:t>cca </a:t>
            </a:r>
            <a:r>
              <a:rPr lang="cs-CZ" sz="2700" dirty="0" smtClean="0"/>
              <a:t>2násobek </a:t>
            </a:r>
            <a:r>
              <a:rPr lang="cs-CZ" sz="2700" dirty="0"/>
              <a:t>toho, co výroba té papírové.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Životnost plastové bankovky je 5x delší než </a:t>
            </a:r>
            <a:endParaRPr lang="cs-CZ" sz="2700" dirty="0" smtClean="0"/>
          </a:p>
          <a:p>
            <a:pPr>
              <a:buFont typeface="Wingdings" pitchFamily="2" charset="2"/>
              <a:buNone/>
              <a:defRPr/>
            </a:pPr>
            <a:r>
              <a:rPr lang="cs-CZ" sz="2700" dirty="0" smtClean="0"/>
              <a:t>papírové</a:t>
            </a:r>
            <a:r>
              <a:rPr lang="cs-CZ" sz="2700" dirty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Nejsou nezničitelné – např. v ohni se roztaví.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03277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Bankovky z plastu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Cca 30 zemí se již přeorientovalo na plastovou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hotovost – je trvanlivější a bezpečnější.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>
                <a:solidFill>
                  <a:srgbClr val="00B0F0"/>
                </a:solidFill>
              </a:rPr>
              <a:t>Anglie</a:t>
            </a:r>
            <a:r>
              <a:rPr lang="cs-CZ" sz="2700" dirty="0"/>
              <a:t> – září 2016 – 440 milionů plastových 5librovek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          - </a:t>
            </a:r>
            <a:r>
              <a:rPr lang="cs-CZ" sz="2700" dirty="0">
                <a:solidFill>
                  <a:srgbClr val="00B0F0"/>
                </a:solidFill>
              </a:rPr>
              <a:t>září 2017 </a:t>
            </a:r>
            <a:r>
              <a:rPr lang="cs-CZ" sz="2700" dirty="0"/>
              <a:t>– nová 10librovka (portrét Jane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            </a:t>
            </a:r>
            <a:r>
              <a:rPr lang="cs-CZ" sz="2700" dirty="0" err="1"/>
              <a:t>Austenové</a:t>
            </a:r>
            <a:r>
              <a:rPr lang="cs-CZ" sz="2700" dirty="0"/>
              <a:t>), </a:t>
            </a:r>
            <a:r>
              <a:rPr lang="cs-CZ" sz="2300" dirty="0"/>
              <a:t>jsou na ní hmatové značky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  pro nevidové a slabozraké, dokonalejší ochranné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  prvky, vydána 1 mld. nových </a:t>
            </a:r>
            <a:r>
              <a:rPr lang="cs-CZ" sz="2300" dirty="0" err="1"/>
              <a:t>desetilibrovek</a:t>
            </a:r>
            <a:endParaRPr lang="cs-CZ" sz="23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90224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cs-CZ" dirty="0" smtClean="0"/>
              <a:t>E-měna </a:t>
            </a:r>
            <a:br>
              <a:rPr lang="cs-CZ" dirty="0" smtClean="0"/>
            </a:br>
            <a:r>
              <a:rPr lang="cs-CZ" sz="2700" dirty="0"/>
              <a:t>(zdroj HN 24. 11. 2016)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700" dirty="0"/>
              <a:t>Dle CEB, tvůrců daňové politiky a mnoha analytiků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jsou peníze barbarským přežitkem. Proto by měly </a:t>
            </a:r>
            <a:endParaRPr lang="cs-CZ" sz="2700" dirty="0" smtClean="0"/>
          </a:p>
          <a:p>
            <a:pPr>
              <a:buFont typeface="Wingdings" pitchFamily="2" charset="2"/>
              <a:buNone/>
              <a:defRPr/>
            </a:pPr>
            <a:r>
              <a:rPr lang="cs-CZ" sz="2700" dirty="0" smtClean="0"/>
              <a:t>být zakázány </a:t>
            </a:r>
            <a:r>
              <a:rPr lang="cs-CZ" sz="2700" dirty="0"/>
              <a:t>nebo omezovány.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V některých evropských zemích platí horní limit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pro nákup hotovosti: Francie a Itálie – 1 000 EUR,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Španělsko – 2 500 EUR, Belgie – 3 000 EUR.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48521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cs-CZ" dirty="0" smtClean="0"/>
              <a:t>E-měna </a:t>
            </a:r>
            <a:br>
              <a:rPr lang="cs-CZ" dirty="0" smtClean="0"/>
            </a:br>
            <a:r>
              <a:rPr lang="cs-CZ" sz="2300" dirty="0"/>
              <a:t>(zdroj HN 24. 11. 2016)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700" dirty="0">
                <a:solidFill>
                  <a:srgbClr val="00B0F0"/>
                </a:solidFill>
              </a:rPr>
              <a:t>Skandinávie</a:t>
            </a:r>
            <a:r>
              <a:rPr lang="cs-CZ" sz="2700" dirty="0"/>
              <a:t> – nepsané pravidlo: „platí-li člověk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hotovostí, je s ním něco špatně“.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I přesto si 2/3 Švédů myslí, že platit hotovostí je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základní lidské právo.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Bankovkami platí pouze 6 % Skandinávců, zpravidla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důchodců.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V r. 2015 Dánsko schválilo zákon, podle kterého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přijímání hotovosti není povinností pro obchodníka.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Do r. 2030 by se Dánsko mělo obejít bez bankovek.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47461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cs-CZ" dirty="0" smtClean="0"/>
              <a:t>E-měna </a:t>
            </a:r>
            <a:br>
              <a:rPr lang="cs-CZ" dirty="0" smtClean="0"/>
            </a:br>
            <a:r>
              <a:rPr lang="cs-CZ" sz="2300" dirty="0"/>
              <a:t>(zdroj HN 24. 11. 2016)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  <a:defRPr/>
            </a:pPr>
            <a:endParaRPr lang="cs-CZ" sz="2700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cs-CZ" sz="2700" dirty="0">
                <a:solidFill>
                  <a:srgbClr val="00B0F0"/>
                </a:solidFill>
              </a:rPr>
              <a:t>Austrálie</a:t>
            </a:r>
            <a:r>
              <a:rPr lang="cs-CZ" sz="2700" dirty="0"/>
              <a:t> – banka UBS navrhla zakázat 50 – 100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dolarové bankovky. Podle studie banky </a:t>
            </a:r>
            <a:r>
              <a:rPr lang="cs-CZ" sz="2700" dirty="0" err="1"/>
              <a:t>Westpac</a:t>
            </a:r>
            <a:r>
              <a:rPr lang="cs-CZ" sz="2700" dirty="0"/>
              <a:t> se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Austrálie stane bezhotovostní zemí do r. 2022.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Koncem r. 2016 </a:t>
            </a:r>
            <a:r>
              <a:rPr lang="cs-CZ" sz="2700" dirty="0" err="1"/>
              <a:t>Citibank</a:t>
            </a:r>
            <a:r>
              <a:rPr lang="cs-CZ" sz="2700" dirty="0"/>
              <a:t> v Austrálii oznámila, že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některé její pobočky se stanou výhradně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bezhotovostními.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14096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cs-CZ" dirty="0" smtClean="0"/>
              <a:t>E-měna </a:t>
            </a:r>
            <a:br>
              <a:rPr lang="cs-CZ" dirty="0" smtClean="0"/>
            </a:br>
            <a:r>
              <a:rPr lang="cs-CZ" sz="2300" dirty="0"/>
              <a:t>(zdroj HN 24. 11. 2016)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None/>
              <a:defRPr/>
            </a:pPr>
            <a:endParaRPr lang="cs-CZ" sz="2700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cs-CZ" sz="2700" dirty="0">
                <a:solidFill>
                  <a:srgbClr val="00B0F0"/>
                </a:solidFill>
              </a:rPr>
              <a:t>Kanada</a:t>
            </a:r>
            <a:r>
              <a:rPr lang="cs-CZ" sz="2700" dirty="0"/>
              <a:t> – daně nelze jinak než kartou nebo převodem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z účtů od r. 2007.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>
                <a:solidFill>
                  <a:srgbClr val="00B0F0"/>
                </a:solidFill>
              </a:rPr>
              <a:t>Ekvádor </a:t>
            </a:r>
            <a:r>
              <a:rPr lang="cs-CZ" sz="2700" dirty="0"/>
              <a:t>– od r. 2015 se stal první zemí na světě, kde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vláda vydala vlastní elektronické peníze s názvem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 err="1"/>
              <a:t>Dinero</a:t>
            </a:r>
            <a:r>
              <a:rPr lang="cs-CZ" sz="2700" dirty="0"/>
              <a:t> </a:t>
            </a:r>
            <a:r>
              <a:rPr lang="cs-CZ" sz="2700" dirty="0" err="1"/>
              <a:t>Electrónico</a:t>
            </a:r>
            <a:r>
              <a:rPr lang="cs-CZ" sz="2700" dirty="0"/>
              <a:t> – dají se posílat prostřednictvím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textových zpráv mobilem.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37709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err="1" smtClean="0"/>
              <a:t>Bitcoin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5000" dirty="0"/>
              <a:t>Digitální měna s předem daným počtem peněžních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5000" dirty="0"/>
              <a:t>jednotek.</a:t>
            </a:r>
          </a:p>
          <a:p>
            <a:pPr>
              <a:buFont typeface="Wingdings" pitchFamily="2" charset="2"/>
              <a:buNone/>
              <a:defRPr/>
            </a:pPr>
            <a:endParaRPr lang="cs-CZ" sz="5000" dirty="0"/>
          </a:p>
          <a:p>
            <a:pPr>
              <a:buFont typeface="Wingdings" pitchFamily="2" charset="2"/>
              <a:buNone/>
              <a:defRPr/>
            </a:pPr>
            <a:r>
              <a:rPr lang="cs-CZ" sz="5000" dirty="0"/>
              <a:t>14 mld. dolarů je velikost celosvětového trhu </a:t>
            </a:r>
            <a:r>
              <a:rPr lang="cs-CZ" sz="5000" dirty="0" smtClean="0"/>
              <a:t>všech virtuálních </a:t>
            </a:r>
            <a:r>
              <a:rPr lang="cs-CZ" sz="5000" dirty="0"/>
              <a:t>měn. </a:t>
            </a:r>
            <a:r>
              <a:rPr lang="cs-CZ" sz="5000" dirty="0" smtClean="0"/>
              <a:t>Těch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5000" dirty="0" smtClean="0"/>
              <a:t> </a:t>
            </a:r>
            <a:r>
              <a:rPr lang="cs-CZ" sz="5000" dirty="0"/>
              <a:t>je cca 650. Dominuje jim </a:t>
            </a:r>
            <a:r>
              <a:rPr lang="cs-CZ" sz="5000" dirty="0" err="1"/>
              <a:t>bitcoin</a:t>
            </a:r>
            <a:r>
              <a:rPr lang="cs-CZ" sz="5000" dirty="0"/>
              <a:t> – na celém trhu se </a:t>
            </a:r>
            <a:endParaRPr lang="cs-CZ" sz="5000" dirty="0" smtClean="0"/>
          </a:p>
          <a:p>
            <a:pPr>
              <a:buFont typeface="Wingdings" pitchFamily="2" charset="2"/>
              <a:buNone/>
              <a:defRPr/>
            </a:pPr>
            <a:r>
              <a:rPr lang="cs-CZ" sz="5000" dirty="0" smtClean="0"/>
              <a:t>podílí </a:t>
            </a:r>
            <a:r>
              <a:rPr lang="cs-CZ" sz="5000" dirty="0"/>
              <a:t>asi 12 mld. dolarů.</a:t>
            </a:r>
          </a:p>
          <a:p>
            <a:pPr>
              <a:buFont typeface="Wingdings" pitchFamily="2" charset="2"/>
              <a:buNone/>
              <a:defRPr/>
            </a:pPr>
            <a:endParaRPr lang="cs-CZ" sz="5000" dirty="0"/>
          </a:p>
          <a:p>
            <a:pPr>
              <a:buFont typeface="Wingdings" pitchFamily="2" charset="2"/>
              <a:buNone/>
              <a:defRPr/>
            </a:pPr>
            <a:r>
              <a:rPr lang="cs-CZ" sz="5000" dirty="0"/>
              <a:t>100 prodejních míst v Česku, jež umožňují platbu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5000" dirty="0"/>
              <a:t>v </a:t>
            </a:r>
            <a:r>
              <a:rPr lang="cs-CZ" sz="5000" dirty="0" err="1"/>
              <a:t>bitcoinech</a:t>
            </a:r>
            <a:r>
              <a:rPr lang="cs-CZ" sz="5000" dirty="0"/>
              <a:t> – e-</a:t>
            </a:r>
            <a:r>
              <a:rPr lang="cs-CZ" sz="5000" dirty="0" err="1"/>
              <a:t>shopy</a:t>
            </a:r>
            <a:r>
              <a:rPr lang="cs-CZ" sz="5000" dirty="0"/>
              <a:t>, síť trafik </a:t>
            </a:r>
            <a:r>
              <a:rPr lang="cs-CZ" sz="5000" dirty="0" err="1"/>
              <a:t>Geco</a:t>
            </a:r>
            <a:r>
              <a:rPr lang="cs-CZ" sz="5000" dirty="0"/>
              <a:t>. V Praze 4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5000" dirty="0" err="1"/>
              <a:t>bitcoinové</a:t>
            </a:r>
            <a:r>
              <a:rPr lang="cs-CZ" sz="5000" dirty="0"/>
              <a:t> automaty.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  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Jana </a:t>
            </a:r>
            <a:r>
              <a:rPr lang="cs-CZ" dirty="0" err="1" smtClean="0"/>
              <a:t>Šturcová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75150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</TotalTime>
  <Words>1469</Words>
  <Application>Microsoft Office PowerPoint</Application>
  <PresentationFormat>Vlastní</PresentationFormat>
  <Paragraphs>419</Paragraphs>
  <Slides>42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50" baseType="lpstr">
      <vt:lpstr>Arial</vt:lpstr>
      <vt:lpstr>Calibri</vt:lpstr>
      <vt:lpstr>Tahoma</vt:lpstr>
      <vt:lpstr>Times New Roman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 Literatura</vt:lpstr>
      <vt:lpstr>PODSTATA PENĚZ</vt:lpstr>
      <vt:lpstr>SOUČASNÉ PENÍZE</vt:lpstr>
      <vt:lpstr>MĚNA</vt:lpstr>
      <vt:lpstr>DĚJINY PENĚZ</vt:lpstr>
      <vt:lpstr>Prezentace aplikace PowerPoint</vt:lpstr>
      <vt:lpstr>DĚJINY PENĚZ</vt:lpstr>
      <vt:lpstr>Prezentace aplikace PowerPoint</vt:lpstr>
      <vt:lpstr>DĚJINY PENĚZ</vt:lpstr>
      <vt:lpstr>Prezentace aplikace PowerPoint</vt:lpstr>
      <vt:lpstr>DĚJINY PENĚZ</vt:lpstr>
      <vt:lpstr>Prezentace aplikace PowerPoint</vt:lpstr>
      <vt:lpstr>DĚJINY PENĚZ</vt:lpstr>
      <vt:lpstr>Prezentace aplikace PowerPoint</vt:lpstr>
      <vt:lpstr>DĚJINY PENĚZ</vt:lpstr>
      <vt:lpstr>DĚJINY PENĚZ</vt:lpstr>
      <vt:lpstr>DĚJINY PENĚZ</vt:lpstr>
      <vt:lpstr>Prezentace aplikace PowerPoint</vt:lpstr>
      <vt:lpstr>BANKOVKY A MINCE ČR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BANKOVKY A MINCE ČR</vt:lpstr>
      <vt:lpstr>BANKOVKY A MINCE ČR</vt:lpstr>
      <vt:lpstr>Podmínky platby</vt:lpstr>
      <vt:lpstr>České bankovky</vt:lpstr>
      <vt:lpstr>Vývoj výše oběživa</vt:lpstr>
      <vt:lpstr>Počty zadržených padělků 2009 - 2018</vt:lpstr>
      <vt:lpstr>Nejdůležitější právní předpisy  k emisi peněz a ochraně platidel</vt:lpstr>
      <vt:lpstr>Bankovky z plastu</vt:lpstr>
      <vt:lpstr>Bankovky z plastu</vt:lpstr>
      <vt:lpstr>Bankovky z plastu</vt:lpstr>
      <vt:lpstr>E-měna  (zdroj HN 24. 11. 2016)</vt:lpstr>
      <vt:lpstr>E-měna  (zdroj HN 24. 11. 2016)</vt:lpstr>
      <vt:lpstr>E-měna  (zdroj HN 24. 11. 2016)</vt:lpstr>
      <vt:lpstr>E-měna  (zdroj HN 24. 11. 2016)</vt:lpstr>
      <vt:lpstr>Bitcoin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16</cp:revision>
  <dcterms:created xsi:type="dcterms:W3CDTF">2017-03-15T11:07:40Z</dcterms:created>
  <dcterms:modified xsi:type="dcterms:W3CDTF">2020-05-20T15:42:36Z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