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4" r:id="rId5"/>
    <p:sldMasterId id="214748366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y="5143500" cx="9144000"/>
  <p:notesSz cx="6858000" cy="9144000"/>
  <p:embeddedFontLst>
    <p:embeddedFont>
      <p:font typeface="Montserrat"/>
      <p:regular r:id="rId44"/>
      <p:bold r:id="rId45"/>
      <p:italic r:id="rId46"/>
      <p:boldItalic r:id="rId47"/>
    </p:embeddedFont>
    <p:embeddedFont>
      <p:font typeface="Montserrat Medium"/>
      <p:regular r:id="rId48"/>
      <p:bold r:id="rId49"/>
      <p:italic r:id="rId50"/>
      <p:boldItalic r:id="rId51"/>
    </p:embeddedFont>
    <p:embeddedFont>
      <p:font typeface="Arial Black"/>
      <p:regular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9497520-EFEB-4983-A164-702F2F044319}">
  <a:tblStyle styleId="{A9497520-EFEB-4983-A164-702F2F04431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font" Target="fonts/Montserrat-regular.fntdata"/><Relationship Id="rId43" Type="http://schemas.openxmlformats.org/officeDocument/2006/relationships/slide" Target="slides/slide36.xml"/><Relationship Id="rId46" Type="http://schemas.openxmlformats.org/officeDocument/2006/relationships/font" Target="fonts/Montserrat-italic.fntdata"/><Relationship Id="rId45" Type="http://schemas.openxmlformats.org/officeDocument/2006/relationships/font" Target="fonts/Montserrat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MontserratMedium-regular.fntdata"/><Relationship Id="rId47" Type="http://schemas.openxmlformats.org/officeDocument/2006/relationships/font" Target="fonts/Montserrat-boldItalic.fntdata"/><Relationship Id="rId49" Type="http://schemas.openxmlformats.org/officeDocument/2006/relationships/font" Target="fonts/MontserratMedium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MontserratMedium-boldItalic.fntdata"/><Relationship Id="rId50" Type="http://schemas.openxmlformats.org/officeDocument/2006/relationships/font" Target="fonts/MontserratMedium-italic.fntdata"/><Relationship Id="rId52" Type="http://schemas.openxmlformats.org/officeDocument/2006/relationships/font" Target="fonts/ArialBlack-regular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27f869de43_0_69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127f869de43_0_69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1" name="Google Shape;39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5" name="Google Shape;44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6" name="Google Shape;456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přednášk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hlavní část">
  <p:cSld name="TITLE_AND_BODY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/>
        </p:nvSpPr>
        <p:spPr>
          <a:xfrm>
            <a:off x="235500" y="4935473"/>
            <a:ext cx="792204" cy="153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cs-CZ" sz="4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TFE 2021 Radek Soukup</a:t>
            </a:r>
            <a:endParaRPr b="0" i="0" sz="4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lide">
  <p:cSld name="SECTION_HEADER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" name="Google Shape;29;p6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9238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2" type="body"/>
          </p:nvPr>
        </p:nvSpPr>
        <p:spPr>
          <a:xfrm>
            <a:off x="4832400" y="9238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5" name="Google Shape;35;p7"/>
          <p:cNvSpPr txBox="1"/>
          <p:nvPr>
            <p:ph idx="3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❏"/>
              <a:defRPr/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Char char="❏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6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45720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2" type="body"/>
          </p:nvPr>
        </p:nvSpPr>
        <p:spPr>
          <a:xfrm>
            <a:off x="470916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7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  <a:defRPr b="1" i="0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Char char="❏"/>
              <a:defRPr b="0" i="0" sz="16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2921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921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921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921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921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921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921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921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8"/>
            <a:ext cx="9142800" cy="44070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5715613" y="4590686"/>
            <a:ext cx="955500" cy="36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237482" y="4644120"/>
            <a:ext cx="1777500" cy="262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471704" y="4590688"/>
            <a:ext cx="692772" cy="367461"/>
          </a:xfrm>
          <a:custGeom>
            <a:rect b="b" l="l" r="r" t="t"/>
            <a:pathLst>
              <a:path extrusionOk="0" h="540384" w="810260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93616" y="46314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16657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60318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639698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2947535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926915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2870576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2926915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870576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2793616" y="487632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2716657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2660318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3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 u="none" cap="none" strike="noStrike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1" name="Google Shape;71;p13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b="0" u="non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  <p:sldLayoutId id="2147483660" r:id="rId5"/>
    <p:sldLayoutId id="2147483661" r:id="rId6"/>
    <p:sldLayoutId id="2147483662" r:id="rId7"/>
    <p:sldLayoutId id="2147483663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5" Type="http://schemas.openxmlformats.org/officeDocument/2006/relationships/hyperlink" Target="https://drive.google.com/file/d/12OEsD72yI7dDsK5fGq7jUkHDs05a6zYa/view?usp=sharin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24.png"/><Relationship Id="rId5" Type="http://schemas.openxmlformats.org/officeDocument/2006/relationships/image" Target="../media/image16.jpg"/><Relationship Id="rId6" Type="http://schemas.openxmlformats.org/officeDocument/2006/relationships/image" Target="../media/image7.png"/><Relationship Id="rId7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Relationship Id="rId4" Type="http://schemas.openxmlformats.org/officeDocument/2006/relationships/image" Target="../media/image22.jpg"/><Relationship Id="rId5" Type="http://schemas.openxmlformats.org/officeDocument/2006/relationships/image" Target="../media/image21.jpg"/><Relationship Id="rId6" Type="http://schemas.openxmlformats.org/officeDocument/2006/relationships/image" Target="../media/image25.jpg"/><Relationship Id="rId7" Type="http://schemas.openxmlformats.org/officeDocument/2006/relationships/image" Target="../media/image20.jpg"/><Relationship Id="rId8" Type="http://schemas.openxmlformats.org/officeDocument/2006/relationships/hyperlink" Target="https://drive.google.com/file/d/19q1u1xYEHf-4mpYv-jOriNIcm0dkua_J/view?usp=sharin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png"/><Relationship Id="rId4" Type="http://schemas.openxmlformats.org/officeDocument/2006/relationships/image" Target="../media/image26.jpg"/><Relationship Id="rId5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image" Target="../media/image31.png"/><Relationship Id="rId5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Relationship Id="rId4" Type="http://schemas.openxmlformats.org/officeDocument/2006/relationships/image" Target="../media/image32.png"/><Relationship Id="rId5" Type="http://schemas.openxmlformats.org/officeDocument/2006/relationships/image" Target="../media/image35.png"/><Relationship Id="rId6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5.png"/><Relationship Id="rId4" Type="http://schemas.openxmlformats.org/officeDocument/2006/relationships/image" Target="../media/image36.png"/><Relationship Id="rId5" Type="http://schemas.openxmlformats.org/officeDocument/2006/relationships/image" Target="../media/image3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4.png"/><Relationship Id="rId4" Type="http://schemas.openxmlformats.org/officeDocument/2006/relationships/image" Target="../media/image41.png"/><Relationship Id="rId5" Type="http://schemas.openxmlformats.org/officeDocument/2006/relationships/image" Target="../media/image4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Relationship Id="rId6" Type="http://schemas.openxmlformats.org/officeDocument/2006/relationships/image" Target="../media/image4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4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8.png"/><Relationship Id="rId4" Type="http://schemas.openxmlformats.org/officeDocument/2006/relationships/image" Target="../media/image5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9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2.png"/><Relationship Id="rId4" Type="http://schemas.openxmlformats.org/officeDocument/2006/relationships/image" Target="../media/image6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3.png"/><Relationship Id="rId4" Type="http://schemas.openxmlformats.org/officeDocument/2006/relationships/image" Target="../media/image6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6.png"/><Relationship Id="rId4" Type="http://schemas.openxmlformats.org/officeDocument/2006/relationships/image" Target="../media/image6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8.jpg"/><Relationship Id="rId4" Type="http://schemas.openxmlformats.org/officeDocument/2006/relationships/image" Target="../media/image6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5.png"/><Relationship Id="rId4" Type="http://schemas.openxmlformats.org/officeDocument/2006/relationships/image" Target="../media/image6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0.png"/><Relationship Id="rId4" Type="http://schemas.openxmlformats.org/officeDocument/2006/relationships/image" Target="../media/image7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2.png"/><Relationship Id="rId4" Type="http://schemas.openxmlformats.org/officeDocument/2006/relationships/hyperlink" Target="mailto:rsoukup@ket.zcu.cz" TargetMode="External"/><Relationship Id="rId5" Type="http://schemas.openxmlformats.org/officeDocument/2006/relationships/image" Target="../media/image74.png"/><Relationship Id="rId6" Type="http://schemas.openxmlformats.org/officeDocument/2006/relationships/image" Target="../media/image73.png"/><Relationship Id="rId7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/>
          <p:nvPr/>
        </p:nvSpPr>
        <p:spPr>
          <a:xfrm>
            <a:off x="0" y="0"/>
            <a:ext cx="9144000" cy="438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765897" y="1577326"/>
            <a:ext cx="7612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5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ESF II projekt Západočeské univerzity v Plzni</a:t>
            </a:r>
            <a:endParaRPr sz="1100"/>
          </a:p>
          <a:p>
            <a:pPr indent="0" lvl="0" marL="0" marR="0" rtl="0" algn="ctr">
              <a:lnSpc>
                <a:spcPct val="2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6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reg. č. CZ.02.2.69/0.0/0.0/18_056/0013239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" name="Google Shape;106;p19"/>
          <p:cNvGrpSpPr/>
          <p:nvPr/>
        </p:nvGrpSpPr>
        <p:grpSpPr>
          <a:xfrm>
            <a:off x="2587981" y="4559259"/>
            <a:ext cx="3969128" cy="436687"/>
            <a:chOff x="2890520" y="6750009"/>
            <a:chExt cx="4911072" cy="540387"/>
          </a:xfrm>
        </p:grpSpPr>
        <p:sp>
          <p:nvSpPr>
            <p:cNvPr id="107" name="Google Shape;107;p19"/>
            <p:cNvSpPr/>
            <p:nvPr/>
          </p:nvSpPr>
          <p:spPr>
            <a:xfrm>
              <a:off x="6684092" y="6750009"/>
              <a:ext cx="1117500" cy="54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9"/>
            <p:cNvSpPr/>
            <p:nvPr/>
          </p:nvSpPr>
          <p:spPr>
            <a:xfrm>
              <a:off x="3786055" y="6828576"/>
              <a:ext cx="2078700" cy="3861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2890520" y="6750012"/>
              <a:ext cx="810260" cy="540384"/>
            </a:xfrm>
            <a:custGeom>
              <a:rect b="b" l="l" r="r" t="t"/>
              <a:pathLst>
                <a:path extrusionOk="0" h="540384" w="810260">
                  <a:moveTo>
                    <a:pt x="0" y="0"/>
                  </a:moveTo>
                  <a:lnTo>
                    <a:pt x="810006" y="0"/>
                  </a:lnTo>
                  <a:lnTo>
                    <a:pt x="810006" y="540004"/>
                  </a:lnTo>
                  <a:lnTo>
                    <a:pt x="0" y="54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1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9"/>
            <p:cNvSpPr/>
            <p:nvPr/>
          </p:nvSpPr>
          <p:spPr>
            <a:xfrm>
              <a:off x="3266979" y="681001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40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2" y="41452"/>
                  </a:lnTo>
                  <a:lnTo>
                    <a:pt x="39433" y="33540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2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2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9"/>
            <p:cNvSpPr/>
            <p:nvPr/>
          </p:nvSpPr>
          <p:spPr>
            <a:xfrm>
              <a:off x="317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311109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3086980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61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3446979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9"/>
            <p:cNvSpPr/>
            <p:nvPr/>
          </p:nvSpPr>
          <p:spPr>
            <a:xfrm>
              <a:off x="342286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335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9"/>
            <p:cNvSpPr/>
            <p:nvPr/>
          </p:nvSpPr>
          <p:spPr>
            <a:xfrm>
              <a:off x="342286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335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3266979" y="7169999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317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9"/>
            <p:cNvSpPr/>
            <p:nvPr/>
          </p:nvSpPr>
          <p:spPr>
            <a:xfrm>
              <a:off x="311109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ctrTitle"/>
          </p:nvPr>
        </p:nvSpPr>
        <p:spPr>
          <a:xfrm>
            <a:off x="311700" y="418600"/>
            <a:ext cx="8520600" cy="313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2400">
                <a:solidFill>
                  <a:srgbClr val="1C4587"/>
                </a:solidFill>
              </a:rPr>
              <a:t>Technologie pro Flexibilní Elektroniku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4800">
                <a:solidFill>
                  <a:srgbClr val="1C4587"/>
                </a:solidFill>
              </a:rPr>
              <a:t>KET / TFE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7000"/>
              <a:t>Přednáška 7</a:t>
            </a:r>
            <a:endParaRPr sz="7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2000"/>
          </a:p>
        </p:txBody>
      </p:sp>
      <p:sp>
        <p:nvSpPr>
          <p:cNvPr id="127" name="Google Shape;127;p20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cs-CZ">
                <a:latin typeface="Montserrat"/>
                <a:ea typeface="Montserrat"/>
                <a:cs typeface="Montserrat"/>
                <a:sym typeface="Montserrat"/>
              </a:rPr>
              <a:t>Lineární vodivé textilie – část 1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 sz="1800"/>
              <a:t>Radek Soukup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174540" y="12553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Obsah přednášky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02408" y="74099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Úvod do nositelné elektroniky, smart a e-textilií 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cs-CZ" sz="1200"/>
              <a:t>1.1 Vysvětlení pojmů</a:t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1.2 Nositelná elektronika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2. Vodivé lineární textilie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2.1 Popis vláken, příze, technologie přípravy</a:t>
            </a:r>
            <a:endParaRPr sz="1200"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2.2 Typy vodivých přízí a nití </a:t>
            </a:r>
            <a:endParaRPr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2.3 Typ 1:  Nit na bázi vodivých filamentů</a:t>
            </a:r>
            <a:endParaRPr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2.4 Typ 2:  Pokovená syntetická vlákna</a:t>
            </a:r>
            <a:endParaRPr sz="1200"/>
          </a:p>
          <a:p>
            <a:pPr indent="0" lvl="1" marL="609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200"/>
          </a:p>
        </p:txBody>
      </p:sp>
      <p:sp>
        <p:nvSpPr>
          <p:cNvPr id="134" name="Google Shape;134;p2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cs-CZ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 </a:t>
            </a:r>
            <a:r>
              <a:rPr lang="cs-CZ"/>
              <a:t>Úvod do nositelné elektroniky, smart a e-textilií 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233404" y="47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1.1 Vysvětlení pojmů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2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147" name="Google Shape;14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8542" y="680834"/>
            <a:ext cx="7101562" cy="3817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/>
          <p:cNvPicPr preferRelativeResize="0"/>
          <p:nvPr/>
        </p:nvPicPr>
        <p:blipFill rotWithShape="1">
          <a:blip r:embed="rId4">
            <a:alphaModFix/>
          </a:blip>
          <a:srcRect b="30980" l="77586" r="0" t="11731"/>
          <a:stretch/>
        </p:blipFill>
        <p:spPr>
          <a:xfrm>
            <a:off x="7200421" y="499240"/>
            <a:ext cx="1727254" cy="2501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 txBox="1"/>
          <p:nvPr/>
        </p:nvSpPr>
        <p:spPr>
          <a:xfrm>
            <a:off x="7411942" y="4401648"/>
            <a:ext cx="97174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600" u="sng" cap="none" strike="noStrike">
                <a:solidFill>
                  <a:srgbClr val="AEABAB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Video 1 </a:t>
            </a:r>
            <a:endParaRPr b="1" i="0" sz="1600" u="none" cap="none" strike="noStrike">
              <a:solidFill>
                <a:srgbClr val="AEABA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233404" y="47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1.1 Vysvětlení pojmů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2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56" name="Google Shape;156;p24"/>
          <p:cNvSpPr txBox="1"/>
          <p:nvPr/>
        </p:nvSpPr>
        <p:spPr>
          <a:xfrm>
            <a:off x="233404" y="620308"/>
            <a:ext cx="54473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800"/>
              <a:buFont typeface="Arial"/>
              <a:buNone/>
            </a:pPr>
            <a:r>
              <a:rPr b="1" i="0" lang="cs-CZ" sz="18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Termín „Smart“ se používá v širší pojetím k:</a:t>
            </a:r>
            <a:endParaRPr/>
          </a:p>
        </p:txBody>
      </p:sp>
      <p:sp>
        <p:nvSpPr>
          <p:cNvPr id="157" name="Google Shape;157;p24"/>
          <p:cNvSpPr/>
          <p:nvPr/>
        </p:nvSpPr>
        <p:spPr>
          <a:xfrm>
            <a:off x="315421" y="1121615"/>
            <a:ext cx="5778501" cy="37548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Char char="►"/>
            </a:pPr>
            <a:r>
              <a:rPr b="1" i="0" lang="cs-CZ" sz="1400" u="none" cap="none" strike="noStrike">
                <a:solidFill>
                  <a:srgbClr val="002A7E"/>
                </a:solidFill>
                <a:latin typeface="Montserrat"/>
                <a:ea typeface="Montserrat"/>
                <a:cs typeface="Montserrat"/>
                <a:sym typeface="Montserrat"/>
              </a:rPr>
              <a:t>„Smart“ </a:t>
            </a: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 může vztahovat k: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Char char="►"/>
            </a:pP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Integraci elektroniky do textilií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Char char="►"/>
            </a:pP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Chytrým materiálům (např. tvarovou pamětí nebo s fázovou přeměnou).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Char char="►"/>
            </a:pP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Funkčním úpravám (např. lotosový efekt, nežehlivá úprava)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Char char="►"/>
            </a:pP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Funkční oblečení (např. Gore-Tex, Moira atd.)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6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Char char="►"/>
            </a:pP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 širším smyslu je termín „smart“ používán pro všechno, co zákazník vnímá jako „smart“.</a:t>
            </a:r>
            <a:endParaRPr/>
          </a:p>
          <a:p>
            <a:pPr indent="-31242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480"/>
              <a:buFont typeface="Noto Sans Symbols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Char char="►"/>
            </a:pP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Konvenční textilie jsou pasivní </a:t>
            </a:r>
            <a:r>
              <a:rPr b="0" i="0" lang="cs-CZ" sz="1400" u="none" cap="none" strike="noStrike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(nemají žádnou interakci s okolím)</a:t>
            </a:r>
            <a:endParaRPr b="0" i="0" sz="1400" u="none" cap="none" strike="noStrike">
              <a:solidFill>
                <a:srgbClr val="7F7F7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8" name="Google Shape;158;p24"/>
          <p:cNvPicPr preferRelativeResize="0"/>
          <p:nvPr/>
        </p:nvPicPr>
        <p:blipFill rotWithShape="1">
          <a:blip r:embed="rId3">
            <a:alphaModFix/>
          </a:blip>
          <a:srcRect b="0" l="7416" r="0" t="0"/>
          <a:stretch/>
        </p:blipFill>
        <p:spPr>
          <a:xfrm>
            <a:off x="6473347" y="1280009"/>
            <a:ext cx="2518190" cy="3345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>
            <p:ph type="title"/>
          </p:nvPr>
        </p:nvSpPr>
        <p:spPr>
          <a:xfrm>
            <a:off x="233404" y="47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1.1 Vysvětlení pojmů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25"/>
          <p:cNvSpPr txBox="1"/>
          <p:nvPr>
            <p:ph idx="12" type="sldNum"/>
          </p:nvPr>
        </p:nvSpPr>
        <p:spPr>
          <a:xfrm>
            <a:off x="8595299" y="474990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65" name="Google Shape;165;p25"/>
          <p:cNvSpPr/>
          <p:nvPr/>
        </p:nvSpPr>
        <p:spPr>
          <a:xfrm>
            <a:off x="363070" y="1284043"/>
            <a:ext cx="5741895" cy="808708"/>
          </a:xfrm>
          <a:prstGeom prst="roundRect">
            <a:avLst>
              <a:gd fmla="val 16667" name="adj"/>
            </a:avLst>
          </a:prstGeom>
          <a:solidFill>
            <a:srgbClr val="B7CC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Smart  textile </a:t>
            </a: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 textilní výrobky, které mají další funkční vlastnosti, které nejsou obvykle spojeny s tradičními textiliemi.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363070" y="854817"/>
            <a:ext cx="57022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Definice dle CEN </a:t>
            </a: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(European Committee for Standardization):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363070" y="2372336"/>
            <a:ext cx="5766752" cy="889337"/>
          </a:xfrm>
          <a:prstGeom prst="roundRect">
            <a:avLst>
              <a:gd fmla="val 16667" name="adj"/>
            </a:avLst>
          </a:prstGeom>
          <a:solidFill>
            <a:srgbClr val="EAF1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Smart  textile </a:t>
            </a: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– jsou definovaný jako klasické textilie s integrovanými aktivními funkčními materiály, chytrými materiály nebo aktivními systémy. </a:t>
            </a:r>
            <a:endParaRPr/>
          </a:p>
        </p:txBody>
      </p:sp>
      <p:sp>
        <p:nvSpPr>
          <p:cNvPr id="168" name="Google Shape;168;p25"/>
          <p:cNvSpPr/>
          <p:nvPr/>
        </p:nvSpPr>
        <p:spPr>
          <a:xfrm>
            <a:off x="375498" y="3526313"/>
            <a:ext cx="5741895" cy="1121101"/>
          </a:xfrm>
          <a:prstGeom prst="roundRect">
            <a:avLst>
              <a:gd fmla="val 16667" name="adj"/>
            </a:avLst>
          </a:prstGeom>
          <a:solidFill>
            <a:srgbClr val="CC99FF">
              <a:alpha val="3686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Smart textilie </a:t>
            </a: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ATSM) </a:t>
            </a: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– jsou vlákno, příze, tkanina nebo konečný produkt s jednou nebo více vlastnostmi, které se mění v reakci na podněty, jako jsou mechanické, tepelné, chemické, elektrické, magnetické nebo jiné zdroje. </a:t>
            </a:r>
            <a:endParaRPr b="0" i="0" sz="1400" u="none" cap="none" strike="noStrike">
              <a:solidFill>
                <a:srgbClr val="75707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9" name="Google Shape;16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68444" y="2899635"/>
            <a:ext cx="2375556" cy="18502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smart textile" id="170" name="Google Shape;17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444" y="845185"/>
            <a:ext cx="2375555" cy="1900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/>
          <p:nvPr>
            <p:ph type="title"/>
          </p:nvPr>
        </p:nvSpPr>
        <p:spPr>
          <a:xfrm>
            <a:off x="233404" y="47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1.1 Vysvětlení pojmů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2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grpSp>
        <p:nvGrpSpPr>
          <p:cNvPr id="177" name="Google Shape;177;p26"/>
          <p:cNvGrpSpPr/>
          <p:nvPr/>
        </p:nvGrpSpPr>
        <p:grpSpPr>
          <a:xfrm>
            <a:off x="1008667" y="521908"/>
            <a:ext cx="6589636" cy="4392109"/>
            <a:chOff x="961533" y="620308"/>
            <a:chExt cx="6589636" cy="4392109"/>
          </a:xfrm>
        </p:grpSpPr>
        <p:pic>
          <p:nvPicPr>
            <p:cNvPr id="178" name="Google Shape;178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61533" y="1013623"/>
              <a:ext cx="6589636" cy="3998794"/>
            </a:xfrm>
            <a:prstGeom prst="rect">
              <a:avLst/>
            </a:prstGeom>
            <a:solidFill>
              <a:srgbClr val="B7CCE4"/>
            </a:solidFill>
            <a:ln>
              <a:noFill/>
            </a:ln>
          </p:spPr>
        </p:pic>
        <p:sp>
          <p:nvSpPr>
            <p:cNvPr id="179" name="Google Shape;179;p26"/>
            <p:cNvSpPr txBox="1"/>
            <p:nvPr/>
          </p:nvSpPr>
          <p:spPr>
            <a:xfrm>
              <a:off x="1044109" y="620308"/>
              <a:ext cx="480021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66092"/>
                </a:buClr>
                <a:buSzPts val="1800"/>
                <a:buFont typeface="Arial"/>
                <a:buNone/>
              </a:pPr>
              <a:r>
                <a:rPr b="1" i="0" lang="cs-CZ" sz="1800" u="none" cap="none" strike="noStrike">
                  <a:solidFill>
                    <a:srgbClr val="366092"/>
                  </a:solidFill>
                  <a:latin typeface="Calibri"/>
                  <a:ea typeface="Calibri"/>
                  <a:cs typeface="Calibri"/>
                  <a:sym typeface="Calibri"/>
                </a:rPr>
                <a:t>Přehled reakcí smart textilií na stimuly </a:t>
              </a:r>
              <a:endParaRPr b="1" i="0" sz="1800" u="none" cap="none" strike="noStrik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233404" y="47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1.1 Vysvětlení pojmů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27"/>
          <p:cNvSpPr txBox="1"/>
          <p:nvPr>
            <p:ph idx="12" type="sldNum"/>
          </p:nvPr>
        </p:nvSpPr>
        <p:spPr>
          <a:xfrm>
            <a:off x="8554214" y="4845606"/>
            <a:ext cx="399580" cy="2110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cs-CZ" sz="1100"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7"/>
          <p:cNvSpPr txBox="1"/>
          <p:nvPr/>
        </p:nvSpPr>
        <p:spPr>
          <a:xfrm>
            <a:off x="4445708" y="5513701"/>
            <a:ext cx="108237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</a:pPr>
            <a:r>
              <a:rPr b="0" i="0" lang="cs-CZ" sz="1100" u="none" cap="none" strike="noStrike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Zdroj: CENTEXBEL</a:t>
            </a:r>
            <a:endParaRPr b="0" i="0" sz="1100" u="none" cap="none" strike="noStrike">
              <a:solidFill>
                <a:srgbClr val="7F7F7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87" name="Google Shape;187;p27"/>
          <p:cNvGraphicFramePr/>
          <p:nvPr/>
        </p:nvGraphicFramePr>
        <p:xfrm>
          <a:off x="314748" y="6203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{A9497520-EFEB-4983-A164-702F2F044319}</a:tableStyleId>
              </a:tblPr>
              <a:tblGrid>
                <a:gridCol w="2761050"/>
                <a:gridCol w="5678200"/>
              </a:tblGrid>
              <a:tr h="435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Termín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400" u="none" cap="none" strike="noStrike"/>
                        <a:t>Definice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  <a:tr h="56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SFIT 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Chytré</a:t>
                      </a:r>
                      <a:r>
                        <a:rPr lang="cs-CZ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látky a interaktivní textilie definovány stejně jako smart textilie </a:t>
                      </a:r>
                      <a:r>
                        <a:rPr lang="cs-CZ" sz="1400" u="none" cap="none" strike="noStrike">
                          <a:solidFill>
                            <a:srgbClr val="7F7F7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cs-CZ" sz="1400" u="none" cap="none" strike="noStrike">
                          <a:solidFill>
                            <a:srgbClr val="7F7F7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Smart Fabrics and Interactive Textiles).</a:t>
                      </a:r>
                      <a:endParaRPr sz="1400" u="none" cap="none" strike="noStrike">
                        <a:solidFill>
                          <a:srgbClr val="7F7F7F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</a:tr>
              <a:tr h="56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Nositelná elektronik</a:t>
                      </a:r>
                      <a:r>
                        <a:rPr lang="cs-CZ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</a:t>
                      </a:r>
                      <a:r>
                        <a:rPr lang="cs-CZ" sz="1400" u="none" cap="none" strike="noStrike">
                          <a:solidFill>
                            <a:srgbClr val="7F7F7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cs-CZ" sz="1400" u="none" cap="none" strike="noStrike">
                          <a:solidFill>
                            <a:srgbClr val="7F7F7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Wearable electronics)</a:t>
                      </a:r>
                      <a:endParaRPr sz="1400" u="none" cap="none" strike="noStrike">
                        <a:solidFill>
                          <a:srgbClr val="7F7F7F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(IPC 8951) - Plně funkční, hotový elektronický výrobek speciálně navržený pro nošení na těle.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</a:tr>
              <a:tr h="59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Interaktivní textile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F7F7F"/>
                        </a:buClr>
                        <a:buSzPts val="1400"/>
                        <a:buFont typeface="Arial"/>
                        <a:buNone/>
                      </a:pPr>
                      <a:r>
                        <a:rPr lang="cs-CZ" sz="1400" u="none" cap="none" strike="noStrike">
                          <a:solidFill>
                            <a:srgbClr val="7F7F7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cs-CZ" sz="1400" u="none" cap="none" strike="noStrike">
                          <a:solidFill>
                            <a:srgbClr val="7F7F7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Interactive electronics)</a:t>
                      </a:r>
                      <a:endParaRPr sz="1400" u="none" cap="none" strike="noStrike">
                        <a:solidFill>
                          <a:srgbClr val="7F7F7F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cap="none" strike="noStrike"/>
                        <a:t>Nositelná elektronika, která je integrována do oděvů a může být řízena integrovanými tlačítky</a:t>
                      </a:r>
                      <a:r>
                        <a:rPr lang="cs-CZ" sz="1400" u="none" cap="none" strike="noStrike"/>
                        <a:t> nebo panely.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</a:tr>
              <a:tr h="405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E-textilie, textronika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(IPC 8991) - Textilní struktura (vlákno, příze, tkanina nebo hotový výrobek) s trvalými elektrickými a / nebo elektronickými funkcemi.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</a:tr>
            </a:tbl>
          </a:graphicData>
        </a:graphic>
      </p:graphicFrame>
      <p:pic>
        <p:nvPicPr>
          <p:cNvPr id="188" name="Google Shape;18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8167" y="3370812"/>
            <a:ext cx="3637555" cy="1772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/>
          <p:nvPr>
            <p:ph type="title"/>
          </p:nvPr>
        </p:nvSpPr>
        <p:spPr>
          <a:xfrm>
            <a:off x="233404" y="47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1.2 Nositelná elektronika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28"/>
          <p:cNvSpPr txBox="1"/>
          <p:nvPr>
            <p:ph idx="12" type="sldNum"/>
          </p:nvPr>
        </p:nvSpPr>
        <p:spPr>
          <a:xfrm>
            <a:off x="8554214" y="4845606"/>
            <a:ext cx="399580" cy="2110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cs-CZ" sz="1100"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28"/>
          <p:cNvSpPr txBox="1"/>
          <p:nvPr/>
        </p:nvSpPr>
        <p:spPr>
          <a:xfrm>
            <a:off x="4445708" y="5513701"/>
            <a:ext cx="108237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</a:pPr>
            <a:r>
              <a:rPr b="0" i="0" lang="cs-CZ" sz="1100" u="none" cap="none" strike="noStrike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Zdroj: CENTEXBEL</a:t>
            </a:r>
            <a:endParaRPr b="0" i="0" sz="1100" u="none" cap="none" strike="noStrike">
              <a:solidFill>
                <a:srgbClr val="7F7F7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6" name="Google Shape;19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0308"/>
            <a:ext cx="5190786" cy="3908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4198" y="1115112"/>
            <a:ext cx="3919802" cy="3145044"/>
          </a:xfrm>
          <a:prstGeom prst="rect">
            <a:avLst/>
          </a:prstGeom>
          <a:solidFill>
            <a:srgbClr val="0070C0"/>
          </a:solidFill>
          <a:ln>
            <a:noFill/>
          </a:ln>
        </p:spPr>
      </p:pic>
      <p:cxnSp>
        <p:nvCxnSpPr>
          <p:cNvPr id="198" name="Google Shape;198;p28"/>
          <p:cNvCxnSpPr/>
          <p:nvPr/>
        </p:nvCxnSpPr>
        <p:spPr>
          <a:xfrm flipH="1" rot="10800000">
            <a:off x="3597656" y="1263192"/>
            <a:ext cx="3425313" cy="521498"/>
          </a:xfrm>
          <a:prstGeom prst="straightConnector1">
            <a:avLst/>
          </a:prstGeom>
          <a:noFill/>
          <a:ln cap="flat" cmpd="sng" w="15875">
            <a:solidFill>
              <a:srgbClr val="8296B0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99" name="Google Shape;199;p28"/>
          <p:cNvCxnSpPr/>
          <p:nvPr/>
        </p:nvCxnSpPr>
        <p:spPr>
          <a:xfrm flipH="1" rot="10800000">
            <a:off x="3035431" y="4172565"/>
            <a:ext cx="3384223" cy="352356"/>
          </a:xfrm>
          <a:prstGeom prst="straightConnector1">
            <a:avLst/>
          </a:prstGeom>
          <a:noFill/>
          <a:ln cap="flat" cmpd="sng" w="15875">
            <a:solidFill>
              <a:srgbClr val="8296B0"/>
            </a:solidFill>
            <a:prstDash val="dot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/>
          <p:nvPr>
            <p:ph type="title"/>
          </p:nvPr>
        </p:nvSpPr>
        <p:spPr>
          <a:xfrm>
            <a:off x="233404" y="47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1.2 Nositelná elektronika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29"/>
          <p:cNvSpPr txBox="1"/>
          <p:nvPr>
            <p:ph idx="12" type="sldNum"/>
          </p:nvPr>
        </p:nvSpPr>
        <p:spPr>
          <a:xfrm>
            <a:off x="8554214" y="4845606"/>
            <a:ext cx="399580" cy="2110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cs-CZ" sz="1100"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29"/>
          <p:cNvSpPr txBox="1"/>
          <p:nvPr/>
        </p:nvSpPr>
        <p:spPr>
          <a:xfrm>
            <a:off x="4445708" y="5513701"/>
            <a:ext cx="108237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</a:pPr>
            <a:r>
              <a:rPr b="0" i="0" lang="cs-CZ" sz="1100" u="none" cap="none" strike="noStrike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Zdroj: CENTEXBEL</a:t>
            </a:r>
            <a:endParaRPr b="0" i="0" sz="1100" u="none" cap="none" strike="noStrike">
              <a:solidFill>
                <a:srgbClr val="7F7F7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7" name="Google Shape;20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404" y="707020"/>
            <a:ext cx="7658928" cy="4187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43880" y="1193008"/>
            <a:ext cx="833306" cy="8795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smart textile" id="209" name="Google Shape;209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43880" y="2183443"/>
            <a:ext cx="935074" cy="617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53577" y="2839240"/>
            <a:ext cx="934188" cy="630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68638" y="3508290"/>
            <a:ext cx="826223" cy="8662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Google Shape;212;p29"/>
          <p:cNvCxnSpPr/>
          <p:nvPr/>
        </p:nvCxnSpPr>
        <p:spPr>
          <a:xfrm>
            <a:off x="7868886" y="1025769"/>
            <a:ext cx="5862" cy="3733800"/>
          </a:xfrm>
          <a:prstGeom prst="straightConnector1">
            <a:avLst/>
          </a:prstGeom>
          <a:noFill/>
          <a:ln cap="flat" cmpd="sng" w="25400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3" name="Google Shape;213;p29"/>
          <p:cNvSpPr txBox="1"/>
          <p:nvPr/>
        </p:nvSpPr>
        <p:spPr>
          <a:xfrm>
            <a:off x="8024355" y="751754"/>
            <a:ext cx="87235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E-textilie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/>
          <p:nvPr>
            <p:ph type="title"/>
          </p:nvPr>
        </p:nvSpPr>
        <p:spPr>
          <a:xfrm>
            <a:off x="233404" y="47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1.2 Nositelná elektronika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30"/>
          <p:cNvSpPr txBox="1"/>
          <p:nvPr>
            <p:ph idx="12" type="sldNum"/>
          </p:nvPr>
        </p:nvSpPr>
        <p:spPr>
          <a:xfrm>
            <a:off x="8554214" y="4845606"/>
            <a:ext cx="399580" cy="2110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cs-CZ" sz="1100"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30"/>
          <p:cNvSpPr txBox="1"/>
          <p:nvPr/>
        </p:nvSpPr>
        <p:spPr>
          <a:xfrm>
            <a:off x="3441735" y="4859354"/>
            <a:ext cx="247900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</a:pPr>
            <a:r>
              <a:rPr b="0" i="0" lang="cs-CZ" sz="1100" u="none" cap="none" strike="noStrike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Zdroj: CENTEXBEL</a:t>
            </a:r>
            <a:endParaRPr b="0" i="0" sz="1100" u="none" cap="none" strike="noStrike">
              <a:solidFill>
                <a:srgbClr val="7F7F7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Výsledek obrázku pro wearable electronics" id="221" name="Google Shape;22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453673" y="2901170"/>
            <a:ext cx="2183918" cy="16379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wearable electronics" id="222" name="Google Shape;22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6663" y="539539"/>
            <a:ext cx="3596475" cy="20208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wearable electronics" id="223" name="Google Shape;223;p30"/>
          <p:cNvPicPr preferRelativeResize="0"/>
          <p:nvPr/>
        </p:nvPicPr>
        <p:blipFill rotWithShape="1">
          <a:blip r:embed="rId5">
            <a:alphaModFix/>
          </a:blip>
          <a:srcRect b="0" l="0" r="0" t="12439"/>
          <a:stretch/>
        </p:blipFill>
        <p:spPr>
          <a:xfrm>
            <a:off x="5070919" y="539538"/>
            <a:ext cx="2935304" cy="20208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ýsledek obrázku pro wearable electronics" id="224" name="Google Shape;224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92688" y="2644933"/>
            <a:ext cx="1452306" cy="2183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xm-teconnect-secondary-v1b" id="225" name="Google Shape;225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70919" y="2661687"/>
            <a:ext cx="2935304" cy="2150412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0"/>
          <p:cNvSpPr txBox="1"/>
          <p:nvPr/>
        </p:nvSpPr>
        <p:spPr>
          <a:xfrm>
            <a:off x="8073152" y="4361775"/>
            <a:ext cx="9621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800"/>
              <a:buFont typeface="Arial"/>
              <a:buNone/>
            </a:pPr>
            <a:r>
              <a:rPr b="1" i="0" lang="cs-CZ" sz="1800" u="sng" cap="none" strike="noStrik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Video 2</a:t>
            </a:r>
            <a:r>
              <a:rPr b="0" i="0" lang="cs-CZ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"/>
          <p:cNvSpPr txBox="1"/>
          <p:nvPr>
            <p:ph idx="12" type="sldNum"/>
          </p:nvPr>
        </p:nvSpPr>
        <p:spPr>
          <a:xfrm>
            <a:off x="8554214" y="4845606"/>
            <a:ext cx="399580" cy="2110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cs-CZ" sz="1100"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31"/>
          <p:cNvSpPr txBox="1"/>
          <p:nvPr/>
        </p:nvSpPr>
        <p:spPr>
          <a:xfrm>
            <a:off x="4445708" y="5513701"/>
            <a:ext cx="108237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</a:pPr>
            <a:r>
              <a:rPr b="0" i="0" lang="cs-CZ" sz="1100" u="none" cap="none" strike="noStrike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Zdroj: CENTEXBEL</a:t>
            </a:r>
            <a:endParaRPr b="0" i="0" sz="1100" u="none" cap="none" strike="noStrike">
              <a:solidFill>
                <a:srgbClr val="7F7F7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iQmax (a smart textile creator)" id="233" name="Google Shape;233;p31"/>
          <p:cNvPicPr preferRelativeResize="0"/>
          <p:nvPr/>
        </p:nvPicPr>
        <p:blipFill rotWithShape="1">
          <a:blip r:embed="rId3">
            <a:alphaModFix/>
          </a:blip>
          <a:srcRect b="0" l="51808" r="0" t="0"/>
          <a:stretch/>
        </p:blipFill>
        <p:spPr>
          <a:xfrm>
            <a:off x="620523" y="959673"/>
            <a:ext cx="2523479" cy="17740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lak Dias&#10;&#10;&#10;     Micro-device Encapsulation Technology&#10;&#10;&#10;&#10;&#10;Involves encapsulating devices with a flexible hermetic&#10;seal f..." id="234" name="Google Shape;234;p31"/>
          <p:cNvPicPr preferRelativeResize="0"/>
          <p:nvPr/>
        </p:nvPicPr>
        <p:blipFill rotWithShape="1">
          <a:blip r:embed="rId4">
            <a:alphaModFix/>
          </a:blip>
          <a:srcRect b="13322" l="13982" r="12650" t="20227"/>
          <a:stretch/>
        </p:blipFill>
        <p:spPr>
          <a:xfrm>
            <a:off x="600213" y="2885933"/>
            <a:ext cx="2565299" cy="1742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2350" y="824829"/>
            <a:ext cx="3815847" cy="3803732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6" name="Google Shape;236;p31"/>
          <p:cNvSpPr txBox="1"/>
          <p:nvPr>
            <p:ph type="title"/>
          </p:nvPr>
        </p:nvSpPr>
        <p:spPr>
          <a:xfrm>
            <a:off x="233404" y="47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1.2 Nositelná elektronika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2"/>
          <p:cNvSpPr txBox="1"/>
          <p:nvPr>
            <p:ph idx="12" type="sldNum"/>
          </p:nvPr>
        </p:nvSpPr>
        <p:spPr>
          <a:xfrm>
            <a:off x="8554214" y="4845606"/>
            <a:ext cx="399580" cy="2110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cs-CZ" sz="1100"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32"/>
          <p:cNvSpPr txBox="1"/>
          <p:nvPr/>
        </p:nvSpPr>
        <p:spPr>
          <a:xfrm>
            <a:off x="4445708" y="5513701"/>
            <a:ext cx="108237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</a:pPr>
            <a:r>
              <a:rPr b="0" i="0" lang="cs-CZ" sz="1100" u="none" cap="none" strike="noStrike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rPr>
              <a:t>Zdroj: CENTEXBEL</a:t>
            </a:r>
            <a:endParaRPr b="0" i="0" sz="1100" u="none" cap="none" strike="noStrike">
              <a:solidFill>
                <a:srgbClr val="7F7F7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32"/>
          <p:cNvSpPr/>
          <p:nvPr/>
        </p:nvSpPr>
        <p:spPr>
          <a:xfrm>
            <a:off x="1683990" y="725419"/>
            <a:ext cx="595118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4800"/>
              <a:buFont typeface="Arial"/>
              <a:buNone/>
            </a:pPr>
            <a:r>
              <a:rPr b="1" i="0" lang="cs-CZ" sz="4800" u="none" cap="none" strike="noStrik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 A jak se smart textilie </a:t>
            </a:r>
            <a:endParaRPr b="1" i="0" sz="4800" u="none" cap="none" strike="noStrike">
              <a:solidFill>
                <a:srgbClr val="3660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4800"/>
              <a:buFont typeface="Arial"/>
              <a:buNone/>
            </a:pPr>
            <a:r>
              <a:rPr b="1" i="0" lang="cs-CZ" sz="4800" u="none" cap="none" strike="noStrike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stávají „chytré“?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3"/>
          <p:cNvSpPr txBox="1"/>
          <p:nvPr>
            <p:ph type="title"/>
          </p:nvPr>
        </p:nvSpPr>
        <p:spPr>
          <a:xfrm>
            <a:off x="233404" y="476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1.1 Vývoj E-textilií </a:t>
            </a:r>
            <a:endParaRPr/>
          </a:p>
        </p:txBody>
      </p:sp>
      <p:sp>
        <p:nvSpPr>
          <p:cNvPr id="249" name="Google Shape;249;p33"/>
          <p:cNvSpPr txBox="1"/>
          <p:nvPr>
            <p:ph idx="12" type="sldNum"/>
          </p:nvPr>
        </p:nvSpPr>
        <p:spPr>
          <a:xfrm>
            <a:off x="8630414" y="4793500"/>
            <a:ext cx="399580" cy="2110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cs-CZ" sz="1100"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33"/>
          <p:cNvSpPr/>
          <p:nvPr/>
        </p:nvSpPr>
        <p:spPr>
          <a:xfrm>
            <a:off x="6400442" y="951866"/>
            <a:ext cx="2084294" cy="380908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395E89"/>
            </a:solidFill>
            <a:prstDash val="dash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1" name="Google Shape;251;p33"/>
          <p:cNvSpPr/>
          <p:nvPr/>
        </p:nvSpPr>
        <p:spPr>
          <a:xfrm>
            <a:off x="3529853" y="951865"/>
            <a:ext cx="2084294" cy="3809081"/>
          </a:xfrm>
          <a:prstGeom prst="roundRect">
            <a:avLst>
              <a:gd fmla="val 16667" name="adj"/>
            </a:avLst>
          </a:prstGeom>
          <a:solidFill>
            <a:srgbClr val="B7CCE4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</a:t>
            </a:r>
            <a:endParaRPr/>
          </a:p>
        </p:txBody>
      </p:sp>
      <p:sp>
        <p:nvSpPr>
          <p:cNvPr id="252" name="Google Shape;252;p33"/>
          <p:cNvSpPr/>
          <p:nvPr/>
        </p:nvSpPr>
        <p:spPr>
          <a:xfrm>
            <a:off x="499033" y="951865"/>
            <a:ext cx="2084294" cy="3809081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3" name="Google Shape;253;p33"/>
          <p:cNvSpPr/>
          <p:nvPr/>
        </p:nvSpPr>
        <p:spPr>
          <a:xfrm rot="5400000">
            <a:off x="2780076" y="2558549"/>
            <a:ext cx="598394" cy="235323"/>
          </a:xfrm>
          <a:prstGeom prst="triangle">
            <a:avLst>
              <a:gd fmla="val 50000" name="adj"/>
            </a:avLst>
          </a:prstGeom>
          <a:solidFill>
            <a:srgbClr val="DAE5F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4" name="Google Shape;254;p33"/>
          <p:cNvSpPr/>
          <p:nvPr/>
        </p:nvSpPr>
        <p:spPr>
          <a:xfrm rot="5400000">
            <a:off x="5788274" y="2589243"/>
            <a:ext cx="598394" cy="235323"/>
          </a:xfrm>
          <a:prstGeom prst="triangle">
            <a:avLst>
              <a:gd fmla="val 50000" name="adj"/>
            </a:avLst>
          </a:prstGeom>
          <a:solidFill>
            <a:srgbClr val="DAE5F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55" name="Google Shape;25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3883" y="1440349"/>
            <a:ext cx="146685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2387" y="1473687"/>
            <a:ext cx="1455048" cy="222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062" y="1454636"/>
            <a:ext cx="1438275" cy="22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3"/>
          <p:cNvSpPr txBox="1"/>
          <p:nvPr/>
        </p:nvSpPr>
        <p:spPr>
          <a:xfrm>
            <a:off x="3895376" y="1048796"/>
            <a:ext cx="142205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497A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5F497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Současnost</a:t>
            </a:r>
            <a:endParaRPr b="1" i="0" sz="1400" u="none" cap="none" strike="noStrike">
              <a:solidFill>
                <a:srgbClr val="5F497A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9" name="Google Shape;259;p33"/>
          <p:cNvSpPr txBox="1"/>
          <p:nvPr/>
        </p:nvSpPr>
        <p:spPr>
          <a:xfrm>
            <a:off x="6713883" y="1025551"/>
            <a:ext cx="14574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497A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5F497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Budoucnost</a:t>
            </a:r>
            <a:endParaRPr b="1" i="0" sz="1400" u="none" cap="none" strike="noStrike">
              <a:solidFill>
                <a:srgbClr val="5F497A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0" name="Google Shape;260;p33"/>
          <p:cNvSpPr txBox="1"/>
          <p:nvPr/>
        </p:nvSpPr>
        <p:spPr>
          <a:xfrm>
            <a:off x="3816151" y="3736739"/>
            <a:ext cx="158051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Textilně integrované systémy</a:t>
            </a:r>
            <a:endParaRPr b="1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1" name="Google Shape;261;p33"/>
          <p:cNvSpPr txBox="1"/>
          <p:nvPr/>
        </p:nvSpPr>
        <p:spPr>
          <a:xfrm>
            <a:off x="1075902" y="1074739"/>
            <a:ext cx="142205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497A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5F497A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Minulost</a:t>
            </a:r>
            <a:endParaRPr b="1" i="0" sz="1400" u="none" cap="none" strike="noStrike">
              <a:solidFill>
                <a:srgbClr val="5F497A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2" name="Google Shape;262;p33"/>
          <p:cNvSpPr txBox="1"/>
          <p:nvPr/>
        </p:nvSpPr>
        <p:spPr>
          <a:xfrm>
            <a:off x="780759" y="3736739"/>
            <a:ext cx="158051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Adaptované textilie</a:t>
            </a:r>
            <a:endParaRPr b="1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3" name="Google Shape;263;p33"/>
          <p:cNvSpPr txBox="1"/>
          <p:nvPr/>
        </p:nvSpPr>
        <p:spPr>
          <a:xfrm>
            <a:off x="6400442" y="3776262"/>
            <a:ext cx="2094021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Textilně založené systémy (na vláknech)</a:t>
            </a:r>
            <a:endParaRPr b="1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2</a:t>
            </a:r>
            <a:r>
              <a:rPr b="1" lang="cs-CZ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cs-CZ"/>
              <a:t>Vodivé lineární textilie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9" name="Google Shape;269;p3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/>
          <p:cNvSpPr txBox="1"/>
          <p:nvPr>
            <p:ph type="title"/>
          </p:nvPr>
        </p:nvSpPr>
        <p:spPr>
          <a:xfrm>
            <a:off x="153809" y="9734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2.1 Třídění textilií z hlediska vnějších rozměrů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3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76" name="Google Shape;276;p35"/>
          <p:cNvSpPr txBox="1"/>
          <p:nvPr/>
        </p:nvSpPr>
        <p:spPr>
          <a:xfrm>
            <a:off x="153809" y="500454"/>
            <a:ext cx="8848789" cy="5878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8775" lvl="1" marL="447675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Char char="►"/>
            </a:pP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 hlediska vnější rozměrů můžeme textilie rozdělit na:</a:t>
            </a:r>
            <a:endParaRPr/>
          </a:p>
          <a:p>
            <a:pPr indent="101600" lvl="0" marL="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None/>
            </a:pPr>
            <a:r>
              <a:t/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016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None/>
            </a:pPr>
            <a:r>
              <a:t/>
            </a:r>
            <a:endParaRPr b="0" i="0" sz="1600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5435" lvl="1" marL="44767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5435" lvl="1" marL="4476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6096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2A7E"/>
              </a:buClr>
              <a:buSzPts val="1400"/>
              <a:buFont typeface="Montserrat Medium"/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</a:t>
            </a:r>
            <a:endParaRPr b="0" i="0" sz="4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58775" lvl="1" marL="447675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Char char="►"/>
            </a:pPr>
            <a:r>
              <a:rPr b="0" i="0" lang="cs-CZ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Dále se dnes hovoří o tzv. 4D textilií - textilie a textilní výrobky, které jsou schopné měnit tvar a funkci aplikací relativně malé vnější energie. Tato změna je 4. rozměrem textilie.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1524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77" name="Google Shape;27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9054" y="3612474"/>
            <a:ext cx="615624" cy="1024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3760" y="3632013"/>
            <a:ext cx="1255294" cy="1100059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5"/>
          <p:cNvSpPr txBox="1"/>
          <p:nvPr/>
        </p:nvSpPr>
        <p:spPr>
          <a:xfrm>
            <a:off x="-227443" y="532820"/>
            <a:ext cx="8901852" cy="3700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1" marL="8001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40"/>
              <a:buFont typeface="Noto Sans Symbols"/>
              <a:buChar char="►"/>
            </a:pPr>
            <a:r>
              <a:rPr b="0" i="0" lang="cs-CZ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Textilie (z latinského textilis, tkaný) je souhrnný název pro textilní vlákna a výrobky. </a:t>
            </a:r>
            <a:endParaRPr/>
          </a:p>
          <a:p>
            <a:pPr indent="0" lvl="0" marL="152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0" name="Google Shape;280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4081022" y="3338855"/>
            <a:ext cx="1089915" cy="197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7006687" y="3546808"/>
            <a:ext cx="999242" cy="137128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5"/>
          <p:cNvSpPr txBox="1"/>
          <p:nvPr/>
        </p:nvSpPr>
        <p:spPr>
          <a:xfrm>
            <a:off x="6463958" y="4672608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3D distanční pletenina.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3" name="Google Shape;283;p35"/>
          <p:cNvSpPr txBox="1"/>
          <p:nvPr/>
        </p:nvSpPr>
        <p:spPr>
          <a:xfrm>
            <a:off x="3707064" y="4636510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plošné textile.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4" name="Google Shape;284;p35"/>
          <p:cNvSpPr txBox="1"/>
          <p:nvPr/>
        </p:nvSpPr>
        <p:spPr>
          <a:xfrm>
            <a:off x="766011" y="4535272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Příklady lineární textile.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285" name="Google Shape;285;p35"/>
          <p:cNvGraphicFramePr/>
          <p:nvPr/>
        </p:nvGraphicFramePr>
        <p:xfrm>
          <a:off x="702194" y="13383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{A9497520-EFEB-4983-A164-702F2F044319}</a:tableStyleId>
              </a:tblPr>
              <a:tblGrid>
                <a:gridCol w="389250"/>
                <a:gridCol w="1676825"/>
                <a:gridCol w="6157200"/>
              </a:tblGrid>
              <a:tr h="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  <a:tr h="483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300" u="none" cap="none" strike="noStrik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1</a:t>
                      </a:r>
                      <a:endParaRPr sz="13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3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Lineární textilie </a:t>
                      </a:r>
                      <a:r>
                        <a:rPr lang="cs-CZ" sz="13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(délkové) </a:t>
                      </a:r>
                      <a:endParaRPr sz="13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3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Textilní útvar, jehož jeden rozměr je řádově větší než dva zbývající rozměry, které jsou řádově souměřitelné</a:t>
                      </a:r>
                      <a:r>
                        <a:rPr lang="cs-CZ" sz="13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 (nitě, příze, stuhy).</a:t>
                      </a:r>
                      <a:endParaRPr sz="13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</a:tr>
              <a:tr h="483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300" u="none" cap="none" strike="noStrik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</a:t>
                      </a:r>
                      <a:endParaRPr sz="13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3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Plošné textilie </a:t>
                      </a:r>
                      <a:endParaRPr b="1" sz="13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cs-CZ" sz="13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Jsou  textilní útvary, jejichž tloušťka je řádově menší nežli </a:t>
                      </a:r>
                      <a:r>
                        <a:rPr lang="cs-CZ" sz="13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šířka a délka.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</a:tr>
              <a:tr h="636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300" u="none" cap="none" strike="noStrik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</a:t>
                      </a:r>
                      <a:endParaRPr sz="1300" u="none" cap="none" strike="noStrik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3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3D textilie </a:t>
                      </a:r>
                      <a:endParaRPr b="1" i="0" sz="1300" u="none" cap="none" strike="noStrike">
                        <a:solidFill>
                          <a:srgbClr val="000000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0" i="0" lang="cs-CZ" sz="1300" u="none" cap="none" strike="noStrike">
                          <a:solidFill>
                            <a:srgbClr val="000000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Jsou textilní systémy, u nichž jsou základní příze uspořádány ve 3 vzájemně kolmých rovinách.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1" name="Google Shape;291;p36"/>
          <p:cNvSpPr txBox="1"/>
          <p:nvPr/>
        </p:nvSpPr>
        <p:spPr>
          <a:xfrm>
            <a:off x="-596957" y="783851"/>
            <a:ext cx="9290220" cy="25159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E-Textilie jsou založena na existenci elektricky vodivých vláken, nití a textilií, které lze použít v kombinaci s textilními technikami, jako je šití, tkaní a pletení.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Většina z těchto vodivých materiálů je vyráběna průmyslem pro antistatické a EMF stínění. 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Vodivých lineárních textilie mohou sloužit k:</a:t>
            </a:r>
            <a:endParaRPr/>
          </a:p>
          <a:p>
            <a:pPr indent="-274638" lvl="0" marL="1706563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lphaLcParenR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Přenosu dat a elektrického signálu</a:t>
            </a:r>
            <a:endParaRPr/>
          </a:p>
          <a:p>
            <a:pPr indent="-274638" lvl="0" marL="1706563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lphaLcParenR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Vyhřívání</a:t>
            </a:r>
            <a:endParaRPr/>
          </a:p>
          <a:p>
            <a:pPr indent="-274638" lvl="0" marL="1706563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lphaLcParenR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Textilní  senzory (teplotní, vlhkostní, kapacitní, taktilní, mechanického napětí apod.)</a:t>
            </a:r>
            <a:endParaRPr/>
          </a:p>
          <a:p>
            <a:pPr indent="-274638" lvl="0" marL="1706563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lphaLcParenR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Textilní elektrody (textrody)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74638" lvl="0" marL="1706563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lphaLcParenR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Antistatické aplikace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74638" lvl="0" marL="1706563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AutoNum type="alphaLcParenR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Elektrostatické stínění</a:t>
            </a:r>
            <a:endParaRPr/>
          </a:p>
          <a:p>
            <a:pPr indent="-291464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2" name="Google Shape;292;p36"/>
          <p:cNvSpPr txBox="1"/>
          <p:nvPr/>
        </p:nvSpPr>
        <p:spPr>
          <a:xfrm>
            <a:off x="172663" y="10926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Vodivé lineární textilie – možné funkce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8" name="Google Shape;298;p37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Příze -popis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37"/>
          <p:cNvSpPr txBox="1"/>
          <p:nvPr/>
        </p:nvSpPr>
        <p:spPr>
          <a:xfrm>
            <a:off x="-267102" y="700177"/>
            <a:ext cx="5672820" cy="3700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1" marL="80010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Příze se vyrábí z přírodních, umělých anebo anorganických </a:t>
            </a:r>
            <a:r>
              <a:rPr b="1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staplových (střižových) vláken </a:t>
            </a: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zpevněných zákrutem, tj. spředených v surovém stavu nebo upravené (skaním, barvením apod.) pro další zpracování a případně výrobky z opřádaných filamentů (jádrové příze).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Podle původu lze textilní vlákna rozdělit na: 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Rostlinná (bavlna, len, juta, konopí, sisal aj.)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Živočišná (vlna, přírodní hedvábí, angora, velbloudí srst aj.)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Minerální (azbest)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Umělá  	a) z přírodních polymerů (např.: 		viskóza, acetát)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Montserrat Medium"/>
              <a:buNone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		b) syntetické polymery (PES, PP, PA)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Anorganické sloučeniny (sklo, měď a jiné kovy)</a:t>
            </a:r>
            <a:endParaRPr/>
          </a:p>
          <a:p>
            <a:pPr indent="0" lvl="0" marL="152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None/>
            </a:pPr>
            <a:r>
              <a:t/>
            </a:r>
            <a:endParaRPr b="0" i="0" sz="12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0" name="Google Shape;300;p37"/>
          <p:cNvSpPr/>
          <p:nvPr/>
        </p:nvSpPr>
        <p:spPr>
          <a:xfrm>
            <a:off x="5697631" y="851105"/>
            <a:ext cx="3227294" cy="1338828"/>
          </a:xfrm>
          <a:prstGeom prst="rect">
            <a:avLst/>
          </a:prstGeom>
          <a:solidFill>
            <a:srgbClr val="E3EEF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3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350" u="none" cap="none" strike="noStrike">
                <a:solidFill>
                  <a:srgbClr val="2021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Stapl</a:t>
            </a:r>
            <a:r>
              <a:rPr b="0" i="0" lang="cs-CZ" sz="1350" u="none" cap="none" strike="noStrike">
                <a:solidFill>
                  <a:srgbClr val="2021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je průměrná délka všech vláken z jednoho vzorku textilních surovin. Přírodní materiály obsahují vlákna různé délky, u chemických vláken se (zpravidla) stříhá celá partie na jednu stejnou délku.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01" name="Google Shape;301;p37"/>
          <p:cNvPicPr preferRelativeResize="0"/>
          <p:nvPr/>
        </p:nvPicPr>
        <p:blipFill rotWithShape="1">
          <a:blip r:embed="rId3">
            <a:alphaModFix/>
          </a:blip>
          <a:srcRect b="0" l="0" r="2462" t="2847"/>
          <a:stretch/>
        </p:blipFill>
        <p:spPr>
          <a:xfrm>
            <a:off x="5697631" y="2340611"/>
            <a:ext cx="3446369" cy="218185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7"/>
          <p:cNvSpPr/>
          <p:nvPr/>
        </p:nvSpPr>
        <p:spPr>
          <a:xfrm>
            <a:off x="8924925" y="851105"/>
            <a:ext cx="219075" cy="1338828"/>
          </a:xfrm>
          <a:prstGeom prst="rect">
            <a:avLst/>
          </a:prstGeom>
          <a:solidFill>
            <a:srgbClr val="E3EE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08" name="Google Shape;308;p38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Příze -popis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38"/>
          <p:cNvSpPr/>
          <p:nvPr/>
        </p:nvSpPr>
        <p:spPr>
          <a:xfrm>
            <a:off x="247090" y="804622"/>
            <a:ext cx="8301568" cy="507831"/>
          </a:xfrm>
          <a:prstGeom prst="rect">
            <a:avLst/>
          </a:prstGeom>
          <a:solidFill>
            <a:srgbClr val="E3EEF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3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350" u="none" cap="none" strike="noStrike">
                <a:solidFill>
                  <a:srgbClr val="202122"/>
                </a:solidFill>
                <a:latin typeface="Montserrat"/>
                <a:ea typeface="Montserrat"/>
                <a:cs typeface="Montserrat"/>
                <a:sym typeface="Montserrat"/>
              </a:rPr>
              <a:t>Tex </a:t>
            </a:r>
            <a:r>
              <a:rPr b="0" i="0" lang="cs-CZ" sz="1350" u="none" cap="none" strike="noStrike">
                <a:solidFill>
                  <a:srgbClr val="202122"/>
                </a:solidFill>
                <a:latin typeface="Montserrat"/>
                <a:ea typeface="Montserrat"/>
                <a:cs typeface="Montserrat"/>
                <a:sym typeface="Montserrat"/>
              </a:rPr>
              <a:t>je jednotka užívaná v textilním průmyslu pro jemnost příze. Představuje délkovou hustotu, konkrétně hmotnost 1 kilometru příze v gramech.</a:t>
            </a:r>
            <a:endParaRPr b="0" i="0" sz="135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38"/>
          <p:cNvSpPr/>
          <p:nvPr/>
        </p:nvSpPr>
        <p:spPr>
          <a:xfrm>
            <a:off x="247090" y="3199790"/>
            <a:ext cx="7905462" cy="16158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8775" lvl="2" marL="3587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Konstrukce přízí a nití se liší podle toho, z jakých jsou vláken, z jakých jejich délek, popř. jak jsou dodatečně upravovány. V dnešní době existují převážně tři technologie vyráběných přízí. Jsou to: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1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Prstencové příze </a:t>
            </a: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mezi které patří mykané, poločesané a česané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1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Příze s volným koncem</a:t>
            </a: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mezi které patří rotorové a frikční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1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Vzduchem předené příze</a:t>
            </a: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/>
          </a:p>
        </p:txBody>
      </p:sp>
      <p:graphicFrame>
        <p:nvGraphicFramePr>
          <p:cNvPr id="311" name="Google Shape;311;p38"/>
          <p:cNvGraphicFramePr/>
          <p:nvPr/>
        </p:nvGraphicFramePr>
        <p:xfrm>
          <a:off x="247090" y="14427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{A9497520-EFEB-4983-A164-702F2F044319}</a:tableStyleId>
              </a:tblPr>
              <a:tblGrid>
                <a:gridCol w="776650"/>
                <a:gridCol w="1770975"/>
                <a:gridCol w="2170075"/>
                <a:gridCol w="2914950"/>
              </a:tblGrid>
              <a:tr h="12137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Podíly na světové spotřebě vláken v roce 2018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 hMerge="1"/>
                <a:tc hMerge="1"/>
                <a:tc hMerge="1"/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Pořadí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Skupina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Nejvyšší podíl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%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    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filamenty 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PES, PA, PP, GF,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 46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    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bavlna  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Čína, USA, Indie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 24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    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stříž z umělých vláken 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PES, PAN, CV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 25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CF4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    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ostatní přírodní vlákna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WO, SE, LI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 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7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17" name="Google Shape;317;p39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Příze -popis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8" name="Google Shape;31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440" y="919034"/>
            <a:ext cx="2436569" cy="3644382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319" name="Google Shape;3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5369" y="843935"/>
            <a:ext cx="2669855" cy="3719481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320" name="Google Shape;320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8127" y="846691"/>
            <a:ext cx="2697741" cy="37167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26" name="Google Shape;326;p40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Příze - popis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" name="Google Shape;327;p40"/>
          <p:cNvSpPr txBox="1"/>
          <p:nvPr/>
        </p:nvSpPr>
        <p:spPr>
          <a:xfrm>
            <a:off x="207149" y="3712259"/>
            <a:ext cx="2917051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Prstencový dopřádací stroj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RIETER</a:t>
            </a:r>
            <a:r>
              <a:rPr b="1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K48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1" i="0" lang="cs-CZ" sz="1000" u="none" cap="none" strike="noStrike">
                <a:solidFill>
                  <a:srgbClr val="1E4E7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Dopřádací stroje 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natáhnou přízi, ztenčí ji, stočí a vytvoří vlákno. </a:t>
            </a:r>
            <a:r>
              <a:rPr b="1" i="0" lang="cs-CZ" sz="1000" u="none" cap="none" strike="noStrike">
                <a:solidFill>
                  <a:srgbClr val="1E4E7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Příze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se stáhne z cívky a vede se mezi válečky, které se otáčejí v několika různých rychlostech. Tímto procesem se příze zjemní do konzistentního poměru.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Výroba vysoce kvalitních a stejnoměrných vláken.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28" name="Google Shape;32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0138" y="910586"/>
            <a:ext cx="1847942" cy="219158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0"/>
          <p:cNvSpPr txBox="1"/>
          <p:nvPr/>
        </p:nvSpPr>
        <p:spPr>
          <a:xfrm>
            <a:off x="3291390" y="3805019"/>
            <a:ext cx="239313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t/>
            </a:r>
            <a:endParaRPr b="1" i="0" sz="3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Bezvřezenový dopřádací stroj 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RIETER</a:t>
            </a:r>
            <a:r>
              <a:rPr b="1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R70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Proces </a:t>
            </a:r>
            <a:r>
              <a:rPr b="1" i="0" lang="cs-CZ" sz="1000" u="none" cap="none" strike="noStrike">
                <a:solidFill>
                  <a:srgbClr val="1E4E7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rotorového předení 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 mnohem účinnější než prstencové dopřádání. Využívá se především pro </a:t>
            </a:r>
            <a:r>
              <a:rPr b="1" i="0" lang="cs-CZ" sz="1000" u="none" cap="none" strike="noStrike">
                <a:solidFill>
                  <a:srgbClr val="1E4E7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hrubá vlákna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 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bezvřetenového předení vyvinut v ČR (Patent v roce 1965, </a:t>
            </a:r>
            <a:r>
              <a:rPr b="1" i="0" lang="cs-CZ" sz="1000" u="none" cap="none" strike="noStrike">
                <a:solidFill>
                  <a:srgbClr val="1E4E7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VÚB Ustí nad Orlicí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)</a:t>
            </a:r>
            <a:endParaRPr/>
          </a:p>
          <a:p>
            <a:pPr indent="-1079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30" name="Google Shape;330;p40"/>
          <p:cNvPicPr preferRelativeResize="0"/>
          <p:nvPr/>
        </p:nvPicPr>
        <p:blipFill rotWithShape="1">
          <a:blip r:embed="rId4">
            <a:alphaModFix/>
          </a:blip>
          <a:srcRect b="2802" l="0" r="32044" t="0"/>
          <a:stretch/>
        </p:blipFill>
        <p:spPr>
          <a:xfrm>
            <a:off x="279391" y="899543"/>
            <a:ext cx="2304229" cy="2191582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0"/>
          <p:cNvSpPr txBox="1"/>
          <p:nvPr/>
        </p:nvSpPr>
        <p:spPr>
          <a:xfrm>
            <a:off x="6037349" y="3515459"/>
            <a:ext cx="239313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t/>
            </a:r>
            <a:endParaRPr b="1" i="0" sz="3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Dopřádací tryskový stroj</a:t>
            </a:r>
            <a:endParaRPr b="1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RIETER</a:t>
            </a:r>
            <a:r>
              <a:rPr b="1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J20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1" i="0" lang="cs-CZ" sz="1000" u="none" cap="none" strike="noStrike">
                <a:solidFill>
                  <a:srgbClr val="1E4E7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Tryskovému dopřádání 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 určeno jen pro nízké jemnosti a vybrané materiály jako je viskóza a bavlna. 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32" name="Google Shape;332;p40"/>
          <p:cNvPicPr preferRelativeResize="0"/>
          <p:nvPr/>
        </p:nvPicPr>
        <p:blipFill rotWithShape="1">
          <a:blip r:embed="rId5">
            <a:alphaModFix/>
          </a:blip>
          <a:srcRect b="0" l="33512" r="0" t="0"/>
          <a:stretch/>
        </p:blipFill>
        <p:spPr>
          <a:xfrm>
            <a:off x="6192508" y="880520"/>
            <a:ext cx="2082812" cy="2172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38" name="Google Shape;338;p41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Filament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9" name="Google Shape;339;p41"/>
          <p:cNvPicPr preferRelativeResize="0"/>
          <p:nvPr/>
        </p:nvPicPr>
        <p:blipFill rotWithShape="1">
          <a:blip r:embed="rId3">
            <a:alphaModFix/>
          </a:blip>
          <a:srcRect b="0" l="0" r="58566" t="25949"/>
          <a:stretch/>
        </p:blipFill>
        <p:spPr>
          <a:xfrm>
            <a:off x="1276728" y="3347421"/>
            <a:ext cx="2791903" cy="1021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1"/>
          <p:cNvPicPr preferRelativeResize="0"/>
          <p:nvPr/>
        </p:nvPicPr>
        <p:blipFill rotWithShape="1">
          <a:blip r:embed="rId4">
            <a:alphaModFix/>
          </a:blip>
          <a:srcRect b="0" l="44309" r="0" t="25359"/>
          <a:stretch/>
        </p:blipFill>
        <p:spPr>
          <a:xfrm>
            <a:off x="4953812" y="3206700"/>
            <a:ext cx="3594846" cy="1153693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1"/>
          <p:cNvSpPr txBox="1"/>
          <p:nvPr/>
        </p:nvSpPr>
        <p:spPr>
          <a:xfrm>
            <a:off x="1630329" y="4422017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Příze  </a:t>
            </a:r>
            <a:endParaRPr b="1" i="0" sz="1400" u="none" cap="none" strike="noStrike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2" name="Google Shape;342;p41"/>
          <p:cNvSpPr txBox="1"/>
          <p:nvPr/>
        </p:nvSpPr>
        <p:spPr>
          <a:xfrm>
            <a:off x="5838550" y="4422017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26262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Multifil</a:t>
            </a:r>
            <a:endParaRPr b="1" i="0" sz="1400" u="none" cap="none" strike="noStrike">
              <a:solidFill>
                <a:srgbClr val="262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3" name="Google Shape;343;p41"/>
          <p:cNvSpPr/>
          <p:nvPr/>
        </p:nvSpPr>
        <p:spPr>
          <a:xfrm>
            <a:off x="153809" y="833156"/>
            <a:ext cx="4273411" cy="2192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3" lvl="2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Filament je v textilní terminologii mezinárodní označení pro všechna vlákna neomezené délky</a:t>
            </a:r>
            <a:endParaRPr/>
          </a:p>
          <a:p>
            <a:pPr indent="-182563" lvl="2" marL="18256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Filament je souhrnné pojmenování pro</a:t>
            </a: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:</a:t>
            </a:r>
            <a:endParaRPr/>
          </a:p>
          <a:p>
            <a:pPr indent="-285750" lvl="4" marL="1093788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1350"/>
              <a:buFont typeface="Arial"/>
              <a:buChar char="•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Všechna umělá textilní vlákna s výjimkou vláken, které jsou stříhána, řezána nebo trhána na určitou staplovou délku a</a:t>
            </a:r>
            <a:endParaRPr/>
          </a:p>
          <a:p>
            <a:pPr indent="-285750" lvl="2" marL="1093788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1350"/>
              <a:buFont typeface="Arial"/>
              <a:buChar char="•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Přírodní hedvábí</a:t>
            </a:r>
            <a:endParaRPr/>
          </a:p>
        </p:txBody>
      </p:sp>
      <p:pic>
        <p:nvPicPr>
          <p:cNvPr id="344" name="Google Shape;344;p41"/>
          <p:cNvPicPr preferRelativeResize="0"/>
          <p:nvPr/>
        </p:nvPicPr>
        <p:blipFill rotWithShape="1">
          <a:blip r:embed="rId5">
            <a:alphaModFix/>
          </a:blip>
          <a:srcRect b="3376" l="0" r="0" t="0"/>
          <a:stretch/>
        </p:blipFill>
        <p:spPr>
          <a:xfrm>
            <a:off x="4343400" y="854393"/>
            <a:ext cx="2188764" cy="156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88467" y="854391"/>
            <a:ext cx="2177133" cy="156839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1"/>
          <p:cNvSpPr txBox="1"/>
          <p:nvPr/>
        </p:nvSpPr>
        <p:spPr>
          <a:xfrm>
            <a:off x="4343400" y="2421158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Multifilament (multifil) ve tkanině.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7" name="Google Shape;347;p41"/>
          <p:cNvSpPr txBox="1"/>
          <p:nvPr/>
        </p:nvSpPr>
        <p:spPr>
          <a:xfrm>
            <a:off x="6880900" y="2422786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Monofilament (monofil) ve tkanině.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53" name="Google Shape;353;p42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Technologie skaní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42"/>
          <p:cNvSpPr/>
          <p:nvPr/>
        </p:nvSpPr>
        <p:spPr>
          <a:xfrm>
            <a:off x="153809" y="800140"/>
            <a:ext cx="6688160" cy="39857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3" lvl="2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Skaní (anglicky plying) je úprava nitě, při které se spojují a zakrucují dvě nebo více přízí/nití dohromady.</a:t>
            </a:r>
            <a:endParaRPr/>
          </a:p>
          <a:p>
            <a:pPr indent="-182563" lvl="2" marL="18256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Skát se mohou staplové příze ze stejného materiálu, jemnosti jak spolu navzájem, tak i s filamenty (přízí z nekonečného vlákna).</a:t>
            </a:r>
            <a:endParaRPr/>
          </a:p>
          <a:p>
            <a:pPr indent="-182563" lvl="2" marL="18256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 celosvětové výroby staplových a filamentových přízí více než pětina zpracovává skaním.</a:t>
            </a:r>
            <a:endParaRPr/>
          </a:p>
          <a:p>
            <a:pPr indent="-182563" lvl="2" marL="182563" marR="0" rtl="0" algn="just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 charakter skané příze je důležitý směr a počet zákrutů jak u před-kládaných tak i u výsledných nití.</a:t>
            </a:r>
            <a:endParaRPr/>
          </a:p>
          <a:p>
            <a:pPr indent="-182563" lvl="2" marL="18256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Jestliže spirála zákrutu probíhá stejným směrem jako prostřední část písmene „Z“, jedná se o přízi točenou k sobě doleva, vytvářející pravý závit. U pravého zákrutu k sobě (levého závitu od sebe) se spirála podobá písmenu „S“.</a:t>
            </a:r>
            <a:endParaRPr/>
          </a:p>
          <a:p>
            <a:pPr indent="-182563" lvl="2" marL="18256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Když skací zákrut probíhá stejným směrem jako u obou předkládaných nití, vzniká velmi tvrdá příze (vhodná například na pneumatikové kordy). Naproti tomu příze s opačným točením při skaní je měkčí.</a:t>
            </a:r>
            <a:endParaRPr/>
          </a:p>
          <a:p>
            <a:pPr indent="-182563" lvl="2" marL="18256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 stoupajícím počtem zákrutů se (do určité hranice) zvyšuje pevnost příze.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55" name="Google Shape;355;p42"/>
          <p:cNvSpPr txBox="1"/>
          <p:nvPr/>
        </p:nvSpPr>
        <p:spPr>
          <a:xfrm>
            <a:off x="6841969" y="2246766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Směry skaní – S a Z zákruty – je viditelný při pohledu na nit.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56" name="Google Shape;35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7924" y="507055"/>
            <a:ext cx="1370734" cy="1746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25077" y="2808861"/>
            <a:ext cx="1323581" cy="1744012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2"/>
          <p:cNvSpPr txBox="1"/>
          <p:nvPr/>
        </p:nvSpPr>
        <p:spPr>
          <a:xfrm>
            <a:off x="6950716" y="4640709"/>
            <a:ext cx="2146642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Skací stroj - dvouzákrutový stroj.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3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Typy vodivých vláken 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4" name="Google Shape;364;p43"/>
          <p:cNvPicPr preferRelativeResize="0"/>
          <p:nvPr/>
        </p:nvPicPr>
        <p:blipFill rotWithShape="1">
          <a:blip r:embed="rId3">
            <a:alphaModFix/>
          </a:blip>
          <a:srcRect b="0" l="2118" r="0" t="0"/>
          <a:stretch/>
        </p:blipFill>
        <p:spPr>
          <a:xfrm>
            <a:off x="85725" y="687899"/>
            <a:ext cx="7415213" cy="192084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3"/>
          <p:cNvSpPr txBox="1"/>
          <p:nvPr/>
        </p:nvSpPr>
        <p:spPr>
          <a:xfrm>
            <a:off x="2283157" y="2486143"/>
            <a:ext cx="3609682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Vstupní materiály pro vodivé nitě.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66" name="Google Shape;36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7185" y="2802255"/>
            <a:ext cx="7296150" cy="21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68" name="Google Shape;368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33335" y="916305"/>
            <a:ext cx="1398323" cy="736351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3"/>
          <p:cNvSpPr txBox="1"/>
          <p:nvPr/>
        </p:nvSpPr>
        <p:spPr>
          <a:xfrm>
            <a:off x="7633335" y="1648319"/>
            <a:ext cx="139303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Metalizované filamenty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4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2.2 Typy vodivých přízí a nití 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" name="Google Shape;375;p4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6" name="Google Shape;37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057" y="722385"/>
            <a:ext cx="8220703" cy="4027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1743" y="2124075"/>
            <a:ext cx="978695" cy="381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5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Typ 1:  Příze na bázi vodivých a nevodivých vláken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3" name="Google Shape;38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7425" y="914400"/>
            <a:ext cx="2056575" cy="1771566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5"/>
          <p:cNvSpPr txBox="1"/>
          <p:nvPr/>
        </p:nvSpPr>
        <p:spPr>
          <a:xfrm>
            <a:off x="7087425" y="2685966"/>
            <a:ext cx="1949895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Ocelové staplová vlákna v tzv. pramenech (Výrobce Bekaert – Produkt Bekinox).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5" name="Google Shape;385;p45"/>
          <p:cNvSpPr txBox="1"/>
          <p:nvPr/>
        </p:nvSpPr>
        <p:spPr>
          <a:xfrm>
            <a:off x="-570091" y="1026842"/>
            <a:ext cx="7336651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Nejčastěji se používají ocelové staplová vlákna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Mají dobré elektrické a tepelné vodivosti, vysoká korozní a tepelná odolnost, 2 x vyšší odolnost v ohybu něž Cu,  vynikající schopnosti stínění EMI a ESD 🢥 četné aplikace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6" name="Google Shape;386;p45"/>
          <p:cNvSpPr txBox="1"/>
          <p:nvPr/>
        </p:nvSpPr>
        <p:spPr>
          <a:xfrm>
            <a:off x="-570091" y="2097363"/>
            <a:ext cx="7550836" cy="1284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Kovové vlákno Bekaert Bekinox® VS je pružný pramen z velmi jemných vláken z nerezové oceli (5 µm až 12 µm). 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Tyta kovová vlákna mohou být spředena s přírodními i syntetickými vlákny.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Aplikace: el. stínění, v ESD a výbušných prostředí.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87" name="Google Shape;387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2939" y="3405022"/>
            <a:ext cx="7951470" cy="1281183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6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2.2 Typ 1:  Příze na bázi vodivých a nevodivých vláken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4" name="Google Shape;394;p46"/>
          <p:cNvSpPr txBox="1"/>
          <p:nvPr/>
        </p:nvSpPr>
        <p:spPr>
          <a:xfrm>
            <a:off x="-646291" y="1197268"/>
            <a:ext cx="9378811" cy="1808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Vytahuje se tzv. „budle drawing“ (svazkové vytahování) přes diamantové průvlaky.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Průvlaky mají určitý úkos pro zajištění stejnoměrného stlačování v celém průřezu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Nejdůležitější podmínkou pro tažení mikrodrátů je snížení vnitřního pnutí pomocí mazání (snižuje součinitel tření, odděluje polotovar a průvlak, odvádí teplo a zajišťuje hladký povrch). 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Jako výchozí polotovar se používají např. tyče válcované za tepla. Následně se očistí od okují, na jednom konci zašpičatí a za tento konec se chytne polotovar kleštěmi a následuje proces tažení.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95" name="Google Shape;395;p46"/>
          <p:cNvSpPr txBox="1"/>
          <p:nvPr/>
        </p:nvSpPr>
        <p:spPr>
          <a:xfrm>
            <a:off x="153809" y="72186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1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Princip vytahování kovových vláken </a:t>
            </a:r>
            <a:endParaRPr b="1" i="0" sz="16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6" name="Google Shape;39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0970" y="2779558"/>
            <a:ext cx="3200400" cy="187670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98" name="Google Shape;398;p46"/>
          <p:cNvSpPr txBox="1"/>
          <p:nvPr/>
        </p:nvSpPr>
        <p:spPr>
          <a:xfrm>
            <a:off x="4932338" y="4665982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Schéma průvlaku.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99" name="Google Shape;399;p46"/>
          <p:cNvPicPr preferRelativeResize="0"/>
          <p:nvPr/>
        </p:nvPicPr>
        <p:blipFill rotWithShape="1">
          <a:blip r:embed="rId4">
            <a:alphaModFix/>
          </a:blip>
          <a:srcRect b="5198" l="2087" r="0" t="0"/>
          <a:stretch/>
        </p:blipFill>
        <p:spPr>
          <a:xfrm>
            <a:off x="697838" y="3182426"/>
            <a:ext cx="2948940" cy="1090408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46"/>
          <p:cNvSpPr txBox="1"/>
          <p:nvPr/>
        </p:nvSpPr>
        <p:spPr>
          <a:xfrm>
            <a:off x="1129958" y="4459463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Tažení drátu přes průvlak.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1" name="Google Shape;401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04989" y="3104731"/>
            <a:ext cx="1860919" cy="1480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0743" y="2569107"/>
            <a:ext cx="3451966" cy="2239113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47"/>
          <p:cNvSpPr txBox="1"/>
          <p:nvPr/>
        </p:nvSpPr>
        <p:spPr>
          <a:xfrm>
            <a:off x="92849" y="62456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1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Princip vytahování kovových vláken </a:t>
            </a:r>
            <a:endParaRPr b="1" i="0" sz="16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p47"/>
          <p:cNvSpPr txBox="1"/>
          <p:nvPr/>
        </p:nvSpPr>
        <p:spPr>
          <a:xfrm>
            <a:off x="-704402" y="1015220"/>
            <a:ext cx="9378811" cy="220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 tzv. „budle drawing“ (svazkové tažení mikrodrátů) je několik tisíc vláken svázaných dohromady v takzvaném kompozitním drátu, která je tažena přes průvlak k dalšímu zmenšení jeho průměru.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Nakonec je krycí trubka je později rozpuštěna  v kyselině, uvolní se tak , což vede k individuální kontinuální kovová mikrovlákna. 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Takto je  možné vytvořit kovového vlákna o délce až několika kilometrů.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Speciální vývoj v posledních letech umožňuje výrobu vláken průměrech pouhých 200 nm a méně.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9" name="Google Shape;409;p47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Typ 1:  Příze na bázi vodivých a nevodivých vláken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47"/>
          <p:cNvSpPr txBox="1"/>
          <p:nvPr/>
        </p:nvSpPr>
        <p:spPr>
          <a:xfrm>
            <a:off x="4893033" y="3688663"/>
            <a:ext cx="2878162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Tzv. „budle drawing“ (svazkové tažení mikrodrátů) umožňuje výrobu kontinuálního svazky kovových vláken ve velmi širokém rozsahu průměrů a délky až několik kilometrů.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1" name="Google Shape;411;p4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8"/>
          <p:cNvSpPr txBox="1"/>
          <p:nvPr/>
        </p:nvSpPr>
        <p:spPr>
          <a:xfrm>
            <a:off x="92849" y="62456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1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Princip vytahování kovových vláken </a:t>
            </a:r>
            <a:endParaRPr b="1" i="0" sz="16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7" name="Google Shape;417;p48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Typ 1:  Příze na bázi vodivých a nevodivých vláken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" name="Google Shape;418;p4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19" name="Google Shape;41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9474" y="1317206"/>
            <a:ext cx="5133975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163" y="1162407"/>
            <a:ext cx="1345136" cy="3653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9"/>
          <p:cNvSpPr txBox="1"/>
          <p:nvPr/>
        </p:nvSpPr>
        <p:spPr>
          <a:xfrm>
            <a:off x="92849" y="62456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1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Princip obrábění kovových střižovýchvláken </a:t>
            </a:r>
            <a:endParaRPr b="1" i="0" sz="16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49"/>
          <p:cNvSpPr txBox="1"/>
          <p:nvPr/>
        </p:nvSpPr>
        <p:spPr>
          <a:xfrm>
            <a:off x="-704402" y="1015220"/>
            <a:ext cx="9378811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Technologií tzv. „machining“ (obrábění) lze vyrobit  střižová vlákna do průměru 10 μm.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Tato technologie umožňuje vyladění geometrie vlákna a rozptyl průměrů jednotlivých vláken je relativně malý. 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Tato technologie významně lepší něž tzv. fóliové holení. 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7" name="Google Shape;427;p49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Typ 1:  Příze na bázi vodivých a nevodivých vláken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49"/>
          <p:cNvSpPr txBox="1"/>
          <p:nvPr/>
        </p:nvSpPr>
        <p:spPr>
          <a:xfrm>
            <a:off x="5623373" y="4255996"/>
            <a:ext cx="2878162" cy="6758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Tzv. Technologií foliového holení se vyrábí kovová střižová vlákna do průměru 14 μm.</a:t>
            </a:r>
            <a:endParaRPr/>
          </a:p>
        </p:txBody>
      </p:sp>
      <p:pic>
        <p:nvPicPr>
          <p:cNvPr id="429" name="Google Shape;42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6116" y="2077049"/>
            <a:ext cx="2927033" cy="2178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3965" y="1985889"/>
            <a:ext cx="3274695" cy="2270107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49"/>
          <p:cNvSpPr txBox="1"/>
          <p:nvPr/>
        </p:nvSpPr>
        <p:spPr>
          <a:xfrm>
            <a:off x="1474987" y="4255996"/>
            <a:ext cx="2878162" cy="6758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Tzv. Technologií „machining“ (obrábění) se vyrábí jednotlivá střižová vlákna s průměrem do 10 μm.</a:t>
            </a:r>
            <a:endParaRPr/>
          </a:p>
        </p:txBody>
      </p:sp>
      <p:sp>
        <p:nvSpPr>
          <p:cNvPr id="432" name="Google Shape;432;p4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0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2.3 Typ 1B:  Nit na bázi vodivých filamentů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8" name="Google Shape;43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6475" y="674345"/>
            <a:ext cx="3177369" cy="2894606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50"/>
          <p:cNvSpPr/>
          <p:nvPr/>
        </p:nvSpPr>
        <p:spPr>
          <a:xfrm>
            <a:off x="-525780" y="900567"/>
            <a:ext cx="5539740" cy="34624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Nit, která je seskána pouze z ocelových filamentů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Aplikace v E-textilií: RFID antény, vyhřívání) 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Nejčastěji se používají ocelové filamenty s průměry 12 a 14 µm (hranice mezi kovovým vláknem (filamentem) a mikrodrátkem není pevně stanovena, většinou se hovoří o 20 µm)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Množství vláken v niti  se pohybuje typicky od přibližně 200 do více než 1500 vláken.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Relativně dobrá odolnost vůči praní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Nevýhody: má horší vlastnosti pro vyšívání, oproti hybridním nitím nižší odolnost vůči ohybům</a:t>
            </a:r>
            <a:endParaRPr/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40" name="Google Shape;440;p50"/>
          <p:cNvPicPr preferRelativeResize="0"/>
          <p:nvPr/>
        </p:nvPicPr>
        <p:blipFill rotWithShape="1">
          <a:blip r:embed="rId4">
            <a:alphaModFix/>
          </a:blip>
          <a:srcRect b="5767" l="0" r="0" t="16035"/>
          <a:stretch/>
        </p:blipFill>
        <p:spPr>
          <a:xfrm>
            <a:off x="6733542" y="3568951"/>
            <a:ext cx="1433242" cy="1284315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50"/>
          <p:cNvSpPr txBox="1"/>
          <p:nvPr/>
        </p:nvSpPr>
        <p:spPr>
          <a:xfrm>
            <a:off x="6112233" y="4011215"/>
            <a:ext cx="974367" cy="3997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Nitě Bekinox® VN/HT.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2" name="Google Shape;442;p5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1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2.4 Typ 2:  Pokovená syntetická vlákna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8" name="Google Shape;448;p51"/>
          <p:cNvSpPr/>
          <p:nvPr/>
        </p:nvSpPr>
        <p:spPr>
          <a:xfrm>
            <a:off x="-825763" y="819170"/>
            <a:ext cx="7005583" cy="4370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Pokovují syntetická vlákna, protože jsou hladká (nejčastěji polyamid a polyester).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Aplikace: Antimikrobiální, ESD, elektromagnetické stínění, stínění před tepelným zářením, textilní vodiče, vyhřívání a senzory, textrody, dekorativní účely.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Oproti kovovým drátům se mohou galvanicky pokovované nitě až o 7% roztahovat, aniž by se znatelně snížila jejich vodivost.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Textilie jsou i s kovovým pláštěm extrémně odolné proti zátěži a ohýbání, ale málo odolné vůči pracím cyklům (výdrž max. 20 cyklů)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Při vysokém zatížení elektrickým proudem přeruší pokovované polymerové niti přívod proudu, nevznikají však jiskry ani horká místa. Vlivem vysoké teploty se textilie srazí a všechny filamenty se spontánně trhají.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Galvanizace textilií je technologie nanášení kovů na plošné textilie a příze.	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Lineární odpory nití relativně vysoké 100 Ω/m  až 1000 Ω/m.</a:t>
            </a:r>
            <a:endParaRPr/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9" name="Google Shape;449;p5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50" name="Google Shape;450;p51"/>
          <p:cNvSpPr txBox="1"/>
          <p:nvPr/>
        </p:nvSpPr>
        <p:spPr>
          <a:xfrm>
            <a:off x="6518194" y="2147062"/>
            <a:ext cx="2625805" cy="553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Struktura monofilamentová nitě SilveR.Stat (Ag pokovené polyamidové vlákno)</a:t>
            </a:r>
            <a:endParaRPr/>
          </a:p>
        </p:txBody>
      </p:sp>
      <p:pic>
        <p:nvPicPr>
          <p:cNvPr descr="C:\Users\strna\Desktop\coupe-silver-fibre.jpg" id="451" name="Google Shape;45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2758" y="489085"/>
            <a:ext cx="2714600" cy="162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51"/>
          <p:cNvPicPr preferRelativeResize="0"/>
          <p:nvPr/>
        </p:nvPicPr>
        <p:blipFill rotWithShape="1">
          <a:blip r:embed="rId4">
            <a:alphaModFix/>
          </a:blip>
          <a:srcRect b="0" l="0" r="0" t="15894"/>
          <a:stretch/>
        </p:blipFill>
        <p:spPr>
          <a:xfrm>
            <a:off x="6733815" y="2787943"/>
            <a:ext cx="2194560" cy="1556814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51"/>
          <p:cNvSpPr txBox="1"/>
          <p:nvPr/>
        </p:nvSpPr>
        <p:spPr>
          <a:xfrm>
            <a:off x="6680476" y="4315278"/>
            <a:ext cx="2301239" cy="553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Shieldex seskaná nit s monofilamentových Ag pokovených vláken.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2"/>
          <p:cNvSpPr/>
          <p:nvPr/>
        </p:nvSpPr>
        <p:spPr>
          <a:xfrm>
            <a:off x="153809" y="3621881"/>
            <a:ext cx="6299890" cy="1264444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52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2.4 Typ 2:  Pokovená syntetická vlákna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p52"/>
          <p:cNvSpPr/>
          <p:nvPr/>
        </p:nvSpPr>
        <p:spPr>
          <a:xfrm>
            <a:off x="-525780" y="900567"/>
            <a:ext cx="7730754" cy="4108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Galvanizace textilií:</a:t>
            </a:r>
            <a:endParaRPr/>
          </a:p>
          <a:p>
            <a:pPr indent="-266700" lvl="8" marL="17907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Protože textilní materiály nejsou vodivé, musí se nejdřív nanést elektricky vodivá vrstva, která dobře přilne. Dá se k tomu použít některá z běžných technik (plazmová předúprava, leptání, chemické ovrstvování).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8" marL="17907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Potom následuje elektrolytické nanášení kovu. 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8" marL="17907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Nejčastěji se nanáší stříbro, v menší míře měď (problém s oxidací).</a:t>
            </a:r>
            <a:endParaRPr/>
          </a:p>
          <a:p>
            <a:pPr indent="-266700" lvl="8" marL="17907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 pomocí galvanizace se mohou tvořit kovové vrstvy o tloušťce od stovek nanometrů až  po několika málo mikrometrů. 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6700" lvl="8" marL="17907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Čím tenčí je vrstva kovu tím více jsou u příze znatelné textilní vlastnosti, o to menší je ale jejich vodivost.</a:t>
            </a:r>
            <a:endParaRPr/>
          </a:p>
          <a:p>
            <a:pPr indent="-358775" lvl="8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1" i="0" lang="cs-CZ" sz="1350" u="none" cap="none" strike="noStrike">
                <a:solidFill>
                  <a:srgbClr val="2F549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Výrobci:</a:t>
            </a:r>
            <a:r>
              <a:rPr b="1" i="0" lang="cs-CZ" sz="1350" u="none" cap="none" strike="noStrike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X-static, SilveR.Stat, Statex, Madeira, Amann (SilverTech).</a:t>
            </a:r>
            <a:endParaRPr/>
          </a:p>
          <a:p>
            <a:pPr indent="-358775" lvl="8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1" i="0" lang="cs-CZ" sz="1350" u="none" cap="none" strike="noStrike">
                <a:solidFill>
                  <a:srgbClr val="2F549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Výhoda nití: </a:t>
            </a: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jdou dobře kontaktovat, jsou vodivé po celém svém obvodu, jsou relativně pružné – vhodné do funkčního prádla</a:t>
            </a:r>
            <a:endParaRPr/>
          </a:p>
          <a:p>
            <a:pPr indent="-358775" lvl="8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1" i="0" lang="cs-CZ" sz="1350" u="none" cap="none" strike="noStrike">
                <a:solidFill>
                  <a:srgbClr val="2F549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Nevýhoda:</a:t>
            </a: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vysoký el. odpor, nejdou pájet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15264" lvl="8" marL="17907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61" name="Google Shape;461;p5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62" name="Google Shape;46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3141" y="631880"/>
            <a:ext cx="2070859" cy="2151742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52"/>
          <p:cNvSpPr txBox="1"/>
          <p:nvPr/>
        </p:nvSpPr>
        <p:spPr>
          <a:xfrm>
            <a:off x="7204974" y="2860070"/>
            <a:ext cx="1807192" cy="553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Křížení 2 nití SilveR.Stat (Ag pokovené polyamidové vlákno)</a:t>
            </a:r>
            <a:endParaRPr/>
          </a:p>
        </p:txBody>
      </p:sp>
      <p:pic>
        <p:nvPicPr>
          <p:cNvPr id="464" name="Google Shape;464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92159" y="3621881"/>
            <a:ext cx="2320007" cy="1150623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52"/>
          <p:cNvSpPr/>
          <p:nvPr/>
        </p:nvSpPr>
        <p:spPr>
          <a:xfrm>
            <a:off x="8147161" y="3792659"/>
            <a:ext cx="865005" cy="11971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3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2.4 Typ 2:  Pokovená syntetická vlákna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1" name="Google Shape;471;p53"/>
          <p:cNvSpPr/>
          <p:nvPr/>
        </p:nvSpPr>
        <p:spPr>
          <a:xfrm>
            <a:off x="-477211" y="819170"/>
            <a:ext cx="5417820" cy="27622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Kromě filamentových nití se vyrábí i pokovená staplová vlákna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Mají vysoký odpor, využití v e-textilií zejména pro antistatické účely, el. magnetické stínění, textilní kapacitory,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Za staplových nití lze vyrábět směsové příze s nevodivými vlákny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Char char="►"/>
            </a:pPr>
            <a:r>
              <a:rPr b="0" i="0" lang="cs-CZ" sz="135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Jinak se často používají pro své antibakteriální účinky</a:t>
            </a:r>
            <a:endParaRPr/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15264" lvl="8" marL="17907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72" name="Google Shape;472;p5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73" name="Google Shape;473;p53"/>
          <p:cNvSpPr txBox="1"/>
          <p:nvPr/>
        </p:nvSpPr>
        <p:spPr>
          <a:xfrm>
            <a:off x="5623560" y="2723997"/>
            <a:ext cx="3304786" cy="553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staplových vláken a multifilamentových nití SilverStat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74" name="Google Shape;47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14292" y="804970"/>
            <a:ext cx="3733800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333" y="3373046"/>
            <a:ext cx="8388833" cy="140154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53"/>
          <p:cNvSpPr txBox="1"/>
          <p:nvPr/>
        </p:nvSpPr>
        <p:spPr>
          <a:xfrm>
            <a:off x="734580" y="3427576"/>
            <a:ext cx="4179349" cy="307777"/>
          </a:xfrm>
          <a:prstGeom prst="rect">
            <a:avLst/>
          </a:prstGeom>
          <a:solidFill>
            <a:srgbClr val="C4C9C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400" u="none" cap="none" strike="noStrike">
                <a:solidFill>
                  <a:srgbClr val="323F4F"/>
                </a:solidFill>
                <a:latin typeface="Arial"/>
                <a:ea typeface="Arial"/>
                <a:cs typeface="Arial"/>
                <a:sym typeface="Arial"/>
              </a:rPr>
              <a:t>Linear electrical resistance (Ω/cm):                                       </a:t>
            </a:r>
            <a:endParaRPr b="1" i="0" sz="1400" u="none" cap="none" strike="noStrike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53"/>
          <p:cNvSpPr txBox="1"/>
          <p:nvPr/>
        </p:nvSpPr>
        <p:spPr>
          <a:xfrm>
            <a:off x="7445155" y="4120235"/>
            <a:ext cx="1377853" cy="153888"/>
          </a:xfrm>
          <a:prstGeom prst="rect">
            <a:avLst/>
          </a:prstGeom>
          <a:solidFill>
            <a:srgbClr val="C4C9CE"/>
          </a:solidFill>
          <a:ln>
            <a:noFill/>
          </a:ln>
        </p:spPr>
        <p:txBody>
          <a:bodyPr anchorCtr="0" anchor="t" bIns="0" lIns="91425" spcFirstLastPara="1" rIns="914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323F4F"/>
                </a:solidFill>
                <a:latin typeface="Arial Black"/>
                <a:ea typeface="Arial Black"/>
                <a:cs typeface="Arial Black"/>
                <a:sym typeface="Arial Black"/>
              </a:rPr>
              <a:t>linear resistance        </a:t>
            </a:r>
            <a:endParaRPr b="0" i="0" sz="1000" u="none" cap="none" strike="noStrike">
              <a:solidFill>
                <a:srgbClr val="323F4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83" name="Google Shape;483;p54"/>
          <p:cNvSpPr txBox="1"/>
          <p:nvPr>
            <p:ph type="title"/>
          </p:nvPr>
        </p:nvSpPr>
        <p:spPr>
          <a:xfrm>
            <a:off x="371600" y="27882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Děkuji za pozornost</a:t>
            </a:r>
            <a:endParaRPr/>
          </a:p>
        </p:txBody>
      </p:sp>
      <p:pic>
        <p:nvPicPr>
          <p:cNvPr id="484" name="Google Shape;48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27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54"/>
          <p:cNvSpPr txBox="1"/>
          <p:nvPr>
            <p:ph idx="1" type="subTitle"/>
          </p:nvPr>
        </p:nvSpPr>
        <p:spPr>
          <a:xfrm>
            <a:off x="6139435" y="4081817"/>
            <a:ext cx="3430200" cy="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cs-CZ">
                <a:latin typeface="Montserrat"/>
                <a:ea typeface="Montserrat"/>
                <a:cs typeface="Montserrat"/>
                <a:sym typeface="Montserrat"/>
              </a:rPr>
              <a:t>Radek Soukup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s-CZ" u="sng">
                <a:solidFill>
                  <a:schemeClr val="hlink"/>
                </a:solidFill>
              </a:rPr>
              <a:t>rsoukup</a:t>
            </a:r>
            <a:r>
              <a:rPr lang="cs-CZ" u="sng">
                <a:solidFill>
                  <a:schemeClr val="hlink"/>
                </a:solidFill>
                <a:hlinkClick r:id="rId4"/>
              </a:rPr>
              <a:t>@fel.zcu.cz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486" name="Google Shape;486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080" y="4081817"/>
            <a:ext cx="1555450" cy="6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08265" y="4407106"/>
            <a:ext cx="1148575" cy="27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2669250"/>
            <a:ext cx="9144000" cy="7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KET TFE šablona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