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82" r:id="rId3"/>
    <p:sldId id="272" r:id="rId4"/>
    <p:sldId id="273" r:id="rId5"/>
    <p:sldId id="285" r:id="rId6"/>
    <p:sldId id="283" r:id="rId7"/>
    <p:sldId id="274" r:id="rId8"/>
    <p:sldId id="281" r:id="rId9"/>
    <p:sldId id="284" r:id="rId10"/>
    <p:sldId id="268" r:id="rId11"/>
    <p:sldId id="289" r:id="rId12"/>
    <p:sldId id="290" r:id="rId13"/>
    <p:sldId id="276" r:id="rId14"/>
    <p:sldId id="275" r:id="rId15"/>
    <p:sldId id="277" r:id="rId16"/>
    <p:sldId id="278" r:id="rId17"/>
    <p:sldId id="286" r:id="rId18"/>
    <p:sldId id="287" r:id="rId19"/>
    <p:sldId id="279" r:id="rId20"/>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6" autoAdjust="0"/>
    <p:restoredTop sz="94674"/>
  </p:normalViewPr>
  <p:slideViewPr>
    <p:cSldViewPr>
      <p:cViewPr varScale="1">
        <p:scale>
          <a:sx n="124" d="100"/>
          <a:sy n="124" d="100"/>
        </p:scale>
        <p:origin x="1832"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14" name="Nadpis 13"/>
          <p:cNvSpPr>
            <a:spLocks noGrp="1"/>
          </p:cNvSpPr>
          <p:nvPr>
            <p:ph type="ctrTitle"/>
          </p:nvPr>
        </p:nvSpPr>
        <p:spPr>
          <a:xfrm>
            <a:off x="1432560" y="359898"/>
            <a:ext cx="7406640" cy="1472184"/>
          </a:xfrm>
        </p:spPr>
        <p:txBody>
          <a:bodyPr anchor="b"/>
          <a:lstStyle>
            <a:lvl1pPr algn="l">
              <a:defRPr/>
            </a:lvl1pPr>
            <a:extLst/>
          </a:lstStyle>
          <a:p>
            <a:r>
              <a:rPr kumimoji="0" lang="cs-CZ"/>
              <a:t>Klepnutím lze upravit styl předlohy nadpisů.</a:t>
            </a:r>
            <a:endParaRPr kumimoji="0" lang="en-US"/>
          </a:p>
        </p:txBody>
      </p:sp>
      <p:sp>
        <p:nvSpPr>
          <p:cNvPr id="22" name="Podnadpis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cs-CZ"/>
              <a:t>Klepnutím lze upravit styl předlohy podnadpisů.</a:t>
            </a:r>
            <a:endParaRPr kumimoji="0" lang="en-US"/>
          </a:p>
        </p:txBody>
      </p:sp>
      <p:sp>
        <p:nvSpPr>
          <p:cNvPr id="7" name="Zástupný symbol pro datum 6"/>
          <p:cNvSpPr>
            <a:spLocks noGrp="1"/>
          </p:cNvSpPr>
          <p:nvPr>
            <p:ph type="dt" sz="half" idx="10"/>
          </p:nvPr>
        </p:nvSpPr>
        <p:spPr/>
        <p:txBody>
          <a:bodyPr/>
          <a:lstStyle/>
          <a:p>
            <a:fld id="{829CB256-DD13-4E39-9669-903C3E911CC5}" type="datetimeFigureOut">
              <a:rPr lang="cs-CZ" smtClean="0"/>
              <a:pPr/>
              <a:t>18.05.2021</a:t>
            </a:fld>
            <a:endParaRPr lang="cs-CZ"/>
          </a:p>
        </p:txBody>
      </p:sp>
      <p:sp>
        <p:nvSpPr>
          <p:cNvPr id="20" name="Zástupný symbol pro zápatí 19"/>
          <p:cNvSpPr>
            <a:spLocks noGrp="1"/>
          </p:cNvSpPr>
          <p:nvPr>
            <p:ph type="ftr" sz="quarter" idx="11"/>
          </p:nvPr>
        </p:nvSpPr>
        <p:spPr/>
        <p:txBody>
          <a:bodyPr/>
          <a:lstStyle/>
          <a:p>
            <a:endParaRPr lang="cs-CZ"/>
          </a:p>
        </p:txBody>
      </p:sp>
      <p:sp>
        <p:nvSpPr>
          <p:cNvPr id="10" name="Zástupný symbol pro číslo snímku 9"/>
          <p:cNvSpPr>
            <a:spLocks noGrp="1"/>
          </p:cNvSpPr>
          <p:nvPr>
            <p:ph type="sldNum" sz="quarter" idx="12"/>
          </p:nvPr>
        </p:nvSpPr>
        <p:spPr/>
        <p:txBody>
          <a:bodyPr/>
          <a:lstStyle/>
          <a:p>
            <a:fld id="{1919CBCA-5DE2-43D1-B94C-D23F3E67F8F8}" type="slidenum">
              <a:rPr lang="cs-CZ" smtClean="0"/>
              <a:pPr/>
              <a:t>‹#›</a:t>
            </a:fld>
            <a:endParaRPr lang="cs-CZ"/>
          </a:p>
        </p:txBody>
      </p:sp>
      <p:sp>
        <p:nvSpPr>
          <p:cNvPr id="8" name="Elipsa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Elipsa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a:t>Klepnutím lze upravit styl předlohy nadpisů.</a:t>
            </a:r>
            <a:endParaRPr kumimoji="0" lang="en-US"/>
          </a:p>
        </p:txBody>
      </p:sp>
      <p:sp>
        <p:nvSpPr>
          <p:cNvPr id="3" name="Zástupný symbol pro obsah 2"/>
          <p:cNvSpPr>
            <a:spLocks noGrp="1"/>
          </p:cNvSpPr>
          <p:nvPr>
            <p:ph idx="1"/>
          </p:nvPr>
        </p:nvSpPr>
        <p:spPr/>
        <p:txBody>
          <a:bodyPr/>
          <a:lstStyle/>
          <a:p>
            <a:pPr lvl="0" eaLnBrk="1" latinLnBrk="0" hangingPunct="1"/>
            <a:r>
              <a:rPr lang="cs-CZ"/>
              <a:t>Klepnutím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4" name="Zástupný symbol pro datum 3"/>
          <p:cNvSpPr>
            <a:spLocks noGrp="1"/>
          </p:cNvSpPr>
          <p:nvPr>
            <p:ph type="dt" sz="half" idx="10"/>
          </p:nvPr>
        </p:nvSpPr>
        <p:spPr/>
        <p:txBody>
          <a:bodyPr/>
          <a:lstStyle/>
          <a:p>
            <a:fld id="{829CB256-DD13-4E39-9669-903C3E911CC5}" type="datetimeFigureOut">
              <a:rPr lang="cs-CZ" smtClean="0"/>
              <a:pPr/>
              <a:t>18.05.2021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919CBCA-5DE2-43D1-B94C-D23F3E67F8F8}"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sp>
        <p:nvSpPr>
          <p:cNvPr id="7" name="Obdélník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Nadpis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cs-CZ"/>
              <a:t>Klepnutím lze upravit styl předlohy nadpisů.</a:t>
            </a:r>
            <a:endParaRPr kumimoji="0" lang="en-US"/>
          </a:p>
        </p:txBody>
      </p:sp>
      <p:sp>
        <p:nvSpPr>
          <p:cNvPr id="3" name="Zástupný symbol pro text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cs-CZ"/>
              <a:t>Klepnutím lze upravit styly předlohy textu.</a:t>
            </a:r>
          </a:p>
        </p:txBody>
      </p:sp>
      <p:sp>
        <p:nvSpPr>
          <p:cNvPr id="4" name="Zástupný symbol pro datum 3"/>
          <p:cNvSpPr>
            <a:spLocks noGrp="1"/>
          </p:cNvSpPr>
          <p:nvPr>
            <p:ph type="dt" sz="half" idx="10"/>
          </p:nvPr>
        </p:nvSpPr>
        <p:spPr/>
        <p:txBody>
          <a:bodyPr/>
          <a:lstStyle/>
          <a:p>
            <a:fld id="{829CB256-DD13-4E39-9669-903C3E911CC5}" type="datetimeFigureOut">
              <a:rPr lang="cs-CZ" smtClean="0"/>
              <a:pPr/>
              <a:t>18.05.2021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919CBCA-5DE2-43D1-B94C-D23F3E67F8F8}" type="slidenum">
              <a:rPr lang="cs-CZ" smtClean="0"/>
              <a:pPr/>
              <a:t>‹#›</a:t>
            </a:fld>
            <a:endParaRPr lang="cs-CZ"/>
          </a:p>
        </p:txBody>
      </p:sp>
      <p:sp>
        <p:nvSpPr>
          <p:cNvPr id="10" name="Obdélník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Elipsa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Elipsa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a:xfrm>
            <a:off x="1435608" y="274320"/>
            <a:ext cx="7498080" cy="1143000"/>
          </a:xfrm>
        </p:spPr>
        <p:txBody>
          <a:bodyPr/>
          <a:lstStyle/>
          <a:p>
            <a:r>
              <a:rPr kumimoji="0" lang="cs-CZ"/>
              <a:t>Klepnutím lze upravit styl předlohy nadpisů.</a:t>
            </a:r>
            <a:endParaRPr kumimoji="0" lang="en-US"/>
          </a:p>
        </p:txBody>
      </p:sp>
      <p:sp>
        <p:nvSpPr>
          <p:cNvPr id="3" name="Zástupný symbol pro obsah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cs-CZ"/>
              <a:t>Klepnutím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4" name="Zástupný symbol pro obsah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cs-CZ"/>
              <a:t>Klepnutím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5" name="Zástupný symbol pro datum 4"/>
          <p:cNvSpPr>
            <a:spLocks noGrp="1"/>
          </p:cNvSpPr>
          <p:nvPr>
            <p:ph type="dt" sz="half" idx="10"/>
          </p:nvPr>
        </p:nvSpPr>
        <p:spPr/>
        <p:txBody>
          <a:bodyPr/>
          <a:lstStyle/>
          <a:p>
            <a:fld id="{829CB256-DD13-4E39-9669-903C3E911CC5}" type="datetimeFigureOut">
              <a:rPr lang="cs-CZ" smtClean="0"/>
              <a:pPr/>
              <a:t>18.05.2021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919CBCA-5DE2-43D1-B94C-D23F3E67F8F8}"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cs-CZ"/>
              <a:t>Klepnutím lze upravit styl předlohy nadpisů.</a:t>
            </a:r>
            <a:endParaRPr kumimoji="0" lang="en-US"/>
          </a:p>
        </p:txBody>
      </p:sp>
      <p:sp>
        <p:nvSpPr>
          <p:cNvPr id="3" name="Zástupný symbol pro text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cs-CZ"/>
              <a:t>Klepnutím lze upravit styly předlohy textu.</a:t>
            </a:r>
          </a:p>
        </p:txBody>
      </p:sp>
      <p:sp>
        <p:nvSpPr>
          <p:cNvPr id="4" name="Zástupný symbol pro text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cs-CZ"/>
              <a:t>Klepnutím lze upravit styly předlohy textu.</a:t>
            </a:r>
          </a:p>
        </p:txBody>
      </p:sp>
      <p:sp>
        <p:nvSpPr>
          <p:cNvPr id="5" name="Zástupný symbol pro obsah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cs-CZ"/>
              <a:t>Klepnutím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6" name="Zástupný symbol pro obsah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cs-CZ"/>
              <a:t>Klepnutím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7" name="Zástupný symbol pro datum 6"/>
          <p:cNvSpPr>
            <a:spLocks noGrp="1"/>
          </p:cNvSpPr>
          <p:nvPr>
            <p:ph type="dt" sz="half" idx="10"/>
          </p:nvPr>
        </p:nvSpPr>
        <p:spPr/>
        <p:txBody>
          <a:bodyPr/>
          <a:lstStyle/>
          <a:p>
            <a:fld id="{829CB256-DD13-4E39-9669-903C3E911CC5}" type="datetimeFigureOut">
              <a:rPr lang="cs-CZ" smtClean="0"/>
              <a:pPr/>
              <a:t>18.05.2021</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1919CBCA-5DE2-43D1-B94C-D23F3E67F8F8}"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a:xfrm>
            <a:off x="1435608" y="274320"/>
            <a:ext cx="7498080" cy="1143000"/>
          </a:xfrm>
        </p:spPr>
        <p:txBody>
          <a:bodyPr anchor="ctr"/>
          <a:lstStyle/>
          <a:p>
            <a:r>
              <a:rPr kumimoji="0" lang="cs-CZ"/>
              <a:t>Klepnutím lze upravit styl předlohy nadpisů.</a:t>
            </a:r>
            <a:endParaRPr kumimoji="0" lang="en-US"/>
          </a:p>
        </p:txBody>
      </p:sp>
      <p:sp>
        <p:nvSpPr>
          <p:cNvPr id="3" name="Zástupný symbol pro datum 2"/>
          <p:cNvSpPr>
            <a:spLocks noGrp="1"/>
          </p:cNvSpPr>
          <p:nvPr>
            <p:ph type="dt" sz="half" idx="10"/>
          </p:nvPr>
        </p:nvSpPr>
        <p:spPr/>
        <p:txBody>
          <a:bodyPr/>
          <a:lstStyle/>
          <a:p>
            <a:fld id="{829CB256-DD13-4E39-9669-903C3E911CC5}" type="datetimeFigureOut">
              <a:rPr lang="cs-CZ" smtClean="0"/>
              <a:pPr/>
              <a:t>18.05.2021</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1919CBCA-5DE2-43D1-B94C-D23F3E67F8F8}"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5" name="Obdélník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Zástupný symbol pro datum 1"/>
          <p:cNvSpPr>
            <a:spLocks noGrp="1"/>
          </p:cNvSpPr>
          <p:nvPr>
            <p:ph type="dt" sz="half" idx="10"/>
          </p:nvPr>
        </p:nvSpPr>
        <p:spPr/>
        <p:txBody>
          <a:bodyPr/>
          <a:lstStyle/>
          <a:p>
            <a:fld id="{829CB256-DD13-4E39-9669-903C3E911CC5}" type="datetimeFigureOut">
              <a:rPr lang="cs-CZ" smtClean="0"/>
              <a:pPr/>
              <a:t>18.05.2021</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1919CBCA-5DE2-43D1-B94C-D23F3E67F8F8}" type="slidenum">
              <a:rPr lang="cs-CZ" smtClean="0"/>
              <a:pPr/>
              <a:t>‹#›</a:t>
            </a:fld>
            <a:endParaRPr lang="cs-CZ"/>
          </a:p>
        </p:txBody>
      </p:sp>
      <p:sp>
        <p:nvSpPr>
          <p:cNvPr id="6" name="Obdélník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cs-CZ"/>
              <a:t>Klepnutím lze upravit styl předlohy nadpisů.</a:t>
            </a:r>
            <a:endParaRPr kumimoji="0" lang="en-US"/>
          </a:p>
        </p:txBody>
      </p:sp>
      <p:sp>
        <p:nvSpPr>
          <p:cNvPr id="3" name="Zástupný symbol pro text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cs-CZ"/>
              <a:t>Klepnutím lze upravit styly předlohy textu.</a:t>
            </a:r>
          </a:p>
        </p:txBody>
      </p:sp>
      <p:sp>
        <p:nvSpPr>
          <p:cNvPr id="4" name="Zástupný symbol pro obsah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cs-CZ"/>
              <a:t>Klepnutím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5" name="Zástupný symbol pro datum 4"/>
          <p:cNvSpPr>
            <a:spLocks noGrp="1"/>
          </p:cNvSpPr>
          <p:nvPr>
            <p:ph type="dt" sz="half" idx="10"/>
          </p:nvPr>
        </p:nvSpPr>
        <p:spPr/>
        <p:txBody>
          <a:bodyPr/>
          <a:lstStyle/>
          <a:p>
            <a:fld id="{829CB256-DD13-4E39-9669-903C3E911CC5}" type="datetimeFigureOut">
              <a:rPr lang="cs-CZ" smtClean="0"/>
              <a:pPr/>
              <a:t>18.05.2021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919CBCA-5DE2-43D1-B94C-D23F3E67F8F8}"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cs-CZ"/>
              <a:t>Klepnutím lze upravit styl předlohy nadpisů.</a:t>
            </a:r>
            <a:endParaRPr kumimoji="0" lang="en-US"/>
          </a:p>
        </p:txBody>
      </p:sp>
      <p:sp>
        <p:nvSpPr>
          <p:cNvPr id="5" name="Zástupný symbol pro datum 4"/>
          <p:cNvSpPr>
            <a:spLocks noGrp="1"/>
          </p:cNvSpPr>
          <p:nvPr>
            <p:ph type="dt" sz="half" idx="10"/>
          </p:nvPr>
        </p:nvSpPr>
        <p:spPr/>
        <p:txBody>
          <a:bodyPr/>
          <a:lstStyle/>
          <a:p>
            <a:fld id="{829CB256-DD13-4E39-9669-903C3E911CC5}" type="datetimeFigureOut">
              <a:rPr lang="cs-CZ" smtClean="0"/>
              <a:pPr/>
              <a:t>18.05.2021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1919CBCA-5DE2-43D1-B94C-D23F3E67F8F8}" type="slidenum">
              <a:rPr lang="cs-CZ" smtClean="0"/>
              <a:pPr/>
              <a:t>‹#›</a:t>
            </a:fld>
            <a:endParaRPr lang="cs-CZ"/>
          </a:p>
        </p:txBody>
      </p:sp>
      <p:sp>
        <p:nvSpPr>
          <p:cNvPr id="8" name="Obdélník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Zástupný symbol pro obrázek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cs-CZ"/>
              <a:t>Klepnutím na ikonu přidáte obrázek.</a:t>
            </a:r>
            <a:endParaRPr kumimoji="0" lang="en-US" dirty="0"/>
          </a:p>
        </p:txBody>
      </p:sp>
      <p:sp>
        <p:nvSpPr>
          <p:cNvPr id="9" name="Vývojový diagram: postup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Vývojový diagram: postup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Zástupný symbol pro text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cs-CZ"/>
              <a:t>Klepnutím lze upravit styly předlohy textu.</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a:t>Klepnutím lze upravit styl předlohy nadpisů.</a:t>
            </a:r>
            <a:endParaRPr kumimoji="0" lang="en-US"/>
          </a:p>
        </p:txBody>
      </p:sp>
      <p:sp>
        <p:nvSpPr>
          <p:cNvPr id="3" name="Zástupný symbol pro svislý text 2"/>
          <p:cNvSpPr>
            <a:spLocks noGrp="1"/>
          </p:cNvSpPr>
          <p:nvPr>
            <p:ph type="body" orient="vert" idx="1"/>
          </p:nvPr>
        </p:nvSpPr>
        <p:spPr/>
        <p:txBody>
          <a:bodyPr vert="eaVert"/>
          <a:lstStyle/>
          <a:p>
            <a:pPr lvl="0" eaLnBrk="1" latinLnBrk="0" hangingPunct="1"/>
            <a:r>
              <a:rPr lang="cs-CZ"/>
              <a:t>Klepnutím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4" name="Zástupný symbol pro datum 3"/>
          <p:cNvSpPr>
            <a:spLocks noGrp="1"/>
          </p:cNvSpPr>
          <p:nvPr>
            <p:ph type="dt" sz="half" idx="10"/>
          </p:nvPr>
        </p:nvSpPr>
        <p:spPr/>
        <p:txBody>
          <a:bodyPr/>
          <a:lstStyle/>
          <a:p>
            <a:fld id="{829CB256-DD13-4E39-9669-903C3E911CC5}" type="datetimeFigureOut">
              <a:rPr lang="cs-CZ" smtClean="0"/>
              <a:pPr/>
              <a:t>18.05.2021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919CBCA-5DE2-43D1-B94C-D23F3E67F8F8}"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858000" y="274639"/>
            <a:ext cx="1828800" cy="5851525"/>
          </a:xfrm>
        </p:spPr>
        <p:txBody>
          <a:bodyPr vert="eaVert"/>
          <a:lstStyle/>
          <a:p>
            <a:r>
              <a:rPr kumimoji="0" lang="cs-CZ"/>
              <a:t>Klepnutím lze upravit styl předlohy nadpisů.</a:t>
            </a:r>
            <a:endParaRPr kumimoji="0" lang="en-US"/>
          </a:p>
        </p:txBody>
      </p:sp>
      <p:sp>
        <p:nvSpPr>
          <p:cNvPr id="3" name="Zástupný symbol pro svislý text 2"/>
          <p:cNvSpPr>
            <a:spLocks noGrp="1"/>
          </p:cNvSpPr>
          <p:nvPr>
            <p:ph type="body" orient="vert" idx="1"/>
          </p:nvPr>
        </p:nvSpPr>
        <p:spPr>
          <a:xfrm>
            <a:off x="1143000" y="274640"/>
            <a:ext cx="5562600" cy="5851525"/>
          </a:xfrm>
        </p:spPr>
        <p:txBody>
          <a:bodyPr vert="eaVert"/>
          <a:lstStyle/>
          <a:p>
            <a:pPr lvl="0" eaLnBrk="1" latinLnBrk="0" hangingPunct="1"/>
            <a:r>
              <a:rPr lang="cs-CZ"/>
              <a:t>Klepnutím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4" name="Zástupný symbol pro datum 3"/>
          <p:cNvSpPr>
            <a:spLocks noGrp="1"/>
          </p:cNvSpPr>
          <p:nvPr>
            <p:ph type="dt" sz="half" idx="10"/>
          </p:nvPr>
        </p:nvSpPr>
        <p:spPr/>
        <p:txBody>
          <a:bodyPr/>
          <a:lstStyle/>
          <a:p>
            <a:fld id="{829CB256-DD13-4E39-9669-903C3E911CC5}" type="datetimeFigureOut">
              <a:rPr lang="cs-CZ" smtClean="0"/>
              <a:pPr/>
              <a:t>18.05.2021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1919CBCA-5DE2-43D1-B94C-D23F3E67F8F8}"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Výseč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Elipsa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Prstenec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Obdélník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Zástupný symbol pro nadpis 4"/>
          <p:cNvSpPr>
            <a:spLocks noGrp="1"/>
          </p:cNvSpPr>
          <p:nvPr>
            <p:ph type="title"/>
          </p:nvPr>
        </p:nvSpPr>
        <p:spPr>
          <a:xfrm>
            <a:off x="1435608" y="274638"/>
            <a:ext cx="7498080" cy="1143000"/>
          </a:xfrm>
          <a:prstGeom prst="rect">
            <a:avLst/>
          </a:prstGeom>
        </p:spPr>
        <p:txBody>
          <a:bodyPr anchor="ctr">
            <a:normAutofit/>
          </a:bodyPr>
          <a:lstStyle/>
          <a:p>
            <a:r>
              <a:rPr kumimoji="0" lang="cs-CZ"/>
              <a:t>Klepnutím lze upravit styl předlohy nadpisů.</a:t>
            </a:r>
            <a:endParaRPr kumimoji="0" lang="en-US"/>
          </a:p>
        </p:txBody>
      </p:sp>
      <p:sp>
        <p:nvSpPr>
          <p:cNvPr id="9" name="Zástupný symbol pro text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cs-CZ"/>
              <a:t>Klepnutím lze upravit styly předlohy textu.</a:t>
            </a:r>
          </a:p>
          <a:p>
            <a:pPr lvl="1" eaLnBrk="1" latinLnBrk="0" hangingPunct="1"/>
            <a:r>
              <a:rPr kumimoji="0" lang="cs-CZ"/>
              <a:t>Druhá úroveň</a:t>
            </a:r>
          </a:p>
          <a:p>
            <a:pPr lvl="2" eaLnBrk="1" latinLnBrk="0" hangingPunct="1"/>
            <a:r>
              <a:rPr kumimoji="0" lang="cs-CZ"/>
              <a:t>Třetí úroveň</a:t>
            </a:r>
          </a:p>
          <a:p>
            <a:pPr lvl="3" eaLnBrk="1" latinLnBrk="0" hangingPunct="1"/>
            <a:r>
              <a:rPr kumimoji="0" lang="cs-CZ"/>
              <a:t>Čtvrtá úroveň</a:t>
            </a:r>
          </a:p>
          <a:p>
            <a:pPr lvl="4" eaLnBrk="1" latinLnBrk="0" hangingPunct="1"/>
            <a:r>
              <a:rPr kumimoji="0" lang="cs-CZ"/>
              <a:t>Pátá úroveň</a:t>
            </a:r>
            <a:endParaRPr kumimoji="0" lang="en-US"/>
          </a:p>
        </p:txBody>
      </p:sp>
      <p:sp>
        <p:nvSpPr>
          <p:cNvPr id="24" name="Zástupný symbol pro datum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29CB256-DD13-4E39-9669-903C3E911CC5}" type="datetimeFigureOut">
              <a:rPr lang="cs-CZ" smtClean="0"/>
              <a:pPr/>
              <a:t>18.05.2021</a:t>
            </a:fld>
            <a:endParaRPr lang="cs-CZ"/>
          </a:p>
        </p:txBody>
      </p:sp>
      <p:sp>
        <p:nvSpPr>
          <p:cNvPr id="10" name="Zástupný symbol pro zápatí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cs-CZ"/>
          </a:p>
        </p:txBody>
      </p:sp>
      <p:sp>
        <p:nvSpPr>
          <p:cNvPr id="22" name="Zástupný symbol pro číslo snímku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919CBCA-5DE2-43D1-B94C-D23F3E67F8F8}" type="slidenum">
              <a:rPr lang="cs-CZ" smtClean="0"/>
              <a:pPr/>
              <a:t>‹#›</a:t>
            </a:fld>
            <a:endParaRPr lang="cs-CZ"/>
          </a:p>
        </p:txBody>
      </p:sp>
      <p:sp>
        <p:nvSpPr>
          <p:cNvPr id="15" name="Obdélník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0" y="0"/>
            <a:ext cx="9144000" cy="7572404"/>
          </a:xfrm>
          <a:solidFill>
            <a:schemeClr val="bg2">
              <a:lumMod val="75000"/>
            </a:schemeClr>
          </a:solidFill>
        </p:spPr>
        <p:txBody>
          <a:bodyPr anchor="ctr">
            <a:normAutofit/>
          </a:bodyPr>
          <a:lstStyle/>
          <a:p>
            <a:pPr algn="ctr"/>
            <a:br>
              <a:rPr lang="cs-CZ" sz="4400" dirty="0">
                <a:latin typeface="Book Antiqua" pitchFamily="18" charset="0"/>
              </a:rPr>
            </a:br>
            <a:r>
              <a:rPr lang="cs-CZ" sz="4400" dirty="0">
                <a:latin typeface="Book Antiqua" pitchFamily="18" charset="0"/>
              </a:rPr>
              <a:t>FEHLER  IM UNTERRICHT</a:t>
            </a:r>
            <a:br>
              <a:rPr lang="cs-CZ" sz="4400" dirty="0">
                <a:latin typeface="Book Antiqua" pitchFamily="18" charset="0"/>
              </a:rPr>
            </a:br>
            <a:endParaRPr lang="cs-CZ" sz="4400" dirty="0">
              <a:latin typeface="Book Antiqua" pitchFamily="18" charset="0"/>
            </a:endParaRPr>
          </a:p>
        </p:txBody>
      </p:sp>
      <p:pic>
        <p:nvPicPr>
          <p:cNvPr id="5" name="Obrázek 4">
            <a:extLst>
              <a:ext uri="{FF2B5EF4-FFF2-40B4-BE49-F238E27FC236}">
                <a16:creationId xmlns:a16="http://schemas.microsoft.com/office/drawing/2014/main" id="{A0285461-9D0A-204A-B921-B8223CFA49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800" y="260648"/>
            <a:ext cx="7264400" cy="2489200"/>
          </a:xfrm>
          <a:prstGeom prst="rect">
            <a:avLst/>
          </a:prstGeom>
        </p:spPr>
      </p:pic>
    </p:spTree>
    <p:extLst>
      <p:ext uri="{BB962C8B-B14F-4D97-AF65-F5344CB8AC3E}">
        <p14:creationId xmlns:p14="http://schemas.microsoft.com/office/powerpoint/2010/main" val="2306002767"/>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solidFill>
                  <a:schemeClr val="tx1">
                    <a:lumMod val="95000"/>
                    <a:lumOff val="5000"/>
                  </a:schemeClr>
                </a:solidFill>
                <a:effectLst>
                  <a:outerShdw blurRad="38100" dist="38100" dir="2700000" algn="tl">
                    <a:srgbClr val="000000">
                      <a:alpha val="43137"/>
                    </a:srgbClr>
                  </a:outerShdw>
                </a:effectLst>
                <a:latin typeface="Book Antiqua" pitchFamily="18" charset="0"/>
              </a:rPr>
              <a:t>WIEDERHOLUNG </a:t>
            </a:r>
          </a:p>
        </p:txBody>
      </p:sp>
      <p:sp>
        <p:nvSpPr>
          <p:cNvPr id="3" name="Zástupný symbol pro obsah 2"/>
          <p:cNvSpPr>
            <a:spLocks noGrp="1"/>
          </p:cNvSpPr>
          <p:nvPr>
            <p:ph idx="1"/>
          </p:nvPr>
        </p:nvSpPr>
        <p:spPr/>
        <p:txBody>
          <a:bodyPr>
            <a:normAutofit/>
          </a:bodyPr>
          <a:lstStyle/>
          <a:p>
            <a:r>
              <a:rPr lang="cs-CZ" sz="2000" u="sng" dirty="0" err="1">
                <a:latin typeface="Book Antiqua" pitchFamily="18" charset="0"/>
              </a:rPr>
              <a:t>Unterstreichen</a:t>
            </a:r>
            <a:r>
              <a:rPr lang="cs-CZ" sz="2000" u="sng" dirty="0">
                <a:latin typeface="Book Antiqua" pitchFamily="18" charset="0"/>
              </a:rPr>
              <a:t> </a:t>
            </a:r>
            <a:r>
              <a:rPr lang="cs-CZ" sz="2000" u="sng" dirty="0" err="1">
                <a:latin typeface="Book Antiqua" pitchFamily="18" charset="0"/>
              </a:rPr>
              <a:t>Sie</a:t>
            </a:r>
            <a:r>
              <a:rPr lang="cs-CZ" sz="2000" u="sng" dirty="0">
                <a:latin typeface="Book Antiqua" pitchFamily="18" charset="0"/>
              </a:rPr>
              <a:t> </a:t>
            </a:r>
            <a:r>
              <a:rPr lang="cs-CZ" sz="2000" u="sng" dirty="0" err="1">
                <a:latin typeface="Book Antiqua" pitchFamily="18" charset="0"/>
              </a:rPr>
              <a:t>bei</a:t>
            </a:r>
            <a:r>
              <a:rPr lang="cs-CZ" sz="2000" u="sng" dirty="0">
                <a:latin typeface="Book Antiqua" pitchFamily="18" charset="0"/>
              </a:rPr>
              <a:t> den </a:t>
            </a:r>
            <a:r>
              <a:rPr lang="cs-CZ" sz="2000" u="sng" dirty="0" err="1">
                <a:latin typeface="Book Antiqua" pitchFamily="18" charset="0"/>
              </a:rPr>
              <a:t>folgenden</a:t>
            </a:r>
            <a:r>
              <a:rPr lang="cs-CZ" sz="2000" u="sng" dirty="0">
                <a:latin typeface="Book Antiqua" pitchFamily="18" charset="0"/>
              </a:rPr>
              <a:t> </a:t>
            </a:r>
            <a:r>
              <a:rPr lang="cs-CZ" sz="2000" u="sng" dirty="0" err="1">
                <a:latin typeface="Book Antiqua" pitchFamily="18" charset="0"/>
              </a:rPr>
              <a:t>Äu</a:t>
            </a:r>
            <a:r>
              <a:rPr lang="el-GR" sz="2000" u="sng" dirty="0">
                <a:latin typeface="Book Antiqua" pitchFamily="18" charset="0"/>
                <a:cs typeface="Times New Roman"/>
              </a:rPr>
              <a:t>β</a:t>
            </a:r>
            <a:r>
              <a:rPr lang="cs-CZ" sz="2000" u="sng" dirty="0" err="1">
                <a:latin typeface="Book Antiqua" pitchFamily="18" charset="0"/>
                <a:cs typeface="Times New Roman"/>
              </a:rPr>
              <a:t>erungen</a:t>
            </a:r>
            <a:r>
              <a:rPr lang="cs-CZ" sz="2000" u="sng" dirty="0">
                <a:latin typeface="Book Antiqua" pitchFamily="18" charset="0"/>
                <a:cs typeface="Times New Roman"/>
              </a:rPr>
              <a:t> </a:t>
            </a:r>
            <a:r>
              <a:rPr lang="cs-CZ" sz="2000" u="sng" dirty="0" err="1">
                <a:latin typeface="Book Antiqua" pitchFamily="18" charset="0"/>
                <a:cs typeface="Times New Roman"/>
              </a:rPr>
              <a:t>die</a:t>
            </a:r>
            <a:r>
              <a:rPr lang="cs-CZ" sz="2000" u="sng" dirty="0">
                <a:latin typeface="Book Antiqua" pitchFamily="18" charset="0"/>
                <a:cs typeface="Times New Roman"/>
              </a:rPr>
              <a:t> </a:t>
            </a:r>
            <a:r>
              <a:rPr lang="cs-CZ" sz="2000" u="sng" dirty="0" err="1">
                <a:latin typeface="Book Antiqua" pitchFamily="18" charset="0"/>
                <a:cs typeface="Times New Roman"/>
              </a:rPr>
              <a:t>Fehler</a:t>
            </a:r>
            <a:r>
              <a:rPr lang="cs-CZ" sz="2000" u="sng" dirty="0">
                <a:latin typeface="Book Antiqua" pitchFamily="18" charset="0"/>
                <a:cs typeface="Times New Roman"/>
              </a:rPr>
              <a:t> </a:t>
            </a:r>
            <a:r>
              <a:rPr lang="cs-CZ" sz="2000" u="sng" dirty="0" err="1">
                <a:latin typeface="Book Antiqua" pitchFamily="18" charset="0"/>
                <a:cs typeface="Times New Roman"/>
              </a:rPr>
              <a:t>und</a:t>
            </a:r>
            <a:r>
              <a:rPr lang="cs-CZ" sz="2000" u="sng" dirty="0">
                <a:latin typeface="Book Antiqua" pitchFamily="18" charset="0"/>
                <a:cs typeface="Times New Roman"/>
              </a:rPr>
              <a:t> </a:t>
            </a:r>
            <a:r>
              <a:rPr lang="cs-CZ" sz="2000" u="sng" dirty="0" err="1">
                <a:latin typeface="Book Antiqua" pitchFamily="18" charset="0"/>
                <a:cs typeface="Times New Roman"/>
              </a:rPr>
              <a:t>versuchen</a:t>
            </a:r>
            <a:r>
              <a:rPr lang="cs-CZ" sz="2000" u="sng" dirty="0">
                <a:latin typeface="Book Antiqua" pitchFamily="18" charset="0"/>
                <a:cs typeface="Times New Roman"/>
              </a:rPr>
              <a:t> </a:t>
            </a:r>
            <a:r>
              <a:rPr lang="cs-CZ" sz="2000" u="sng" dirty="0" err="1">
                <a:latin typeface="Book Antiqua" pitchFamily="18" charset="0"/>
                <a:cs typeface="Times New Roman"/>
              </a:rPr>
              <a:t>Sie</a:t>
            </a:r>
            <a:r>
              <a:rPr lang="cs-CZ" sz="2000" u="sng" dirty="0">
                <a:latin typeface="Book Antiqua" pitchFamily="18" charset="0"/>
                <a:cs typeface="Times New Roman"/>
              </a:rPr>
              <a:t> </a:t>
            </a:r>
            <a:r>
              <a:rPr lang="cs-CZ" sz="2000" u="sng" dirty="0" err="1">
                <a:latin typeface="Book Antiqua" pitchFamily="18" charset="0"/>
                <a:cs typeface="Times New Roman"/>
              </a:rPr>
              <a:t>dann</a:t>
            </a:r>
            <a:r>
              <a:rPr lang="cs-CZ" sz="2000" u="sng" dirty="0">
                <a:latin typeface="Book Antiqua" pitchFamily="18" charset="0"/>
                <a:cs typeface="Times New Roman"/>
              </a:rPr>
              <a:t> </a:t>
            </a:r>
            <a:r>
              <a:rPr lang="cs-CZ" sz="2000" u="sng" dirty="0" err="1">
                <a:latin typeface="Book Antiqua" pitchFamily="18" charset="0"/>
                <a:cs typeface="Times New Roman"/>
              </a:rPr>
              <a:t>herauszufinden</a:t>
            </a:r>
            <a:r>
              <a:rPr lang="cs-CZ" sz="2000" u="sng" dirty="0">
                <a:latin typeface="Book Antiqua" pitchFamily="18" charset="0"/>
                <a:cs typeface="Times New Roman"/>
              </a:rPr>
              <a:t>, </a:t>
            </a:r>
            <a:r>
              <a:rPr lang="cs-CZ" sz="2000" u="sng" dirty="0" err="1">
                <a:latin typeface="Book Antiqua" pitchFamily="18" charset="0"/>
                <a:cs typeface="Times New Roman"/>
              </a:rPr>
              <a:t>wie</a:t>
            </a:r>
            <a:r>
              <a:rPr lang="cs-CZ" sz="2000" u="sng" dirty="0">
                <a:latin typeface="Book Antiqua" pitchFamily="18" charset="0"/>
                <a:cs typeface="Times New Roman"/>
              </a:rPr>
              <a:t> </a:t>
            </a:r>
            <a:r>
              <a:rPr lang="cs-CZ" sz="2000" u="sng" dirty="0" err="1">
                <a:latin typeface="Book Antiqua" pitchFamily="18" charset="0"/>
                <a:cs typeface="Times New Roman"/>
              </a:rPr>
              <a:t>die</a:t>
            </a:r>
            <a:r>
              <a:rPr lang="cs-CZ" sz="2000" u="sng" dirty="0">
                <a:latin typeface="Book Antiqua" pitchFamily="18" charset="0"/>
                <a:cs typeface="Times New Roman"/>
              </a:rPr>
              <a:t> </a:t>
            </a:r>
            <a:r>
              <a:rPr lang="cs-CZ" sz="2000" u="sng" dirty="0" err="1">
                <a:latin typeface="Book Antiqua" pitchFamily="18" charset="0"/>
                <a:cs typeface="Times New Roman"/>
              </a:rPr>
              <a:t>Fehler</a:t>
            </a:r>
            <a:r>
              <a:rPr lang="cs-CZ" sz="2000" u="sng" dirty="0">
                <a:latin typeface="Book Antiqua" pitchFamily="18" charset="0"/>
                <a:cs typeface="Times New Roman"/>
              </a:rPr>
              <a:t> </a:t>
            </a:r>
            <a:r>
              <a:rPr lang="cs-CZ" sz="2000" u="sng" dirty="0" err="1">
                <a:latin typeface="Book Antiqua" pitchFamily="18" charset="0"/>
                <a:cs typeface="Times New Roman"/>
              </a:rPr>
              <a:t>entstanden</a:t>
            </a:r>
            <a:r>
              <a:rPr lang="cs-CZ" sz="2000" u="sng" dirty="0">
                <a:latin typeface="Book Antiqua" pitchFamily="18" charset="0"/>
                <a:cs typeface="Times New Roman"/>
              </a:rPr>
              <a:t> </a:t>
            </a:r>
            <a:r>
              <a:rPr lang="cs-CZ" sz="2000" u="sng" dirty="0" err="1">
                <a:latin typeface="Book Antiqua" pitchFamily="18" charset="0"/>
                <a:cs typeface="Times New Roman"/>
              </a:rPr>
              <a:t>sein</a:t>
            </a:r>
            <a:r>
              <a:rPr lang="cs-CZ" sz="2000" u="sng" dirty="0">
                <a:latin typeface="Book Antiqua" pitchFamily="18" charset="0"/>
                <a:cs typeface="Times New Roman"/>
              </a:rPr>
              <a:t> </a:t>
            </a:r>
            <a:r>
              <a:rPr lang="cs-CZ" sz="2000" u="sng" dirty="0" err="1">
                <a:latin typeface="Book Antiqua" pitchFamily="18" charset="0"/>
                <a:cs typeface="Times New Roman"/>
              </a:rPr>
              <a:t>könnten</a:t>
            </a:r>
            <a:r>
              <a:rPr lang="cs-CZ" sz="2000" u="sng" dirty="0">
                <a:latin typeface="Book Antiqua" pitchFamily="18" charset="0"/>
                <a:cs typeface="Times New Roman"/>
              </a:rPr>
              <a:t>.</a:t>
            </a:r>
            <a:r>
              <a:rPr lang="cs-CZ" sz="2000" dirty="0">
                <a:latin typeface="Book Antiqua" pitchFamily="18" charset="0"/>
                <a:cs typeface="Times New Roman"/>
              </a:rPr>
              <a:t>:</a:t>
            </a:r>
            <a:endParaRPr lang="cs-CZ" sz="2000" dirty="0">
              <a:latin typeface="Book Antiqua" pitchFamily="18" charset="0"/>
            </a:endParaRPr>
          </a:p>
          <a:p>
            <a:endParaRPr lang="cs-CZ" sz="2000" dirty="0">
              <a:latin typeface="Book Antiqua" pitchFamily="18" charset="0"/>
            </a:endParaRPr>
          </a:p>
          <a:p>
            <a:endParaRPr lang="cs-CZ" sz="2000" dirty="0">
              <a:latin typeface="Book Antiqua" pitchFamily="18" charset="0"/>
            </a:endParaRPr>
          </a:p>
          <a:p>
            <a:pPr>
              <a:buNone/>
            </a:pPr>
            <a:endParaRPr lang="cs-CZ" sz="2000" dirty="0">
              <a:latin typeface="Book Antiqua" pitchFamily="18" charset="0"/>
            </a:endParaRPr>
          </a:p>
          <a:p>
            <a:r>
              <a:rPr lang="cs-CZ" sz="2000" dirty="0">
                <a:latin typeface="Book Antiqua" pitchFamily="18" charset="0"/>
              </a:rPr>
              <a:t>1) </a:t>
            </a:r>
            <a:r>
              <a:rPr lang="cs-CZ" sz="2000" i="1" dirty="0" err="1">
                <a:latin typeface="Book Antiqua" pitchFamily="18" charset="0"/>
              </a:rPr>
              <a:t>Ich</a:t>
            </a:r>
            <a:r>
              <a:rPr lang="cs-CZ" sz="2000" i="1" dirty="0">
                <a:latin typeface="Book Antiqua" pitchFamily="18" charset="0"/>
              </a:rPr>
              <a:t> </a:t>
            </a:r>
            <a:r>
              <a:rPr lang="cs-CZ" sz="2000" i="1" dirty="0" err="1">
                <a:latin typeface="Book Antiqua" pitchFamily="18" charset="0"/>
              </a:rPr>
              <a:t>gebe</a:t>
            </a:r>
            <a:r>
              <a:rPr lang="cs-CZ" sz="2000" i="1" dirty="0">
                <a:latin typeface="Book Antiqua" pitchFamily="18" charset="0"/>
              </a:rPr>
              <a:t> </a:t>
            </a:r>
            <a:r>
              <a:rPr lang="cs-CZ" sz="2000" i="1" dirty="0" err="1">
                <a:latin typeface="Book Antiqua" pitchFamily="18" charset="0"/>
              </a:rPr>
              <a:t>ein</a:t>
            </a:r>
            <a:r>
              <a:rPr lang="cs-CZ" sz="2000" i="1" dirty="0">
                <a:latin typeface="Book Antiqua" pitchFamily="18" charset="0"/>
              </a:rPr>
              <a:t> </a:t>
            </a:r>
            <a:r>
              <a:rPr lang="cs-CZ" sz="2000" i="1" dirty="0" err="1">
                <a:latin typeface="Book Antiqua" pitchFamily="18" charset="0"/>
              </a:rPr>
              <a:t>Geschenk</a:t>
            </a:r>
            <a:r>
              <a:rPr lang="cs-CZ" sz="2000" i="1" dirty="0">
                <a:latin typeface="Book Antiqua" pitchFamily="18" charset="0"/>
              </a:rPr>
              <a:t> </a:t>
            </a:r>
            <a:r>
              <a:rPr lang="cs-CZ" sz="2000" i="1" dirty="0" err="1">
                <a:latin typeface="Book Antiqua" pitchFamily="18" charset="0"/>
              </a:rPr>
              <a:t>meine</a:t>
            </a:r>
            <a:r>
              <a:rPr lang="cs-CZ" sz="2000" i="1" dirty="0">
                <a:latin typeface="Book Antiqua" pitchFamily="18" charset="0"/>
              </a:rPr>
              <a:t> </a:t>
            </a:r>
            <a:r>
              <a:rPr lang="cs-CZ" sz="2000" i="1" dirty="0" err="1">
                <a:latin typeface="Book Antiqua" pitchFamily="18" charset="0"/>
              </a:rPr>
              <a:t>Mutter</a:t>
            </a:r>
            <a:r>
              <a:rPr lang="cs-CZ" sz="2000" dirty="0">
                <a:latin typeface="Book Antiqua" pitchFamily="18" charset="0"/>
              </a:rPr>
              <a:t>. (</a:t>
            </a:r>
            <a:r>
              <a:rPr lang="cs-CZ" sz="2000" dirty="0" err="1">
                <a:latin typeface="Book Antiqua" pitchFamily="18" charset="0"/>
              </a:rPr>
              <a:t>Niveau</a:t>
            </a:r>
            <a:r>
              <a:rPr lang="cs-CZ" sz="2000" dirty="0">
                <a:latin typeface="Book Antiqua" pitchFamily="18" charset="0"/>
              </a:rPr>
              <a:t> A1)</a:t>
            </a:r>
          </a:p>
          <a:p>
            <a:r>
              <a:rPr lang="cs-CZ" sz="2000" dirty="0">
                <a:latin typeface="Book Antiqua" pitchFamily="18" charset="0"/>
              </a:rPr>
              <a:t>2) </a:t>
            </a:r>
            <a:r>
              <a:rPr lang="cs-CZ" sz="2000" i="1" dirty="0" err="1">
                <a:latin typeface="Book Antiqua" pitchFamily="18" charset="0"/>
              </a:rPr>
              <a:t>Mein</a:t>
            </a:r>
            <a:r>
              <a:rPr lang="cs-CZ" sz="2000" i="1" dirty="0">
                <a:latin typeface="Book Antiqua" pitchFamily="18" charset="0"/>
              </a:rPr>
              <a:t> </a:t>
            </a:r>
            <a:r>
              <a:rPr lang="cs-CZ" sz="2000" i="1" dirty="0" err="1">
                <a:latin typeface="Book Antiqua" pitchFamily="18" charset="0"/>
              </a:rPr>
              <a:t>Mutter</a:t>
            </a:r>
            <a:r>
              <a:rPr lang="cs-CZ" sz="2000" i="1" dirty="0">
                <a:latin typeface="Book Antiqua" pitchFamily="18" charset="0"/>
              </a:rPr>
              <a:t>  </a:t>
            </a:r>
            <a:r>
              <a:rPr lang="cs-CZ" sz="2000" i="1" dirty="0" err="1">
                <a:latin typeface="Book Antiqua" pitchFamily="18" charset="0"/>
              </a:rPr>
              <a:t>hat</a:t>
            </a:r>
            <a:r>
              <a:rPr lang="cs-CZ" sz="2000" i="1" dirty="0">
                <a:latin typeface="Book Antiqua" pitchFamily="18" charset="0"/>
              </a:rPr>
              <a:t> </a:t>
            </a:r>
            <a:r>
              <a:rPr lang="cs-CZ" sz="2000" i="1" dirty="0" err="1">
                <a:latin typeface="Book Antiqua" pitchFamily="18" charset="0"/>
              </a:rPr>
              <a:t>ein</a:t>
            </a:r>
            <a:r>
              <a:rPr lang="cs-CZ" sz="2000" i="1" dirty="0">
                <a:latin typeface="Book Antiqua" pitchFamily="18" charset="0"/>
              </a:rPr>
              <a:t> </a:t>
            </a:r>
            <a:r>
              <a:rPr lang="cs-CZ" sz="2000" i="1" dirty="0" err="1">
                <a:latin typeface="Book Antiqua" pitchFamily="18" charset="0"/>
              </a:rPr>
              <a:t>Geschenk</a:t>
            </a:r>
            <a:r>
              <a:rPr lang="cs-CZ" sz="2000" dirty="0">
                <a:latin typeface="Book Antiqua" pitchFamily="18" charset="0"/>
              </a:rPr>
              <a:t>. (</a:t>
            </a:r>
            <a:r>
              <a:rPr lang="cs-CZ" sz="2000" dirty="0" err="1">
                <a:latin typeface="Book Antiqua" pitchFamily="18" charset="0"/>
              </a:rPr>
              <a:t>Niveau</a:t>
            </a:r>
            <a:r>
              <a:rPr lang="cs-CZ" sz="2000" dirty="0">
                <a:latin typeface="Book Antiqua" pitchFamily="18" charset="0"/>
              </a:rPr>
              <a:t> A1)</a:t>
            </a:r>
          </a:p>
          <a:p>
            <a:r>
              <a:rPr lang="cs-CZ" sz="2000" dirty="0">
                <a:latin typeface="Book Antiqua" pitchFamily="18" charset="0"/>
              </a:rPr>
              <a:t>3) </a:t>
            </a:r>
            <a:r>
              <a:rPr lang="cs-CZ" sz="2000" i="1" dirty="0" err="1">
                <a:latin typeface="Book Antiqua" pitchFamily="18" charset="0"/>
              </a:rPr>
              <a:t>Ich</a:t>
            </a:r>
            <a:r>
              <a:rPr lang="cs-CZ" sz="2000" i="1" dirty="0">
                <a:latin typeface="Book Antiqua" pitchFamily="18" charset="0"/>
              </a:rPr>
              <a:t> </a:t>
            </a:r>
            <a:r>
              <a:rPr lang="cs-CZ" sz="2000" i="1" dirty="0" err="1">
                <a:latin typeface="Book Antiqua" pitchFamily="18" charset="0"/>
              </a:rPr>
              <a:t>gehte</a:t>
            </a:r>
            <a:r>
              <a:rPr lang="cs-CZ" sz="2000" i="1" dirty="0">
                <a:latin typeface="Book Antiqua" pitchFamily="18" charset="0"/>
              </a:rPr>
              <a:t> in </a:t>
            </a:r>
            <a:r>
              <a:rPr lang="cs-CZ" sz="2000" i="1" dirty="0" err="1">
                <a:latin typeface="Book Antiqua" pitchFamily="18" charset="0"/>
              </a:rPr>
              <a:t>die</a:t>
            </a:r>
            <a:r>
              <a:rPr lang="cs-CZ" sz="2000" i="1" dirty="0">
                <a:latin typeface="Book Antiqua" pitchFamily="18" charset="0"/>
              </a:rPr>
              <a:t> </a:t>
            </a:r>
            <a:r>
              <a:rPr lang="cs-CZ" sz="2000" i="1" dirty="0" err="1">
                <a:latin typeface="Book Antiqua" pitchFamily="18" charset="0"/>
              </a:rPr>
              <a:t>Schule</a:t>
            </a:r>
            <a:r>
              <a:rPr lang="cs-CZ" sz="2000" dirty="0">
                <a:latin typeface="Book Antiqua" pitchFamily="18" charset="0"/>
              </a:rPr>
              <a:t>.</a:t>
            </a:r>
          </a:p>
          <a:p>
            <a:r>
              <a:rPr lang="cs-CZ" sz="2000" dirty="0">
                <a:latin typeface="Book Antiqua" pitchFamily="18" charset="0"/>
              </a:rPr>
              <a:t>4) </a:t>
            </a:r>
            <a:r>
              <a:rPr lang="cs-CZ" sz="2000" i="1" dirty="0" err="1">
                <a:latin typeface="Book Antiqua" pitchFamily="18" charset="0"/>
              </a:rPr>
              <a:t>Ich</a:t>
            </a:r>
            <a:r>
              <a:rPr lang="cs-CZ" sz="2000" i="1" dirty="0">
                <a:latin typeface="Book Antiqua" pitchFamily="18" charset="0"/>
              </a:rPr>
              <a:t> </a:t>
            </a:r>
            <a:r>
              <a:rPr lang="cs-CZ" sz="2000" i="1" dirty="0" err="1">
                <a:latin typeface="Book Antiqua" pitchFamily="18" charset="0"/>
              </a:rPr>
              <a:t>habe</a:t>
            </a:r>
            <a:r>
              <a:rPr lang="cs-CZ" sz="2000" i="1" dirty="0">
                <a:latin typeface="Book Antiqua" pitchFamily="18" charset="0"/>
              </a:rPr>
              <a:t> 15 </a:t>
            </a:r>
            <a:r>
              <a:rPr lang="cs-CZ" sz="2000" i="1" dirty="0" err="1">
                <a:latin typeface="Book Antiqua" pitchFamily="18" charset="0"/>
              </a:rPr>
              <a:t>Jahre</a:t>
            </a:r>
            <a:r>
              <a:rPr lang="cs-CZ" sz="2000" i="1" dirty="0">
                <a:latin typeface="Book Antiqua" pitchFamily="18" charset="0"/>
              </a:rPr>
              <a:t> alt</a:t>
            </a:r>
            <a:r>
              <a:rPr lang="cs-CZ" sz="2000" dirty="0">
                <a:latin typeface="Book Antiqua" pitchFamily="18" charset="0"/>
              </a:rPr>
              <a:t>.</a:t>
            </a:r>
          </a:p>
        </p:txBody>
      </p:sp>
    </p:spTree>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solidFill>
                  <a:schemeClr val="tx1">
                    <a:lumMod val="95000"/>
                    <a:lumOff val="5000"/>
                  </a:schemeClr>
                </a:solidFill>
                <a:latin typeface="Book Antiqua" pitchFamily="18" charset="0"/>
              </a:rPr>
              <a:t>WIEDERHOLUNG</a:t>
            </a:r>
          </a:p>
        </p:txBody>
      </p:sp>
      <p:sp>
        <p:nvSpPr>
          <p:cNvPr id="3" name="Zástupný symbol pro obsah 2"/>
          <p:cNvSpPr>
            <a:spLocks noGrp="1"/>
          </p:cNvSpPr>
          <p:nvPr>
            <p:ph idx="1"/>
          </p:nvPr>
        </p:nvSpPr>
        <p:spPr/>
        <p:txBody>
          <a:bodyPr>
            <a:normAutofit fontScale="92500" lnSpcReduction="10000"/>
          </a:bodyPr>
          <a:lstStyle/>
          <a:p>
            <a:r>
              <a:rPr lang="cs-CZ" sz="2000" i="1" dirty="0">
                <a:latin typeface="Book Antiqua" pitchFamily="18" charset="0"/>
              </a:rPr>
              <a:t>1) </a:t>
            </a:r>
            <a:r>
              <a:rPr lang="de-DE" sz="2000" i="1" dirty="0">
                <a:latin typeface="Book Antiqua" pitchFamily="18" charset="0"/>
              </a:rPr>
              <a:t>Ich gebe ein Geschenk meine Mutter </a:t>
            </a:r>
            <a:r>
              <a:rPr lang="de-DE" sz="2000" dirty="0">
                <a:latin typeface="Book Antiqua" pitchFamily="18" charset="0"/>
              </a:rPr>
              <a:t>ist für Niveau A1 ein </a:t>
            </a:r>
            <a:r>
              <a:rPr lang="de-DE" sz="2000" u="sng" dirty="0">
                <a:latin typeface="Book Antiqua" pitchFamily="18" charset="0"/>
              </a:rPr>
              <a:t>Kompetenzfehler</a:t>
            </a:r>
            <a:r>
              <a:rPr lang="de-DE" sz="2000" dirty="0">
                <a:latin typeface="Book Antiqua" pitchFamily="18" charset="0"/>
              </a:rPr>
              <a:t>, weil der Lernende diese grammatische</a:t>
            </a:r>
            <a:r>
              <a:rPr lang="cs-CZ" sz="2000" dirty="0">
                <a:latin typeface="Book Antiqua" pitchFamily="18" charset="0"/>
              </a:rPr>
              <a:t>n</a:t>
            </a:r>
            <a:r>
              <a:rPr lang="de-DE" sz="2000" dirty="0">
                <a:latin typeface="Book Antiqua" pitchFamily="18" charset="0"/>
              </a:rPr>
              <a:t> Strukturen noch nicht gelernt hat. Der Lernende wagt eine Hypothese im Hinblick auf seine Sprachkenntnis. </a:t>
            </a:r>
            <a:endParaRPr lang="cs-CZ" sz="2000" dirty="0">
              <a:latin typeface="Book Antiqua" pitchFamily="18" charset="0"/>
            </a:endParaRPr>
          </a:p>
          <a:p>
            <a:r>
              <a:rPr lang="cs-CZ" sz="2000" i="1" dirty="0">
                <a:latin typeface="Book Antiqua" pitchFamily="18" charset="0"/>
              </a:rPr>
              <a:t>2) </a:t>
            </a:r>
            <a:r>
              <a:rPr lang="cs-CZ" sz="2000" i="1" dirty="0" err="1">
                <a:latin typeface="Book Antiqua" pitchFamily="18" charset="0"/>
              </a:rPr>
              <a:t>Mein</a:t>
            </a:r>
            <a:r>
              <a:rPr lang="cs-CZ" sz="2000" i="1" dirty="0">
                <a:latin typeface="Book Antiqua" pitchFamily="18" charset="0"/>
              </a:rPr>
              <a:t> </a:t>
            </a:r>
            <a:r>
              <a:rPr lang="cs-CZ" sz="2000" i="1" dirty="0" err="1">
                <a:latin typeface="Book Antiqua" pitchFamily="18" charset="0"/>
              </a:rPr>
              <a:t>Mutter</a:t>
            </a:r>
            <a:r>
              <a:rPr lang="cs-CZ" sz="2000" i="1" dirty="0">
                <a:latin typeface="Book Antiqua" pitchFamily="18" charset="0"/>
              </a:rPr>
              <a:t> </a:t>
            </a:r>
            <a:r>
              <a:rPr lang="cs-CZ" sz="2000" i="1" dirty="0" err="1">
                <a:latin typeface="Book Antiqua" pitchFamily="18" charset="0"/>
              </a:rPr>
              <a:t>hat</a:t>
            </a:r>
            <a:r>
              <a:rPr lang="cs-CZ" sz="2000" i="1" dirty="0">
                <a:latin typeface="Book Antiqua" pitchFamily="18" charset="0"/>
              </a:rPr>
              <a:t> </a:t>
            </a:r>
            <a:r>
              <a:rPr lang="cs-CZ" sz="2000" i="1" dirty="0" err="1">
                <a:latin typeface="Book Antiqua" pitchFamily="18" charset="0"/>
              </a:rPr>
              <a:t>ein</a:t>
            </a:r>
            <a:r>
              <a:rPr lang="cs-CZ" sz="2000" i="1" dirty="0">
                <a:latin typeface="Book Antiqua" pitchFamily="18" charset="0"/>
              </a:rPr>
              <a:t> </a:t>
            </a:r>
            <a:r>
              <a:rPr lang="cs-CZ" sz="2000" i="1" dirty="0" err="1">
                <a:latin typeface="Book Antiqua" pitchFamily="18" charset="0"/>
              </a:rPr>
              <a:t>Geschenk</a:t>
            </a:r>
            <a:r>
              <a:rPr lang="cs-CZ" sz="2000" i="1" dirty="0">
                <a:latin typeface="Book Antiqua" pitchFamily="18" charset="0"/>
              </a:rPr>
              <a:t> </a:t>
            </a:r>
            <a:r>
              <a:rPr lang="cs-CZ" sz="2000" dirty="0">
                <a:latin typeface="Book Antiqua" pitchFamily="18" charset="0"/>
              </a:rPr>
              <a:t>– </a:t>
            </a:r>
            <a:r>
              <a:rPr lang="cs-CZ" sz="2000" u="sng" dirty="0" err="1">
                <a:latin typeface="Book Antiqua" pitchFamily="18" charset="0"/>
              </a:rPr>
              <a:t>Performanzfehler</a:t>
            </a:r>
            <a:r>
              <a:rPr lang="cs-CZ" sz="2000" dirty="0">
                <a:latin typeface="Book Antiqua" pitchFamily="18" charset="0"/>
              </a:rPr>
              <a:t>, </a:t>
            </a:r>
            <a:r>
              <a:rPr lang="de-DE" sz="2000" dirty="0">
                <a:latin typeface="Book Antiqua" pitchFamily="18" charset="0"/>
              </a:rPr>
              <a:t>dieser Fehler entsteht</a:t>
            </a:r>
            <a:r>
              <a:rPr lang="cs-CZ" sz="2000" dirty="0">
                <a:latin typeface="Book Antiqua" pitchFamily="18" charset="0"/>
              </a:rPr>
              <a:t> </a:t>
            </a:r>
            <a:r>
              <a:rPr lang="cs-CZ" sz="2000" dirty="0" err="1">
                <a:latin typeface="Book Antiqua" pitchFamily="18" charset="0"/>
              </a:rPr>
              <a:t>dadurch</a:t>
            </a:r>
            <a:r>
              <a:rPr lang="de-DE" sz="2000" dirty="0">
                <a:latin typeface="Book Antiqua" pitchFamily="18" charset="0"/>
              </a:rPr>
              <a:t>, dass der Lerner seine Aufmerksamkeit nicht auf die Bildung des Satzes gerichtet hat. </a:t>
            </a:r>
            <a:endParaRPr lang="cs-CZ" sz="2000" dirty="0">
              <a:latin typeface="Book Antiqua" pitchFamily="18" charset="0"/>
            </a:endParaRPr>
          </a:p>
          <a:p>
            <a:r>
              <a:rPr lang="cs-CZ" sz="2000" i="1" dirty="0">
                <a:latin typeface="Book Antiqua" pitchFamily="18" charset="0"/>
              </a:rPr>
              <a:t>3) </a:t>
            </a:r>
            <a:r>
              <a:rPr lang="cs-CZ" sz="2000" i="1" dirty="0" err="1">
                <a:latin typeface="Book Antiqua" pitchFamily="18" charset="0"/>
              </a:rPr>
              <a:t>Ich</a:t>
            </a:r>
            <a:r>
              <a:rPr lang="cs-CZ" sz="2000" i="1" dirty="0">
                <a:latin typeface="Book Antiqua" pitchFamily="18" charset="0"/>
              </a:rPr>
              <a:t> </a:t>
            </a:r>
            <a:r>
              <a:rPr lang="cs-CZ" sz="2000" i="1" dirty="0" err="1">
                <a:latin typeface="Book Antiqua" pitchFamily="18" charset="0"/>
              </a:rPr>
              <a:t>gehte</a:t>
            </a:r>
            <a:r>
              <a:rPr lang="cs-CZ" sz="2000" i="1" dirty="0">
                <a:latin typeface="Book Antiqua" pitchFamily="18" charset="0"/>
              </a:rPr>
              <a:t> in </a:t>
            </a:r>
            <a:r>
              <a:rPr lang="cs-CZ" sz="2000" i="1" dirty="0" err="1">
                <a:latin typeface="Book Antiqua" pitchFamily="18" charset="0"/>
              </a:rPr>
              <a:t>die</a:t>
            </a:r>
            <a:r>
              <a:rPr lang="cs-CZ" sz="2000" i="1" dirty="0">
                <a:latin typeface="Book Antiqua" pitchFamily="18" charset="0"/>
              </a:rPr>
              <a:t> </a:t>
            </a:r>
            <a:r>
              <a:rPr lang="cs-CZ" sz="2000" i="1" dirty="0" err="1">
                <a:latin typeface="Book Antiqua" pitchFamily="18" charset="0"/>
              </a:rPr>
              <a:t>Schule</a:t>
            </a:r>
            <a:r>
              <a:rPr lang="cs-CZ" sz="2000" i="1" dirty="0">
                <a:latin typeface="Book Antiqua" pitchFamily="18" charset="0"/>
              </a:rPr>
              <a:t> </a:t>
            </a:r>
            <a:r>
              <a:rPr lang="cs-CZ" sz="2000" dirty="0">
                <a:latin typeface="Book Antiqua" pitchFamily="18" charset="0"/>
              </a:rPr>
              <a:t>- </a:t>
            </a:r>
            <a:r>
              <a:rPr lang="cs-CZ" sz="2000" u="sng" dirty="0" err="1">
                <a:latin typeface="Book Antiqua" pitchFamily="18" charset="0"/>
              </a:rPr>
              <a:t>Intralinguale</a:t>
            </a:r>
            <a:r>
              <a:rPr lang="cs-CZ" sz="2000" u="sng" dirty="0">
                <a:latin typeface="Book Antiqua" pitchFamily="18" charset="0"/>
              </a:rPr>
              <a:t> </a:t>
            </a:r>
            <a:r>
              <a:rPr lang="cs-CZ" sz="2000" u="sng" dirty="0" err="1">
                <a:latin typeface="Book Antiqua" pitchFamily="18" charset="0"/>
              </a:rPr>
              <a:t>Interferenz</a:t>
            </a:r>
            <a:r>
              <a:rPr lang="cs-CZ" sz="2000" dirty="0">
                <a:latin typeface="Book Antiqua" pitchFamily="18" charset="0"/>
              </a:rPr>
              <a:t>, </a:t>
            </a:r>
            <a:r>
              <a:rPr lang="cs-CZ" sz="2000" dirty="0" err="1">
                <a:latin typeface="Book Antiqua" pitchFamily="18" charset="0"/>
              </a:rPr>
              <a:t>Übergeneralisierung</a:t>
            </a:r>
            <a:r>
              <a:rPr lang="cs-CZ" sz="2000" dirty="0">
                <a:latin typeface="Book Antiqua" pitchFamily="18" charset="0"/>
              </a:rPr>
              <a:t> </a:t>
            </a:r>
            <a:r>
              <a:rPr lang="cs-CZ" sz="2000" dirty="0" err="1">
                <a:latin typeface="Book Antiqua" pitchFamily="18" charset="0"/>
              </a:rPr>
              <a:t>einer</a:t>
            </a:r>
            <a:r>
              <a:rPr lang="cs-CZ" sz="2000" dirty="0">
                <a:latin typeface="Book Antiqua" pitchFamily="18" charset="0"/>
              </a:rPr>
              <a:t> </a:t>
            </a:r>
            <a:r>
              <a:rPr lang="cs-CZ" sz="2000" dirty="0" err="1">
                <a:latin typeface="Book Antiqua" pitchFamily="18" charset="0"/>
              </a:rPr>
              <a:t>zielsprachlichen</a:t>
            </a:r>
            <a:r>
              <a:rPr lang="cs-CZ" sz="2000" dirty="0">
                <a:latin typeface="Book Antiqua" pitchFamily="18" charset="0"/>
              </a:rPr>
              <a:t> </a:t>
            </a:r>
            <a:r>
              <a:rPr lang="cs-CZ" sz="2000" dirty="0" err="1">
                <a:latin typeface="Book Antiqua" pitchFamily="18" charset="0"/>
              </a:rPr>
              <a:t>Regularität</a:t>
            </a:r>
            <a:r>
              <a:rPr lang="cs-CZ" sz="2000" dirty="0">
                <a:latin typeface="Book Antiqua" pitchFamily="18" charset="0"/>
              </a:rPr>
              <a:t>.</a:t>
            </a:r>
          </a:p>
          <a:p>
            <a:r>
              <a:rPr lang="cs-CZ" sz="2000" i="1" dirty="0">
                <a:latin typeface="Book Antiqua" pitchFamily="18" charset="0"/>
              </a:rPr>
              <a:t>4) </a:t>
            </a:r>
            <a:r>
              <a:rPr lang="cs-CZ" sz="2000" i="1" dirty="0" err="1">
                <a:latin typeface="Book Antiqua" pitchFamily="18" charset="0"/>
              </a:rPr>
              <a:t>Ich</a:t>
            </a:r>
            <a:r>
              <a:rPr lang="cs-CZ" sz="2000" i="1" dirty="0">
                <a:latin typeface="Book Antiqua" pitchFamily="18" charset="0"/>
              </a:rPr>
              <a:t> </a:t>
            </a:r>
            <a:r>
              <a:rPr lang="cs-CZ" sz="2000" i="1" dirty="0" err="1">
                <a:latin typeface="Book Antiqua" pitchFamily="18" charset="0"/>
              </a:rPr>
              <a:t>habe</a:t>
            </a:r>
            <a:r>
              <a:rPr lang="cs-CZ" sz="2000" i="1" dirty="0">
                <a:latin typeface="Book Antiqua" pitchFamily="18" charset="0"/>
              </a:rPr>
              <a:t> 15 </a:t>
            </a:r>
            <a:r>
              <a:rPr lang="cs-CZ" sz="2000" i="1" dirty="0" err="1">
                <a:latin typeface="Book Antiqua" pitchFamily="18" charset="0"/>
              </a:rPr>
              <a:t>Jahre</a:t>
            </a:r>
            <a:r>
              <a:rPr lang="cs-CZ" sz="2000" i="1" dirty="0">
                <a:latin typeface="Book Antiqua" pitchFamily="18" charset="0"/>
              </a:rPr>
              <a:t> alt </a:t>
            </a:r>
            <a:r>
              <a:rPr lang="cs-CZ" sz="2000" dirty="0">
                <a:latin typeface="Book Antiqua" pitchFamily="18" charset="0"/>
              </a:rPr>
              <a:t>– </a:t>
            </a:r>
            <a:r>
              <a:rPr lang="cs-CZ" sz="2000" u="sng" dirty="0" err="1">
                <a:latin typeface="Book Antiqua" pitchFamily="18" charset="0"/>
              </a:rPr>
              <a:t>Interlinguale</a:t>
            </a:r>
            <a:r>
              <a:rPr lang="cs-CZ" sz="2000" u="sng" dirty="0">
                <a:latin typeface="Book Antiqua" pitchFamily="18" charset="0"/>
              </a:rPr>
              <a:t> </a:t>
            </a:r>
            <a:r>
              <a:rPr lang="cs-CZ" sz="2000" u="sng" dirty="0" err="1">
                <a:latin typeface="Book Antiqua" pitchFamily="18" charset="0"/>
              </a:rPr>
              <a:t>Interferenz</a:t>
            </a:r>
            <a:r>
              <a:rPr lang="cs-CZ" sz="2000" dirty="0">
                <a:latin typeface="Book Antiqua" pitchFamily="18" charset="0"/>
              </a:rPr>
              <a:t>, </a:t>
            </a:r>
            <a:r>
              <a:rPr lang="cs-CZ" sz="2000" dirty="0" err="1">
                <a:latin typeface="Book Antiqua" pitchFamily="18" charset="0"/>
              </a:rPr>
              <a:t>Übertragung</a:t>
            </a:r>
            <a:r>
              <a:rPr lang="cs-CZ" sz="2000" dirty="0">
                <a:latin typeface="Book Antiqua" pitchFamily="18" charset="0"/>
              </a:rPr>
              <a:t> </a:t>
            </a:r>
            <a:r>
              <a:rPr lang="cs-CZ" sz="2000" dirty="0" err="1">
                <a:latin typeface="Book Antiqua" pitchFamily="18" charset="0"/>
              </a:rPr>
              <a:t>eines</a:t>
            </a:r>
            <a:r>
              <a:rPr lang="cs-CZ" sz="2000" dirty="0">
                <a:latin typeface="Book Antiqua" pitchFamily="18" charset="0"/>
              </a:rPr>
              <a:t> </a:t>
            </a:r>
            <a:r>
              <a:rPr lang="cs-CZ" sz="2000" dirty="0" err="1">
                <a:latin typeface="Book Antiqua" pitchFamily="18" charset="0"/>
              </a:rPr>
              <a:t>Wortes</a:t>
            </a:r>
            <a:r>
              <a:rPr lang="cs-CZ" sz="2000" dirty="0">
                <a:latin typeface="Book Antiqua" pitchFamily="18" charset="0"/>
              </a:rPr>
              <a:t>  oder </a:t>
            </a:r>
            <a:r>
              <a:rPr lang="cs-CZ" sz="2000" dirty="0" err="1">
                <a:latin typeface="Book Antiqua" pitchFamily="18" charset="0"/>
              </a:rPr>
              <a:t>einer</a:t>
            </a:r>
            <a:r>
              <a:rPr lang="cs-CZ" sz="2000" dirty="0">
                <a:latin typeface="Book Antiqua" pitchFamily="18" charset="0"/>
              </a:rPr>
              <a:t> </a:t>
            </a:r>
            <a:r>
              <a:rPr lang="cs-CZ" sz="2000" dirty="0" err="1">
                <a:latin typeface="Book Antiqua" pitchFamily="18" charset="0"/>
              </a:rPr>
              <a:t>Ausdruckweise</a:t>
            </a:r>
            <a:r>
              <a:rPr lang="cs-CZ" sz="2000" dirty="0">
                <a:latin typeface="Book Antiqua" pitchFamily="18" charset="0"/>
              </a:rPr>
              <a:t> </a:t>
            </a:r>
            <a:r>
              <a:rPr lang="cs-CZ" sz="2000" dirty="0" err="1">
                <a:latin typeface="Book Antiqua" pitchFamily="18" charset="0"/>
              </a:rPr>
              <a:t>aus</a:t>
            </a:r>
            <a:r>
              <a:rPr lang="cs-CZ" sz="2000" dirty="0">
                <a:latin typeface="Book Antiqua" pitchFamily="18" charset="0"/>
              </a:rPr>
              <a:t> der </a:t>
            </a:r>
            <a:r>
              <a:rPr lang="cs-CZ" sz="2000" dirty="0" err="1">
                <a:latin typeface="Book Antiqua" pitchFamily="18" charset="0"/>
              </a:rPr>
              <a:t>Muttersprache</a:t>
            </a:r>
            <a:r>
              <a:rPr lang="cs-CZ" sz="2000" dirty="0">
                <a:latin typeface="Book Antiqua" pitchFamily="18" charset="0"/>
              </a:rPr>
              <a:t> in </a:t>
            </a:r>
            <a:r>
              <a:rPr lang="cs-CZ" sz="2000" dirty="0" err="1">
                <a:latin typeface="Book Antiqua" pitchFamily="18" charset="0"/>
              </a:rPr>
              <a:t>die</a:t>
            </a:r>
            <a:r>
              <a:rPr lang="cs-CZ" sz="2000" dirty="0">
                <a:latin typeface="Book Antiqua" pitchFamily="18" charset="0"/>
              </a:rPr>
              <a:t> </a:t>
            </a:r>
            <a:r>
              <a:rPr lang="cs-CZ" sz="2000" dirty="0" err="1">
                <a:latin typeface="Book Antiqua" pitchFamily="18" charset="0"/>
              </a:rPr>
              <a:t>Fremdsprache</a:t>
            </a:r>
            <a:r>
              <a:rPr lang="cs-CZ" sz="2000" dirty="0">
                <a:latin typeface="Book Antiqua" pitchFamily="18" charset="0"/>
              </a:rPr>
              <a:t>.</a:t>
            </a:r>
          </a:p>
          <a:p>
            <a:endParaRPr lang="cs-CZ" sz="2000" dirty="0">
              <a:latin typeface="Book Antiqua" pitchFamily="18" charset="0"/>
            </a:endParaRPr>
          </a:p>
          <a:p>
            <a:r>
              <a:rPr lang="de-DE" sz="2000" dirty="0">
                <a:latin typeface="Book Antiqua" pitchFamily="18" charset="0"/>
              </a:rPr>
              <a:t>Da </a:t>
            </a:r>
            <a:r>
              <a:rPr lang="cs-CZ" sz="2000" dirty="0" err="1">
                <a:latin typeface="Book Antiqua" pitchFamily="18" charset="0"/>
              </a:rPr>
              <a:t>die</a:t>
            </a:r>
            <a:r>
              <a:rPr lang="cs-CZ" sz="2000" dirty="0">
                <a:latin typeface="Book Antiqua" pitchFamily="18" charset="0"/>
              </a:rPr>
              <a:t> </a:t>
            </a:r>
            <a:r>
              <a:rPr lang="de-DE" sz="2000" dirty="0">
                <a:latin typeface="Book Antiqua" pitchFamily="18" charset="0"/>
              </a:rPr>
              <a:t>Fehler verschiedene Ursachen haben, dürfen sie nicht in gleicher Weise analysiert werden. </a:t>
            </a:r>
            <a:endParaRPr lang="cs-CZ" sz="2000" dirty="0">
              <a:latin typeface="Book Antiqua" pitchFamily="18" charset="0"/>
            </a:endParaRPr>
          </a:p>
        </p:txBody>
      </p:sp>
    </p:spTree>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solidFill>
                  <a:schemeClr val="tx1">
                    <a:lumMod val="95000"/>
                    <a:lumOff val="5000"/>
                  </a:schemeClr>
                </a:solidFill>
                <a:latin typeface="Book Antiqua" pitchFamily="18" charset="0"/>
              </a:rPr>
              <a:t>MÜNDLICHE FEHLERKORREKTUR</a:t>
            </a:r>
          </a:p>
        </p:txBody>
      </p:sp>
      <p:sp>
        <p:nvSpPr>
          <p:cNvPr id="3" name="Zástupný symbol pro obsah 2"/>
          <p:cNvSpPr>
            <a:spLocks noGrp="1"/>
          </p:cNvSpPr>
          <p:nvPr>
            <p:ph idx="1"/>
          </p:nvPr>
        </p:nvSpPr>
        <p:spPr/>
        <p:txBody>
          <a:bodyPr>
            <a:noAutofit/>
          </a:bodyPr>
          <a:lstStyle/>
          <a:p>
            <a:r>
              <a:rPr lang="cs-CZ" sz="1800" dirty="0">
                <a:latin typeface="Book Antiqua" pitchFamily="18" charset="0"/>
              </a:rPr>
              <a:t>ü</a:t>
            </a:r>
            <a:r>
              <a:rPr lang="de-DE" sz="1800" dirty="0" err="1">
                <a:latin typeface="Book Antiqua" pitchFamily="18" charset="0"/>
              </a:rPr>
              <a:t>berlegen</a:t>
            </a:r>
            <a:r>
              <a:rPr lang="de-DE" sz="1800" dirty="0">
                <a:latin typeface="Book Antiqua" pitchFamily="18" charset="0"/>
              </a:rPr>
              <a:t> Sie bitte, wie Sie in Ihrem Unterricht mit mündlichen Fehlern umgehen </a:t>
            </a:r>
            <a:endParaRPr lang="cs-CZ" sz="1800" dirty="0">
              <a:latin typeface="Book Antiqua" pitchFamily="18" charset="0"/>
            </a:endParaRPr>
          </a:p>
          <a:p>
            <a:r>
              <a:rPr lang="de-DE" sz="1800" dirty="0">
                <a:latin typeface="Book Antiqua" pitchFamily="18" charset="0"/>
              </a:rPr>
              <a:t>wichtiger als die Frage, ob man </a:t>
            </a:r>
            <a:r>
              <a:rPr lang="cs-CZ" sz="1800" dirty="0" err="1">
                <a:latin typeface="Book Antiqua" pitchFamily="18" charset="0"/>
              </a:rPr>
              <a:t>bei</a:t>
            </a:r>
            <a:r>
              <a:rPr lang="cs-CZ" sz="1800" dirty="0">
                <a:latin typeface="Book Antiqua" pitchFamily="18" charset="0"/>
              </a:rPr>
              <a:t> der </a:t>
            </a:r>
            <a:r>
              <a:rPr lang="cs-CZ" sz="1800" dirty="0" err="1">
                <a:latin typeface="Book Antiqua" pitchFamily="18" charset="0"/>
              </a:rPr>
              <a:t>mündlichen</a:t>
            </a:r>
            <a:r>
              <a:rPr lang="cs-CZ" sz="1800" dirty="0">
                <a:latin typeface="Book Antiqua" pitchFamily="18" charset="0"/>
              </a:rPr>
              <a:t> </a:t>
            </a:r>
            <a:r>
              <a:rPr lang="cs-CZ" sz="1800" dirty="0" err="1">
                <a:latin typeface="Book Antiqua" pitchFamily="18" charset="0"/>
              </a:rPr>
              <a:t>Produktion</a:t>
            </a:r>
            <a:r>
              <a:rPr lang="cs-CZ" sz="1800" dirty="0">
                <a:latin typeface="Book Antiqua" pitchFamily="18" charset="0"/>
              </a:rPr>
              <a:t> </a:t>
            </a:r>
            <a:r>
              <a:rPr lang="de-DE" sz="1800" dirty="0">
                <a:latin typeface="Book Antiqua" pitchFamily="18" charset="0"/>
              </a:rPr>
              <a:t>korrigieren soll, ist die Frage, </a:t>
            </a:r>
            <a:r>
              <a:rPr lang="de-DE" sz="1800" u="sng" dirty="0">
                <a:latin typeface="Book Antiqua" pitchFamily="18" charset="0"/>
              </a:rPr>
              <a:t>wie man korrigieren soll</a:t>
            </a:r>
            <a:r>
              <a:rPr lang="cs-CZ" sz="1800" dirty="0">
                <a:latin typeface="Book Antiqua" pitchFamily="18" charset="0"/>
              </a:rPr>
              <a:t>!</a:t>
            </a:r>
          </a:p>
          <a:p>
            <a:r>
              <a:rPr lang="cs-CZ" sz="1800" dirty="0" err="1">
                <a:latin typeface="Book Antiqua" pitchFamily="18" charset="0"/>
              </a:rPr>
              <a:t>Gruppenarbeit</a:t>
            </a:r>
            <a:r>
              <a:rPr lang="cs-CZ" sz="1800" dirty="0">
                <a:latin typeface="Book Antiqua" pitchFamily="18" charset="0"/>
              </a:rPr>
              <a:t>:</a:t>
            </a:r>
          </a:p>
          <a:p>
            <a:pPr>
              <a:buNone/>
            </a:pPr>
            <a:r>
              <a:rPr lang="cs-CZ" sz="1600" dirty="0">
                <a:latin typeface="Book Antiqua" pitchFamily="18" charset="0"/>
              </a:rPr>
              <a:t>     1) </a:t>
            </a:r>
            <a:r>
              <a:rPr lang="cs-CZ" sz="1600" i="1" dirty="0" err="1">
                <a:latin typeface="Book Antiqua" pitchFamily="18" charset="0"/>
              </a:rPr>
              <a:t>Wer</a:t>
            </a:r>
            <a:r>
              <a:rPr lang="cs-CZ" sz="1600" i="1" dirty="0">
                <a:latin typeface="Book Antiqua" pitchFamily="18" charset="0"/>
              </a:rPr>
              <a:t> </a:t>
            </a:r>
            <a:r>
              <a:rPr lang="cs-CZ" sz="1600" i="1" dirty="0" err="1">
                <a:latin typeface="Book Antiqua" pitchFamily="18" charset="0"/>
              </a:rPr>
              <a:t>korrigiert</a:t>
            </a:r>
            <a:r>
              <a:rPr lang="cs-CZ" sz="1600" i="1" dirty="0">
                <a:latin typeface="Book Antiqua" pitchFamily="18" charset="0"/>
              </a:rPr>
              <a:t> </a:t>
            </a:r>
            <a:r>
              <a:rPr lang="cs-CZ" sz="1600" i="1" dirty="0" err="1">
                <a:latin typeface="Book Antiqua" pitchFamily="18" charset="0"/>
              </a:rPr>
              <a:t>die</a:t>
            </a:r>
            <a:r>
              <a:rPr lang="cs-CZ" sz="1600" i="1" dirty="0">
                <a:latin typeface="Book Antiqua" pitchFamily="18" charset="0"/>
              </a:rPr>
              <a:t> </a:t>
            </a:r>
            <a:r>
              <a:rPr lang="cs-CZ" sz="1600" i="1" dirty="0" err="1">
                <a:latin typeface="Book Antiqua" pitchFamily="18" charset="0"/>
              </a:rPr>
              <a:t>Fehler</a:t>
            </a:r>
            <a:r>
              <a:rPr lang="cs-CZ" sz="1600" i="1" dirty="0">
                <a:latin typeface="Book Antiqua" pitchFamily="18" charset="0"/>
              </a:rPr>
              <a:t>?</a:t>
            </a:r>
          </a:p>
          <a:p>
            <a:pPr>
              <a:buNone/>
            </a:pPr>
            <a:r>
              <a:rPr lang="cs-CZ" sz="1600" dirty="0">
                <a:latin typeface="Book Antiqua" pitchFamily="18" charset="0"/>
              </a:rPr>
              <a:t>     2) </a:t>
            </a:r>
            <a:r>
              <a:rPr lang="de-DE" sz="1600" i="1" dirty="0">
                <a:latin typeface="Book Antiqua" pitchFamily="18" charset="0"/>
              </a:rPr>
              <a:t>Sollte bei der freien Sprachproduktion ein Fehler sofort korrigiert werden oder nicht?</a:t>
            </a:r>
            <a:endParaRPr lang="cs-CZ" sz="1600" i="1" dirty="0">
              <a:latin typeface="Book Antiqua" pitchFamily="18" charset="0"/>
            </a:endParaRPr>
          </a:p>
          <a:p>
            <a:pPr>
              <a:buNone/>
            </a:pPr>
            <a:r>
              <a:rPr lang="cs-CZ" sz="1600" dirty="0">
                <a:latin typeface="Book Antiqua" pitchFamily="18" charset="0"/>
              </a:rPr>
              <a:t>     3)</a:t>
            </a:r>
            <a:r>
              <a:rPr lang="de-DE" sz="1600" dirty="0"/>
              <a:t> </a:t>
            </a:r>
            <a:r>
              <a:rPr lang="de-DE" sz="1600" i="1" dirty="0">
                <a:latin typeface="Book Antiqua" pitchFamily="18" charset="0"/>
              </a:rPr>
              <a:t>Sollte bei der Korrektur eine Begründung gegeben werden oder nicht</a:t>
            </a:r>
            <a:r>
              <a:rPr lang="cs-CZ" sz="1600" i="1" dirty="0">
                <a:latin typeface="Book Antiqua" pitchFamily="18" charset="0"/>
              </a:rPr>
              <a:t>?</a:t>
            </a:r>
          </a:p>
          <a:p>
            <a:pPr>
              <a:buNone/>
            </a:pPr>
            <a:r>
              <a:rPr lang="cs-CZ" sz="1600" dirty="0">
                <a:latin typeface="Book Antiqua" pitchFamily="18" charset="0"/>
              </a:rPr>
              <a:t>     4)</a:t>
            </a:r>
            <a:r>
              <a:rPr lang="de-DE" sz="1600" dirty="0"/>
              <a:t> </a:t>
            </a:r>
            <a:r>
              <a:rPr lang="de-DE" sz="1600" i="1" dirty="0">
                <a:latin typeface="Book Antiqua" pitchFamily="18" charset="0"/>
              </a:rPr>
              <a:t>Sollte der Lehrer den Fehler korrigieren oder den Lerner sich selbst korrigieren lassen?</a:t>
            </a:r>
            <a:endParaRPr lang="cs-CZ" sz="1600" i="1" dirty="0">
              <a:latin typeface="Book Antiqua" pitchFamily="18" charset="0"/>
            </a:endParaRPr>
          </a:p>
          <a:p>
            <a:pPr>
              <a:buNone/>
            </a:pPr>
            <a:r>
              <a:rPr lang="cs-CZ" sz="1600" dirty="0">
                <a:latin typeface="Book Antiqua" pitchFamily="18" charset="0"/>
              </a:rPr>
              <a:t>     5) </a:t>
            </a:r>
            <a:r>
              <a:rPr lang="de-DE" sz="1600" i="1" dirty="0">
                <a:latin typeface="Book Antiqua" pitchFamily="18" charset="0"/>
              </a:rPr>
              <a:t>Sollten jeweils alle Fehler korrigiert werden oder sollte man eine gewisse Fehlertoleranz üben?</a:t>
            </a:r>
            <a:endParaRPr lang="cs-CZ" sz="1600" i="1" dirty="0">
              <a:latin typeface="Book Antiqua" pitchFamily="18" charset="0"/>
            </a:endParaRPr>
          </a:p>
          <a:p>
            <a:pPr>
              <a:buNone/>
            </a:pPr>
            <a:r>
              <a:rPr lang="cs-CZ" sz="1600" dirty="0">
                <a:latin typeface="Book Antiqua" pitchFamily="18" charset="0"/>
              </a:rPr>
              <a:t>     6)</a:t>
            </a:r>
            <a:r>
              <a:rPr lang="de-DE" sz="1600" dirty="0"/>
              <a:t> </a:t>
            </a:r>
            <a:r>
              <a:rPr lang="de-DE" sz="1600" i="1" dirty="0">
                <a:latin typeface="Book Antiqua" pitchFamily="18" charset="0"/>
              </a:rPr>
              <a:t>Wie signalisiert der Lehrer einen Fehler? </a:t>
            </a:r>
            <a:endParaRPr lang="cs-CZ" sz="1600" i="1" dirty="0">
              <a:latin typeface="Book Antiqua" pitchFamily="18" charset="0"/>
            </a:endParaRPr>
          </a:p>
          <a:p>
            <a:pPr>
              <a:buNone/>
            </a:pPr>
            <a:r>
              <a:rPr lang="cs-CZ" sz="1600" dirty="0">
                <a:latin typeface="Book Antiqua" pitchFamily="18" charset="0"/>
              </a:rPr>
              <a:t>     7)</a:t>
            </a:r>
            <a:r>
              <a:rPr lang="de-DE" sz="1600" dirty="0"/>
              <a:t> </a:t>
            </a:r>
            <a:r>
              <a:rPr lang="de-DE" sz="1600" i="1" dirty="0">
                <a:latin typeface="Book Antiqua" pitchFamily="18" charset="0"/>
              </a:rPr>
              <a:t>Welche Reaktionen auf Korrekturen kennen Sie von Ihren Schülern?</a:t>
            </a:r>
            <a:endParaRPr lang="cs-CZ" sz="1600" i="1" dirty="0">
              <a:latin typeface="Book Antiqua" pitchFamily="18" charset="0"/>
            </a:endParaRPr>
          </a:p>
          <a:p>
            <a:pPr>
              <a:buNone/>
            </a:pPr>
            <a:r>
              <a:rPr lang="cs-CZ" sz="1600" dirty="0">
                <a:latin typeface="Book Antiqua" pitchFamily="18" charset="0"/>
              </a:rPr>
              <a:t>     8)</a:t>
            </a:r>
            <a:r>
              <a:rPr lang="de-DE" sz="1600" dirty="0"/>
              <a:t> </a:t>
            </a:r>
            <a:r>
              <a:rPr lang="de-DE" sz="1600" i="1" dirty="0">
                <a:latin typeface="Book Antiqua" pitchFamily="18" charset="0"/>
              </a:rPr>
              <a:t>Welche Sprache benutzen Sie bei der Korrektur?</a:t>
            </a:r>
            <a:endParaRPr lang="cs-CZ" sz="1600" i="1" dirty="0">
              <a:latin typeface="Book Antiqua" pitchFamily="18" charset="0"/>
            </a:endParaRPr>
          </a:p>
          <a:p>
            <a:pPr>
              <a:buNone/>
            </a:pPr>
            <a:r>
              <a:rPr lang="cs-CZ" sz="1600" dirty="0">
                <a:latin typeface="Book Antiqua" pitchFamily="18" charset="0"/>
              </a:rPr>
              <a:t>     </a:t>
            </a: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latin typeface="Book Antiqua" pitchFamily="18" charset="0"/>
              </a:rPr>
              <a:t>MÜNDLICHE FEHLERKORREKTUR</a:t>
            </a:r>
          </a:p>
        </p:txBody>
      </p:sp>
      <p:sp>
        <p:nvSpPr>
          <p:cNvPr id="3" name="Zástupný symbol pro obsah 2"/>
          <p:cNvSpPr>
            <a:spLocks noGrp="1"/>
          </p:cNvSpPr>
          <p:nvPr>
            <p:ph idx="1"/>
          </p:nvPr>
        </p:nvSpPr>
        <p:spPr/>
        <p:txBody>
          <a:bodyPr>
            <a:normAutofit fontScale="25000" lnSpcReduction="20000"/>
          </a:bodyPr>
          <a:lstStyle/>
          <a:p>
            <a:r>
              <a:rPr lang="cs-CZ" sz="6400" dirty="0" err="1">
                <a:latin typeface="+mj-lt"/>
              </a:rPr>
              <a:t>Frage</a:t>
            </a:r>
            <a:r>
              <a:rPr lang="cs-CZ" sz="6400" dirty="0">
                <a:latin typeface="+mj-lt"/>
              </a:rPr>
              <a:t> 1 </a:t>
            </a:r>
            <a:r>
              <a:rPr lang="cs-CZ" sz="6400" dirty="0">
                <a:latin typeface="Book Antiqua" pitchFamily="18" charset="0"/>
              </a:rPr>
              <a:t>-</a:t>
            </a:r>
            <a:r>
              <a:rPr lang="cs-CZ" sz="6400" i="1" dirty="0">
                <a:latin typeface="Book Antiqua" pitchFamily="18" charset="0"/>
              </a:rPr>
              <a:t> </a:t>
            </a:r>
            <a:r>
              <a:rPr lang="cs-CZ" sz="6400" i="1" dirty="0" err="1">
                <a:latin typeface="Book Antiqua" pitchFamily="18" charset="0"/>
              </a:rPr>
              <a:t>Wer</a:t>
            </a:r>
            <a:r>
              <a:rPr lang="cs-CZ" sz="6400" i="1" dirty="0">
                <a:latin typeface="Book Antiqua" pitchFamily="18" charset="0"/>
              </a:rPr>
              <a:t> </a:t>
            </a:r>
            <a:r>
              <a:rPr lang="cs-CZ" sz="6400" i="1" dirty="0" err="1">
                <a:latin typeface="Book Antiqua" pitchFamily="18" charset="0"/>
              </a:rPr>
              <a:t>korrigiert</a:t>
            </a:r>
            <a:r>
              <a:rPr lang="cs-CZ" sz="6400" i="1" dirty="0">
                <a:latin typeface="Book Antiqua" pitchFamily="18" charset="0"/>
              </a:rPr>
              <a:t> </a:t>
            </a:r>
            <a:r>
              <a:rPr lang="cs-CZ" sz="6400" i="1" dirty="0" err="1">
                <a:latin typeface="Book Antiqua" pitchFamily="18" charset="0"/>
              </a:rPr>
              <a:t>die</a:t>
            </a:r>
            <a:r>
              <a:rPr lang="cs-CZ" sz="6400" i="1" dirty="0">
                <a:latin typeface="Book Antiqua" pitchFamily="18" charset="0"/>
              </a:rPr>
              <a:t> </a:t>
            </a:r>
            <a:r>
              <a:rPr lang="cs-CZ" sz="6400" i="1" dirty="0" err="1">
                <a:latin typeface="Book Antiqua" pitchFamily="18" charset="0"/>
              </a:rPr>
              <a:t>Fehler</a:t>
            </a:r>
            <a:r>
              <a:rPr lang="cs-CZ" sz="6400" i="1" dirty="0">
                <a:latin typeface="Book Antiqua" pitchFamily="18" charset="0"/>
              </a:rPr>
              <a:t>?</a:t>
            </a:r>
          </a:p>
          <a:p>
            <a:r>
              <a:rPr lang="cs-CZ" sz="6400" i="1" dirty="0">
                <a:latin typeface="Book Antiqua" pitchFamily="18" charset="0"/>
              </a:rPr>
              <a:t>- </a:t>
            </a:r>
            <a:r>
              <a:rPr lang="cs-CZ" sz="6400" dirty="0">
                <a:latin typeface="Book Antiqua" pitchFamily="18" charset="0"/>
              </a:rPr>
              <a:t>Karin </a:t>
            </a:r>
            <a:r>
              <a:rPr lang="cs-CZ" sz="6400" dirty="0" err="1">
                <a:latin typeface="Book Antiqua" pitchFamily="18" charset="0"/>
              </a:rPr>
              <a:t>Kleppin</a:t>
            </a:r>
            <a:r>
              <a:rPr lang="cs-CZ" sz="6400" dirty="0">
                <a:latin typeface="Book Antiqua" pitchFamily="18" charset="0"/>
              </a:rPr>
              <a:t> </a:t>
            </a:r>
            <a:r>
              <a:rPr lang="cs-CZ" sz="6400" dirty="0" err="1">
                <a:latin typeface="Book Antiqua" pitchFamily="18" charset="0"/>
              </a:rPr>
              <a:t>unterscheidet</a:t>
            </a:r>
            <a:r>
              <a:rPr lang="cs-CZ" sz="6400" dirty="0">
                <a:latin typeface="Book Antiqua" pitchFamily="18" charset="0"/>
              </a:rPr>
              <a:t> </a:t>
            </a:r>
            <a:r>
              <a:rPr lang="cs-CZ" sz="6400" dirty="0" err="1">
                <a:latin typeface="Book Antiqua" pitchFamily="18" charset="0"/>
              </a:rPr>
              <a:t>vier</a:t>
            </a:r>
            <a:r>
              <a:rPr lang="cs-CZ" sz="6400" dirty="0">
                <a:latin typeface="Book Antiqua" pitchFamily="18" charset="0"/>
              </a:rPr>
              <a:t> </a:t>
            </a:r>
            <a:r>
              <a:rPr lang="cs-CZ" sz="6400" u="sng" dirty="0" err="1">
                <a:latin typeface="Book Antiqua" pitchFamily="18" charset="0"/>
              </a:rPr>
              <a:t>Korrekturarten</a:t>
            </a:r>
            <a:r>
              <a:rPr lang="cs-CZ" sz="6400" dirty="0">
                <a:latin typeface="Book Antiqua" pitchFamily="18" charset="0"/>
              </a:rPr>
              <a:t>:</a:t>
            </a:r>
          </a:p>
          <a:p>
            <a:endParaRPr lang="cs-CZ" sz="6400" dirty="0">
              <a:latin typeface="Book Antiqua" pitchFamily="18" charset="0"/>
            </a:endParaRPr>
          </a:p>
          <a:p>
            <a:r>
              <a:rPr lang="de-DE" sz="6400" dirty="0">
                <a:latin typeface="Book Antiqua" pitchFamily="18" charset="0"/>
              </a:rPr>
              <a:t>1. </a:t>
            </a:r>
            <a:r>
              <a:rPr lang="de-DE" sz="6400" i="1" dirty="0">
                <a:latin typeface="Book Antiqua" pitchFamily="18" charset="0"/>
              </a:rPr>
              <a:t>Selbstinitiierte Selbstkorrektur</a:t>
            </a:r>
            <a:r>
              <a:rPr lang="de-DE" sz="6400" dirty="0">
                <a:latin typeface="Book Antiqua" pitchFamily="18" charset="0"/>
              </a:rPr>
              <a:t>, der Lernende, der den Fehler gemacht hat, korrigiert sich selbst, nachdem er den Fehler selbst entdeckt hat. </a:t>
            </a:r>
            <a:endParaRPr lang="cs-CZ" sz="6400" dirty="0">
              <a:latin typeface="Book Antiqua" pitchFamily="18" charset="0"/>
            </a:endParaRPr>
          </a:p>
          <a:p>
            <a:r>
              <a:rPr lang="de-DE" sz="6400" dirty="0">
                <a:latin typeface="Book Antiqua" pitchFamily="18" charset="0"/>
              </a:rPr>
              <a:t>2. </a:t>
            </a:r>
            <a:r>
              <a:rPr lang="de-DE" sz="6400" i="1" dirty="0">
                <a:latin typeface="Book Antiqua" pitchFamily="18" charset="0"/>
              </a:rPr>
              <a:t>Selbstinitiierte Fremdkorrektur</a:t>
            </a:r>
            <a:r>
              <a:rPr lang="de-DE" sz="6400" dirty="0">
                <a:latin typeface="Book Antiqua" pitchFamily="18" charset="0"/>
              </a:rPr>
              <a:t>, ein Mitlernender oder der Lehrer korrigiert, nachdem der Lernende selbst angezeigt hat, dass er einen Fehler in seiner Äußerung vermutet. </a:t>
            </a:r>
            <a:endParaRPr lang="cs-CZ" sz="6400" dirty="0">
              <a:latin typeface="Book Antiqua" pitchFamily="18" charset="0"/>
            </a:endParaRPr>
          </a:p>
          <a:p>
            <a:r>
              <a:rPr lang="de-DE" sz="6400" dirty="0">
                <a:latin typeface="Book Antiqua" pitchFamily="18" charset="0"/>
              </a:rPr>
              <a:t>3. </a:t>
            </a:r>
            <a:r>
              <a:rPr lang="de-DE" sz="6400" i="1" dirty="0">
                <a:latin typeface="Book Antiqua" pitchFamily="18" charset="0"/>
              </a:rPr>
              <a:t>Fremdinitiierte Selbstkorrektur</a:t>
            </a:r>
            <a:r>
              <a:rPr lang="de-DE" sz="6400" dirty="0">
                <a:latin typeface="Book Antiqua" pitchFamily="18" charset="0"/>
              </a:rPr>
              <a:t>, der Lernende, der den Fehler gemacht hat, korrigiert sich selbst, nachdem ihn die Mitlernenden oder der Lehrer darauf hingewiesen haben. </a:t>
            </a:r>
            <a:endParaRPr lang="cs-CZ" sz="6400" dirty="0">
              <a:latin typeface="Book Antiqua" pitchFamily="18" charset="0"/>
            </a:endParaRPr>
          </a:p>
          <a:p>
            <a:r>
              <a:rPr lang="de-DE" sz="6400" dirty="0">
                <a:latin typeface="Book Antiqua" pitchFamily="18" charset="0"/>
              </a:rPr>
              <a:t>4. </a:t>
            </a:r>
            <a:r>
              <a:rPr lang="de-DE" sz="6400" i="1" dirty="0">
                <a:latin typeface="Book Antiqua" pitchFamily="18" charset="0"/>
              </a:rPr>
              <a:t>Fremdinitiierte Fremdkorrektur</a:t>
            </a:r>
            <a:r>
              <a:rPr lang="de-DE" sz="6400" dirty="0">
                <a:latin typeface="Book Antiqua" pitchFamily="18" charset="0"/>
              </a:rPr>
              <a:t>, der Lehrer oder der Mitlernende korrigiert sofort selbst den Fehler.</a:t>
            </a:r>
            <a:endParaRPr lang="cs-CZ" sz="6400" dirty="0">
              <a:latin typeface="Book Antiqua" pitchFamily="18" charset="0"/>
            </a:endParaRPr>
          </a:p>
          <a:p>
            <a:endParaRPr lang="cs-CZ" sz="6400" dirty="0">
              <a:latin typeface="Book Antiqua" pitchFamily="18" charset="0"/>
            </a:endParaRPr>
          </a:p>
          <a:p>
            <a:r>
              <a:rPr lang="cs-CZ" sz="6400" i="1" dirty="0" err="1">
                <a:latin typeface="Book Antiqua" pitchFamily="18" charset="0"/>
              </a:rPr>
              <a:t>Welche</a:t>
            </a:r>
            <a:r>
              <a:rPr lang="cs-CZ" sz="6400" i="1" dirty="0">
                <a:latin typeface="Book Antiqua" pitchFamily="18" charset="0"/>
              </a:rPr>
              <a:t> </a:t>
            </a:r>
            <a:r>
              <a:rPr lang="cs-CZ" sz="6400" i="1" dirty="0" err="1">
                <a:latin typeface="Book Antiqua" pitchFamily="18" charset="0"/>
              </a:rPr>
              <a:t>Korrektur</a:t>
            </a:r>
            <a:r>
              <a:rPr lang="cs-CZ" sz="6400" i="1" dirty="0">
                <a:latin typeface="Book Antiqua" pitchFamily="18" charset="0"/>
              </a:rPr>
              <a:t> </a:t>
            </a:r>
            <a:r>
              <a:rPr lang="cs-CZ" sz="6400" i="1" dirty="0" err="1">
                <a:latin typeface="Book Antiqua" pitchFamily="18" charset="0"/>
              </a:rPr>
              <a:t>kommt</a:t>
            </a:r>
            <a:r>
              <a:rPr lang="cs-CZ" sz="6400" i="1" dirty="0">
                <a:latin typeface="Book Antiqua" pitchFamily="18" charset="0"/>
              </a:rPr>
              <a:t> in der </a:t>
            </a:r>
            <a:r>
              <a:rPr lang="cs-CZ" sz="6400" i="1" dirty="0" err="1">
                <a:latin typeface="Book Antiqua" pitchFamily="18" charset="0"/>
              </a:rPr>
              <a:t>Schule</a:t>
            </a:r>
            <a:r>
              <a:rPr lang="cs-CZ" sz="6400" i="1" dirty="0">
                <a:latin typeface="Book Antiqua" pitchFamily="18" charset="0"/>
              </a:rPr>
              <a:t> </a:t>
            </a:r>
            <a:r>
              <a:rPr lang="cs-CZ" sz="6400" i="1" dirty="0" err="1">
                <a:latin typeface="Book Antiqua" pitchFamily="18" charset="0"/>
              </a:rPr>
              <a:t>am</a:t>
            </a:r>
            <a:r>
              <a:rPr lang="cs-CZ" sz="6400" i="1" dirty="0">
                <a:latin typeface="Book Antiqua" pitchFamily="18" charset="0"/>
              </a:rPr>
              <a:t> </a:t>
            </a:r>
            <a:r>
              <a:rPr lang="cs-CZ" sz="6400" i="1" dirty="0" err="1">
                <a:latin typeface="Book Antiqua" pitchFamily="18" charset="0"/>
              </a:rPr>
              <a:t>häufigsten</a:t>
            </a:r>
            <a:r>
              <a:rPr lang="cs-CZ" sz="6400" i="1" dirty="0">
                <a:latin typeface="Book Antiqua" pitchFamily="18" charset="0"/>
              </a:rPr>
              <a:t> vor? </a:t>
            </a:r>
            <a:r>
              <a:rPr lang="cs-CZ" sz="6400" i="1" dirty="0" err="1">
                <a:latin typeface="Book Antiqua" pitchFamily="18" charset="0"/>
              </a:rPr>
              <a:t>Was</a:t>
            </a:r>
            <a:r>
              <a:rPr lang="cs-CZ" sz="6400" i="1" dirty="0">
                <a:latin typeface="Book Antiqua" pitchFamily="18" charset="0"/>
              </a:rPr>
              <a:t> </a:t>
            </a:r>
            <a:r>
              <a:rPr lang="cs-CZ" sz="6400" i="1" dirty="0" err="1">
                <a:latin typeface="Book Antiqua" pitchFamily="18" charset="0"/>
              </a:rPr>
              <a:t>meinen</a:t>
            </a:r>
            <a:r>
              <a:rPr lang="cs-CZ" sz="6400" i="1" dirty="0">
                <a:latin typeface="Book Antiqua" pitchFamily="18" charset="0"/>
              </a:rPr>
              <a:t> </a:t>
            </a:r>
            <a:r>
              <a:rPr lang="cs-CZ" sz="6400" i="1" dirty="0" err="1">
                <a:latin typeface="Book Antiqua" pitchFamily="18" charset="0"/>
              </a:rPr>
              <a:t>Sie</a:t>
            </a:r>
            <a:r>
              <a:rPr lang="cs-CZ" sz="6400" i="1" dirty="0">
                <a:latin typeface="Book Antiqua" pitchFamily="18" charset="0"/>
              </a:rPr>
              <a:t>?</a:t>
            </a:r>
          </a:p>
          <a:p>
            <a:pPr>
              <a:buNone/>
            </a:pPr>
            <a:r>
              <a:rPr lang="cs-CZ" sz="6400" dirty="0">
                <a:latin typeface="Book Antiqua" pitchFamily="18" charset="0"/>
              </a:rPr>
              <a:t>      - </a:t>
            </a:r>
            <a:r>
              <a:rPr lang="de-DE" sz="6400" dirty="0">
                <a:latin typeface="Book Antiqua" pitchFamily="18" charset="0"/>
              </a:rPr>
              <a:t>Lernende werden nicht so gern von ihren Mitschülern korrigiert, lieber ist es ihnen, dass die Fehler die Lehrenden korrigieren</a:t>
            </a:r>
            <a:endParaRPr lang="cs-CZ" sz="6400" dirty="0">
              <a:latin typeface="Book Antiqua" pitchFamily="18" charset="0"/>
            </a:endParaRPr>
          </a:p>
          <a:p>
            <a:r>
              <a:rPr lang="cs-CZ" sz="6400" i="1" dirty="0" err="1">
                <a:latin typeface="Book Antiqua" pitchFamily="18" charset="0"/>
              </a:rPr>
              <a:t>Ist</a:t>
            </a:r>
            <a:r>
              <a:rPr lang="cs-CZ" sz="6400" i="1" dirty="0">
                <a:latin typeface="Book Antiqua" pitchFamily="18" charset="0"/>
              </a:rPr>
              <a:t> </a:t>
            </a:r>
            <a:r>
              <a:rPr lang="de-DE" sz="6400" i="1" dirty="0">
                <a:latin typeface="Book Antiqua" pitchFamily="18" charset="0"/>
              </a:rPr>
              <a:t>die Korrektur durch einen Mitschüler eigentlich ein Vorteil</a:t>
            </a:r>
            <a:r>
              <a:rPr lang="cs-CZ" sz="6400" i="1" dirty="0">
                <a:latin typeface="Book Antiqua" pitchFamily="18" charset="0"/>
              </a:rPr>
              <a:t>?</a:t>
            </a:r>
            <a:endParaRPr lang="cs-CZ" sz="6400" dirty="0">
              <a:latin typeface="Book Antiqua" pitchFamily="18" charset="0"/>
            </a:endParaRPr>
          </a:p>
          <a:p>
            <a:endParaRPr lang="cs-CZ" sz="1600" dirty="0"/>
          </a:p>
          <a:p>
            <a:endParaRPr lang="cs-CZ" sz="1600" dirty="0">
              <a:latin typeface="Book Antiqua" pitchFamily="18" charset="0"/>
            </a:endParaRPr>
          </a:p>
          <a:p>
            <a:endParaRPr lang="cs-CZ" dirty="0"/>
          </a:p>
          <a:p>
            <a:endParaRPr lang="cs-CZ" dirty="0"/>
          </a:p>
        </p:txBody>
      </p:sp>
    </p:spTree>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solidFill>
                  <a:schemeClr val="tx1">
                    <a:lumMod val="95000"/>
                    <a:lumOff val="5000"/>
                  </a:schemeClr>
                </a:solidFill>
                <a:latin typeface="Book Antiqua" pitchFamily="18" charset="0"/>
              </a:rPr>
              <a:t>MÜNDLICHE FEHLERKORREKTUR</a:t>
            </a:r>
            <a:endParaRPr lang="cs-CZ" sz="2000" dirty="0"/>
          </a:p>
        </p:txBody>
      </p:sp>
      <p:sp>
        <p:nvSpPr>
          <p:cNvPr id="3" name="Zástupný symbol pro obsah 2"/>
          <p:cNvSpPr>
            <a:spLocks noGrp="1"/>
          </p:cNvSpPr>
          <p:nvPr>
            <p:ph idx="1"/>
          </p:nvPr>
        </p:nvSpPr>
        <p:spPr/>
        <p:txBody>
          <a:bodyPr>
            <a:normAutofit/>
          </a:bodyPr>
          <a:lstStyle/>
          <a:p>
            <a:r>
              <a:rPr lang="cs-CZ" sz="2000" dirty="0" err="1"/>
              <a:t>Frage</a:t>
            </a:r>
            <a:r>
              <a:rPr lang="cs-CZ" sz="2000" dirty="0"/>
              <a:t> 2 - </a:t>
            </a:r>
            <a:r>
              <a:rPr lang="de-DE" sz="2000" i="1" dirty="0">
                <a:latin typeface="Book Antiqua" pitchFamily="18" charset="0"/>
              </a:rPr>
              <a:t>Sollte bei der freien Sprachproduktion ein Fehler sofort korrigiert werden oder nicht?</a:t>
            </a:r>
            <a:endParaRPr lang="cs-CZ" sz="2000" i="1" dirty="0">
              <a:latin typeface="Book Antiqua" pitchFamily="18" charset="0"/>
            </a:endParaRPr>
          </a:p>
          <a:p>
            <a:endParaRPr lang="cs-CZ" sz="2000" i="1" dirty="0">
              <a:latin typeface="Book Antiqua" pitchFamily="18" charset="0"/>
            </a:endParaRPr>
          </a:p>
          <a:p>
            <a:r>
              <a:rPr lang="cs-CZ" sz="2000" i="1" dirty="0">
                <a:latin typeface="Book Antiqua" pitchFamily="18" charset="0"/>
              </a:rPr>
              <a:t>- </a:t>
            </a:r>
            <a:r>
              <a:rPr lang="de-DE" sz="2000" dirty="0">
                <a:latin typeface="Book Antiqua" pitchFamily="18" charset="0"/>
              </a:rPr>
              <a:t>Mit dem ständigen sofortigen Korrigieren sind wir auf dem falschen Weg. Wenn man ständig unterbricht, werden die Lerner verunsichert und die Kommunikation wird gehemmt. In manchen Fällen kann das Korrigieren die Kommunikation ganz abbrechen. Deshalb ist es besser, sich Notizen zu machen und erst nach dem Ende der Sprachproduktion auf die Fehler aufmerksam zu machen. </a:t>
            </a:r>
            <a:r>
              <a:rPr lang="cs-CZ" sz="2000" dirty="0">
                <a:latin typeface="Book Antiqua" pitchFamily="18" charset="0"/>
              </a:rPr>
              <a:t>(</a:t>
            </a:r>
            <a:r>
              <a:rPr lang="cs-CZ" sz="2000" dirty="0" err="1">
                <a:latin typeface="Book Antiqua" pitchFamily="18" charset="0"/>
              </a:rPr>
              <a:t>vgl</a:t>
            </a:r>
            <a:r>
              <a:rPr lang="cs-CZ" sz="2000" dirty="0">
                <a:latin typeface="Book Antiqua" pitchFamily="18" charset="0"/>
              </a:rPr>
              <a:t>. </a:t>
            </a:r>
            <a:r>
              <a:rPr lang="cs-CZ" sz="2000" dirty="0" err="1">
                <a:latin typeface="Book Antiqua" pitchFamily="18" charset="0"/>
              </a:rPr>
              <a:t>Heyd</a:t>
            </a:r>
            <a:r>
              <a:rPr lang="cs-CZ" sz="2000" dirty="0">
                <a:latin typeface="Book Antiqua" pitchFamily="18" charset="0"/>
              </a:rPr>
              <a:t> 1990: 231)</a:t>
            </a:r>
          </a:p>
          <a:p>
            <a:endParaRPr lang="cs-CZ" sz="2000" dirty="0">
              <a:latin typeface="Book Antiqua" pitchFamily="18" charset="0"/>
            </a:endParaRPr>
          </a:p>
          <a:p>
            <a:r>
              <a:rPr lang="cs-CZ" sz="2000" dirty="0">
                <a:latin typeface="Book Antiqua" pitchFamily="18" charset="0"/>
              </a:rPr>
              <a:t>- </a:t>
            </a:r>
            <a:r>
              <a:rPr lang="cs-CZ" sz="2000" dirty="0" err="1">
                <a:latin typeface="Book Antiqua" pitchFamily="18" charset="0"/>
              </a:rPr>
              <a:t>Vorteile</a:t>
            </a:r>
            <a:r>
              <a:rPr lang="cs-CZ" sz="2000" dirty="0">
                <a:latin typeface="Book Antiqua" pitchFamily="18" charset="0"/>
              </a:rPr>
              <a:t>, </a:t>
            </a:r>
            <a:r>
              <a:rPr lang="cs-CZ" sz="2000" dirty="0" err="1">
                <a:latin typeface="Book Antiqua" pitchFamily="18" charset="0"/>
              </a:rPr>
              <a:t>Nachteile</a:t>
            </a:r>
            <a:r>
              <a:rPr lang="cs-CZ" sz="2000" dirty="0">
                <a:latin typeface="Book Antiqua" pitchFamily="18" charset="0"/>
              </a:rPr>
              <a:t> – </a:t>
            </a:r>
            <a:r>
              <a:rPr lang="cs-CZ" sz="2000" dirty="0" err="1">
                <a:latin typeface="Book Antiqua" pitchFamily="18" charset="0"/>
              </a:rPr>
              <a:t>Ergänzung</a:t>
            </a:r>
            <a:r>
              <a:rPr lang="cs-CZ" sz="2000" dirty="0">
                <a:latin typeface="Book Antiqua" pitchFamily="18" charset="0"/>
              </a:rPr>
              <a:t> der </a:t>
            </a:r>
            <a:r>
              <a:rPr lang="cs-CZ" sz="2000" dirty="0" err="1">
                <a:latin typeface="Book Antiqua" pitchFamily="18" charset="0"/>
              </a:rPr>
              <a:t>Tabelle</a:t>
            </a:r>
            <a:endParaRPr lang="cs-CZ" sz="2000" dirty="0">
              <a:latin typeface="Book Antiqua" pitchFamily="18" charset="0"/>
            </a:endParaRPr>
          </a:p>
        </p:txBody>
      </p:sp>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solidFill>
                  <a:schemeClr val="tx1">
                    <a:lumMod val="95000"/>
                    <a:lumOff val="5000"/>
                  </a:schemeClr>
                </a:solidFill>
                <a:latin typeface="Book Antiqua" pitchFamily="18" charset="0"/>
              </a:rPr>
              <a:t>MÜNDLICHE FEHLERKORREKTUR</a:t>
            </a:r>
          </a:p>
        </p:txBody>
      </p:sp>
      <p:sp>
        <p:nvSpPr>
          <p:cNvPr id="3" name="Zástupný symbol pro obsah 2"/>
          <p:cNvSpPr>
            <a:spLocks noGrp="1"/>
          </p:cNvSpPr>
          <p:nvPr>
            <p:ph idx="1"/>
          </p:nvPr>
        </p:nvSpPr>
        <p:spPr/>
        <p:txBody>
          <a:bodyPr>
            <a:normAutofit/>
          </a:bodyPr>
          <a:lstStyle/>
          <a:p>
            <a:r>
              <a:rPr lang="cs-CZ" sz="2000" dirty="0" err="1"/>
              <a:t>Frage</a:t>
            </a:r>
            <a:r>
              <a:rPr lang="cs-CZ" sz="2000" dirty="0"/>
              <a:t> 3 -</a:t>
            </a:r>
            <a:r>
              <a:rPr lang="de-DE" sz="2000" i="1" dirty="0">
                <a:latin typeface="Book Antiqua" pitchFamily="18" charset="0"/>
              </a:rPr>
              <a:t> Sollte bei der Korrektur eine Begründung gegeben werden oder nicht</a:t>
            </a:r>
            <a:r>
              <a:rPr lang="cs-CZ" sz="2000" i="1" dirty="0">
                <a:latin typeface="Book Antiqua" pitchFamily="18" charset="0"/>
              </a:rPr>
              <a:t>?</a:t>
            </a:r>
          </a:p>
          <a:p>
            <a:endParaRPr lang="cs-CZ" sz="2000" i="1" dirty="0">
              <a:latin typeface="Book Antiqua" pitchFamily="18" charset="0"/>
            </a:endParaRPr>
          </a:p>
          <a:p>
            <a:r>
              <a:rPr lang="cs-CZ" sz="2000" i="1" dirty="0">
                <a:latin typeface="Book Antiqua" pitchFamily="18" charset="0"/>
              </a:rPr>
              <a:t>- </a:t>
            </a:r>
            <a:r>
              <a:rPr lang="de-DE" sz="2000" dirty="0">
                <a:latin typeface="Book Antiqua" pitchFamily="18" charset="0"/>
              </a:rPr>
              <a:t>Ganz bestimmt. Für den Lerner ist die Erkennung, um welche Art des Fehlers es sich handelt, sehr wichtig. Noch effektiver ist es, wenn der Fehler sprachkontrastiv (vergleich der Gemeinsamkeiten oder Unterschiede mit anderen Fehlern) begründet wird. (vgl. </a:t>
            </a:r>
            <a:r>
              <a:rPr lang="de-DE" sz="2000" dirty="0" err="1">
                <a:latin typeface="Book Antiqua" pitchFamily="18" charset="0"/>
              </a:rPr>
              <a:t>Heyd</a:t>
            </a:r>
            <a:r>
              <a:rPr lang="de-DE" sz="2000" dirty="0">
                <a:latin typeface="Book Antiqua" pitchFamily="18" charset="0"/>
              </a:rPr>
              <a:t> 1990: 232)</a:t>
            </a:r>
            <a:endParaRPr lang="cs-CZ" sz="2000" dirty="0">
              <a:latin typeface="Book Antiqua" pitchFamily="18" charset="0"/>
            </a:endParaRPr>
          </a:p>
          <a:p>
            <a:endParaRPr lang="cs-CZ" sz="2000" dirty="0">
              <a:latin typeface="Book Antiqua" pitchFamily="18" charset="0"/>
            </a:endParaRPr>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solidFill>
                  <a:schemeClr val="tx1">
                    <a:lumMod val="95000"/>
                    <a:lumOff val="5000"/>
                  </a:schemeClr>
                </a:solidFill>
                <a:latin typeface="Book Antiqua" pitchFamily="18" charset="0"/>
              </a:rPr>
              <a:t>MÜNDLICHE FEHLERKORREKTUR</a:t>
            </a:r>
          </a:p>
        </p:txBody>
      </p:sp>
      <p:sp>
        <p:nvSpPr>
          <p:cNvPr id="3" name="Zástupný symbol pro obsah 2"/>
          <p:cNvSpPr>
            <a:spLocks noGrp="1"/>
          </p:cNvSpPr>
          <p:nvPr>
            <p:ph idx="1"/>
          </p:nvPr>
        </p:nvSpPr>
        <p:spPr/>
        <p:txBody>
          <a:bodyPr>
            <a:normAutofit/>
          </a:bodyPr>
          <a:lstStyle/>
          <a:p>
            <a:r>
              <a:rPr lang="cs-CZ" sz="2000" dirty="0" err="1"/>
              <a:t>Frage</a:t>
            </a:r>
            <a:r>
              <a:rPr lang="cs-CZ" sz="2000" dirty="0"/>
              <a:t> 4 -</a:t>
            </a:r>
            <a:r>
              <a:rPr lang="de-DE" sz="2000" i="1" dirty="0">
                <a:latin typeface="Book Antiqua" pitchFamily="18" charset="0"/>
              </a:rPr>
              <a:t> Sollte der Lehrer den Fehler korrigieren oder den Lerner sich selbst korrigieren lassen?</a:t>
            </a:r>
            <a:endParaRPr lang="cs-CZ" sz="2000" i="1" dirty="0">
              <a:latin typeface="Book Antiqua" pitchFamily="18" charset="0"/>
            </a:endParaRPr>
          </a:p>
          <a:p>
            <a:endParaRPr lang="cs-CZ" sz="2000" i="1" dirty="0">
              <a:latin typeface="Book Antiqua" pitchFamily="18" charset="0"/>
            </a:endParaRPr>
          </a:p>
          <a:p>
            <a:r>
              <a:rPr lang="cs-CZ" sz="2000" i="1" dirty="0">
                <a:latin typeface="Book Antiqua" pitchFamily="18" charset="0"/>
              </a:rPr>
              <a:t>-</a:t>
            </a:r>
            <a:r>
              <a:rPr lang="de-DE" sz="2000" dirty="0"/>
              <a:t> </a:t>
            </a:r>
            <a:r>
              <a:rPr lang="de-DE" sz="2000" dirty="0">
                <a:latin typeface="Book Antiqua" pitchFamily="18" charset="0"/>
              </a:rPr>
              <a:t>Es ist effektiver, wenn der Lehrer nur Hinweise gibt wo sich der Fehler befindet. Der Schüler soll sich dann selbst korrigieren. (vgl. </a:t>
            </a:r>
            <a:r>
              <a:rPr lang="de-DE" sz="2000" dirty="0" err="1">
                <a:latin typeface="Book Antiqua" pitchFamily="18" charset="0"/>
              </a:rPr>
              <a:t>Heyd</a:t>
            </a:r>
            <a:r>
              <a:rPr lang="de-DE" sz="2000" dirty="0">
                <a:latin typeface="Book Antiqua" pitchFamily="18" charset="0"/>
              </a:rPr>
              <a:t> 1990: 232)</a:t>
            </a:r>
            <a:endParaRPr lang="cs-CZ" sz="2000" dirty="0">
              <a:latin typeface="Book Antiqua" pitchFamily="18" charset="0"/>
            </a:endParaRPr>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latin typeface="Book Antiqua" pitchFamily="18" charset="0"/>
              </a:rPr>
              <a:t>MÜNDLICHE FEHLERKORREKTUR</a:t>
            </a:r>
          </a:p>
        </p:txBody>
      </p:sp>
      <p:sp>
        <p:nvSpPr>
          <p:cNvPr id="3" name="Zástupný symbol pro obsah 2"/>
          <p:cNvSpPr>
            <a:spLocks noGrp="1"/>
          </p:cNvSpPr>
          <p:nvPr>
            <p:ph idx="1"/>
          </p:nvPr>
        </p:nvSpPr>
        <p:spPr/>
        <p:txBody>
          <a:bodyPr/>
          <a:lstStyle/>
          <a:p>
            <a:r>
              <a:rPr lang="cs-CZ" sz="2000" dirty="0" err="1"/>
              <a:t>Frage</a:t>
            </a:r>
            <a:r>
              <a:rPr lang="cs-CZ" sz="2000" dirty="0"/>
              <a:t> 5 -</a:t>
            </a:r>
            <a:r>
              <a:rPr lang="de-DE" sz="2000" i="1" dirty="0">
                <a:latin typeface="Book Antiqua" pitchFamily="18" charset="0"/>
              </a:rPr>
              <a:t> Sollten jeweils alle Fehler korrigiert werden oder sollte man eine gewisse Fehlertoleranz üben?</a:t>
            </a:r>
            <a:endParaRPr lang="cs-CZ" sz="2000" i="1" dirty="0">
              <a:latin typeface="Book Antiqua" pitchFamily="18" charset="0"/>
            </a:endParaRPr>
          </a:p>
          <a:p>
            <a:endParaRPr lang="cs-CZ" sz="2000" i="1" dirty="0">
              <a:latin typeface="Book Antiqua" pitchFamily="18" charset="0"/>
            </a:endParaRPr>
          </a:p>
          <a:p>
            <a:r>
              <a:rPr lang="cs-CZ" sz="2000" i="1" dirty="0">
                <a:latin typeface="Book Antiqua" pitchFamily="18" charset="0"/>
              </a:rPr>
              <a:t>-</a:t>
            </a:r>
            <a:r>
              <a:rPr lang="de-DE" sz="2000" dirty="0"/>
              <a:t> </a:t>
            </a:r>
            <a:r>
              <a:rPr lang="de-DE" sz="2000" dirty="0">
                <a:latin typeface="Book Antiqua" pitchFamily="18" charset="0"/>
              </a:rPr>
              <a:t>Das ist sehr von der Lernphase abhängig. Wenn es sich um die Sprachproduktion handelt, ist es nicht wichtig, alle Fehler zu korrigieren. Hier entwickeln wir die gesprochene Sprache. Doch beim Grammatikunterricht sollten wir alle Fehler korrigieren, weil wir eine konkrete Struktur lernen. (vgl. </a:t>
            </a:r>
            <a:r>
              <a:rPr lang="de-DE" sz="2000" dirty="0" err="1">
                <a:latin typeface="Book Antiqua" pitchFamily="18" charset="0"/>
              </a:rPr>
              <a:t>Heyd</a:t>
            </a:r>
            <a:r>
              <a:rPr lang="de-DE" sz="2000" dirty="0">
                <a:latin typeface="Book Antiqua" pitchFamily="18" charset="0"/>
              </a:rPr>
              <a:t> 1990: 232)</a:t>
            </a:r>
            <a:endParaRPr lang="cs-CZ" sz="2000" dirty="0">
              <a:latin typeface="Book Antiqua" pitchFamily="18" charset="0"/>
            </a:endParaRPr>
          </a:p>
          <a:p>
            <a:endParaRPr lang="cs-CZ" dirty="0"/>
          </a:p>
        </p:txBody>
      </p:sp>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solidFill>
                  <a:schemeClr val="tx1">
                    <a:lumMod val="95000"/>
                    <a:lumOff val="5000"/>
                  </a:schemeClr>
                </a:solidFill>
                <a:latin typeface="Book Antiqua" pitchFamily="18" charset="0"/>
              </a:rPr>
              <a:t>MÜNDLICHE FEHLERKORREKTUR</a:t>
            </a:r>
            <a:br>
              <a:rPr lang="cs-CZ" sz="2000" u="sng" dirty="0">
                <a:solidFill>
                  <a:schemeClr val="tx1">
                    <a:lumMod val="95000"/>
                    <a:lumOff val="5000"/>
                  </a:schemeClr>
                </a:solidFill>
                <a:latin typeface="Book Antiqua" pitchFamily="18" charset="0"/>
              </a:rPr>
            </a:br>
            <a:endParaRPr lang="cs-CZ" sz="2000" u="sng" dirty="0">
              <a:solidFill>
                <a:schemeClr val="tx1">
                  <a:lumMod val="95000"/>
                  <a:lumOff val="5000"/>
                </a:schemeClr>
              </a:solidFill>
              <a:latin typeface="Book Antiqua" pitchFamily="18" charset="0"/>
            </a:endParaRPr>
          </a:p>
        </p:txBody>
      </p:sp>
      <p:sp>
        <p:nvSpPr>
          <p:cNvPr id="3" name="Zástupný symbol pro obsah 2"/>
          <p:cNvSpPr>
            <a:spLocks noGrp="1"/>
          </p:cNvSpPr>
          <p:nvPr>
            <p:ph idx="1"/>
          </p:nvPr>
        </p:nvSpPr>
        <p:spPr/>
        <p:txBody>
          <a:bodyPr>
            <a:normAutofit/>
          </a:bodyPr>
          <a:lstStyle/>
          <a:p>
            <a:r>
              <a:rPr lang="cs-CZ" sz="2000" dirty="0" err="1"/>
              <a:t>Frage</a:t>
            </a:r>
            <a:r>
              <a:rPr lang="cs-CZ" sz="2000" dirty="0"/>
              <a:t> 6 -</a:t>
            </a:r>
            <a:r>
              <a:rPr lang="de-DE" sz="2000" i="1" dirty="0">
                <a:latin typeface="Book Antiqua" pitchFamily="18" charset="0"/>
              </a:rPr>
              <a:t> Wie signalisiert der Lehrer einen Fehler? </a:t>
            </a:r>
            <a:endParaRPr lang="cs-CZ" sz="2000" i="1" dirty="0">
              <a:latin typeface="Book Antiqua" pitchFamily="18" charset="0"/>
            </a:endParaRPr>
          </a:p>
          <a:p>
            <a:endParaRPr lang="cs-CZ" sz="2000" i="1" dirty="0">
              <a:latin typeface="Book Antiqua" pitchFamily="18" charset="0"/>
            </a:endParaRPr>
          </a:p>
          <a:p>
            <a:r>
              <a:rPr lang="cs-CZ" sz="2000" i="1" dirty="0">
                <a:latin typeface="Book Antiqua" pitchFamily="18" charset="0"/>
              </a:rPr>
              <a:t>- </a:t>
            </a:r>
            <a:r>
              <a:rPr lang="de-DE" sz="2000" dirty="0">
                <a:latin typeface="Book Antiqua" pitchFamily="18" charset="0"/>
              </a:rPr>
              <a:t>Der Lehrer kann den Fehler </a:t>
            </a:r>
            <a:r>
              <a:rPr lang="de-DE" sz="2000" u="sng" dirty="0">
                <a:latin typeface="Book Antiqua" pitchFamily="18" charset="0"/>
              </a:rPr>
              <a:t>verbal</a:t>
            </a:r>
            <a:r>
              <a:rPr lang="de-DE" sz="2000" dirty="0">
                <a:latin typeface="Book Antiqua" pitchFamily="18" charset="0"/>
              </a:rPr>
              <a:t> oder </a:t>
            </a:r>
            <a:r>
              <a:rPr lang="de-DE" sz="2000" u="sng" dirty="0">
                <a:latin typeface="Book Antiqua" pitchFamily="18" charset="0"/>
              </a:rPr>
              <a:t>nonverbal </a:t>
            </a:r>
            <a:r>
              <a:rPr lang="de-DE" sz="2000" dirty="0">
                <a:latin typeface="Book Antiqua" pitchFamily="18" charset="0"/>
              </a:rPr>
              <a:t>signalisieren. Verbal kann er sofort signalisieren, um welchen Fehler es sich handelt oder bestimmte Wörter benutzen (z. B. </a:t>
            </a:r>
            <a:r>
              <a:rPr lang="de-DE" sz="2000" i="1" dirty="0">
                <a:latin typeface="Book Antiqua" pitchFamily="18" charset="0"/>
              </a:rPr>
              <a:t>Nein, Warte, Fehler</a:t>
            </a:r>
            <a:r>
              <a:rPr lang="de-DE" sz="2000" dirty="0">
                <a:latin typeface="Book Antiqua" pitchFamily="18" charset="0"/>
              </a:rPr>
              <a:t>) oder nonverbal mit </a:t>
            </a:r>
            <a:r>
              <a:rPr lang="de-DE" sz="2000" i="1" dirty="0">
                <a:latin typeface="Book Antiqua" pitchFamily="18" charset="0"/>
              </a:rPr>
              <a:t>Kopfschütteln</a:t>
            </a:r>
            <a:r>
              <a:rPr lang="de-DE" sz="2000" dirty="0">
                <a:latin typeface="Book Antiqua" pitchFamily="18" charset="0"/>
              </a:rPr>
              <a:t>, </a:t>
            </a:r>
            <a:r>
              <a:rPr lang="de-DE" sz="2000" i="1" dirty="0">
                <a:latin typeface="Book Antiqua" pitchFamily="18" charset="0"/>
              </a:rPr>
              <a:t>Handhebung</a:t>
            </a:r>
            <a:r>
              <a:rPr lang="de-DE" sz="2000" dirty="0">
                <a:latin typeface="Book Antiqua" pitchFamily="18" charset="0"/>
              </a:rPr>
              <a:t> usw. </a:t>
            </a:r>
            <a:endParaRPr lang="cs-CZ" sz="2000" dirty="0">
              <a:latin typeface="Book Antiqua" pitchFamily="18" charset="0"/>
            </a:endParaRPr>
          </a:p>
          <a:p>
            <a:endParaRPr lang="cs-CZ" sz="2000" dirty="0">
              <a:latin typeface="Book Antiqua" pitchFamily="18" charset="0"/>
            </a:endParaRPr>
          </a:p>
          <a:p>
            <a:r>
              <a:rPr lang="cs-CZ" sz="2000" dirty="0" err="1">
                <a:latin typeface="Book Antiqua" pitchFamily="18" charset="0"/>
              </a:rPr>
              <a:t>Meine</a:t>
            </a:r>
            <a:r>
              <a:rPr lang="cs-CZ" sz="2000" dirty="0">
                <a:latin typeface="Book Antiqua" pitchFamily="18" charset="0"/>
              </a:rPr>
              <a:t> </a:t>
            </a:r>
            <a:r>
              <a:rPr lang="cs-CZ" sz="2000" dirty="0" err="1">
                <a:latin typeface="Book Antiqua" pitchFamily="18" charset="0"/>
              </a:rPr>
              <a:t>Schüler</a:t>
            </a:r>
            <a:r>
              <a:rPr lang="cs-CZ" sz="2000" dirty="0">
                <a:latin typeface="Book Antiqua" pitchFamily="18" charset="0"/>
              </a:rPr>
              <a:t> </a:t>
            </a:r>
            <a:r>
              <a:rPr lang="cs-CZ" sz="2000" dirty="0" err="1">
                <a:latin typeface="Book Antiqua" pitchFamily="18" charset="0"/>
              </a:rPr>
              <a:t>haben</a:t>
            </a:r>
            <a:r>
              <a:rPr lang="cs-CZ" sz="2000" dirty="0">
                <a:latin typeface="Book Antiqua" pitchFamily="18" charset="0"/>
              </a:rPr>
              <a:t> </a:t>
            </a:r>
            <a:r>
              <a:rPr lang="cs-CZ" sz="2000" dirty="0" err="1">
                <a:latin typeface="Book Antiqua" pitchFamily="18" charset="0"/>
              </a:rPr>
              <a:t>immer</a:t>
            </a:r>
            <a:r>
              <a:rPr lang="cs-CZ" sz="2000" dirty="0">
                <a:latin typeface="Book Antiqua" pitchFamily="18" charset="0"/>
              </a:rPr>
              <a:t> </a:t>
            </a:r>
            <a:r>
              <a:rPr lang="cs-CZ" sz="2000" dirty="0" err="1">
                <a:latin typeface="Book Antiqua" pitchFamily="18" charset="0"/>
              </a:rPr>
              <a:t>Schwierigkeiten</a:t>
            </a:r>
            <a:r>
              <a:rPr lang="cs-CZ" sz="2000" dirty="0">
                <a:latin typeface="Book Antiqua" pitchFamily="18" charset="0"/>
              </a:rPr>
              <a:t> </a:t>
            </a:r>
            <a:r>
              <a:rPr lang="cs-CZ" sz="2000" dirty="0" err="1">
                <a:latin typeface="Book Antiqua" pitchFamily="18" charset="0"/>
              </a:rPr>
              <a:t>mit</a:t>
            </a:r>
            <a:r>
              <a:rPr lang="cs-CZ" sz="2000" dirty="0">
                <a:latin typeface="Book Antiqua" pitchFamily="18" charset="0"/>
              </a:rPr>
              <a:t> der </a:t>
            </a:r>
            <a:r>
              <a:rPr lang="cs-CZ" sz="2000" dirty="0" err="1">
                <a:latin typeface="Book Antiqua" pitchFamily="18" charset="0"/>
              </a:rPr>
              <a:t>richtigen</a:t>
            </a:r>
            <a:r>
              <a:rPr lang="cs-CZ" sz="2000" dirty="0">
                <a:latin typeface="Book Antiqua" pitchFamily="18" charset="0"/>
              </a:rPr>
              <a:t> </a:t>
            </a:r>
            <a:r>
              <a:rPr lang="cs-CZ" sz="2000" dirty="0" err="1">
                <a:latin typeface="Book Antiqua" pitchFamily="18" charset="0"/>
              </a:rPr>
              <a:t>Wortstellung</a:t>
            </a:r>
            <a:r>
              <a:rPr lang="cs-CZ" sz="2000" dirty="0">
                <a:latin typeface="Book Antiqua" pitchFamily="18" charset="0"/>
              </a:rPr>
              <a:t> – </a:t>
            </a:r>
            <a:r>
              <a:rPr lang="cs-CZ" sz="2000" dirty="0" err="1">
                <a:latin typeface="Book Antiqua" pitchFamily="18" charset="0"/>
              </a:rPr>
              <a:t>Wie</a:t>
            </a:r>
            <a:r>
              <a:rPr lang="cs-CZ" sz="2000" dirty="0">
                <a:latin typeface="Book Antiqua" pitchFamily="18" charset="0"/>
              </a:rPr>
              <a:t> </a:t>
            </a:r>
            <a:r>
              <a:rPr lang="cs-CZ" sz="2000" dirty="0" err="1">
                <a:latin typeface="Book Antiqua" pitchFamily="18" charset="0"/>
              </a:rPr>
              <a:t>sollten</a:t>
            </a:r>
            <a:r>
              <a:rPr lang="cs-CZ" sz="2000" dirty="0">
                <a:latin typeface="Book Antiqua" pitchFamily="18" charset="0"/>
              </a:rPr>
              <a:t> </a:t>
            </a:r>
            <a:r>
              <a:rPr lang="cs-CZ" sz="2000" dirty="0" err="1">
                <a:latin typeface="Book Antiqua" pitchFamily="18" charset="0"/>
              </a:rPr>
              <a:t>Sie</a:t>
            </a:r>
            <a:r>
              <a:rPr lang="cs-CZ" sz="2000" dirty="0">
                <a:latin typeface="Book Antiqua" pitchFamily="18" charset="0"/>
              </a:rPr>
              <a:t> </a:t>
            </a:r>
            <a:r>
              <a:rPr lang="cs-CZ" sz="2000" dirty="0" err="1">
                <a:latin typeface="Book Antiqua" pitchFamily="18" charset="0"/>
              </a:rPr>
              <a:t>diesen</a:t>
            </a:r>
            <a:r>
              <a:rPr lang="cs-CZ" sz="2000" dirty="0">
                <a:latin typeface="Book Antiqua" pitchFamily="18" charset="0"/>
              </a:rPr>
              <a:t> </a:t>
            </a:r>
            <a:r>
              <a:rPr lang="cs-CZ" sz="2000" dirty="0" err="1">
                <a:latin typeface="Book Antiqua" pitchFamily="18" charset="0"/>
              </a:rPr>
              <a:t>Fehler</a:t>
            </a:r>
            <a:r>
              <a:rPr lang="cs-CZ" sz="2000" dirty="0">
                <a:latin typeface="Book Antiqua" pitchFamily="18" charset="0"/>
              </a:rPr>
              <a:t> </a:t>
            </a:r>
            <a:r>
              <a:rPr lang="cs-CZ" sz="2000" dirty="0" err="1">
                <a:latin typeface="Book Antiqua" pitchFamily="18" charset="0"/>
              </a:rPr>
              <a:t>signalisieren</a:t>
            </a:r>
            <a:r>
              <a:rPr lang="cs-CZ" sz="2000" dirty="0">
                <a:latin typeface="Book Antiqua" pitchFamily="18" charset="0"/>
              </a:rPr>
              <a:t>?</a:t>
            </a:r>
          </a:p>
          <a:p>
            <a:endParaRPr lang="cs-CZ" sz="2000" dirty="0">
              <a:latin typeface="Book Antiqua" pitchFamily="18" charset="0"/>
            </a:endParaRPr>
          </a:p>
        </p:txBody>
      </p:sp>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latin typeface="Book Antiqua" pitchFamily="18" charset="0"/>
              </a:rPr>
              <a:t>MÜNDLICHE FEHLERKORREKTUR</a:t>
            </a:r>
          </a:p>
        </p:txBody>
      </p:sp>
      <p:sp>
        <p:nvSpPr>
          <p:cNvPr id="3" name="Zástupný symbol pro obsah 2"/>
          <p:cNvSpPr>
            <a:spLocks noGrp="1"/>
          </p:cNvSpPr>
          <p:nvPr>
            <p:ph idx="1"/>
          </p:nvPr>
        </p:nvSpPr>
        <p:spPr/>
        <p:txBody>
          <a:bodyPr>
            <a:normAutofit/>
          </a:bodyPr>
          <a:lstStyle/>
          <a:p>
            <a:r>
              <a:rPr lang="cs-CZ" sz="2000" dirty="0" err="1">
                <a:latin typeface="Book Antiqua" pitchFamily="18" charset="0"/>
              </a:rPr>
              <a:t>Lesen</a:t>
            </a:r>
            <a:r>
              <a:rPr lang="cs-CZ" sz="2000" dirty="0">
                <a:latin typeface="Book Antiqua" pitchFamily="18" charset="0"/>
              </a:rPr>
              <a:t> </a:t>
            </a:r>
            <a:r>
              <a:rPr lang="cs-CZ" sz="2000" dirty="0" err="1">
                <a:latin typeface="Book Antiqua" pitchFamily="18" charset="0"/>
              </a:rPr>
              <a:t>Sie</a:t>
            </a:r>
            <a:r>
              <a:rPr lang="cs-CZ" sz="2000" dirty="0">
                <a:latin typeface="Book Antiqua" pitchFamily="18" charset="0"/>
              </a:rPr>
              <a:t> </a:t>
            </a:r>
            <a:r>
              <a:rPr lang="cs-CZ" sz="2000" dirty="0" err="1">
                <a:latin typeface="Book Antiqua" pitchFamily="18" charset="0"/>
              </a:rPr>
              <a:t>bitte</a:t>
            </a:r>
            <a:r>
              <a:rPr lang="cs-CZ" sz="2000" dirty="0">
                <a:latin typeface="Book Antiqua" pitchFamily="18" charset="0"/>
              </a:rPr>
              <a:t> </a:t>
            </a:r>
            <a:r>
              <a:rPr lang="cs-CZ" sz="2000" dirty="0" err="1">
                <a:latin typeface="Book Antiqua" pitchFamily="18" charset="0"/>
              </a:rPr>
              <a:t>die</a:t>
            </a:r>
            <a:r>
              <a:rPr lang="cs-CZ" sz="2000" dirty="0">
                <a:latin typeface="Book Antiqua" pitchFamily="18" charset="0"/>
              </a:rPr>
              <a:t> </a:t>
            </a:r>
            <a:r>
              <a:rPr lang="cs-CZ" sz="2000" dirty="0" err="1">
                <a:latin typeface="Book Antiqua" pitchFamily="18" charset="0"/>
              </a:rPr>
              <a:t>folgenden</a:t>
            </a:r>
            <a:r>
              <a:rPr lang="cs-CZ" sz="2000" dirty="0">
                <a:latin typeface="Book Antiqua" pitchFamily="18" charset="0"/>
              </a:rPr>
              <a:t> </a:t>
            </a:r>
            <a:r>
              <a:rPr lang="cs-CZ" sz="2000" dirty="0" err="1">
                <a:latin typeface="Book Antiqua" pitchFamily="18" charset="0"/>
              </a:rPr>
              <a:t>Beispiele</a:t>
            </a:r>
            <a:r>
              <a:rPr lang="cs-CZ" sz="2000" dirty="0">
                <a:latin typeface="Book Antiqua" pitchFamily="18" charset="0"/>
              </a:rPr>
              <a:t> </a:t>
            </a:r>
            <a:r>
              <a:rPr lang="cs-CZ" sz="2000" dirty="0" err="1">
                <a:latin typeface="Book Antiqua" pitchFamily="18" charset="0"/>
              </a:rPr>
              <a:t>und</a:t>
            </a:r>
            <a:r>
              <a:rPr lang="cs-CZ" sz="2000" dirty="0">
                <a:latin typeface="Book Antiqua" pitchFamily="18" charset="0"/>
              </a:rPr>
              <a:t> </a:t>
            </a:r>
            <a:r>
              <a:rPr lang="cs-CZ" sz="2000" dirty="0" err="1">
                <a:latin typeface="Book Antiqua" pitchFamily="18" charset="0"/>
              </a:rPr>
              <a:t>versuchen</a:t>
            </a:r>
            <a:r>
              <a:rPr lang="cs-CZ" sz="2000" dirty="0">
                <a:latin typeface="Book Antiqua" pitchFamily="18" charset="0"/>
              </a:rPr>
              <a:t> </a:t>
            </a:r>
            <a:r>
              <a:rPr lang="cs-CZ" sz="2000" dirty="0" err="1">
                <a:latin typeface="Book Antiqua" pitchFamily="18" charset="0"/>
              </a:rPr>
              <a:t>Sie</a:t>
            </a:r>
            <a:r>
              <a:rPr lang="cs-CZ" sz="2000" dirty="0">
                <a:latin typeface="Book Antiqua" pitchFamily="18" charset="0"/>
              </a:rPr>
              <a:t>, </a:t>
            </a:r>
            <a:r>
              <a:rPr lang="cs-CZ" sz="2000" dirty="0" err="1">
                <a:latin typeface="Book Antiqua" pitchFamily="18" charset="0"/>
              </a:rPr>
              <a:t>die</a:t>
            </a:r>
            <a:r>
              <a:rPr lang="cs-CZ" sz="2000" dirty="0">
                <a:latin typeface="Book Antiqua" pitchFamily="18" charset="0"/>
              </a:rPr>
              <a:t> </a:t>
            </a:r>
            <a:r>
              <a:rPr lang="cs-CZ" sz="2000" dirty="0" err="1">
                <a:latin typeface="Book Antiqua" pitchFamily="18" charset="0"/>
              </a:rPr>
              <a:t>Besonderheiten</a:t>
            </a:r>
            <a:r>
              <a:rPr lang="cs-CZ" sz="2000" dirty="0">
                <a:latin typeface="Book Antiqua" pitchFamily="18" charset="0"/>
              </a:rPr>
              <a:t> des </a:t>
            </a:r>
            <a:r>
              <a:rPr lang="cs-CZ" sz="2000" dirty="0" err="1">
                <a:latin typeface="Book Antiqua" pitchFamily="18" charset="0"/>
              </a:rPr>
              <a:t>Korrekturverhaltens</a:t>
            </a:r>
            <a:r>
              <a:rPr lang="cs-CZ" sz="2000" dirty="0">
                <a:latin typeface="Book Antiqua" pitchFamily="18" charset="0"/>
              </a:rPr>
              <a:t> </a:t>
            </a:r>
            <a:r>
              <a:rPr lang="cs-CZ" sz="2000" dirty="0" err="1">
                <a:latin typeface="Book Antiqua" pitchFamily="18" charset="0"/>
              </a:rPr>
              <a:t>herauszufinden</a:t>
            </a:r>
            <a:r>
              <a:rPr lang="cs-CZ" sz="2000" dirty="0">
                <a:latin typeface="Book Antiqua" pitchFamily="18" charset="0"/>
              </a:rPr>
              <a:t>:</a:t>
            </a:r>
          </a:p>
          <a:p>
            <a:endParaRPr lang="cs-CZ" sz="2000" dirty="0">
              <a:latin typeface="Book Antiqua" pitchFamily="18" charset="0"/>
            </a:endParaRPr>
          </a:p>
          <a:p>
            <a:r>
              <a:rPr lang="cs-CZ" sz="1800" dirty="0">
                <a:latin typeface="Book Antiqua" pitchFamily="18" charset="0"/>
              </a:rPr>
              <a:t> 1) S: Maria </a:t>
            </a:r>
            <a:r>
              <a:rPr lang="cs-CZ" sz="1800" dirty="0" err="1">
                <a:latin typeface="Book Antiqua" pitchFamily="18" charset="0"/>
              </a:rPr>
              <a:t>will</a:t>
            </a:r>
            <a:r>
              <a:rPr lang="cs-CZ" sz="1800" dirty="0">
                <a:latin typeface="Book Antiqua" pitchFamily="18" charset="0"/>
              </a:rPr>
              <a:t> nach Berlin </a:t>
            </a:r>
            <a:r>
              <a:rPr lang="cs-CZ" sz="1800" dirty="0" err="1">
                <a:latin typeface="Book Antiqua" pitchFamily="18" charset="0"/>
              </a:rPr>
              <a:t>zu</a:t>
            </a:r>
            <a:r>
              <a:rPr lang="cs-CZ" sz="1800" dirty="0">
                <a:latin typeface="Book Antiqua" pitchFamily="18" charset="0"/>
              </a:rPr>
              <a:t> </a:t>
            </a:r>
            <a:r>
              <a:rPr lang="cs-CZ" sz="1800" dirty="0" err="1">
                <a:latin typeface="Book Antiqua" pitchFamily="18" charset="0"/>
              </a:rPr>
              <a:t>fahren</a:t>
            </a:r>
            <a:r>
              <a:rPr lang="cs-CZ" sz="1800" dirty="0">
                <a:latin typeface="Book Antiqua" pitchFamily="18" charset="0"/>
              </a:rPr>
              <a:t>.</a:t>
            </a:r>
          </a:p>
          <a:p>
            <a:endParaRPr lang="cs-CZ" sz="1800" dirty="0">
              <a:latin typeface="Book Antiqua" pitchFamily="18" charset="0"/>
            </a:endParaRPr>
          </a:p>
          <a:p>
            <a:r>
              <a:rPr lang="cs-CZ" sz="1800" dirty="0">
                <a:latin typeface="Book Antiqua" pitchFamily="18" charset="0"/>
              </a:rPr>
              <a:t>2) L: </a:t>
            </a:r>
            <a:r>
              <a:rPr lang="cs-CZ" sz="1800" dirty="0" err="1">
                <a:latin typeface="Book Antiqua" pitchFamily="18" charset="0"/>
              </a:rPr>
              <a:t>Was</a:t>
            </a:r>
            <a:r>
              <a:rPr lang="cs-CZ" sz="1800" dirty="0">
                <a:latin typeface="Book Antiqua" pitchFamily="18" charset="0"/>
              </a:rPr>
              <a:t> </a:t>
            </a:r>
            <a:r>
              <a:rPr lang="cs-CZ" sz="1800" dirty="0" err="1">
                <a:latin typeface="Book Antiqua" pitchFamily="18" charset="0"/>
              </a:rPr>
              <a:t>machst</a:t>
            </a:r>
            <a:r>
              <a:rPr lang="cs-CZ" sz="1800" dirty="0">
                <a:latin typeface="Book Antiqua" pitchFamily="18" charset="0"/>
              </a:rPr>
              <a:t> </a:t>
            </a:r>
            <a:r>
              <a:rPr lang="cs-CZ" sz="1800" dirty="0" err="1">
                <a:latin typeface="Book Antiqua" pitchFamily="18" charset="0"/>
              </a:rPr>
              <a:t>du</a:t>
            </a:r>
            <a:r>
              <a:rPr lang="cs-CZ" sz="1800" dirty="0">
                <a:latin typeface="Book Antiqua" pitchFamily="18" charset="0"/>
              </a:rPr>
              <a:t> </a:t>
            </a:r>
            <a:r>
              <a:rPr lang="cs-CZ" sz="1800" dirty="0" err="1">
                <a:latin typeface="Book Antiqua" pitchFamily="18" charset="0"/>
              </a:rPr>
              <a:t>am</a:t>
            </a:r>
            <a:r>
              <a:rPr lang="cs-CZ" sz="1800" dirty="0">
                <a:latin typeface="Book Antiqua" pitchFamily="18" charset="0"/>
              </a:rPr>
              <a:t> </a:t>
            </a:r>
            <a:r>
              <a:rPr lang="cs-CZ" sz="1800" dirty="0" err="1">
                <a:latin typeface="Book Antiqua" pitchFamily="18" charset="0"/>
              </a:rPr>
              <a:t>Sonntag</a:t>
            </a:r>
            <a:r>
              <a:rPr lang="cs-CZ" sz="1800" dirty="0">
                <a:latin typeface="Book Antiqua" pitchFamily="18" charset="0"/>
              </a:rPr>
              <a:t>?</a:t>
            </a:r>
          </a:p>
          <a:p>
            <a:r>
              <a:rPr lang="cs-CZ" sz="1800" dirty="0">
                <a:latin typeface="Book Antiqua" pitchFamily="18" charset="0"/>
              </a:rPr>
              <a:t>    S: </a:t>
            </a:r>
            <a:r>
              <a:rPr lang="cs-CZ" sz="1800" dirty="0" err="1">
                <a:latin typeface="Book Antiqua" pitchFamily="18" charset="0"/>
              </a:rPr>
              <a:t>Am</a:t>
            </a:r>
            <a:r>
              <a:rPr lang="cs-CZ" sz="1800" dirty="0">
                <a:latin typeface="Book Antiqua" pitchFamily="18" charset="0"/>
              </a:rPr>
              <a:t> </a:t>
            </a:r>
            <a:r>
              <a:rPr lang="cs-CZ" sz="1800" dirty="0" err="1">
                <a:latin typeface="Book Antiqua" pitchFamily="18" charset="0"/>
              </a:rPr>
              <a:t>Sonntag</a:t>
            </a:r>
            <a:r>
              <a:rPr lang="cs-CZ" sz="1800" dirty="0">
                <a:latin typeface="Book Antiqua" pitchFamily="18" charset="0"/>
              </a:rPr>
              <a:t> </a:t>
            </a:r>
            <a:r>
              <a:rPr lang="cs-CZ" sz="1800" dirty="0" err="1">
                <a:latin typeface="Book Antiqua" pitchFamily="18" charset="0"/>
              </a:rPr>
              <a:t>ich</a:t>
            </a:r>
            <a:r>
              <a:rPr lang="cs-CZ" sz="1800" dirty="0">
                <a:latin typeface="Book Antiqua" pitchFamily="18" charset="0"/>
              </a:rPr>
              <a:t> </a:t>
            </a:r>
            <a:r>
              <a:rPr lang="cs-CZ" sz="1800" dirty="0" err="1">
                <a:latin typeface="Book Antiqua" pitchFamily="18" charset="0"/>
              </a:rPr>
              <a:t>gehe</a:t>
            </a:r>
            <a:r>
              <a:rPr lang="cs-CZ" sz="1800" dirty="0">
                <a:latin typeface="Book Antiqua" pitchFamily="18" charset="0"/>
              </a:rPr>
              <a:t>…..</a:t>
            </a:r>
          </a:p>
          <a:p>
            <a:endParaRPr lang="cs-CZ" sz="1800" dirty="0">
              <a:latin typeface="Book Antiqua" pitchFamily="18" charset="0"/>
            </a:endParaRPr>
          </a:p>
          <a:p>
            <a:r>
              <a:rPr lang="cs-CZ" sz="1800" dirty="0">
                <a:latin typeface="Book Antiqua" pitchFamily="18" charset="0"/>
              </a:rPr>
              <a:t>3) L: </a:t>
            </a:r>
            <a:r>
              <a:rPr lang="cs-CZ" sz="1800" dirty="0" err="1">
                <a:latin typeface="Book Antiqua" pitchFamily="18" charset="0"/>
              </a:rPr>
              <a:t>Was</a:t>
            </a:r>
            <a:r>
              <a:rPr lang="cs-CZ" sz="1800" dirty="0">
                <a:latin typeface="Book Antiqua" pitchFamily="18" charset="0"/>
              </a:rPr>
              <a:t> </a:t>
            </a:r>
            <a:r>
              <a:rPr lang="cs-CZ" sz="1800" dirty="0" err="1">
                <a:latin typeface="Book Antiqua" pitchFamily="18" charset="0"/>
              </a:rPr>
              <a:t>war</a:t>
            </a:r>
            <a:r>
              <a:rPr lang="cs-CZ" sz="1800" dirty="0">
                <a:latin typeface="Book Antiqua" pitchFamily="18" charset="0"/>
              </a:rPr>
              <a:t> </a:t>
            </a:r>
            <a:r>
              <a:rPr lang="cs-CZ" sz="1800" dirty="0" err="1">
                <a:latin typeface="Book Antiqua" pitchFamily="18" charset="0"/>
              </a:rPr>
              <a:t>auf</a:t>
            </a:r>
            <a:r>
              <a:rPr lang="cs-CZ" sz="1800" dirty="0">
                <a:latin typeface="Book Antiqua" pitchFamily="18" charset="0"/>
              </a:rPr>
              <a:t> der Stra</a:t>
            </a:r>
            <a:r>
              <a:rPr lang="el-GR" sz="1800" dirty="0">
                <a:latin typeface="Times New Roman"/>
                <a:cs typeface="Times New Roman"/>
              </a:rPr>
              <a:t>β</a:t>
            </a:r>
            <a:r>
              <a:rPr lang="cs-CZ" sz="1800" dirty="0">
                <a:latin typeface="Times New Roman"/>
                <a:cs typeface="Times New Roman"/>
              </a:rPr>
              <a:t>e?</a:t>
            </a:r>
          </a:p>
          <a:p>
            <a:r>
              <a:rPr lang="cs-CZ" sz="1800" dirty="0">
                <a:latin typeface="Times New Roman"/>
                <a:cs typeface="Times New Roman"/>
              </a:rPr>
              <a:t>    S: Der </a:t>
            </a:r>
            <a:r>
              <a:rPr lang="cs-CZ" sz="1800" dirty="0" err="1">
                <a:latin typeface="Times New Roman"/>
                <a:cs typeface="Times New Roman"/>
              </a:rPr>
              <a:t>Trafic</a:t>
            </a:r>
            <a:r>
              <a:rPr lang="cs-CZ" sz="1800" dirty="0">
                <a:latin typeface="Times New Roman"/>
                <a:cs typeface="Times New Roman"/>
              </a:rPr>
              <a:t>.</a:t>
            </a:r>
          </a:p>
          <a:p>
            <a:r>
              <a:rPr lang="cs-CZ" sz="1800" dirty="0">
                <a:latin typeface="Times New Roman"/>
                <a:cs typeface="Times New Roman"/>
              </a:rPr>
              <a:t>    </a:t>
            </a:r>
            <a:endParaRPr lang="cs-CZ" sz="1800" dirty="0">
              <a:latin typeface="Book Antiqua" pitchFamily="18" charset="0"/>
            </a:endParaRPr>
          </a:p>
          <a:p>
            <a:endParaRPr lang="cs-CZ" sz="2000" dirty="0">
              <a:latin typeface="Book Antiqua" pitchFamily="18" charset="0"/>
            </a:endParaRPr>
          </a:p>
          <a:p>
            <a:endParaRPr lang="cs-CZ" sz="2000" dirty="0">
              <a:latin typeface="Book Antiqua" pitchFamily="18" charset="0"/>
            </a:endParaRPr>
          </a:p>
          <a:p>
            <a:endParaRPr lang="cs-CZ" sz="2000" dirty="0">
              <a:latin typeface="Book Antiqua" pitchFamily="18" charset="0"/>
            </a:endParaRPr>
          </a:p>
          <a:p>
            <a:endParaRPr lang="cs-CZ" dirty="0"/>
          </a:p>
        </p:txBody>
      </p:sp>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latin typeface="Book Antiqua" pitchFamily="18" charset="0"/>
              </a:rPr>
              <a:t>FEHLERKORREKTUR</a:t>
            </a:r>
          </a:p>
        </p:txBody>
      </p:sp>
      <p:sp>
        <p:nvSpPr>
          <p:cNvPr id="3" name="Zástupný symbol pro obsah 2"/>
          <p:cNvSpPr>
            <a:spLocks noGrp="1"/>
          </p:cNvSpPr>
          <p:nvPr>
            <p:ph idx="1"/>
          </p:nvPr>
        </p:nvSpPr>
        <p:spPr/>
        <p:txBody>
          <a:bodyPr>
            <a:noAutofit/>
          </a:bodyPr>
          <a:lstStyle/>
          <a:p>
            <a:r>
              <a:rPr lang="cs-CZ" sz="1800" dirty="0">
                <a:latin typeface="Book Antiqua" pitchFamily="18" charset="0"/>
              </a:rPr>
              <a:t> 1) S: Maria </a:t>
            </a:r>
            <a:r>
              <a:rPr lang="cs-CZ" sz="1800" dirty="0" err="1">
                <a:latin typeface="Book Antiqua" pitchFamily="18" charset="0"/>
              </a:rPr>
              <a:t>will</a:t>
            </a:r>
            <a:r>
              <a:rPr lang="cs-CZ" sz="1800" dirty="0">
                <a:latin typeface="Book Antiqua" pitchFamily="18" charset="0"/>
              </a:rPr>
              <a:t> nach Berlin </a:t>
            </a:r>
            <a:r>
              <a:rPr lang="cs-CZ" sz="1800" dirty="0" err="1">
                <a:latin typeface="Book Antiqua" pitchFamily="18" charset="0"/>
              </a:rPr>
              <a:t>zu</a:t>
            </a:r>
            <a:r>
              <a:rPr lang="cs-CZ" sz="1800" dirty="0">
                <a:latin typeface="Book Antiqua" pitchFamily="18" charset="0"/>
              </a:rPr>
              <a:t> </a:t>
            </a:r>
            <a:r>
              <a:rPr lang="cs-CZ" sz="1800" dirty="0" err="1">
                <a:latin typeface="Book Antiqua" pitchFamily="18" charset="0"/>
              </a:rPr>
              <a:t>fahren</a:t>
            </a:r>
            <a:r>
              <a:rPr lang="cs-CZ" sz="1800" dirty="0">
                <a:latin typeface="Book Antiqua" pitchFamily="18" charset="0"/>
              </a:rPr>
              <a:t>.</a:t>
            </a:r>
          </a:p>
          <a:p>
            <a:r>
              <a:rPr lang="cs-CZ" sz="1800" dirty="0">
                <a:latin typeface="Book Antiqua" pitchFamily="18" charset="0"/>
              </a:rPr>
              <a:t>     L: Maria </a:t>
            </a:r>
            <a:r>
              <a:rPr lang="cs-CZ" sz="1800" dirty="0" err="1">
                <a:latin typeface="Book Antiqua" pitchFamily="18" charset="0"/>
              </a:rPr>
              <a:t>will</a:t>
            </a:r>
            <a:r>
              <a:rPr lang="cs-CZ" sz="1800" dirty="0">
                <a:latin typeface="Book Antiqua" pitchFamily="18" charset="0"/>
              </a:rPr>
              <a:t>? (L </a:t>
            </a:r>
            <a:r>
              <a:rPr lang="cs-CZ" sz="1800" dirty="0" err="1">
                <a:latin typeface="Book Antiqua" pitchFamily="18" charset="0"/>
              </a:rPr>
              <a:t>hebt</a:t>
            </a:r>
            <a:r>
              <a:rPr lang="cs-CZ" sz="1800" dirty="0">
                <a:latin typeface="Book Antiqua" pitchFamily="18" charset="0"/>
              </a:rPr>
              <a:t> </a:t>
            </a:r>
            <a:r>
              <a:rPr lang="cs-CZ" sz="1800" dirty="0" err="1">
                <a:latin typeface="Book Antiqua" pitchFamily="18" charset="0"/>
              </a:rPr>
              <a:t>die</a:t>
            </a:r>
            <a:r>
              <a:rPr lang="cs-CZ" sz="1800" dirty="0">
                <a:latin typeface="Book Antiqua" pitchFamily="18" charset="0"/>
              </a:rPr>
              <a:t> </a:t>
            </a:r>
            <a:r>
              <a:rPr lang="cs-CZ" sz="1800" dirty="0" err="1">
                <a:latin typeface="Book Antiqua" pitchFamily="18" charset="0"/>
              </a:rPr>
              <a:t>Stimme</a:t>
            </a:r>
            <a:r>
              <a:rPr lang="cs-CZ" sz="1800" dirty="0">
                <a:latin typeface="Book Antiqua" pitchFamily="18" charset="0"/>
              </a:rPr>
              <a:t>)</a:t>
            </a:r>
          </a:p>
          <a:p>
            <a:r>
              <a:rPr lang="cs-CZ" sz="1800" dirty="0">
                <a:latin typeface="Book Antiqua" pitchFamily="18" charset="0"/>
              </a:rPr>
              <a:t>     S: Maria </a:t>
            </a:r>
            <a:r>
              <a:rPr lang="cs-CZ" sz="1800" dirty="0" err="1">
                <a:latin typeface="Book Antiqua" pitchFamily="18" charset="0"/>
              </a:rPr>
              <a:t>will</a:t>
            </a:r>
            <a:r>
              <a:rPr lang="cs-CZ" sz="1800" dirty="0">
                <a:latin typeface="Book Antiqua" pitchFamily="18" charset="0"/>
              </a:rPr>
              <a:t> nach Berlin </a:t>
            </a:r>
            <a:r>
              <a:rPr lang="cs-CZ" sz="1800" dirty="0" err="1">
                <a:latin typeface="Book Antiqua" pitchFamily="18" charset="0"/>
              </a:rPr>
              <a:t>fahren</a:t>
            </a:r>
            <a:r>
              <a:rPr lang="cs-CZ" sz="1800" dirty="0">
                <a:latin typeface="Book Antiqua" pitchFamily="18" charset="0"/>
              </a:rPr>
              <a:t>.</a:t>
            </a:r>
          </a:p>
          <a:p>
            <a:r>
              <a:rPr lang="cs-CZ" sz="1800" dirty="0">
                <a:latin typeface="Book Antiqua" pitchFamily="18" charset="0"/>
              </a:rPr>
              <a:t>     L: </a:t>
            </a:r>
            <a:r>
              <a:rPr lang="cs-CZ" sz="1800" dirty="0" err="1">
                <a:latin typeface="Book Antiqua" pitchFamily="18" charset="0"/>
              </a:rPr>
              <a:t>Richtig</a:t>
            </a:r>
            <a:r>
              <a:rPr lang="cs-CZ" sz="1800" dirty="0">
                <a:latin typeface="Book Antiqua" pitchFamily="18" charset="0"/>
              </a:rPr>
              <a:t>, nach </a:t>
            </a:r>
            <a:r>
              <a:rPr lang="cs-CZ" sz="1800" dirty="0" err="1">
                <a:latin typeface="Book Antiqua" pitchFamily="18" charset="0"/>
              </a:rPr>
              <a:t>Modalverben</a:t>
            </a:r>
            <a:r>
              <a:rPr lang="cs-CZ" sz="1800" dirty="0">
                <a:latin typeface="Book Antiqua" pitchFamily="18" charset="0"/>
              </a:rPr>
              <a:t> ohne </a:t>
            </a:r>
            <a:r>
              <a:rPr lang="cs-CZ" sz="1800" dirty="0" err="1">
                <a:latin typeface="Book Antiqua" pitchFamily="18" charset="0"/>
              </a:rPr>
              <a:t>zu</a:t>
            </a:r>
            <a:r>
              <a:rPr lang="cs-CZ" sz="1800" dirty="0">
                <a:latin typeface="Book Antiqua" pitchFamily="18" charset="0"/>
              </a:rPr>
              <a:t>.</a:t>
            </a:r>
          </a:p>
          <a:p>
            <a:endParaRPr lang="cs-CZ" sz="1800" dirty="0">
              <a:latin typeface="Book Antiqua" pitchFamily="18" charset="0"/>
            </a:endParaRPr>
          </a:p>
          <a:p>
            <a:r>
              <a:rPr lang="cs-CZ" sz="1800" dirty="0">
                <a:latin typeface="Book Antiqua" pitchFamily="18" charset="0"/>
              </a:rPr>
              <a:t>2) L: </a:t>
            </a:r>
            <a:r>
              <a:rPr lang="cs-CZ" sz="1800" dirty="0" err="1">
                <a:latin typeface="Book Antiqua" pitchFamily="18" charset="0"/>
              </a:rPr>
              <a:t>Was</a:t>
            </a:r>
            <a:r>
              <a:rPr lang="cs-CZ" sz="1800" dirty="0">
                <a:latin typeface="Book Antiqua" pitchFamily="18" charset="0"/>
              </a:rPr>
              <a:t> </a:t>
            </a:r>
            <a:r>
              <a:rPr lang="cs-CZ" sz="1800" dirty="0" err="1">
                <a:latin typeface="Book Antiqua" pitchFamily="18" charset="0"/>
              </a:rPr>
              <a:t>machst</a:t>
            </a:r>
            <a:r>
              <a:rPr lang="cs-CZ" sz="1800" dirty="0">
                <a:latin typeface="Book Antiqua" pitchFamily="18" charset="0"/>
              </a:rPr>
              <a:t> </a:t>
            </a:r>
            <a:r>
              <a:rPr lang="cs-CZ" sz="1800" dirty="0" err="1">
                <a:latin typeface="Book Antiqua" pitchFamily="18" charset="0"/>
              </a:rPr>
              <a:t>du</a:t>
            </a:r>
            <a:r>
              <a:rPr lang="cs-CZ" sz="1800" dirty="0">
                <a:latin typeface="Book Antiqua" pitchFamily="18" charset="0"/>
              </a:rPr>
              <a:t> </a:t>
            </a:r>
            <a:r>
              <a:rPr lang="cs-CZ" sz="1800" dirty="0" err="1">
                <a:latin typeface="Book Antiqua" pitchFamily="18" charset="0"/>
              </a:rPr>
              <a:t>am</a:t>
            </a:r>
            <a:r>
              <a:rPr lang="cs-CZ" sz="1800" dirty="0">
                <a:latin typeface="Book Antiqua" pitchFamily="18" charset="0"/>
              </a:rPr>
              <a:t> </a:t>
            </a:r>
            <a:r>
              <a:rPr lang="cs-CZ" sz="1800" dirty="0" err="1">
                <a:latin typeface="Book Antiqua" pitchFamily="18" charset="0"/>
              </a:rPr>
              <a:t>Sonntag</a:t>
            </a:r>
            <a:r>
              <a:rPr lang="cs-CZ" sz="1800" dirty="0">
                <a:latin typeface="Book Antiqua" pitchFamily="18" charset="0"/>
              </a:rPr>
              <a:t>?</a:t>
            </a:r>
          </a:p>
          <a:p>
            <a:r>
              <a:rPr lang="cs-CZ" sz="1800" dirty="0">
                <a:latin typeface="Book Antiqua" pitchFamily="18" charset="0"/>
              </a:rPr>
              <a:t>    S: </a:t>
            </a:r>
            <a:r>
              <a:rPr lang="cs-CZ" sz="1800" dirty="0" err="1">
                <a:latin typeface="Book Antiqua" pitchFamily="18" charset="0"/>
              </a:rPr>
              <a:t>Am</a:t>
            </a:r>
            <a:r>
              <a:rPr lang="cs-CZ" sz="1800" dirty="0">
                <a:latin typeface="Book Antiqua" pitchFamily="18" charset="0"/>
              </a:rPr>
              <a:t> </a:t>
            </a:r>
            <a:r>
              <a:rPr lang="cs-CZ" sz="1800" dirty="0" err="1">
                <a:latin typeface="Book Antiqua" pitchFamily="18" charset="0"/>
              </a:rPr>
              <a:t>Sonntag</a:t>
            </a:r>
            <a:r>
              <a:rPr lang="cs-CZ" sz="1800" dirty="0">
                <a:latin typeface="Book Antiqua" pitchFamily="18" charset="0"/>
              </a:rPr>
              <a:t> </a:t>
            </a:r>
            <a:r>
              <a:rPr lang="cs-CZ" sz="1800" dirty="0" err="1">
                <a:latin typeface="Book Antiqua" pitchFamily="18" charset="0"/>
              </a:rPr>
              <a:t>ich</a:t>
            </a:r>
            <a:r>
              <a:rPr lang="cs-CZ" sz="1800" dirty="0">
                <a:latin typeface="Book Antiqua" pitchFamily="18" charset="0"/>
              </a:rPr>
              <a:t> </a:t>
            </a:r>
            <a:r>
              <a:rPr lang="cs-CZ" sz="1800" dirty="0" err="1">
                <a:latin typeface="Book Antiqua" pitchFamily="18" charset="0"/>
              </a:rPr>
              <a:t>gehe</a:t>
            </a:r>
            <a:r>
              <a:rPr lang="cs-CZ" sz="1800" dirty="0">
                <a:latin typeface="Book Antiqua" pitchFamily="18" charset="0"/>
              </a:rPr>
              <a:t>…..</a:t>
            </a:r>
          </a:p>
          <a:p>
            <a:r>
              <a:rPr lang="cs-CZ" sz="1800" dirty="0">
                <a:latin typeface="Book Antiqua" pitchFamily="18" charset="0"/>
              </a:rPr>
              <a:t>    L: (</a:t>
            </a:r>
            <a:r>
              <a:rPr lang="cs-CZ" sz="1800" dirty="0" err="1">
                <a:latin typeface="Book Antiqua" pitchFamily="18" charset="0"/>
              </a:rPr>
              <a:t>schnippst</a:t>
            </a:r>
            <a:r>
              <a:rPr lang="cs-CZ" sz="1800" dirty="0">
                <a:latin typeface="Book Antiqua" pitchFamily="18" charset="0"/>
              </a:rPr>
              <a:t> </a:t>
            </a:r>
            <a:r>
              <a:rPr lang="cs-CZ" sz="1800" dirty="0" err="1">
                <a:latin typeface="Book Antiqua" pitchFamily="18" charset="0"/>
              </a:rPr>
              <a:t>mit</a:t>
            </a:r>
            <a:r>
              <a:rPr lang="cs-CZ" sz="1800" dirty="0">
                <a:latin typeface="Book Antiqua" pitchFamily="18" charset="0"/>
              </a:rPr>
              <a:t> den </a:t>
            </a:r>
            <a:r>
              <a:rPr lang="cs-CZ" sz="1800" dirty="0" err="1">
                <a:latin typeface="Book Antiqua" pitchFamily="18" charset="0"/>
              </a:rPr>
              <a:t>Fingern</a:t>
            </a:r>
            <a:r>
              <a:rPr lang="cs-CZ" sz="1800" dirty="0">
                <a:latin typeface="Book Antiqua" pitchFamily="18" charset="0"/>
              </a:rPr>
              <a:t>)</a:t>
            </a:r>
          </a:p>
          <a:p>
            <a:r>
              <a:rPr lang="cs-CZ" sz="1800" dirty="0">
                <a:latin typeface="Book Antiqua" pitchFamily="18" charset="0"/>
              </a:rPr>
              <a:t>    S: </a:t>
            </a:r>
            <a:r>
              <a:rPr lang="cs-CZ" sz="1800" dirty="0" err="1">
                <a:latin typeface="Book Antiqua" pitchFamily="18" charset="0"/>
              </a:rPr>
              <a:t>gehe</a:t>
            </a:r>
            <a:r>
              <a:rPr lang="cs-CZ" sz="1800" dirty="0">
                <a:latin typeface="Book Antiqua" pitchFamily="18" charset="0"/>
              </a:rPr>
              <a:t> </a:t>
            </a:r>
            <a:r>
              <a:rPr lang="cs-CZ" sz="1800" dirty="0" err="1">
                <a:latin typeface="Book Antiqua" pitchFamily="18" charset="0"/>
              </a:rPr>
              <a:t>ich</a:t>
            </a:r>
            <a:r>
              <a:rPr lang="cs-CZ" sz="1800" dirty="0">
                <a:latin typeface="Book Antiqua" pitchFamily="18" charset="0"/>
              </a:rPr>
              <a:t> </a:t>
            </a:r>
            <a:r>
              <a:rPr lang="cs-CZ" sz="1800" dirty="0" err="1">
                <a:latin typeface="Book Antiqua" pitchFamily="18" charset="0"/>
              </a:rPr>
              <a:t>zum</a:t>
            </a:r>
            <a:r>
              <a:rPr lang="cs-CZ" sz="1800" dirty="0">
                <a:latin typeface="Book Antiqua" pitchFamily="18" charset="0"/>
              </a:rPr>
              <a:t> </a:t>
            </a:r>
            <a:r>
              <a:rPr lang="cs-CZ" sz="1800" dirty="0" err="1">
                <a:latin typeface="Book Antiqua" pitchFamily="18" charset="0"/>
              </a:rPr>
              <a:t>Tanzen</a:t>
            </a:r>
            <a:r>
              <a:rPr lang="cs-CZ" sz="1800" dirty="0">
                <a:latin typeface="Book Antiqua" pitchFamily="18" charset="0"/>
              </a:rPr>
              <a:t>.</a:t>
            </a:r>
          </a:p>
          <a:p>
            <a:r>
              <a:rPr lang="cs-CZ" sz="1800" dirty="0">
                <a:latin typeface="Book Antiqua" pitchFamily="18" charset="0"/>
              </a:rPr>
              <a:t>    L: </a:t>
            </a:r>
            <a:r>
              <a:rPr lang="cs-CZ" sz="1800" dirty="0" err="1">
                <a:latin typeface="Book Antiqua" pitchFamily="18" charset="0"/>
              </a:rPr>
              <a:t>Du</a:t>
            </a:r>
            <a:r>
              <a:rPr lang="cs-CZ" sz="1800" dirty="0">
                <a:latin typeface="Book Antiqua" pitchFamily="18" charset="0"/>
              </a:rPr>
              <a:t> </a:t>
            </a:r>
            <a:r>
              <a:rPr lang="cs-CZ" sz="1800" dirty="0" err="1">
                <a:latin typeface="Book Antiqua" pitchFamily="18" charset="0"/>
              </a:rPr>
              <a:t>gehst</a:t>
            </a:r>
            <a:r>
              <a:rPr lang="cs-CZ" sz="1800" dirty="0">
                <a:latin typeface="Book Antiqua" pitchFamily="18" charset="0"/>
              </a:rPr>
              <a:t> </a:t>
            </a:r>
            <a:r>
              <a:rPr lang="cs-CZ" sz="1800" dirty="0" err="1">
                <a:latin typeface="Book Antiqua" pitchFamily="18" charset="0"/>
              </a:rPr>
              <a:t>zum</a:t>
            </a:r>
            <a:r>
              <a:rPr lang="cs-CZ" sz="1800" dirty="0">
                <a:latin typeface="Book Antiqua" pitchFamily="18" charset="0"/>
              </a:rPr>
              <a:t> </a:t>
            </a:r>
            <a:r>
              <a:rPr lang="cs-CZ" sz="1800" dirty="0" err="1">
                <a:latin typeface="Book Antiqua" pitchFamily="18" charset="0"/>
              </a:rPr>
              <a:t>Tanzen</a:t>
            </a:r>
            <a:r>
              <a:rPr lang="cs-CZ" sz="1800" dirty="0">
                <a:latin typeface="Book Antiqua" pitchFamily="18" charset="0"/>
              </a:rPr>
              <a:t>.</a:t>
            </a:r>
          </a:p>
          <a:p>
            <a:endParaRPr lang="cs-CZ" sz="1800" dirty="0">
              <a:latin typeface="Book Antiqua" pitchFamily="18" charset="0"/>
            </a:endParaRPr>
          </a:p>
          <a:p>
            <a:r>
              <a:rPr lang="cs-CZ" sz="1800" dirty="0">
                <a:latin typeface="Book Antiqua" pitchFamily="18" charset="0"/>
              </a:rPr>
              <a:t>3) L: </a:t>
            </a:r>
            <a:r>
              <a:rPr lang="cs-CZ" sz="1800" dirty="0" err="1">
                <a:latin typeface="Book Antiqua" pitchFamily="18" charset="0"/>
              </a:rPr>
              <a:t>Was</a:t>
            </a:r>
            <a:r>
              <a:rPr lang="cs-CZ" sz="1800" dirty="0">
                <a:latin typeface="Book Antiqua" pitchFamily="18" charset="0"/>
              </a:rPr>
              <a:t> </a:t>
            </a:r>
            <a:r>
              <a:rPr lang="cs-CZ" sz="1800" dirty="0" err="1">
                <a:latin typeface="Book Antiqua" pitchFamily="18" charset="0"/>
              </a:rPr>
              <a:t>war</a:t>
            </a:r>
            <a:r>
              <a:rPr lang="cs-CZ" sz="1800" dirty="0">
                <a:latin typeface="Book Antiqua" pitchFamily="18" charset="0"/>
              </a:rPr>
              <a:t> </a:t>
            </a:r>
            <a:r>
              <a:rPr lang="cs-CZ" sz="1800" dirty="0" err="1">
                <a:latin typeface="Book Antiqua" pitchFamily="18" charset="0"/>
              </a:rPr>
              <a:t>auf</a:t>
            </a:r>
            <a:r>
              <a:rPr lang="cs-CZ" sz="1800" dirty="0">
                <a:latin typeface="Book Antiqua" pitchFamily="18" charset="0"/>
              </a:rPr>
              <a:t> der Stra</a:t>
            </a:r>
            <a:r>
              <a:rPr lang="el-GR" sz="1800" dirty="0">
                <a:latin typeface="Book Antiqua" pitchFamily="18" charset="0"/>
                <a:cs typeface="Times New Roman"/>
              </a:rPr>
              <a:t>β</a:t>
            </a:r>
            <a:r>
              <a:rPr lang="cs-CZ" sz="1800" dirty="0">
                <a:latin typeface="Book Antiqua" pitchFamily="18" charset="0"/>
                <a:cs typeface="Times New Roman"/>
              </a:rPr>
              <a:t>e?</a:t>
            </a:r>
          </a:p>
          <a:p>
            <a:r>
              <a:rPr lang="cs-CZ" sz="1800" dirty="0">
                <a:latin typeface="Book Antiqua" pitchFamily="18" charset="0"/>
                <a:cs typeface="Times New Roman"/>
              </a:rPr>
              <a:t>    S: Der </a:t>
            </a:r>
            <a:r>
              <a:rPr lang="cs-CZ" sz="1800" dirty="0" err="1">
                <a:latin typeface="Book Antiqua" pitchFamily="18" charset="0"/>
                <a:cs typeface="Times New Roman"/>
              </a:rPr>
              <a:t>Trafic</a:t>
            </a:r>
            <a:r>
              <a:rPr lang="cs-CZ" sz="1800" dirty="0">
                <a:latin typeface="Book Antiqua" pitchFamily="18" charset="0"/>
                <a:cs typeface="Times New Roman"/>
              </a:rPr>
              <a:t>.</a:t>
            </a:r>
          </a:p>
          <a:p>
            <a:r>
              <a:rPr lang="cs-CZ" sz="1800" dirty="0">
                <a:latin typeface="Book Antiqua" pitchFamily="18" charset="0"/>
                <a:cs typeface="Times New Roman"/>
              </a:rPr>
              <a:t>    L: (</a:t>
            </a:r>
            <a:r>
              <a:rPr lang="cs-CZ" sz="1800" dirty="0" err="1">
                <a:latin typeface="Book Antiqua" pitchFamily="18" charset="0"/>
                <a:cs typeface="Times New Roman"/>
              </a:rPr>
              <a:t>die</a:t>
            </a:r>
            <a:r>
              <a:rPr lang="cs-CZ" sz="1800" dirty="0">
                <a:latin typeface="Book Antiqua" pitchFamily="18" charset="0"/>
                <a:cs typeface="Times New Roman"/>
              </a:rPr>
              <a:t> </a:t>
            </a:r>
            <a:r>
              <a:rPr lang="cs-CZ" sz="1800" dirty="0" err="1">
                <a:latin typeface="Book Antiqua" pitchFamily="18" charset="0"/>
                <a:cs typeface="Times New Roman"/>
              </a:rPr>
              <a:t>Lehrerin</a:t>
            </a:r>
            <a:r>
              <a:rPr lang="cs-CZ" sz="1800" dirty="0">
                <a:latin typeface="Book Antiqua" pitchFamily="18" charset="0"/>
                <a:cs typeface="Times New Roman"/>
              </a:rPr>
              <a:t> </a:t>
            </a:r>
            <a:r>
              <a:rPr lang="cs-CZ" sz="1800" dirty="0" err="1">
                <a:latin typeface="Book Antiqua" pitchFamily="18" charset="0"/>
                <a:cs typeface="Times New Roman"/>
              </a:rPr>
              <a:t>lacht</a:t>
            </a:r>
            <a:r>
              <a:rPr lang="cs-CZ" sz="1800" dirty="0">
                <a:latin typeface="Book Antiqua" pitchFamily="18" charset="0"/>
                <a:cs typeface="Times New Roman"/>
              </a:rPr>
              <a:t>), der </a:t>
            </a:r>
            <a:r>
              <a:rPr lang="cs-CZ" sz="1800" dirty="0" err="1">
                <a:latin typeface="Book Antiqua" pitchFamily="18" charset="0"/>
                <a:cs typeface="Times New Roman"/>
              </a:rPr>
              <a:t>Verkehr</a:t>
            </a:r>
            <a:endParaRPr lang="cs-CZ" sz="1800" dirty="0">
              <a:latin typeface="Book Antiqua"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latin typeface="Book Antiqua" pitchFamily="18" charset="0"/>
              </a:rPr>
              <a:t>MÜNDLICHE FEHLERKORREKTUR</a:t>
            </a:r>
          </a:p>
        </p:txBody>
      </p:sp>
      <p:sp>
        <p:nvSpPr>
          <p:cNvPr id="3" name="Zástupný symbol pro obsah 2"/>
          <p:cNvSpPr>
            <a:spLocks noGrp="1"/>
          </p:cNvSpPr>
          <p:nvPr>
            <p:ph idx="1"/>
          </p:nvPr>
        </p:nvSpPr>
        <p:spPr/>
        <p:txBody>
          <a:bodyPr>
            <a:normAutofit/>
          </a:bodyPr>
          <a:lstStyle/>
          <a:p>
            <a:r>
              <a:rPr lang="cs-CZ" sz="2000" dirty="0" err="1"/>
              <a:t>Frage</a:t>
            </a:r>
            <a:r>
              <a:rPr lang="cs-CZ" sz="2000" dirty="0"/>
              <a:t> 7 -</a:t>
            </a:r>
            <a:r>
              <a:rPr lang="de-DE" sz="2000" i="1" dirty="0">
                <a:latin typeface="Book Antiqua" pitchFamily="18" charset="0"/>
              </a:rPr>
              <a:t> Welche Reaktionen auf Korrekturen kennen Sie von Ihren Schülern?</a:t>
            </a:r>
            <a:endParaRPr lang="cs-CZ" sz="2000" i="1" dirty="0">
              <a:latin typeface="Book Antiqua" pitchFamily="18" charset="0"/>
            </a:endParaRPr>
          </a:p>
          <a:p>
            <a:endParaRPr lang="cs-CZ" sz="1800" dirty="0">
              <a:latin typeface="Book Antiqua" pitchFamily="18" charset="0"/>
            </a:endParaRPr>
          </a:p>
          <a:p>
            <a:endParaRPr lang="cs-CZ" sz="1900" dirty="0">
              <a:latin typeface="Book Antiqua" pitchFamily="18" charset="0"/>
            </a:endParaRPr>
          </a:p>
        </p:txBody>
      </p:sp>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latin typeface="Book Antiqua" pitchFamily="18" charset="0"/>
              </a:rPr>
              <a:t>MÜNDLICHE FEHLERKORREKTUR</a:t>
            </a:r>
          </a:p>
        </p:txBody>
      </p:sp>
      <p:sp>
        <p:nvSpPr>
          <p:cNvPr id="3" name="Zástupný symbol pro obsah 2"/>
          <p:cNvSpPr>
            <a:spLocks noGrp="1"/>
          </p:cNvSpPr>
          <p:nvPr>
            <p:ph idx="1"/>
          </p:nvPr>
        </p:nvSpPr>
        <p:spPr/>
        <p:txBody>
          <a:bodyPr>
            <a:normAutofit/>
          </a:bodyPr>
          <a:lstStyle/>
          <a:p>
            <a:r>
              <a:rPr lang="cs-CZ" sz="2000" dirty="0" err="1"/>
              <a:t>Frage</a:t>
            </a:r>
            <a:r>
              <a:rPr lang="cs-CZ" sz="2000" dirty="0"/>
              <a:t> 8 - </a:t>
            </a:r>
            <a:r>
              <a:rPr lang="de-DE" sz="2000" i="1" dirty="0">
                <a:latin typeface="Book Antiqua" pitchFamily="18" charset="0"/>
              </a:rPr>
              <a:t>Welche Sprache benutzen Sie bei der Korrektur?</a:t>
            </a:r>
            <a:endParaRPr lang="cs-CZ" sz="2000" i="1" dirty="0">
              <a:latin typeface="Book Antiqua" pitchFamily="18" charset="0"/>
            </a:endParaRPr>
          </a:p>
          <a:p>
            <a:endParaRPr lang="cs-CZ" sz="2000" i="1" dirty="0">
              <a:latin typeface="Book Antiqua" pitchFamily="18" charset="0"/>
            </a:endParaRPr>
          </a:p>
          <a:p>
            <a:r>
              <a:rPr lang="cs-CZ" sz="2000" i="1" dirty="0">
                <a:latin typeface="Book Antiqua" pitchFamily="18" charset="0"/>
              </a:rPr>
              <a:t>- </a:t>
            </a:r>
            <a:r>
              <a:rPr lang="de-DE" sz="2000" dirty="0">
                <a:latin typeface="Book Antiqua" pitchFamily="18" charset="0"/>
              </a:rPr>
              <a:t>Dem Lerner soll der Fehler nach der Korrektur immer begründet werden, nur die Korrektur kann ihm nicht viel helfen (</a:t>
            </a:r>
            <a:r>
              <a:rPr lang="de-DE" sz="2000" dirty="0" err="1">
                <a:latin typeface="Book Antiqua" pitchFamily="18" charset="0"/>
              </a:rPr>
              <a:t>Heyd</a:t>
            </a:r>
            <a:r>
              <a:rPr lang="de-DE" sz="2000" dirty="0">
                <a:latin typeface="Book Antiqua" pitchFamily="18" charset="0"/>
              </a:rPr>
              <a:t> 1990:232). Wenn es dem Lerner in der Zielsprache nicht klar ist, wo der Fehler liegt, ist es wichtig, ihm mit Hilfe der Muttersprache den Fehler zu erläutern.</a:t>
            </a:r>
            <a:endParaRPr lang="cs-CZ" sz="2000" i="1" dirty="0">
              <a:latin typeface="Book Antiqua" pitchFamily="18" charset="0"/>
            </a:endParaRPr>
          </a:p>
          <a:p>
            <a:endParaRPr lang="cs-CZ" sz="2000" dirty="0">
              <a:latin typeface="Book Antiqua" pitchFamily="18" charset="0"/>
            </a:endParaRPr>
          </a:p>
        </p:txBody>
      </p:sp>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latin typeface="Book Antiqua" pitchFamily="18" charset="0"/>
              </a:rPr>
              <a:t>MÜNDLICHE FEHLERKORREKTUR/LEHRERKORREKTUR</a:t>
            </a:r>
          </a:p>
        </p:txBody>
      </p:sp>
      <p:sp>
        <p:nvSpPr>
          <p:cNvPr id="3" name="Zástupný symbol pro obsah 2"/>
          <p:cNvSpPr>
            <a:spLocks noGrp="1"/>
          </p:cNvSpPr>
          <p:nvPr>
            <p:ph idx="1"/>
          </p:nvPr>
        </p:nvSpPr>
        <p:spPr/>
        <p:txBody>
          <a:bodyPr>
            <a:normAutofit/>
          </a:bodyPr>
          <a:lstStyle/>
          <a:p>
            <a:r>
              <a:rPr lang="cs-CZ" sz="2000" dirty="0" err="1">
                <a:latin typeface="Book Antiqua" pitchFamily="18" charset="0"/>
              </a:rPr>
              <a:t>wir</a:t>
            </a:r>
            <a:r>
              <a:rPr lang="cs-CZ" sz="2000" dirty="0">
                <a:latin typeface="Book Antiqua" pitchFamily="18" charset="0"/>
              </a:rPr>
              <a:t> </a:t>
            </a:r>
            <a:r>
              <a:rPr lang="cs-CZ" sz="2000" dirty="0" err="1">
                <a:latin typeface="Book Antiqua" pitchFamily="18" charset="0"/>
              </a:rPr>
              <a:t>unterscheiden</a:t>
            </a:r>
            <a:r>
              <a:rPr lang="cs-CZ" sz="2000" dirty="0">
                <a:latin typeface="Book Antiqua" pitchFamily="18" charset="0"/>
              </a:rPr>
              <a:t> </a:t>
            </a:r>
            <a:r>
              <a:rPr lang="cs-CZ" sz="2000" dirty="0" err="1">
                <a:latin typeface="Book Antiqua" pitchFamily="18" charset="0"/>
              </a:rPr>
              <a:t>zwei</a:t>
            </a:r>
            <a:r>
              <a:rPr lang="cs-CZ" sz="2000" dirty="0">
                <a:latin typeface="Book Antiqua" pitchFamily="18" charset="0"/>
              </a:rPr>
              <a:t> </a:t>
            </a:r>
            <a:r>
              <a:rPr lang="cs-CZ" sz="2000" dirty="0" err="1">
                <a:latin typeface="Book Antiqua" pitchFamily="18" charset="0"/>
              </a:rPr>
              <a:t>Arten</a:t>
            </a:r>
            <a:r>
              <a:rPr lang="cs-CZ" sz="2000" dirty="0">
                <a:latin typeface="Book Antiqua" pitchFamily="18" charset="0"/>
              </a:rPr>
              <a:t> der </a:t>
            </a:r>
            <a:r>
              <a:rPr lang="cs-CZ" sz="2000" u="sng" dirty="0" err="1">
                <a:latin typeface="Book Antiqua" pitchFamily="18" charset="0"/>
              </a:rPr>
              <a:t>Lehrerkorrektur</a:t>
            </a:r>
            <a:r>
              <a:rPr lang="cs-CZ" sz="2000" dirty="0">
                <a:latin typeface="Book Antiqua" pitchFamily="18" charset="0"/>
              </a:rPr>
              <a:t>:</a:t>
            </a:r>
          </a:p>
          <a:p>
            <a:endParaRPr lang="cs-CZ" sz="2000" dirty="0">
              <a:latin typeface="Book Antiqua" pitchFamily="18" charset="0"/>
            </a:endParaRPr>
          </a:p>
          <a:p>
            <a:r>
              <a:rPr lang="cs-CZ" sz="2000" dirty="0">
                <a:latin typeface="Book Antiqua" pitchFamily="18" charset="0"/>
              </a:rPr>
              <a:t>1) </a:t>
            </a:r>
            <a:r>
              <a:rPr lang="cs-CZ" sz="2000" i="1" dirty="0" err="1">
                <a:latin typeface="Book Antiqua" pitchFamily="18" charset="0"/>
              </a:rPr>
              <a:t>explizite</a:t>
            </a:r>
            <a:r>
              <a:rPr lang="cs-CZ" sz="2000" i="1" dirty="0">
                <a:latin typeface="Book Antiqua" pitchFamily="18" charset="0"/>
              </a:rPr>
              <a:t> </a:t>
            </a:r>
            <a:r>
              <a:rPr lang="cs-CZ" sz="2000" i="1" dirty="0" err="1">
                <a:latin typeface="Book Antiqua" pitchFamily="18" charset="0"/>
              </a:rPr>
              <a:t>Korrektur</a:t>
            </a:r>
            <a:endParaRPr lang="cs-CZ" sz="2000" i="1" dirty="0">
              <a:latin typeface="Book Antiqua" pitchFamily="18" charset="0"/>
            </a:endParaRPr>
          </a:p>
          <a:p>
            <a:r>
              <a:rPr lang="cs-CZ" sz="2000" dirty="0">
                <a:latin typeface="Book Antiqua" pitchFamily="18" charset="0"/>
              </a:rPr>
              <a:t>2) </a:t>
            </a:r>
            <a:r>
              <a:rPr lang="cs-CZ" sz="2000" i="1" dirty="0" err="1">
                <a:latin typeface="Book Antiqua" pitchFamily="18" charset="0"/>
              </a:rPr>
              <a:t>implizite</a:t>
            </a:r>
            <a:r>
              <a:rPr lang="cs-CZ" sz="2000" i="1" dirty="0">
                <a:latin typeface="Book Antiqua" pitchFamily="18" charset="0"/>
              </a:rPr>
              <a:t> </a:t>
            </a:r>
            <a:r>
              <a:rPr lang="cs-CZ" sz="2000" i="1" dirty="0" err="1">
                <a:latin typeface="Book Antiqua" pitchFamily="18" charset="0"/>
              </a:rPr>
              <a:t>Korrektur</a:t>
            </a:r>
            <a:endParaRPr lang="cs-CZ" sz="2000" i="1" dirty="0">
              <a:latin typeface="Book Antiqua" pitchFamily="18" charset="0"/>
            </a:endParaRPr>
          </a:p>
          <a:p>
            <a:endParaRPr lang="cs-CZ" sz="2000" dirty="0">
              <a:latin typeface="Book Antiqua" pitchFamily="18" charset="0"/>
            </a:endParaRPr>
          </a:p>
          <a:p>
            <a:r>
              <a:rPr lang="cs-CZ" sz="2000" dirty="0" err="1">
                <a:latin typeface="Book Antiqua" pitchFamily="18" charset="0"/>
              </a:rPr>
              <a:t>Beispiele</a:t>
            </a:r>
            <a:r>
              <a:rPr lang="cs-CZ" sz="2000" dirty="0">
                <a:latin typeface="Book Antiqua" pitchFamily="18" charset="0"/>
              </a:rPr>
              <a:t>?</a:t>
            </a:r>
          </a:p>
          <a:p>
            <a:r>
              <a:rPr lang="cs-CZ" sz="2000" dirty="0" err="1">
                <a:latin typeface="Book Antiqua" pitchFamily="18" charset="0"/>
              </a:rPr>
              <a:t>Welche</a:t>
            </a:r>
            <a:r>
              <a:rPr lang="cs-CZ" sz="2000" dirty="0">
                <a:latin typeface="Book Antiqua" pitchFamily="18" charset="0"/>
              </a:rPr>
              <a:t> </a:t>
            </a:r>
            <a:r>
              <a:rPr lang="cs-CZ" sz="2000" dirty="0" err="1">
                <a:latin typeface="Book Antiqua" pitchFamily="18" charset="0"/>
              </a:rPr>
              <a:t>von</a:t>
            </a:r>
            <a:r>
              <a:rPr lang="cs-CZ" sz="2000" dirty="0">
                <a:latin typeface="Book Antiqua" pitchFamily="18" charset="0"/>
              </a:rPr>
              <a:t> </a:t>
            </a:r>
            <a:r>
              <a:rPr lang="cs-CZ" sz="2000" dirty="0" err="1">
                <a:latin typeface="Book Antiqua" pitchFamily="18" charset="0"/>
              </a:rPr>
              <a:t>diesen</a:t>
            </a:r>
            <a:r>
              <a:rPr lang="cs-CZ" sz="2000" dirty="0">
                <a:latin typeface="Book Antiqua" pitchFamily="18" charset="0"/>
              </a:rPr>
              <a:t> </a:t>
            </a:r>
            <a:r>
              <a:rPr lang="cs-CZ" sz="2000" dirty="0" err="1">
                <a:latin typeface="Book Antiqua" pitchFamily="18" charset="0"/>
              </a:rPr>
              <a:t>Korrekturen</a:t>
            </a:r>
            <a:r>
              <a:rPr lang="cs-CZ" sz="2000" dirty="0">
                <a:latin typeface="Book Antiqua" pitchFamily="18" charset="0"/>
              </a:rPr>
              <a:t> </a:t>
            </a:r>
            <a:r>
              <a:rPr lang="cs-CZ" sz="2000" dirty="0" err="1">
                <a:latin typeface="Book Antiqua" pitchFamily="18" charset="0"/>
              </a:rPr>
              <a:t>werden</a:t>
            </a:r>
            <a:r>
              <a:rPr lang="cs-CZ" sz="2000" dirty="0">
                <a:latin typeface="Book Antiqua" pitchFamily="18" charset="0"/>
              </a:rPr>
              <a:t> </a:t>
            </a:r>
            <a:r>
              <a:rPr lang="cs-CZ" sz="2000" dirty="0" err="1">
                <a:latin typeface="Book Antiqua" pitchFamily="18" charset="0"/>
              </a:rPr>
              <a:t>seltener</a:t>
            </a:r>
            <a:r>
              <a:rPr lang="cs-CZ" sz="2000" dirty="0">
                <a:latin typeface="Book Antiqua" pitchFamily="18" charset="0"/>
              </a:rPr>
              <a:t> </a:t>
            </a:r>
            <a:r>
              <a:rPr lang="cs-CZ" sz="2000" dirty="0" err="1">
                <a:latin typeface="Book Antiqua" pitchFamily="18" charset="0"/>
              </a:rPr>
              <a:t>im</a:t>
            </a:r>
            <a:r>
              <a:rPr lang="cs-CZ" sz="2000" dirty="0">
                <a:latin typeface="Book Antiqua" pitchFamily="18" charset="0"/>
              </a:rPr>
              <a:t> </a:t>
            </a:r>
            <a:r>
              <a:rPr lang="cs-CZ" sz="2000" dirty="0" err="1">
                <a:latin typeface="Book Antiqua" pitchFamily="18" charset="0"/>
              </a:rPr>
              <a:t>Unterricht</a:t>
            </a:r>
            <a:r>
              <a:rPr lang="cs-CZ" sz="2000" dirty="0">
                <a:latin typeface="Book Antiqua" pitchFamily="18" charset="0"/>
              </a:rPr>
              <a:t> </a:t>
            </a:r>
            <a:r>
              <a:rPr lang="cs-CZ" sz="2000" dirty="0" err="1">
                <a:latin typeface="Book Antiqua" pitchFamily="18" charset="0"/>
              </a:rPr>
              <a:t>benutzt</a:t>
            </a:r>
            <a:r>
              <a:rPr lang="cs-CZ" sz="2000" dirty="0">
                <a:latin typeface="Book Antiqua" pitchFamily="18" charset="0"/>
              </a:rPr>
              <a:t>? </a:t>
            </a:r>
            <a:r>
              <a:rPr lang="cs-CZ" sz="2000" dirty="0" err="1">
                <a:latin typeface="Book Antiqua" pitchFamily="18" charset="0"/>
              </a:rPr>
              <a:t>Warum</a:t>
            </a:r>
            <a:r>
              <a:rPr lang="cs-CZ" sz="2000" dirty="0">
                <a:latin typeface="Book Antiqua" pitchFamily="18" charset="0"/>
              </a:rPr>
              <a:t>?</a:t>
            </a:r>
          </a:p>
          <a:p>
            <a:r>
              <a:rPr lang="cs-CZ" sz="2000" dirty="0" err="1">
                <a:latin typeface="Book Antiqua" pitchFamily="18" charset="0"/>
              </a:rPr>
              <a:t>Gruppenarbeit</a:t>
            </a:r>
            <a:endParaRPr lang="cs-CZ" sz="2000" dirty="0">
              <a:latin typeface="Book Antiqua" pitchFamily="18" charset="0"/>
            </a:endParaRPr>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latin typeface="Book Antiqua" pitchFamily="18" charset="0"/>
              </a:rPr>
              <a:t>MÜNDLICHE FEHLERKORREKTUR</a:t>
            </a:r>
          </a:p>
        </p:txBody>
      </p:sp>
      <p:sp>
        <p:nvSpPr>
          <p:cNvPr id="3" name="Zástupný symbol pro obsah 2"/>
          <p:cNvSpPr>
            <a:spLocks noGrp="1"/>
          </p:cNvSpPr>
          <p:nvPr>
            <p:ph idx="1"/>
          </p:nvPr>
        </p:nvSpPr>
        <p:spPr/>
        <p:txBody>
          <a:bodyPr>
            <a:normAutofit fontScale="92500" lnSpcReduction="10000"/>
          </a:bodyPr>
          <a:lstStyle/>
          <a:p>
            <a:r>
              <a:rPr lang="cs-CZ" sz="2000" i="1" u="sng" dirty="0" err="1">
                <a:latin typeface="Book Antiqua" pitchFamily="18" charset="0"/>
              </a:rPr>
              <a:t>explizite</a:t>
            </a:r>
            <a:r>
              <a:rPr lang="cs-CZ" sz="2000" i="1" u="sng" dirty="0">
                <a:latin typeface="Book Antiqua" pitchFamily="18" charset="0"/>
              </a:rPr>
              <a:t> </a:t>
            </a:r>
            <a:r>
              <a:rPr lang="cs-CZ" sz="2000" i="1" u="sng" dirty="0" err="1">
                <a:latin typeface="Book Antiqua" pitchFamily="18" charset="0"/>
              </a:rPr>
              <a:t>Korrektur</a:t>
            </a:r>
            <a:r>
              <a:rPr lang="cs-CZ" sz="2000" i="1" u="sng" dirty="0">
                <a:latin typeface="Book Antiqua" pitchFamily="18" charset="0"/>
              </a:rPr>
              <a:t> </a:t>
            </a:r>
            <a:r>
              <a:rPr lang="cs-CZ" sz="2000" dirty="0">
                <a:latin typeface="Book Antiqua" pitchFamily="18" charset="0"/>
              </a:rPr>
              <a:t>- </a:t>
            </a:r>
            <a:r>
              <a:rPr lang="de-DE" sz="2000" dirty="0">
                <a:latin typeface="Book Antiqua" pitchFamily="18" charset="0"/>
              </a:rPr>
              <a:t>Die explizite (direkte) Korrektur bezieht sich auf das Korrekturverhalten, in dem die Lehrkraft den Fehler korrigiert und die richtige Antwort angibt, z.B. </a:t>
            </a:r>
            <a:endParaRPr lang="cs-CZ" sz="2000" dirty="0">
              <a:latin typeface="Book Antiqua" pitchFamily="18" charset="0"/>
            </a:endParaRPr>
          </a:p>
          <a:p>
            <a:endParaRPr lang="cs-CZ" sz="2000" dirty="0">
              <a:latin typeface="Book Antiqua" pitchFamily="18" charset="0"/>
            </a:endParaRPr>
          </a:p>
          <a:p>
            <a:r>
              <a:rPr lang="de-DE" sz="2000" dirty="0">
                <a:latin typeface="Book Antiqua" pitchFamily="18" charset="0"/>
              </a:rPr>
              <a:t>S: In Deutschland die Studenten studieren sehr mehr. </a:t>
            </a:r>
            <a:endParaRPr lang="cs-CZ" sz="2000" dirty="0">
              <a:latin typeface="Book Antiqua" pitchFamily="18" charset="0"/>
            </a:endParaRPr>
          </a:p>
          <a:p>
            <a:r>
              <a:rPr lang="de-DE" sz="2000" dirty="0">
                <a:latin typeface="Book Antiqua" pitchFamily="18" charset="0"/>
              </a:rPr>
              <a:t>L: viel mehr</a:t>
            </a:r>
            <a:endParaRPr lang="cs-CZ" sz="2000" dirty="0">
              <a:latin typeface="Book Antiqua" pitchFamily="18" charset="0"/>
            </a:endParaRPr>
          </a:p>
          <a:p>
            <a:endParaRPr lang="cs-CZ" sz="2000" dirty="0">
              <a:latin typeface="Book Antiqua" pitchFamily="18" charset="0"/>
            </a:endParaRPr>
          </a:p>
          <a:p>
            <a:r>
              <a:rPr lang="cs-CZ" sz="2000" i="1" u="sng" dirty="0" err="1">
                <a:latin typeface="Book Antiqua" pitchFamily="18" charset="0"/>
              </a:rPr>
              <a:t>implizite</a:t>
            </a:r>
            <a:r>
              <a:rPr lang="cs-CZ" sz="2000" i="1" u="sng" dirty="0">
                <a:latin typeface="Book Antiqua" pitchFamily="18" charset="0"/>
              </a:rPr>
              <a:t> </a:t>
            </a:r>
            <a:r>
              <a:rPr lang="cs-CZ" sz="2000" i="1" u="sng" dirty="0" err="1">
                <a:latin typeface="Book Antiqua" pitchFamily="18" charset="0"/>
              </a:rPr>
              <a:t>Korrektur</a:t>
            </a:r>
            <a:r>
              <a:rPr lang="cs-CZ" sz="2000" dirty="0">
                <a:latin typeface="Book Antiqua" pitchFamily="18" charset="0"/>
              </a:rPr>
              <a:t> - </a:t>
            </a:r>
            <a:r>
              <a:rPr lang="de-DE" sz="2000" dirty="0">
                <a:latin typeface="Book Antiqua" pitchFamily="18" charset="0"/>
              </a:rPr>
              <a:t>In der impliziten (indirekten) Korrektur wiederholt die Lehrkraft den Fehler oder paraphrasiert ihn oder stellt eine Nachfrage. Die Lehrer weisen die Schüler auf den Fehler auf, korrigieren es aber nicht selber, z.B. </a:t>
            </a:r>
            <a:endParaRPr lang="cs-CZ" sz="2000" dirty="0">
              <a:latin typeface="Book Antiqua" pitchFamily="18" charset="0"/>
            </a:endParaRPr>
          </a:p>
          <a:p>
            <a:endParaRPr lang="cs-CZ" sz="2000" dirty="0">
              <a:latin typeface="Book Antiqua" pitchFamily="18" charset="0"/>
            </a:endParaRPr>
          </a:p>
          <a:p>
            <a:r>
              <a:rPr lang="de-DE" sz="2000" dirty="0">
                <a:latin typeface="Book Antiqua" pitchFamily="18" charset="0"/>
              </a:rPr>
              <a:t>S: In der Mensa heute waren viele fliegende Blätter. </a:t>
            </a:r>
            <a:endParaRPr lang="cs-CZ" sz="2000" dirty="0">
              <a:latin typeface="Book Antiqua" pitchFamily="18" charset="0"/>
            </a:endParaRPr>
          </a:p>
          <a:p>
            <a:r>
              <a:rPr lang="de-DE" sz="2000" dirty="0">
                <a:latin typeface="Book Antiqua" pitchFamily="18" charset="0"/>
              </a:rPr>
              <a:t>L: Und was stand auf den Flugblättern? Waren es politische Flugblätter?</a:t>
            </a:r>
            <a:endParaRPr lang="cs-CZ" sz="2000" u="sng" dirty="0">
              <a:latin typeface="Book Antiqua" pitchFamily="18" charset="0"/>
            </a:endParaRPr>
          </a:p>
          <a:p>
            <a:endParaRPr lang="cs-CZ" sz="2000" dirty="0">
              <a:latin typeface="Book Antiqua" pitchFamily="18" charset="0"/>
            </a:endParaRPr>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latin typeface="Book Antiqua" pitchFamily="18" charset="0"/>
              </a:rPr>
              <a:t>MÜNDLICHE FEKLERKORREKTUR</a:t>
            </a:r>
          </a:p>
        </p:txBody>
      </p:sp>
      <p:sp>
        <p:nvSpPr>
          <p:cNvPr id="3" name="Zástupný symbol pro obsah 2"/>
          <p:cNvSpPr>
            <a:spLocks noGrp="1"/>
          </p:cNvSpPr>
          <p:nvPr>
            <p:ph idx="1"/>
          </p:nvPr>
        </p:nvSpPr>
        <p:spPr/>
        <p:txBody>
          <a:bodyPr>
            <a:normAutofit fontScale="77500" lnSpcReduction="20000"/>
          </a:bodyPr>
          <a:lstStyle/>
          <a:p>
            <a:r>
              <a:rPr lang="cs-CZ" sz="2300" i="1" dirty="0" err="1">
                <a:latin typeface="Book Antiqua" pitchFamily="18" charset="0"/>
              </a:rPr>
              <a:t>Warum</a:t>
            </a:r>
            <a:r>
              <a:rPr lang="cs-CZ" sz="2300" i="1" dirty="0">
                <a:latin typeface="Book Antiqua" pitchFamily="18" charset="0"/>
              </a:rPr>
              <a:t> </a:t>
            </a:r>
            <a:r>
              <a:rPr lang="cs-CZ" sz="2300" i="1" dirty="0" err="1">
                <a:latin typeface="Book Antiqua" pitchFamily="18" charset="0"/>
              </a:rPr>
              <a:t>kann</a:t>
            </a:r>
            <a:r>
              <a:rPr lang="cs-CZ" sz="2300" i="1" dirty="0">
                <a:latin typeface="Book Antiqua" pitchFamily="18" charset="0"/>
              </a:rPr>
              <a:t> </a:t>
            </a:r>
            <a:r>
              <a:rPr lang="cs-CZ" sz="2300" i="1" dirty="0" err="1">
                <a:latin typeface="Book Antiqua" pitchFamily="18" charset="0"/>
              </a:rPr>
              <a:t>diese</a:t>
            </a:r>
            <a:r>
              <a:rPr lang="cs-CZ" sz="2300" i="1" dirty="0">
                <a:latin typeface="Book Antiqua" pitchFamily="18" charset="0"/>
              </a:rPr>
              <a:t> </a:t>
            </a:r>
            <a:r>
              <a:rPr lang="cs-CZ" sz="2300" i="1" dirty="0" err="1">
                <a:latin typeface="Book Antiqua" pitchFamily="18" charset="0"/>
              </a:rPr>
              <a:t>Korrektur</a:t>
            </a:r>
            <a:r>
              <a:rPr lang="cs-CZ" sz="2300" i="1" dirty="0">
                <a:latin typeface="Book Antiqua" pitchFamily="18" charset="0"/>
              </a:rPr>
              <a:t> </a:t>
            </a:r>
            <a:r>
              <a:rPr lang="cs-CZ" sz="2300" i="1" dirty="0" err="1">
                <a:latin typeface="Book Antiqua" pitchFamily="18" charset="0"/>
              </a:rPr>
              <a:t>sehr</a:t>
            </a:r>
            <a:r>
              <a:rPr lang="cs-CZ" sz="2300" i="1" dirty="0">
                <a:latin typeface="Book Antiqua" pitchFamily="18" charset="0"/>
              </a:rPr>
              <a:t> </a:t>
            </a:r>
            <a:r>
              <a:rPr lang="cs-CZ" sz="2300" i="1" dirty="0" err="1">
                <a:latin typeface="Book Antiqua" pitchFamily="18" charset="0"/>
              </a:rPr>
              <a:t>anstregend</a:t>
            </a:r>
            <a:r>
              <a:rPr lang="cs-CZ" sz="2300" i="1" dirty="0">
                <a:latin typeface="Book Antiqua" pitchFamily="18" charset="0"/>
              </a:rPr>
              <a:t> </a:t>
            </a:r>
            <a:r>
              <a:rPr lang="cs-CZ" sz="2300" i="1" dirty="0" err="1">
                <a:latin typeface="Book Antiqua" pitchFamily="18" charset="0"/>
              </a:rPr>
              <a:t>sein</a:t>
            </a:r>
            <a:r>
              <a:rPr lang="cs-CZ" sz="2300" i="1" dirty="0">
                <a:latin typeface="Book Antiqua" pitchFamily="18" charset="0"/>
              </a:rPr>
              <a:t>?</a:t>
            </a:r>
          </a:p>
          <a:p>
            <a:endParaRPr lang="cs-CZ" sz="2300" i="1" dirty="0">
              <a:latin typeface="Book Antiqua" pitchFamily="18" charset="0"/>
            </a:endParaRPr>
          </a:p>
          <a:p>
            <a:pPr lvl="0"/>
            <a:r>
              <a:rPr lang="cs-CZ" sz="2300" dirty="0">
                <a:latin typeface="Book Antiqua" pitchFamily="18" charset="0"/>
              </a:rPr>
              <a:t>- </a:t>
            </a:r>
            <a:r>
              <a:rPr lang="de-DE" sz="2300" dirty="0">
                <a:latin typeface="Book Antiqua" pitchFamily="18" charset="0"/>
              </a:rPr>
              <a:t>Der Lehrer hat wenig Zeit</a:t>
            </a:r>
            <a:r>
              <a:rPr lang="cs-CZ" sz="2300" dirty="0">
                <a:latin typeface="Book Antiqua" pitchFamily="18" charset="0"/>
              </a:rPr>
              <a:t>, f</a:t>
            </a:r>
            <a:r>
              <a:rPr lang="de-DE" sz="2300" dirty="0" err="1">
                <a:latin typeface="Book Antiqua" pitchFamily="18" charset="0"/>
              </a:rPr>
              <a:t>ür</a:t>
            </a:r>
            <a:r>
              <a:rPr lang="de-DE" sz="2300" dirty="0">
                <a:latin typeface="Book Antiqua" pitchFamily="18" charset="0"/>
              </a:rPr>
              <a:t> den Lehrer ist es schwierig, alle Fehler zu markieren, weil das Sprechen komplex aufgefasst ist.</a:t>
            </a:r>
            <a:endParaRPr lang="cs-CZ" sz="2300" dirty="0">
              <a:latin typeface="Book Antiqua" pitchFamily="18" charset="0"/>
            </a:endParaRPr>
          </a:p>
          <a:p>
            <a:pPr lvl="0"/>
            <a:r>
              <a:rPr lang="cs-CZ" sz="2300" dirty="0">
                <a:latin typeface="Book Antiqua" pitchFamily="18" charset="0"/>
              </a:rPr>
              <a:t>- </a:t>
            </a:r>
            <a:r>
              <a:rPr lang="de-DE" sz="2300" dirty="0">
                <a:latin typeface="Book Antiqua" pitchFamily="18" charset="0"/>
              </a:rPr>
              <a:t>Der Lehrer muss in einer Sekunde überlegen, was das Beste in dieser Situation ist. (was ist das Beste für diesen Schüler, für die Gruppe, </a:t>
            </a:r>
            <a:r>
              <a:rPr lang="de-DE" sz="2300" dirty="0" err="1">
                <a:latin typeface="Book Antiqua" pitchFamily="18" charset="0"/>
              </a:rPr>
              <a:t>usw</a:t>
            </a:r>
            <a:r>
              <a:rPr lang="de-DE" sz="2300" dirty="0">
                <a:latin typeface="Book Antiqua" pitchFamily="18" charset="0"/>
              </a:rPr>
              <a:t>? Unterbrechen?, eine direkte Korrektur? Gar nicht korrigieren?)</a:t>
            </a:r>
            <a:endParaRPr lang="cs-CZ" sz="2300" dirty="0">
              <a:latin typeface="Book Antiqua" pitchFamily="18" charset="0"/>
            </a:endParaRPr>
          </a:p>
          <a:p>
            <a:pPr>
              <a:buNone/>
            </a:pPr>
            <a:r>
              <a:rPr lang="cs-CZ" sz="2300" dirty="0">
                <a:latin typeface="Book Antiqua" pitchFamily="18" charset="0"/>
              </a:rPr>
              <a:t>     - Nach </a:t>
            </a:r>
            <a:r>
              <a:rPr lang="cs-CZ" sz="2300" dirty="0" err="1">
                <a:latin typeface="Book Antiqua" pitchFamily="18" charset="0"/>
              </a:rPr>
              <a:t>Kleppin</a:t>
            </a:r>
            <a:r>
              <a:rPr lang="cs-CZ" sz="2300" dirty="0">
                <a:latin typeface="Book Antiqua" pitchFamily="18" charset="0"/>
              </a:rPr>
              <a:t> </a:t>
            </a:r>
            <a:r>
              <a:rPr lang="cs-CZ" sz="2300" dirty="0" err="1">
                <a:latin typeface="Book Antiqua" pitchFamily="18" charset="0"/>
              </a:rPr>
              <a:t>und</a:t>
            </a:r>
            <a:r>
              <a:rPr lang="cs-CZ" sz="2300" dirty="0">
                <a:latin typeface="Book Antiqua" pitchFamily="18" charset="0"/>
              </a:rPr>
              <a:t> </a:t>
            </a:r>
            <a:r>
              <a:rPr lang="cs-CZ" sz="2300" dirty="0" err="1">
                <a:latin typeface="Book Antiqua" pitchFamily="18" charset="0"/>
              </a:rPr>
              <a:t>Heyd</a:t>
            </a:r>
            <a:r>
              <a:rPr lang="cs-CZ" sz="2300" dirty="0">
                <a:latin typeface="Book Antiqua" pitchFamily="18" charset="0"/>
              </a:rPr>
              <a:t> </a:t>
            </a:r>
            <a:r>
              <a:rPr lang="cs-CZ" sz="2300" dirty="0" err="1">
                <a:latin typeface="Book Antiqua" pitchFamily="18" charset="0"/>
              </a:rPr>
              <a:t>können</a:t>
            </a:r>
            <a:r>
              <a:rPr lang="cs-CZ" sz="2300" dirty="0">
                <a:latin typeface="Book Antiqua" pitchFamily="18" charset="0"/>
              </a:rPr>
              <a:t> m</a:t>
            </a:r>
            <a:r>
              <a:rPr lang="de-DE" sz="2300" dirty="0" err="1">
                <a:latin typeface="Book Antiqua" pitchFamily="18" charset="0"/>
              </a:rPr>
              <a:t>ündliche</a:t>
            </a:r>
            <a:r>
              <a:rPr lang="de-DE" sz="2300" dirty="0">
                <a:latin typeface="Book Antiqua" pitchFamily="18" charset="0"/>
              </a:rPr>
              <a:t> Korrekturen </a:t>
            </a:r>
            <a:r>
              <a:rPr lang="de-DE" sz="2300" b="1" dirty="0">
                <a:latin typeface="Book Antiqua" pitchFamily="18" charset="0"/>
              </a:rPr>
              <a:t>starke Auswirkungen </a:t>
            </a:r>
            <a:r>
              <a:rPr lang="de-DE" sz="2300" dirty="0">
                <a:latin typeface="Book Antiqua" pitchFamily="18" charset="0"/>
              </a:rPr>
              <a:t>auf die </a:t>
            </a:r>
            <a:r>
              <a:rPr lang="de-DE" sz="2300" b="1" dirty="0">
                <a:latin typeface="Book Antiqua" pitchFamily="18" charset="0"/>
              </a:rPr>
              <a:t>Motivation </a:t>
            </a:r>
            <a:r>
              <a:rPr lang="de-DE" sz="2300" dirty="0">
                <a:latin typeface="Book Antiqua" pitchFamily="18" charset="0"/>
              </a:rPr>
              <a:t>der </a:t>
            </a:r>
            <a:r>
              <a:rPr lang="cs-CZ" sz="2300" dirty="0" err="1">
                <a:latin typeface="Book Antiqua" pitchFamily="18" charset="0"/>
              </a:rPr>
              <a:t>Schüler</a:t>
            </a:r>
            <a:r>
              <a:rPr lang="de-DE" sz="2300" dirty="0">
                <a:latin typeface="Book Antiqua" pitchFamily="18" charset="0"/>
              </a:rPr>
              <a:t>, auf die Gruppe und auf den Unterrichtsprozess haben. </a:t>
            </a:r>
            <a:endParaRPr lang="cs-CZ" sz="2300" dirty="0">
              <a:latin typeface="Book Antiqua" pitchFamily="18" charset="0"/>
            </a:endParaRPr>
          </a:p>
          <a:p>
            <a:r>
              <a:rPr lang="de-DE" sz="2300" dirty="0">
                <a:latin typeface="Book Antiqua" pitchFamily="18" charset="0"/>
              </a:rPr>
              <a:t>z. B. </a:t>
            </a:r>
            <a:r>
              <a:rPr lang="de-DE" sz="2300" b="1" dirty="0">
                <a:latin typeface="Book Antiqua" pitchFamily="18" charset="0"/>
              </a:rPr>
              <a:t>Humorvolle Korrekturen </a:t>
            </a:r>
            <a:r>
              <a:rPr lang="de-DE" sz="2300" dirty="0">
                <a:latin typeface="Book Antiqua" pitchFamily="18" charset="0"/>
              </a:rPr>
              <a:t>erzielen einen positiven Effekt</a:t>
            </a:r>
            <a:endParaRPr lang="cs-CZ" sz="2300" dirty="0">
              <a:latin typeface="Book Antiqua" pitchFamily="18" charset="0"/>
            </a:endParaRPr>
          </a:p>
          <a:p>
            <a:r>
              <a:rPr lang="de-DE" sz="2300" dirty="0">
                <a:latin typeface="Book Antiqua" pitchFamily="18" charset="0"/>
              </a:rPr>
              <a:t>Eine </a:t>
            </a:r>
            <a:r>
              <a:rPr lang="de-DE" sz="2300" b="1" dirty="0">
                <a:latin typeface="Book Antiqua" pitchFamily="18" charset="0"/>
              </a:rPr>
              <a:t>humorvolle Korrektur </a:t>
            </a:r>
            <a:r>
              <a:rPr lang="de-DE" sz="2300" dirty="0">
                <a:latin typeface="Book Antiqua" pitchFamily="18" charset="0"/>
              </a:rPr>
              <a:t>haftet wahrscheinlich besser im Gedächtnis als Korrekturen die mit gleich bleibender Freundlichkeit vorgenommen werden. Selbst die Simulation totalen Entsetzens über Fehler oder humorvoll vorgenommenen Gebärden brauchen keine negativen Auswirkungen zu haben. Es wird nicht über die S gelacht ... und die S verstehen die Absicht sehr gut und lachen mit!</a:t>
            </a:r>
            <a:endParaRPr lang="cs-CZ" sz="2300" dirty="0">
              <a:latin typeface="Book Antiqua" pitchFamily="18" charset="0"/>
            </a:endParaRPr>
          </a:p>
          <a:p>
            <a:r>
              <a:rPr lang="de-DE" sz="2000" dirty="0"/>
              <a:t> </a:t>
            </a:r>
            <a:endParaRPr lang="cs-CZ" sz="2000" dirty="0"/>
          </a:p>
          <a:p>
            <a:pPr lvl="0"/>
            <a:endParaRPr lang="cs-CZ" sz="2000" dirty="0">
              <a:latin typeface="Book Antiqua" pitchFamily="18" charset="0"/>
            </a:endParaRPr>
          </a:p>
          <a:p>
            <a:endParaRPr lang="cs-CZ" sz="2000" dirty="0">
              <a:latin typeface="Book Antiqua" pitchFamily="18" charset="0"/>
            </a:endParaRPr>
          </a:p>
        </p:txBody>
      </p:sp>
    </p:spTree>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latin typeface="Book Antiqua" pitchFamily="18" charset="0"/>
              </a:rPr>
              <a:t>MÜNDLICHE FEHLERKORREKTUR</a:t>
            </a:r>
          </a:p>
        </p:txBody>
      </p:sp>
      <p:sp>
        <p:nvSpPr>
          <p:cNvPr id="3" name="Zástupný symbol pro obsah 2"/>
          <p:cNvSpPr>
            <a:spLocks noGrp="1"/>
          </p:cNvSpPr>
          <p:nvPr>
            <p:ph idx="1"/>
          </p:nvPr>
        </p:nvSpPr>
        <p:spPr/>
        <p:txBody>
          <a:bodyPr>
            <a:normAutofit/>
          </a:bodyPr>
          <a:lstStyle/>
          <a:p>
            <a:r>
              <a:rPr lang="de-DE" sz="2000" dirty="0">
                <a:latin typeface="Book Antiqua" pitchFamily="18" charset="0"/>
              </a:rPr>
              <a:t>Nach </a:t>
            </a:r>
            <a:r>
              <a:rPr lang="de-DE" sz="2000" dirty="0" err="1">
                <a:latin typeface="Book Antiqua" pitchFamily="18" charset="0"/>
              </a:rPr>
              <a:t>Kleppin</a:t>
            </a:r>
            <a:r>
              <a:rPr lang="de-DE" sz="2000" dirty="0">
                <a:latin typeface="Book Antiqua" pitchFamily="18" charset="0"/>
              </a:rPr>
              <a:t> ist wiederum eine Korrektur sehr wichtig, denn wie anders soll man es lernen? Man muss uns aber wieder Fragen stellen, damit wir in verschiedenen Situationen richtig korrigieren. Hier bieten sich die Fragen wie z.B. mit welchem Ziel, bei wem, wann und wie an. (vgl. </a:t>
            </a:r>
            <a:r>
              <a:rPr lang="de-DE" sz="2000" dirty="0" err="1">
                <a:latin typeface="Book Antiqua" pitchFamily="18" charset="0"/>
              </a:rPr>
              <a:t>Kleppin</a:t>
            </a:r>
            <a:r>
              <a:rPr lang="de-DE" sz="2000" dirty="0">
                <a:latin typeface="Book Antiqua" pitchFamily="18" charset="0"/>
              </a:rPr>
              <a:t> 1997: 82)</a:t>
            </a:r>
            <a:endParaRPr lang="cs-CZ" sz="2000" dirty="0">
              <a:latin typeface="Book Antiqua" pitchFamily="18" charset="0"/>
            </a:endParaRPr>
          </a:p>
          <a:p>
            <a:endParaRPr lang="cs-CZ" sz="2000" dirty="0">
              <a:latin typeface="Book Antiqua" pitchFamily="18" charset="0"/>
            </a:endParaRPr>
          </a:p>
          <a:p>
            <a:r>
              <a:rPr lang="cs-CZ" sz="2000" i="1" dirty="0" err="1">
                <a:latin typeface="Book Antiqua" pitchFamily="18" charset="0"/>
              </a:rPr>
              <a:t>Korrigieren</a:t>
            </a:r>
            <a:r>
              <a:rPr lang="cs-CZ" sz="2000" i="1" dirty="0">
                <a:latin typeface="Book Antiqua" pitchFamily="18" charset="0"/>
              </a:rPr>
              <a:t> </a:t>
            </a:r>
            <a:r>
              <a:rPr lang="cs-CZ" sz="2000" i="1" dirty="0" err="1">
                <a:latin typeface="Book Antiqua" pitchFamily="18" charset="0"/>
              </a:rPr>
              <a:t>Sie</a:t>
            </a:r>
            <a:r>
              <a:rPr lang="cs-CZ" sz="2000" i="1" dirty="0">
                <a:latin typeface="Book Antiqua" pitchFamily="18" charset="0"/>
              </a:rPr>
              <a:t> in </a:t>
            </a:r>
            <a:r>
              <a:rPr lang="cs-CZ" sz="2000" i="1" dirty="0" err="1">
                <a:latin typeface="Book Antiqua" pitchFamily="18" charset="0"/>
              </a:rPr>
              <a:t>Fortgeschrittenengruppen</a:t>
            </a:r>
            <a:r>
              <a:rPr lang="cs-CZ" sz="2000" i="1" dirty="0">
                <a:latin typeface="Book Antiqua" pitchFamily="18" charset="0"/>
              </a:rPr>
              <a:t> </a:t>
            </a:r>
            <a:r>
              <a:rPr lang="cs-CZ" sz="2000" i="1" dirty="0" err="1">
                <a:latin typeface="Book Antiqua" pitchFamily="18" charset="0"/>
              </a:rPr>
              <a:t>anders</a:t>
            </a:r>
            <a:r>
              <a:rPr lang="cs-CZ" sz="2000" i="1" dirty="0">
                <a:latin typeface="Book Antiqua" pitchFamily="18" charset="0"/>
              </a:rPr>
              <a:t> </a:t>
            </a:r>
            <a:r>
              <a:rPr lang="cs-CZ" sz="2000" i="1" dirty="0" err="1">
                <a:latin typeface="Book Antiqua" pitchFamily="18" charset="0"/>
              </a:rPr>
              <a:t>als</a:t>
            </a:r>
            <a:r>
              <a:rPr lang="cs-CZ" sz="2000" i="1" dirty="0">
                <a:latin typeface="Book Antiqua" pitchFamily="18" charset="0"/>
              </a:rPr>
              <a:t> in </a:t>
            </a:r>
            <a:r>
              <a:rPr lang="cs-CZ" sz="2000" i="1" dirty="0" err="1">
                <a:latin typeface="Book Antiqua" pitchFamily="18" charset="0"/>
              </a:rPr>
              <a:t>Anfängergruppen</a:t>
            </a:r>
            <a:r>
              <a:rPr lang="cs-CZ" sz="2000" i="1" dirty="0">
                <a:latin typeface="Book Antiqua" pitchFamily="18" charset="0"/>
              </a:rPr>
              <a:t>? </a:t>
            </a:r>
            <a:r>
              <a:rPr lang="cs-CZ" sz="2000" i="1" dirty="0" err="1">
                <a:latin typeface="Book Antiqua" pitchFamily="18" charset="0"/>
              </a:rPr>
              <a:t>Warum</a:t>
            </a:r>
            <a:r>
              <a:rPr lang="cs-CZ" sz="2000" i="1" dirty="0">
                <a:latin typeface="Book Antiqua" pitchFamily="18" charset="0"/>
              </a:rPr>
              <a:t>?</a:t>
            </a:r>
          </a:p>
          <a:p>
            <a:endParaRPr lang="cs-CZ" sz="2000" i="1" dirty="0">
              <a:latin typeface="Book Antiqua" pitchFamily="18" charset="0"/>
            </a:endParaRPr>
          </a:p>
        </p:txBody>
      </p:sp>
    </p:spTree>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cs-CZ" sz="2000" u="sng" dirty="0">
                <a:latin typeface="Book Antiqua" pitchFamily="18" charset="0"/>
              </a:rPr>
              <a:t>MÜNDLICHE FEHLERKORREKTUR</a:t>
            </a:r>
          </a:p>
        </p:txBody>
      </p:sp>
      <p:sp>
        <p:nvSpPr>
          <p:cNvPr id="3" name="Zástupný symbol pro obsah 2"/>
          <p:cNvSpPr>
            <a:spLocks noGrp="1"/>
          </p:cNvSpPr>
          <p:nvPr>
            <p:ph idx="1"/>
          </p:nvPr>
        </p:nvSpPr>
        <p:spPr/>
        <p:txBody>
          <a:bodyPr>
            <a:normAutofit/>
          </a:bodyPr>
          <a:lstStyle/>
          <a:p>
            <a:r>
              <a:rPr lang="cs-CZ" sz="2000" dirty="0" err="1">
                <a:latin typeface="Book Antiqua" pitchFamily="18" charset="0"/>
              </a:rPr>
              <a:t>Übung</a:t>
            </a:r>
            <a:r>
              <a:rPr lang="cs-CZ" sz="2000" dirty="0">
                <a:latin typeface="Book Antiqua" pitchFamily="18" charset="0"/>
              </a:rPr>
              <a:t> –</a:t>
            </a:r>
            <a:r>
              <a:rPr lang="cs-CZ" sz="2000" dirty="0" err="1">
                <a:latin typeface="Book Antiqua" pitchFamily="18" charset="0"/>
              </a:rPr>
              <a:t>Stellen</a:t>
            </a:r>
            <a:r>
              <a:rPr lang="cs-CZ" sz="2000" dirty="0">
                <a:latin typeface="Book Antiqua" pitchFamily="18" charset="0"/>
              </a:rPr>
              <a:t> </a:t>
            </a:r>
            <a:r>
              <a:rPr lang="cs-CZ" sz="2000" dirty="0" err="1">
                <a:latin typeface="Book Antiqua" pitchFamily="18" charset="0"/>
              </a:rPr>
              <a:t>Sie</a:t>
            </a:r>
            <a:r>
              <a:rPr lang="cs-CZ" sz="2000" dirty="0">
                <a:latin typeface="Book Antiqua" pitchFamily="18" charset="0"/>
              </a:rPr>
              <a:t> </a:t>
            </a:r>
            <a:r>
              <a:rPr lang="cs-CZ" sz="2000" dirty="0" err="1">
                <a:latin typeface="Book Antiqua" pitchFamily="18" charset="0"/>
              </a:rPr>
              <a:t>sich</a:t>
            </a:r>
            <a:r>
              <a:rPr lang="cs-CZ" sz="2000" dirty="0">
                <a:latin typeface="Book Antiqua" pitchFamily="18" charset="0"/>
              </a:rPr>
              <a:t> vor, </a:t>
            </a:r>
            <a:r>
              <a:rPr lang="cs-CZ" sz="2000" dirty="0" err="1">
                <a:latin typeface="Book Antiqua" pitchFamily="18" charset="0"/>
              </a:rPr>
              <a:t>dass</a:t>
            </a:r>
            <a:r>
              <a:rPr lang="cs-CZ" sz="2000" dirty="0">
                <a:latin typeface="Book Antiqua" pitchFamily="18" charset="0"/>
              </a:rPr>
              <a:t> </a:t>
            </a:r>
            <a:r>
              <a:rPr lang="cs-CZ" sz="2000" dirty="0" err="1">
                <a:latin typeface="Book Antiqua" pitchFamily="18" charset="0"/>
              </a:rPr>
              <a:t>Ihre</a:t>
            </a:r>
            <a:r>
              <a:rPr lang="cs-CZ" sz="2000" dirty="0">
                <a:latin typeface="Book Antiqua" pitchFamily="18" charset="0"/>
              </a:rPr>
              <a:t> </a:t>
            </a:r>
            <a:r>
              <a:rPr lang="cs-CZ" sz="2000" dirty="0" err="1">
                <a:latin typeface="Book Antiqua" pitchFamily="18" charset="0"/>
              </a:rPr>
              <a:t>Schüler</a:t>
            </a:r>
            <a:r>
              <a:rPr lang="cs-CZ" sz="2000" dirty="0">
                <a:latin typeface="Book Antiqua" pitchFamily="18" charset="0"/>
              </a:rPr>
              <a:t> </a:t>
            </a:r>
            <a:r>
              <a:rPr lang="cs-CZ" sz="2000" dirty="0" err="1">
                <a:latin typeface="Book Antiqua" pitchFamily="18" charset="0"/>
              </a:rPr>
              <a:t>Schwierigkeiten</a:t>
            </a:r>
            <a:r>
              <a:rPr lang="cs-CZ" sz="2000" dirty="0">
                <a:latin typeface="Book Antiqua" pitchFamily="18" charset="0"/>
              </a:rPr>
              <a:t> </a:t>
            </a:r>
            <a:r>
              <a:rPr lang="cs-CZ" sz="2000" dirty="0" err="1">
                <a:latin typeface="Book Antiqua" pitchFamily="18" charset="0"/>
              </a:rPr>
              <a:t>mit</a:t>
            </a:r>
            <a:r>
              <a:rPr lang="cs-CZ" sz="2000" dirty="0">
                <a:latin typeface="Book Antiqua" pitchFamily="18" charset="0"/>
              </a:rPr>
              <a:t> der </a:t>
            </a:r>
            <a:r>
              <a:rPr lang="cs-CZ" sz="2000" dirty="0" err="1">
                <a:latin typeface="Book Antiqua" pitchFamily="18" charset="0"/>
              </a:rPr>
              <a:t>richtigen</a:t>
            </a:r>
            <a:r>
              <a:rPr lang="cs-CZ" sz="2000" dirty="0">
                <a:latin typeface="Book Antiqua" pitchFamily="18" charset="0"/>
              </a:rPr>
              <a:t> </a:t>
            </a:r>
            <a:r>
              <a:rPr lang="cs-CZ" sz="2000" dirty="0" err="1">
                <a:latin typeface="Book Antiqua" pitchFamily="18" charset="0"/>
              </a:rPr>
              <a:t>Wortstellung</a:t>
            </a:r>
            <a:r>
              <a:rPr lang="cs-CZ" sz="2000" dirty="0">
                <a:latin typeface="Book Antiqua" pitchFamily="18" charset="0"/>
              </a:rPr>
              <a:t> </a:t>
            </a:r>
            <a:r>
              <a:rPr lang="cs-CZ" sz="2000" dirty="0" err="1">
                <a:latin typeface="Book Antiqua" pitchFamily="18" charset="0"/>
              </a:rPr>
              <a:t>haben</a:t>
            </a:r>
            <a:r>
              <a:rPr lang="cs-CZ" sz="2000" dirty="0">
                <a:latin typeface="Book Antiqua" pitchFamily="18" charset="0"/>
              </a:rPr>
              <a:t>. </a:t>
            </a:r>
            <a:r>
              <a:rPr lang="cs-CZ" sz="2000" dirty="0" err="1">
                <a:latin typeface="Book Antiqua" pitchFamily="18" charset="0"/>
              </a:rPr>
              <a:t>Verfassen</a:t>
            </a:r>
            <a:r>
              <a:rPr lang="cs-CZ" sz="2000" dirty="0">
                <a:latin typeface="Book Antiqua" pitchFamily="18" charset="0"/>
              </a:rPr>
              <a:t> </a:t>
            </a:r>
            <a:r>
              <a:rPr lang="cs-CZ" sz="2000" dirty="0" err="1">
                <a:latin typeface="Book Antiqua" pitchFamily="18" charset="0"/>
              </a:rPr>
              <a:t>Sie</a:t>
            </a:r>
            <a:r>
              <a:rPr lang="cs-CZ" sz="2000" dirty="0">
                <a:latin typeface="Book Antiqua" pitchFamily="18" charset="0"/>
              </a:rPr>
              <a:t> </a:t>
            </a:r>
            <a:r>
              <a:rPr lang="cs-CZ" sz="2000" dirty="0" err="1">
                <a:latin typeface="Book Antiqua" pitchFamily="18" charset="0"/>
              </a:rPr>
              <a:t>eine</a:t>
            </a:r>
            <a:r>
              <a:rPr lang="cs-CZ" sz="2000" dirty="0">
                <a:latin typeface="Book Antiqua" pitchFamily="18" charset="0"/>
              </a:rPr>
              <a:t> </a:t>
            </a:r>
            <a:r>
              <a:rPr lang="cs-CZ" sz="2000" dirty="0" err="1">
                <a:latin typeface="Book Antiqua" pitchFamily="18" charset="0"/>
              </a:rPr>
              <a:t>Übung</a:t>
            </a:r>
            <a:r>
              <a:rPr lang="cs-CZ" sz="2000" dirty="0">
                <a:latin typeface="Book Antiqua" pitchFamily="18" charset="0"/>
              </a:rPr>
              <a:t>/</a:t>
            </a:r>
            <a:r>
              <a:rPr lang="cs-CZ" sz="2000" dirty="0" err="1">
                <a:latin typeface="Book Antiqua" pitchFamily="18" charset="0"/>
              </a:rPr>
              <a:t>ein</a:t>
            </a:r>
            <a:r>
              <a:rPr lang="cs-CZ" sz="2000" dirty="0">
                <a:latin typeface="Book Antiqua" pitchFamily="18" charset="0"/>
              </a:rPr>
              <a:t> </a:t>
            </a:r>
            <a:r>
              <a:rPr lang="cs-CZ" sz="2000" dirty="0" err="1">
                <a:latin typeface="Book Antiqua" pitchFamily="18" charset="0"/>
              </a:rPr>
              <a:t>Spiel</a:t>
            </a:r>
            <a:r>
              <a:rPr lang="cs-CZ" sz="2000" dirty="0">
                <a:latin typeface="Book Antiqua" pitchFamily="18" charset="0"/>
              </a:rPr>
              <a:t>.</a:t>
            </a:r>
          </a:p>
          <a:p>
            <a:r>
              <a:rPr lang="cs-CZ" sz="2000" dirty="0" err="1">
                <a:latin typeface="Book Antiqua" pitchFamily="18" charset="0"/>
              </a:rPr>
              <a:t>Gruppenarbeit</a:t>
            </a:r>
            <a:endParaRPr lang="cs-CZ" sz="2000" dirty="0">
              <a:latin typeface="Book Antiqua" pitchFamily="18" charset="0"/>
            </a:endParaRPr>
          </a:p>
        </p:txBody>
      </p:sp>
    </p:spTree>
  </p:cSld>
  <p:clrMapOvr>
    <a:masterClrMapping/>
  </p:clrMapOvr>
  <p:transition>
    <p:wipe dir="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unovrat">
  <a:themeElements>
    <a:clrScheme name="Slunovrat">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lunovra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lunovrat">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6477</TotalTime>
  <Words>1567</Words>
  <Application>Microsoft Macintosh PowerPoint</Application>
  <PresentationFormat>Předvádění na obrazovce (4:3)</PresentationFormat>
  <Paragraphs>137</Paragraphs>
  <Slides>19</Slides>
  <Notes>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19</vt:i4>
      </vt:variant>
    </vt:vector>
  </HeadingPairs>
  <TitlesOfParts>
    <vt:vector size="25" baseType="lpstr">
      <vt:lpstr>Book Antiqua</vt:lpstr>
      <vt:lpstr>Gill Sans MT</vt:lpstr>
      <vt:lpstr>Times New Roman</vt:lpstr>
      <vt:lpstr>Verdana</vt:lpstr>
      <vt:lpstr>Wingdings 2</vt:lpstr>
      <vt:lpstr>Slunovrat</vt:lpstr>
      <vt:lpstr> FEHLER  IM UNTERRICHT </vt:lpstr>
      <vt:lpstr>WIEDERHOLUNG </vt:lpstr>
      <vt:lpstr>WIEDERHOLUNG</vt:lpstr>
      <vt:lpstr>MÜNDLICHE FEHLERKORREKTUR</vt:lpstr>
      <vt:lpstr>MÜNDLICHE FEHLERKORREKTUR</vt:lpstr>
      <vt:lpstr>MÜNDLICHE FEHLERKORREKTUR</vt:lpstr>
      <vt:lpstr>MÜNDLICHE FEHLERKORREKTUR</vt:lpstr>
      <vt:lpstr>MÜNDLICHE FEHLERKORREKTUR</vt:lpstr>
      <vt:lpstr>MÜNDLICHE FEHLERKORREKTUR</vt:lpstr>
      <vt:lpstr>MÜNDLICHE FEHLERKORREKTUR </vt:lpstr>
      <vt:lpstr>MÜNDLICHE FEHLERKORREKTUR</vt:lpstr>
      <vt:lpstr>FEHLERKORREKTUR</vt:lpstr>
      <vt:lpstr>MÜNDLICHE FEHLERKORREKTUR</vt:lpstr>
      <vt:lpstr>MÜNDLICHE FEHLERKORREKTUR</vt:lpstr>
      <vt:lpstr>MÜNDLICHE FEHLERKORREKTUR/LEHRERKORREKTUR</vt:lpstr>
      <vt:lpstr>MÜNDLICHE FEHLERKORREKTUR</vt:lpstr>
      <vt:lpstr>MÜNDLICHE FEKLERKORREKTUR</vt:lpstr>
      <vt:lpstr>MÜNDLICHE FEHLERKORREKTUR</vt:lpstr>
      <vt:lpstr>MÜNDLICHE FEHLERKORREKTUR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asus</dc:creator>
  <cp:lastModifiedBy>Jan Topinka</cp:lastModifiedBy>
  <cp:revision>199</cp:revision>
  <dcterms:created xsi:type="dcterms:W3CDTF">2015-05-17T14:07:32Z</dcterms:created>
  <dcterms:modified xsi:type="dcterms:W3CDTF">2021-05-18T08:44:50Z</dcterms:modified>
</cp:coreProperties>
</file>