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0680700" cy="7556500"/>
  <p:notesSz cx="10680700" cy="7556500"/>
  <p:embeddedFontLst>
    <p:embeddedFont>
      <p:font typeface="BDCBPJ+Times New Roman" panose="02020603050405020304" pitchFamily="18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EPGHAN+Tahoma" panose="020B0604030504040204" pitchFamily="34" charset="0"/>
      <p:regular r:id="rId34"/>
    </p:embeddedFont>
    <p:embeddedFont>
      <p:font typeface="LMORKL+Arial" panose="020B0604020202020204" pitchFamily="34" charset="0"/>
      <p:regular r:id="rId35"/>
    </p:embeddedFont>
    <p:embeddedFont>
      <p:font typeface="RWLTIP+Wingdings" pitchFamily="2" charset="2"/>
      <p:regular r:id="rId36"/>
    </p:embeddedFont>
    <p:embeddedFont>
      <p:font typeface="Times New Roman" panose="02020603050405020304" pitchFamily="18" charset="0"/>
      <p:regular r:id="rId3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3/10/23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99795" y="1753196"/>
            <a:ext cx="8734425" cy="378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22205" y="1827419"/>
            <a:ext cx="7495613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EPGHAN+Tahoma"/>
                <a:cs typeface="EPGHAN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PGHAN+Tahoma"/>
                <a:cs typeface="EPGHAN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PGHAN+Tahoma"/>
                <a:cs typeface="EPGHAN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EPGHAN+Tahoma"/>
                <a:cs typeface="EPGHAN+Tahoma"/>
              </a:rPr>
              <a:t>e</a:t>
            </a:r>
            <a:endParaRPr sz="4800" dirty="0">
              <a:solidFill>
                <a:srgbClr val="CCFFFF"/>
              </a:solidFill>
              <a:latin typeface="EPGHAN+Tahoma"/>
              <a:cs typeface="EPGHAN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0350" y="3459675"/>
            <a:ext cx="70856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spc="14" dirty="0">
                <a:solidFill>
                  <a:srgbClr val="CCECFF"/>
                </a:solidFill>
                <a:latin typeface="EPGHAN+Tahoma"/>
                <a:cs typeface="EPGHAN+Tahoma"/>
              </a:rPr>
              <a:t>13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22205" y="4191178"/>
            <a:ext cx="7545581" cy="1260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EPGHAN+Tahoma"/>
                <a:cs typeface="EPGHAN+Tahoma"/>
              </a:rPr>
              <a:t>Základní principy motivace výuky</a:t>
            </a:r>
          </a:p>
          <a:p>
            <a:pPr marL="2974831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EPGHAN+Tahoma"/>
                <a:cs typeface="EPGHAN+Tahoma"/>
              </a:rPr>
              <a:t>chemii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 / 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5082" y="975296"/>
            <a:ext cx="7747993" cy="4935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BDCBPJ+Times New Roman"/>
                <a:cs typeface="BDCBPJ+Times New Roman"/>
              </a:rPr>
              <a:t>Literatura:</a:t>
            </a:r>
          </a:p>
          <a:p>
            <a:pPr marL="0" marR="0">
              <a:lnSpc>
                <a:spcPts val="2657"/>
              </a:lnSpc>
              <a:spcBef>
                <a:spcPts val="239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1.</a:t>
            </a:r>
            <a:r>
              <a:rPr sz="2400" spc="1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HOMOLA,</a:t>
            </a:r>
            <a:r>
              <a:rPr sz="2400" spc="5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M.,(1977):</a:t>
            </a:r>
            <a:r>
              <a:rPr sz="2400" spc="-2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Motivace</a:t>
            </a:r>
            <a:r>
              <a:rPr sz="2400" spc="-3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lidského</a:t>
            </a:r>
            <a:r>
              <a:rPr sz="2400" spc="-28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chování;</a:t>
            </a:r>
            <a:r>
              <a:rPr sz="2400" spc="-2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SPN,</a:t>
            </a:r>
          </a:p>
          <a:p>
            <a:pPr marL="457198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Praha,</a:t>
            </a:r>
            <a:r>
              <a:rPr sz="2400" spc="-2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360 </a:t>
            </a:r>
            <a:r>
              <a:rPr sz="2400" spc="1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s.,</a:t>
            </a:r>
            <a:r>
              <a:rPr sz="2400" spc="-1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2. vyd., 14-478-77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2.</a:t>
            </a:r>
            <a:r>
              <a:rPr sz="2400" spc="1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KYRIACOU,</a:t>
            </a:r>
            <a:r>
              <a:rPr sz="2400" spc="5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Ch.,(1996): Klíčové dovednosti učitele;</a:t>
            </a:r>
          </a:p>
          <a:p>
            <a:pPr marL="457198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Portál,</a:t>
            </a:r>
            <a:r>
              <a:rPr sz="2400" spc="-29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Praha,</a:t>
            </a:r>
            <a:r>
              <a:rPr sz="2400" spc="-2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2. vyd., 155 s. ISBN</a:t>
            </a:r>
            <a:r>
              <a:rPr sz="2400" spc="2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80-7178-965-8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3.</a:t>
            </a:r>
            <a:r>
              <a:rPr sz="2400" spc="1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spc="-3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FŰRST,</a:t>
            </a:r>
            <a:r>
              <a:rPr sz="2400" spc="57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M.,(1997): Psychologie;</a:t>
            </a:r>
            <a:r>
              <a:rPr sz="2400" spc="-67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Votobia,</a:t>
            </a:r>
            <a:r>
              <a:rPr sz="2400" spc="1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Olomouc,</a:t>
            </a:r>
            <a:r>
              <a:rPr sz="2400" spc="25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263</a:t>
            </a:r>
          </a:p>
          <a:p>
            <a:pPr marL="457198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s., ISBN 80-7198-199-0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4.</a:t>
            </a:r>
            <a:r>
              <a:rPr sz="2400" spc="1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spc="-69" dirty="0">
                <a:solidFill>
                  <a:srgbClr val="FFFFFF"/>
                </a:solidFill>
                <a:latin typeface="BDCBPJ+Times New Roman"/>
                <a:cs typeface="BDCBPJ+Times New Roman"/>
              </a:rPr>
              <a:t>ČÁP,</a:t>
            </a:r>
            <a:r>
              <a:rPr sz="2400" spc="69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J.,(1980):</a:t>
            </a:r>
            <a:r>
              <a:rPr sz="2400" spc="-2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Psychologie</a:t>
            </a:r>
            <a:r>
              <a:rPr sz="2400" spc="-1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pro učitele;</a:t>
            </a:r>
            <a:r>
              <a:rPr sz="2400" spc="-4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SPN,</a:t>
            </a:r>
            <a:r>
              <a:rPr sz="2400" spc="28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Praha, 380</a:t>
            </a:r>
          </a:p>
          <a:p>
            <a:pPr marL="457198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s., 1. vyd., ISBN 14-652-80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5.</a:t>
            </a:r>
            <a:r>
              <a:rPr sz="2400" spc="1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BRUNER,</a:t>
            </a:r>
            <a:r>
              <a:rPr sz="2400" spc="5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J.,S.,(1965):</a:t>
            </a:r>
            <a:r>
              <a:rPr sz="2400" spc="-4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Vzdělávací</a:t>
            </a:r>
            <a:r>
              <a:rPr sz="2400" spc="-4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proces;</a:t>
            </a:r>
            <a:r>
              <a:rPr sz="2400" spc="-2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SPN,</a:t>
            </a:r>
            <a:r>
              <a:rPr sz="2400" spc="28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Praha,</a:t>
            </a:r>
            <a:r>
              <a:rPr sz="2400" spc="-2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1.</a:t>
            </a:r>
          </a:p>
          <a:p>
            <a:pPr marL="457198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vyd., 90 s., 15-028-65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6.</a:t>
            </a:r>
            <a:r>
              <a:rPr sz="2400" spc="1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MAŇÁK,</a:t>
            </a:r>
            <a:r>
              <a:rPr sz="2400" spc="52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J.,(1990):</a:t>
            </a:r>
            <a:r>
              <a:rPr sz="2400" spc="-2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Nárys didaktiky;</a:t>
            </a:r>
            <a:r>
              <a:rPr sz="2400" spc="-2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MU Brno, 1. vyd.,</a:t>
            </a:r>
          </a:p>
          <a:p>
            <a:pPr marL="457198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104 s., ISBN 80-210-1124-6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 / 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6647" y="625156"/>
            <a:ext cx="459686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pojmu</a:t>
            </a:r>
            <a:r>
              <a:rPr sz="44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516699"/>
            <a:ext cx="7724520" cy="1320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9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458" baseline="-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Movere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(z</a:t>
            </a:r>
            <a:r>
              <a:rPr sz="2800" spc="4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lat.)</a:t>
            </a:r>
            <a:r>
              <a:rPr sz="2800" spc="1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hýbati,</a:t>
            </a:r>
            <a:r>
              <a:rPr sz="2800" spc="3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pohybovati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(označení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pohnutek (motivů),</a:t>
            </a:r>
            <a:r>
              <a:rPr sz="2800" spc="4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které vedou ke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změně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chování)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2882284"/>
            <a:ext cx="602717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Motivy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 řídí chování k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určitému cíli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21" y="3394291"/>
            <a:ext cx="8243023" cy="3112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Motivy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</a:t>
            </a:r>
            <a:r>
              <a:rPr sz="2800" spc="-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„činitelé</a:t>
            </a:r>
            <a:r>
              <a:rPr sz="2800" spc="-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energetizující a regulující,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tj.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vyvolávající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chování, udržující aktivitu</a:t>
            </a:r>
            <a:r>
              <a:rPr sz="2800" spc="5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organismu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zaměřující 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ji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určitým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směrem“ (HOMOLA,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1977)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4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4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 „prostředek</a:t>
            </a:r>
            <a:r>
              <a:rPr sz="2800" spc="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zvyšování</a:t>
            </a:r>
            <a:r>
              <a:rPr sz="28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efektivity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učební činnosti</a:t>
            </a:r>
            <a:r>
              <a:rPr sz="2800" spc="2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žáků</a:t>
            </a:r>
            <a:r>
              <a:rPr sz="2800" spc="4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ve výuce,</a:t>
            </a:r>
            <a:r>
              <a:rPr sz="2800" spc="4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i cílem výchovně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vzdělávacího</a:t>
            </a:r>
            <a:r>
              <a:rPr sz="2800" spc="3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působení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školy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při</a:t>
            </a:r>
            <a:r>
              <a:rPr sz="2800" spc="-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rozvoji motivační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sféry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žáků“</a:t>
            </a:r>
            <a:r>
              <a:rPr sz="2800" spc="4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(Maňák,</a:t>
            </a:r>
            <a:r>
              <a:rPr sz="2800" spc="4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1990)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3 / 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545957"/>
            <a:ext cx="549535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pojmu</a:t>
            </a:r>
            <a:r>
              <a:rPr sz="44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4400" spc="-3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spc="-17" dirty="0">
                <a:solidFill>
                  <a:srgbClr val="FFFF00"/>
                </a:solidFill>
                <a:latin typeface="EPGHAN+Tahoma"/>
                <a:cs typeface="EPGHAN+Tahoma"/>
              </a:rPr>
              <a:t>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3806" y="1321641"/>
            <a:ext cx="8414921" cy="5416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6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Existuje mnoho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teorií,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jejichž studium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PGHAN+Tahoma"/>
                <a:cs typeface="EPGHAN+Tahoma"/>
              </a:rPr>
              <a:t>by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představovalo</a:t>
            </a:r>
            <a:r>
              <a:rPr sz="2800" spc="6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samostatnou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celosemestrální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disciplínu a je předmětem</a:t>
            </a:r>
            <a:r>
              <a:rPr sz="2800" spc="-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studia</a:t>
            </a:r>
            <a:r>
              <a:rPr sz="28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především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psychologů.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Vybereme jednu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</a:t>
            </a:r>
            <a:r>
              <a:rPr sz="2800" spc="-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nich, zaměřenou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speciální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lidské</a:t>
            </a:r>
            <a:r>
              <a:rPr sz="2800" spc="3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motivy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27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Motivy</a:t>
            </a:r>
            <a:r>
              <a:rPr sz="2800" spc="2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jsou v tomto smyslu</a:t>
            </a:r>
            <a:r>
              <a:rPr sz="2800" spc="26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slova</a:t>
            </a:r>
            <a:r>
              <a:rPr sz="2800" spc="3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označovány</a:t>
            </a:r>
            <a:r>
              <a:rPr sz="28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jako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potřeby;</a:t>
            </a:r>
            <a:r>
              <a:rPr sz="2800" spc="3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(potřeba</a:t>
            </a:r>
            <a:r>
              <a:rPr sz="2800" spc="3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je považována</a:t>
            </a:r>
            <a:r>
              <a:rPr sz="2800" spc="61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spc="14" dirty="0">
                <a:solidFill>
                  <a:srgbClr val="FFFF00"/>
                </a:solidFill>
                <a:latin typeface="EPGHAN+Tahoma"/>
                <a:cs typeface="EPGHAN+Tahoma"/>
              </a:rPr>
              <a:t>za</a:t>
            </a:r>
            <a:r>
              <a:rPr sz="2800" spc="-1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obecný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motivační</a:t>
            </a:r>
            <a:r>
              <a:rPr sz="2800" spc="2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činitel „Murray,</a:t>
            </a:r>
            <a:r>
              <a:rPr sz="2800" spc="41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1938“)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-7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Maslowův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motivační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systém: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Lidské potřeby</a:t>
            </a:r>
            <a:r>
              <a:rPr sz="2800" spc="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jsou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uspořádány</a:t>
            </a:r>
            <a:r>
              <a:rPr sz="2800" spc="5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PGHAN+Tahoma"/>
                <a:cs typeface="EPGHAN+Tahoma"/>
              </a:rPr>
              <a:t>do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hierarchické prepotence (dřívější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potřeba v hierarchii</a:t>
            </a:r>
            <a:r>
              <a:rPr sz="2800" spc="2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musí </a:t>
            </a:r>
            <a:r>
              <a:rPr sz="2800" spc="11" dirty="0">
                <a:solidFill>
                  <a:srgbClr val="FFFF00"/>
                </a:solidFill>
                <a:latin typeface="EPGHAN+Tahoma"/>
                <a:cs typeface="EPGHAN+Tahoma"/>
              </a:rPr>
              <a:t>být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 uspokojena</a:t>
            </a:r>
            <a:r>
              <a:rPr sz="2800" spc="3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dříve)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4 / 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65" y="929891"/>
            <a:ext cx="7998005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Maslowova pyramida potřeb </a:t>
            </a:r>
            <a:r>
              <a:rPr sz="1600" dirty="0">
                <a:solidFill>
                  <a:srgbClr val="FFFF00"/>
                </a:solidFill>
                <a:latin typeface="EPGHAN+Tahoma"/>
                <a:cs typeface="EPGHAN+Tahoma"/>
              </a:rPr>
              <a:t>(Maslow,</a:t>
            </a:r>
            <a:r>
              <a:rPr sz="16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PGHAN+Tahoma"/>
                <a:cs typeface="EPGHAN+Tahoma"/>
              </a:rPr>
              <a:t>1954)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50905" y="2423871"/>
            <a:ext cx="366964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Potřeba</a:t>
            </a:r>
            <a:r>
              <a:rPr sz="3200" spc="-1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seberealizace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7374" y="2458439"/>
            <a:ext cx="145693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B-hodnoty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76509" y="3134386"/>
            <a:ext cx="3220406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Potřeba</a:t>
            </a:r>
            <a:r>
              <a:rPr sz="2800" spc="-1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uznání</a:t>
            </a:r>
            <a:r>
              <a:rPr sz="2800" spc="-2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a</a:t>
            </a:r>
            <a:r>
              <a:rPr sz="2800" spc="-1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úcty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04476" y="3392631"/>
            <a:ext cx="84683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spc="-52" dirty="0">
                <a:solidFill>
                  <a:srgbClr val="15002E"/>
                </a:solidFill>
                <a:latin typeface="BDCBPJ+Times New Roman"/>
                <a:cs typeface="BDCBPJ+Times New Roman"/>
              </a:rPr>
              <a:t>Vyšší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04476" y="3758300"/>
            <a:ext cx="1085084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BDCBPJ+Times New Roman"/>
                <a:cs typeface="BDCBPJ+Times New Roman"/>
              </a:rPr>
              <a:t>potřeby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79716" y="3786662"/>
            <a:ext cx="5211710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Potřeba</a:t>
            </a:r>
            <a:r>
              <a:rPr sz="2800" spc="-1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lásky,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přijetí,</a:t>
            </a:r>
            <a:r>
              <a:rPr sz="2800" spc="-3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sounáležitosti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67753" y="4504478"/>
            <a:ext cx="3635867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Potřeba</a:t>
            </a:r>
            <a:r>
              <a:rPr sz="2800" spc="-1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bezpečí a</a:t>
            </a:r>
            <a:r>
              <a:rPr sz="2800" spc="-1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jistoty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11421" y="4759613"/>
            <a:ext cx="79578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BDCBPJ+Times New Roman"/>
                <a:cs typeface="BDCBPJ+Times New Roman"/>
              </a:rPr>
              <a:t>Nižší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1421" y="5125432"/>
            <a:ext cx="1085085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BDCBPJ+Times New Roman"/>
                <a:cs typeface="BDCBPJ+Times New Roman"/>
              </a:rPr>
              <a:t>potřeby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577028" y="5226976"/>
            <a:ext cx="5617286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Základní</a:t>
            </a:r>
            <a:r>
              <a:rPr sz="2800" spc="-2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tělesné, fyziologické</a:t>
            </a:r>
            <a:r>
              <a:rPr sz="2800" spc="-1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potřeby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5 / 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543" y="795843"/>
            <a:ext cx="549535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pojmu</a:t>
            </a:r>
            <a:r>
              <a:rPr sz="44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4400" spc="-3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spc="-17" dirty="0">
                <a:solidFill>
                  <a:srgbClr val="FFFF00"/>
                </a:solidFill>
                <a:latin typeface="EPGHAN+Tahoma"/>
                <a:cs typeface="EPGHAN+Tahoma"/>
              </a:rPr>
              <a:t>(3)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907" y="1874914"/>
            <a:ext cx="7385125" cy="4477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Někteří psychologové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definují jedinou,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základní,</a:t>
            </a:r>
            <a:r>
              <a:rPr sz="2800" spc="3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universální</a:t>
            </a:r>
            <a:r>
              <a:rPr sz="2800" spc="5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potřebu</a:t>
            </a:r>
            <a:r>
              <a:rPr sz="28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sebeaktualizaci,</a:t>
            </a:r>
            <a:r>
              <a:rPr sz="2800" spc="4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sebe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vývoj,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sebe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růst,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sebe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realizaci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3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Hybnou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silou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6" dirty="0">
                <a:solidFill>
                  <a:srgbClr val="FFFFFF"/>
                </a:solidFill>
                <a:latin typeface="EPGHAN+Tahoma"/>
                <a:cs typeface="EPGHAN+Tahoma"/>
              </a:rPr>
              <a:t>(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motivační</a:t>
            </a:r>
            <a:r>
              <a:rPr sz="2800" spc="2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silou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)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 pak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snaha</a:t>
            </a:r>
          </a:p>
          <a:p>
            <a:pPr marL="342941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organismu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seberealizaci</a:t>
            </a:r>
            <a:r>
              <a:rPr sz="2800" spc="2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a sebeaktualizaci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(Goldstein,</a:t>
            </a:r>
            <a:r>
              <a:rPr sz="2800" spc="4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1963)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Chování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vyvolané</a:t>
            </a:r>
            <a:r>
              <a:rPr sz="2800" spc="6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narušením</a:t>
            </a:r>
            <a:r>
              <a:rPr sz="2800" spc="1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rovnováhy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organismu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směřuje k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udržení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daného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stavu,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dokud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rovnováha</a:t>
            </a:r>
            <a:r>
              <a:rPr sz="2800" spc="3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neobnoví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6 / 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7" y="722653"/>
            <a:ext cx="549535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pojmu</a:t>
            </a:r>
            <a:r>
              <a:rPr sz="44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4400" spc="-3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spc="-17" dirty="0">
                <a:solidFill>
                  <a:srgbClr val="FFFF00"/>
                </a:solidFill>
                <a:latin typeface="EPGHAN+Tahoma"/>
                <a:cs typeface="EPGHAN+Tahoma"/>
              </a:rPr>
              <a:t>(4)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658529"/>
            <a:ext cx="726822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Znaky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sebeaktualizované</a:t>
            </a:r>
            <a:r>
              <a:rPr sz="2800" spc="5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(zralé)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osobnosti: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76422" y="2085189"/>
            <a:ext cx="1883771" cy="345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1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0000"/>
                </a:solidFill>
                <a:latin typeface="EPGHAN+Tahoma"/>
                <a:cs typeface="EPGHAN+Tahoma"/>
              </a:rPr>
              <a:t>(Maslow,</a:t>
            </a:r>
            <a:r>
              <a:rPr sz="2000" spc="-54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000" dirty="0">
                <a:solidFill>
                  <a:srgbClr val="FF0000"/>
                </a:solidFill>
                <a:latin typeface="EPGHAN+Tahoma"/>
                <a:cs typeface="EPGHAN+Tahoma"/>
              </a:rPr>
              <a:t>1970)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21" y="2475348"/>
            <a:ext cx="8286530" cy="3795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1.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Odstup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potřeba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soukromí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2.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Nezávislost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kultuře</a:t>
            </a:r>
            <a:r>
              <a:rPr sz="28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okolí (autonomie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</a:t>
            </a:r>
          </a:p>
          <a:p>
            <a:pPr marL="51511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asertivita)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3.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Smysl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humor</a:t>
            </a:r>
            <a:r>
              <a:rPr sz="2800" spc="1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bez nepřátelství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4.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Originalita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tvořivost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5.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Sebetranscendence</a:t>
            </a:r>
            <a:r>
              <a:rPr sz="2800" spc="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(sebepřesažení)</a:t>
            </a:r>
            <a:r>
              <a:rPr sz="2800" spc="3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dokáže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</a:p>
          <a:p>
            <a:pPr marL="51511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nejvíce zaměřit na problém,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nejvíce</a:t>
            </a:r>
            <a:r>
              <a:rPr sz="2800" spc="-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zapomenout</a:t>
            </a:r>
          </a:p>
          <a:p>
            <a:pPr marL="515114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sebe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(B-hodnoty)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7 / 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353" y="722653"/>
            <a:ext cx="51541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Motivace</a:t>
            </a:r>
            <a:r>
              <a:rPr sz="4400" spc="-37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k učení </a:t>
            </a:r>
            <a:r>
              <a:rPr sz="4400" spc="-17" dirty="0">
                <a:solidFill>
                  <a:srgbClr val="CCFFFF"/>
                </a:solidFill>
                <a:latin typeface="EPGHAN+Tahoma"/>
                <a:cs typeface="EPGHAN+Tahoma"/>
              </a:rPr>
              <a:t>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823" y="1730062"/>
            <a:ext cx="8313043" cy="4528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159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Vzhledem k složitosti problematiky,</a:t>
            </a:r>
            <a:r>
              <a:rPr sz="3200" spc="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obsahu</a:t>
            </a:r>
          </a:p>
          <a:p>
            <a:pPr marL="342978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a</a:t>
            </a:r>
            <a:r>
              <a:rPr sz="3200" spc="-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rozsahu pojmů motivace a</a:t>
            </a:r>
            <a:r>
              <a:rPr sz="3200" spc="-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motiv a</a:t>
            </a:r>
          </a:p>
          <a:p>
            <a:pPr marL="342978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značnému významu pro</a:t>
            </a:r>
            <a:r>
              <a:rPr sz="3200" spc="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život</a:t>
            </a:r>
            <a:r>
              <a:rPr sz="3200" spc="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jedince (v</a:t>
            </a:r>
          </a:p>
          <a:p>
            <a:pPr marL="342978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širším slova</a:t>
            </a:r>
            <a:r>
              <a:rPr sz="3200" spc="-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smyslu)</a:t>
            </a:r>
            <a:r>
              <a:rPr sz="3200" spc="-1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spc="14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  <a:r>
              <a:rPr sz="3200" spc="-3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v</a:t>
            </a:r>
            <a:r>
              <a:rPr sz="32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dalším rozboru</a:t>
            </a:r>
          </a:p>
          <a:p>
            <a:pPr marL="342978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budeme zaměřovat</a:t>
            </a:r>
            <a:r>
              <a:rPr sz="3200" spc="-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především </a:t>
            </a:r>
            <a:r>
              <a:rPr sz="3200" spc="10" dirty="0">
                <a:solidFill>
                  <a:srgbClr val="FFFFFF"/>
                </a:solidFill>
                <a:latin typeface="EPGHAN+Tahoma"/>
                <a:cs typeface="EPGHAN+Tahoma"/>
              </a:rPr>
              <a:t>na</a:t>
            </a:r>
            <a:r>
              <a:rPr sz="3200" spc="-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motivaci</a:t>
            </a:r>
          </a:p>
          <a:p>
            <a:pPr marL="342978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k učení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1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6" baseline="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Budeme-li </a:t>
            </a:r>
            <a:r>
              <a:rPr sz="3200" spc="14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  <a:r>
              <a:rPr sz="3200" spc="-3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omezovat</a:t>
            </a:r>
            <a:r>
              <a:rPr sz="32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spc="-22" dirty="0">
                <a:solidFill>
                  <a:srgbClr val="FFFFFF"/>
                </a:solidFill>
                <a:latin typeface="EPGHAN+Tahoma"/>
                <a:cs typeface="EPGHAN+Tahoma"/>
              </a:rPr>
              <a:t>na</a:t>
            </a:r>
            <a:r>
              <a:rPr sz="32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motivaci výuky</a:t>
            </a:r>
          </a:p>
          <a:p>
            <a:pPr marL="342978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chemii,</a:t>
            </a:r>
            <a:r>
              <a:rPr sz="3200" spc="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pak půjde</a:t>
            </a:r>
            <a:r>
              <a:rPr sz="3200" spc="-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o</a:t>
            </a:r>
            <a:r>
              <a:rPr sz="3200" spc="-1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specifikaci </a:t>
            </a:r>
            <a:r>
              <a:rPr sz="3200" spc="13" dirty="0">
                <a:solidFill>
                  <a:srgbClr val="FFFF00"/>
                </a:solidFill>
                <a:latin typeface="EPGHAN+Tahoma"/>
                <a:cs typeface="EPGHAN+Tahoma"/>
              </a:rPr>
              <a:t>pro</a:t>
            </a:r>
            <a:r>
              <a:rPr sz="3200" spc="-2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věkovou</a:t>
            </a:r>
          </a:p>
          <a:p>
            <a:pPr marL="342978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kategorii cca</a:t>
            </a:r>
            <a:r>
              <a:rPr sz="3200" spc="1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mezi </a:t>
            </a:r>
            <a:r>
              <a:rPr sz="3200" spc="15" dirty="0">
                <a:solidFill>
                  <a:srgbClr val="FFFF00"/>
                </a:solidFill>
                <a:latin typeface="EPGHAN+Tahoma"/>
                <a:cs typeface="EPGHAN+Tahoma"/>
              </a:rPr>
              <a:t>12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spc="-14" dirty="0">
                <a:solidFill>
                  <a:srgbClr val="FFFF00"/>
                </a:solidFill>
                <a:latin typeface="EPGHAN+Tahoma"/>
                <a:cs typeface="EPGHAN+Tahoma"/>
              </a:rPr>
              <a:t>až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 cca</a:t>
            </a:r>
            <a:r>
              <a:rPr sz="3200" spc="1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spc="15" dirty="0">
                <a:solidFill>
                  <a:srgbClr val="FFFF00"/>
                </a:solidFill>
                <a:latin typeface="EPGHAN+Tahoma"/>
                <a:cs typeface="EPGHAN+Tahoma"/>
              </a:rPr>
              <a:t>20</a:t>
            </a:r>
            <a:r>
              <a:rPr sz="3200" spc="-3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rokem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8 / 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51541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4400" spc="-3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učení </a:t>
            </a:r>
            <a:r>
              <a:rPr sz="4400" spc="-17" dirty="0">
                <a:solidFill>
                  <a:srgbClr val="FFFF00"/>
                </a:solidFill>
                <a:latin typeface="EPGHAN+Tahoma"/>
                <a:cs typeface="EPGHAN+Tahoma"/>
              </a:rPr>
              <a:t>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658529"/>
            <a:ext cx="8367897" cy="43925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1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Zájem</a:t>
            </a:r>
            <a:r>
              <a:rPr sz="2800" spc="2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o učení –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chápeme jako</a:t>
            </a:r>
            <a:r>
              <a:rPr sz="2800" spc="4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souhrnné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označení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žákovy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 ve vztahu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 učení (předmětu,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oboru,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profesi apod.)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Tato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 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je</a:t>
            </a:r>
            <a:r>
              <a:rPr sz="2800" spc="-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složitá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zahrnuje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značné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množství rozmanitých</a:t>
            </a:r>
            <a:r>
              <a:rPr sz="2800" spc="3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potřeb, citů,</a:t>
            </a:r>
            <a:r>
              <a:rPr sz="2800" spc="1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hodnot,</a:t>
            </a:r>
            <a:r>
              <a:rPr sz="2800" spc="1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dílčích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motivačních</a:t>
            </a:r>
            <a:r>
              <a:rPr sz="28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momentů</a:t>
            </a:r>
            <a:r>
              <a:rPr sz="2800" spc="-1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to</a:t>
            </a:r>
            <a:r>
              <a:rPr sz="2800" spc="-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kombinacích,</a:t>
            </a:r>
            <a:r>
              <a:rPr sz="2800" spc="4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které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jsou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odlišné</a:t>
            </a:r>
            <a:r>
              <a:rPr sz="28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interindividuálně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(při</a:t>
            </a:r>
            <a:r>
              <a:rPr sz="2800" spc="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srovnání</a:t>
            </a:r>
          </a:p>
          <a:p>
            <a:pPr marL="343025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různých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jednotlivců)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intraindividuálně</a:t>
            </a:r>
            <a:r>
              <a:rPr sz="2800" spc="8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(při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srovnání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různých období v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průběhu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života téhož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jedince)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(Čáp,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1980)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9 / 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51541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Motivace</a:t>
            </a:r>
            <a:r>
              <a:rPr sz="4400" spc="-37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k učení </a:t>
            </a:r>
            <a:r>
              <a:rPr sz="4400" spc="-17" dirty="0">
                <a:solidFill>
                  <a:srgbClr val="CCFFFF"/>
                </a:solidFill>
                <a:latin typeface="EPGHAN+Tahoma"/>
                <a:cs typeface="EPGHAN+Tahoma"/>
              </a:rPr>
              <a:t>(3)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4298" y="2377776"/>
            <a:ext cx="8404977" cy="1992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3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Motivovat</a:t>
            </a:r>
            <a:r>
              <a:rPr sz="32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–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„znamená</a:t>
            </a:r>
            <a:r>
              <a:rPr sz="3200" spc="-2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zesílit vnitřní</a:t>
            </a:r>
            <a:r>
              <a:rPr sz="3200" spc="3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zájem o</a:t>
            </a:r>
          </a:p>
          <a:p>
            <a:pPr marL="34279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probírané učivo,</a:t>
            </a:r>
            <a:r>
              <a:rPr sz="3200" spc="-1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vštěpovat žáku smysl </a:t>
            </a:r>
            <a:r>
              <a:rPr sz="3200" spc="13" dirty="0">
                <a:solidFill>
                  <a:srgbClr val="FFFF00"/>
                </a:solidFill>
                <a:latin typeface="EPGHAN+Tahoma"/>
                <a:cs typeface="EPGHAN+Tahoma"/>
              </a:rPr>
              <a:t>pro</a:t>
            </a:r>
          </a:p>
          <a:p>
            <a:pPr marL="34279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objevování,</a:t>
            </a:r>
            <a:r>
              <a:rPr sz="3200" spc="-1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převádět</a:t>
            </a:r>
            <a:r>
              <a:rPr sz="3200" spc="-26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spc="19" dirty="0">
                <a:solidFill>
                  <a:srgbClr val="FFFF00"/>
                </a:solidFill>
                <a:latin typeface="EPGHAN+Tahoma"/>
                <a:cs typeface="EPGHAN+Tahoma"/>
              </a:rPr>
              <a:t>to</a:t>
            </a:r>
            <a:r>
              <a:rPr sz="3200" spc="-3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co</a:t>
            </a:r>
            <a:r>
              <a:rPr sz="3200" spc="21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chceme sdělit,</a:t>
            </a:r>
          </a:p>
          <a:p>
            <a:pPr marL="34279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spc="10" dirty="0">
                <a:solidFill>
                  <a:srgbClr val="FFFF00"/>
                </a:solidFill>
                <a:latin typeface="EPGHAN+Tahoma"/>
                <a:cs typeface="EPGHAN+Tahoma"/>
              </a:rPr>
              <a:t>na</a:t>
            </a:r>
            <a:r>
              <a:rPr sz="3200" spc="-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myšlenkové formy vlastní</a:t>
            </a:r>
            <a:r>
              <a:rPr sz="3200" spc="2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dítěti.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37091" y="4328470"/>
            <a:ext cx="7895250" cy="1504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Smyslem toho</a:t>
            </a:r>
            <a:r>
              <a:rPr sz="3200" spc="21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je,</a:t>
            </a:r>
            <a:r>
              <a:rPr sz="3200" spc="-1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aby </a:t>
            </a:r>
            <a:r>
              <a:rPr sz="3200" spc="14" dirty="0">
                <a:solidFill>
                  <a:srgbClr val="FFFF00"/>
                </a:solidFill>
                <a:latin typeface="EPGHAN+Tahoma"/>
                <a:cs typeface="EPGHAN+Tahoma"/>
              </a:rPr>
              <a:t>se</a:t>
            </a:r>
            <a:r>
              <a:rPr sz="3200" spc="-3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u dítěte rozvíjel</a:t>
            </a:r>
          </a:p>
          <a:p>
            <a:pPr marL="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zájem o</a:t>
            </a:r>
            <a:r>
              <a:rPr sz="3200" spc="-1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to,</a:t>
            </a:r>
            <a:r>
              <a:rPr sz="3200" spc="-2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čemu </a:t>
            </a:r>
            <a:r>
              <a:rPr sz="3200" spc="14" dirty="0">
                <a:solidFill>
                  <a:srgbClr val="FFFF00"/>
                </a:solidFill>
                <a:latin typeface="EPGHAN+Tahoma"/>
                <a:cs typeface="EPGHAN+Tahoma"/>
              </a:rPr>
              <a:t>se</a:t>
            </a:r>
            <a:r>
              <a:rPr sz="3200" spc="-3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učí,</a:t>
            </a:r>
            <a:r>
              <a:rPr sz="3200" spc="1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a</a:t>
            </a:r>
            <a:r>
              <a:rPr sz="3200" spc="1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současně</a:t>
            </a:r>
            <a:r>
              <a:rPr sz="3200" spc="-2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s tím</a:t>
            </a:r>
            <a:r>
              <a:rPr sz="3200" spc="3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i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příslušný soubor</a:t>
            </a:r>
            <a:r>
              <a:rPr sz="3200" spc="-4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postojů a</a:t>
            </a:r>
            <a:r>
              <a:rPr sz="3200" spc="1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hodnot</a:t>
            </a:r>
            <a:r>
              <a:rPr sz="3200" spc="1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v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7091" y="5791589"/>
            <a:ext cx="7944493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intelektuální</a:t>
            </a:r>
            <a:r>
              <a:rPr sz="32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činnosti</a:t>
            </a:r>
            <a:r>
              <a:rPr sz="3200" spc="2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vůbec“</a:t>
            </a:r>
            <a:r>
              <a:rPr sz="3200" spc="-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(Bruner,</a:t>
            </a:r>
            <a:r>
              <a:rPr sz="3200" spc="1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1965)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10 / 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9838" y="823153"/>
            <a:ext cx="51541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4400" spc="-3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učení </a:t>
            </a:r>
            <a:r>
              <a:rPr sz="4400" spc="-17" dirty="0">
                <a:solidFill>
                  <a:srgbClr val="FFFF00"/>
                </a:solidFill>
                <a:latin typeface="EPGHAN+Tahoma"/>
                <a:cs typeface="EPGHAN+Tahoma"/>
              </a:rPr>
              <a:t>(4)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2169" y="1759092"/>
            <a:ext cx="8451701" cy="3539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4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2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Skalková:</a:t>
            </a:r>
            <a:r>
              <a:rPr sz="2800" spc="3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„Dynamizující,</a:t>
            </a:r>
            <a:r>
              <a:rPr sz="2800" spc="4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emocionálně ovlivňovaný</a:t>
            </a:r>
          </a:p>
          <a:p>
            <a:pPr marL="34294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aspekt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učení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,</a:t>
            </a:r>
            <a:r>
              <a:rPr sz="2800" spc="-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usměrňující činnost žáků.</a:t>
            </a:r>
            <a:r>
              <a:rPr sz="2800" spc="4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Orientující</a:t>
            </a:r>
          </a:p>
          <a:p>
            <a:pPr marL="34294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žáka</a:t>
            </a:r>
            <a:r>
              <a:rPr sz="2800" spc="3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více</a:t>
            </a:r>
            <a:r>
              <a:rPr sz="2800" spc="-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jedněm</a:t>
            </a:r>
            <a:r>
              <a:rPr sz="2800" spc="-1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předmětům</a:t>
            </a:r>
            <a:r>
              <a:rPr sz="2800" spc="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než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druhým,</a:t>
            </a:r>
          </a:p>
          <a:p>
            <a:pPr marL="34294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energetizující jeho</a:t>
            </a:r>
            <a:r>
              <a:rPr sz="2800" spc="-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činnost, udržující jej</a:t>
            </a:r>
            <a:r>
              <a:rPr sz="2800" spc="-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zvýšené</a:t>
            </a:r>
          </a:p>
          <a:p>
            <a:pPr marL="34294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úrovni…“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8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Hebb: motivace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zajišťuje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energii</a:t>
            </a:r>
            <a:r>
              <a:rPr sz="2800" spc="-1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jednání</a:t>
            </a:r>
          </a:p>
          <a:p>
            <a:pPr marL="342946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člověka,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ale nikoliv o jaký</a:t>
            </a:r>
            <a:r>
              <a:rPr sz="2800" spc="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pohyb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půjde (podobně</a:t>
            </a:r>
          </a:p>
          <a:p>
            <a:pPr marL="34294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jako</a:t>
            </a:r>
            <a:r>
              <a:rPr sz="2800" spc="4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motor</a:t>
            </a:r>
            <a:r>
              <a:rPr sz="2800" spc="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automobilu)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2169" y="5343491"/>
            <a:ext cx="7885894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Maier:</a:t>
            </a:r>
            <a:r>
              <a:rPr sz="2800" spc="3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motivované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chování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 charakterizováno</a:t>
            </a:r>
          </a:p>
          <a:p>
            <a:pPr marL="34294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stálou</a:t>
            </a:r>
            <a:r>
              <a:rPr sz="2800" spc="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cílovou orientací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11 / 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938947"/>
            <a:ext cx="51541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4400" spc="-3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EPGHAN+Tahoma"/>
                <a:cs typeface="EPGHAN+Tahoma"/>
              </a:rPr>
              <a:t>k učení </a:t>
            </a:r>
            <a:r>
              <a:rPr sz="4400" spc="-17" dirty="0">
                <a:solidFill>
                  <a:srgbClr val="FFFF00"/>
                </a:solidFill>
                <a:latin typeface="EPGHAN+Tahoma"/>
                <a:cs typeface="EPGHAN+Tahoma"/>
              </a:rPr>
              <a:t>(5)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408" y="2089683"/>
            <a:ext cx="8260069" cy="4040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2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Vnitřní</a:t>
            </a:r>
            <a:r>
              <a:rPr sz="3200" spc="3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motivace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– dílčí motivy</a:t>
            </a:r>
            <a:r>
              <a:rPr sz="32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spjaté přímo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s vyučovaným</a:t>
            </a:r>
            <a:r>
              <a:rPr sz="32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předmětem (chemie –</a:t>
            </a:r>
          </a:p>
          <a:p>
            <a:pPr marL="34278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chemický</a:t>
            </a:r>
            <a:r>
              <a:rPr sz="32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experiment,</a:t>
            </a:r>
            <a:r>
              <a:rPr sz="3200" spc="-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historie chemie,</a:t>
            </a:r>
          </a:p>
          <a:p>
            <a:pPr marL="342783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problémové úlohy,</a:t>
            </a:r>
            <a:r>
              <a:rPr sz="32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aplikativní zaměření</a:t>
            </a:r>
          </a:p>
          <a:p>
            <a:pPr marL="34278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poznávaného</a:t>
            </a:r>
            <a:r>
              <a:rPr sz="3200" spc="-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apod.)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-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EPGHAN+Tahoma"/>
                <a:cs typeface="EPGHAN+Tahoma"/>
              </a:rPr>
              <a:t>Vnější motivace</a:t>
            </a:r>
            <a:r>
              <a:rPr sz="3200" spc="3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– dílčí</a:t>
            </a:r>
            <a:r>
              <a:rPr sz="32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motivy mimo</a:t>
            </a:r>
            <a:r>
              <a:rPr sz="32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rámec</a:t>
            </a:r>
          </a:p>
          <a:p>
            <a:pPr marL="34278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konkrétního</a:t>
            </a:r>
            <a:r>
              <a:rPr sz="3200" spc="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předmětu (odměna,</a:t>
            </a:r>
            <a:r>
              <a:rPr sz="3200" spc="-1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pochvala,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prestiž,</a:t>
            </a:r>
            <a:r>
              <a:rPr sz="3200" spc="-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trest,</a:t>
            </a:r>
            <a:r>
              <a:rPr sz="3200" spc="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učitel apod.)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12 / 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21599" y="483356"/>
            <a:ext cx="470604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Motivace k</a:t>
            </a:r>
            <a:r>
              <a:rPr sz="4000" spc="3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učení (6)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720" y="1440606"/>
            <a:ext cx="8370645" cy="4868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47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2850" spc="806" baseline="4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Obecné principy</a:t>
            </a:r>
            <a:r>
              <a:rPr sz="2400" spc="-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bez</a:t>
            </a:r>
            <a:r>
              <a:rPr sz="2400" spc="-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ohledu</a:t>
            </a:r>
            <a:r>
              <a:rPr sz="2400" spc="-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na vyučovaný předmět</a:t>
            </a:r>
          </a:p>
          <a:p>
            <a:pPr marL="34286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definuje</a:t>
            </a:r>
            <a:r>
              <a:rPr sz="2400" spc="-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(Čáp,</a:t>
            </a:r>
            <a:r>
              <a:rPr sz="2400" spc="-1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1980)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EPGHAN+Tahoma"/>
                <a:cs typeface="EPGHAN+Tahoma"/>
              </a:rPr>
              <a:t>1.</a:t>
            </a:r>
            <a:r>
              <a:rPr sz="1900" spc="1850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Novost situace,</a:t>
            </a:r>
            <a:r>
              <a:rPr sz="2400" spc="-1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předmětu</a:t>
            </a:r>
            <a:r>
              <a:rPr sz="2400" spc="-2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nebo</a:t>
            </a:r>
            <a:r>
              <a:rPr sz="2400" spc="-16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činnosti</a:t>
            </a:r>
            <a:r>
              <a:rPr sz="2400" spc="-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(učitel,</a:t>
            </a:r>
            <a:r>
              <a:rPr sz="2400" spc="-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učebnice,</a:t>
            </a:r>
          </a:p>
          <a:p>
            <a:pPr marL="51505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názornost</a:t>
            </a:r>
            <a:r>
              <a:rPr sz="2400" spc="-4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učiva….)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EPGHAN+Tahoma"/>
                <a:cs typeface="EPGHAN+Tahoma"/>
              </a:rPr>
              <a:t>2.</a:t>
            </a:r>
            <a:r>
              <a:rPr sz="1900" spc="1850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Žákova činnost</a:t>
            </a:r>
            <a:r>
              <a:rPr sz="2400" spc="-1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a uspokojení</a:t>
            </a:r>
            <a:r>
              <a:rPr sz="2400" spc="-2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z</a:t>
            </a:r>
            <a:r>
              <a:rPr sz="2400" spc="-16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ní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(aktivní součinnost</a:t>
            </a:r>
            <a:r>
              <a:rPr sz="2400" spc="-4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EPGHAN+Tahoma"/>
                <a:cs typeface="EPGHAN+Tahoma"/>
              </a:rPr>
              <a:t>žáka</a:t>
            </a:r>
          </a:p>
          <a:p>
            <a:pPr marL="51505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na výuce – konstruktivní přístupy….)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EPGHAN+Tahoma"/>
                <a:cs typeface="EPGHAN+Tahoma"/>
              </a:rPr>
              <a:t>3.</a:t>
            </a:r>
            <a:r>
              <a:rPr sz="1900" spc="1850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Úspěch</a:t>
            </a:r>
            <a:r>
              <a:rPr sz="24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v činnosti</a:t>
            </a:r>
            <a:r>
              <a:rPr sz="2400" spc="-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(značný význam</a:t>
            </a:r>
            <a:r>
              <a:rPr sz="2400" spc="-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zpětné</a:t>
            </a:r>
            <a:r>
              <a:rPr sz="2400" spc="-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vazby – </a:t>
            </a:r>
            <a:r>
              <a:rPr sz="2400" spc="-11" dirty="0">
                <a:solidFill>
                  <a:srgbClr val="FFFFFF"/>
                </a:solidFill>
                <a:latin typeface="EPGHAN+Tahoma"/>
                <a:cs typeface="EPGHAN+Tahoma"/>
              </a:rPr>
              <a:t>žák</a:t>
            </a:r>
          </a:p>
          <a:p>
            <a:pPr marL="51505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potřebuje</a:t>
            </a:r>
            <a:r>
              <a:rPr sz="2400" spc="-4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znát výsledky….)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EPGHAN+Tahoma"/>
                <a:cs typeface="EPGHAN+Tahoma"/>
              </a:rPr>
              <a:t>4.</a:t>
            </a:r>
            <a:r>
              <a:rPr sz="1900" spc="1850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Sociální</a:t>
            </a:r>
            <a:r>
              <a:rPr sz="2400" spc="2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momenty</a:t>
            </a:r>
            <a:r>
              <a:rPr sz="2400" spc="-1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– (skupinové</a:t>
            </a:r>
            <a:r>
              <a:rPr sz="2400" spc="-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vyučování,</a:t>
            </a:r>
            <a:r>
              <a:rPr sz="2400" spc="-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soutěžení?,</a:t>
            </a:r>
          </a:p>
          <a:p>
            <a:pPr marL="51505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společenská prestiž</a:t>
            </a:r>
            <a:r>
              <a:rPr sz="2400" spc="-1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EPGHAN+Tahoma"/>
                <a:cs typeface="EPGHAN+Tahoma"/>
              </a:rPr>
              <a:t>předmětu…)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EPGHAN+Tahoma"/>
                <a:cs typeface="EPGHAN+Tahoma"/>
              </a:rPr>
              <a:t>5.</a:t>
            </a:r>
            <a:r>
              <a:rPr sz="1900" spc="1850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Souvislost</a:t>
            </a:r>
            <a:r>
              <a:rPr sz="2400" spc="-2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předmětu</a:t>
            </a:r>
            <a:r>
              <a:rPr sz="2400" spc="-2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s žákovými zkušenostmi a zájmy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EPGHAN+Tahoma"/>
                <a:cs typeface="EPGHAN+Tahoma"/>
              </a:rPr>
              <a:t>6.</a:t>
            </a:r>
            <a:r>
              <a:rPr sz="1900" spc="1850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Souvislost</a:t>
            </a:r>
            <a:r>
              <a:rPr sz="2400" spc="-2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předmětu</a:t>
            </a:r>
            <a:r>
              <a:rPr sz="2400" spc="-27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s životními</a:t>
            </a:r>
            <a:r>
              <a:rPr sz="2400" spc="-2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EPGHAN+Tahoma"/>
                <a:cs typeface="EPGHAN+Tahoma"/>
              </a:rPr>
              <a:t>perspektivami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13 / 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408" y="713562"/>
            <a:ext cx="5480323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Motivace k</a:t>
            </a:r>
            <a:r>
              <a:rPr sz="4000" spc="3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učení 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586747"/>
            <a:ext cx="8003348" cy="893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1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Konkretizací</a:t>
            </a:r>
            <a:r>
              <a:rPr sz="2800" spc="24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obecných principů na předmět</a:t>
            </a:r>
          </a:p>
          <a:p>
            <a:pPr marL="343025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„chemie“</a:t>
            </a:r>
            <a:r>
              <a:rPr sz="2800" spc="15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dostaneme motivy</a:t>
            </a:r>
            <a:r>
              <a:rPr sz="2800" spc="22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pro</a:t>
            </a:r>
            <a:r>
              <a:rPr sz="2800" spc="15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aktivizaci</a:t>
            </a:r>
            <a:r>
              <a:rPr sz="2800" spc="54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žáků: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730" y="2525630"/>
            <a:ext cx="8169565" cy="4307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1.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Učitel chemie </a:t>
            </a:r>
            <a:r>
              <a:rPr sz="2800" spc="-19" dirty="0">
                <a:solidFill>
                  <a:srgbClr val="FFFF00"/>
                </a:solidFill>
                <a:latin typeface="EPGHAN+Tahoma"/>
                <a:cs typeface="EPGHAN+Tahoma"/>
              </a:rPr>
              <a:t>2.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Zajímavosti</a:t>
            </a:r>
            <a:r>
              <a:rPr sz="28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 historie</a:t>
            </a:r>
            <a:r>
              <a:rPr sz="2800" spc="2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chemie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3.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Přírodovědná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paradoxa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EPGHAN+Tahoma"/>
                <a:cs typeface="EPGHAN+Tahoma"/>
              </a:rPr>
              <a:t>4.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Zajímavosti</a:t>
            </a:r>
            <a:r>
              <a:rPr sz="2800" spc="5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a rekordy</a:t>
            </a:r>
            <a:r>
              <a:rPr sz="28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chemickým</a:t>
            </a:r>
            <a:r>
              <a:rPr sz="2800" spc="-1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podtextem</a:t>
            </a:r>
            <a:r>
              <a:rPr sz="2800" spc="2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5.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Elementarizace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pojmů,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názornost</a:t>
            </a:r>
            <a:r>
              <a:rPr sz="2800" spc="3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další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aspekty psychodidaktické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transformace</a:t>
            </a:r>
            <a:r>
              <a:rPr sz="2800" spc="4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EPGHAN+Tahoma"/>
                <a:cs typeface="EPGHAN+Tahoma"/>
              </a:rPr>
              <a:t>6.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Problémové</a:t>
            </a:r>
            <a:r>
              <a:rPr sz="2800" spc="28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úlohy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a problémové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vyučování</a:t>
            </a:r>
            <a:r>
              <a:rPr sz="2800" spc="39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7.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Aplikativní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zaměření</a:t>
            </a:r>
            <a:r>
              <a:rPr sz="2800" spc="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učiva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EPGHAN+Tahoma"/>
                <a:cs typeface="EPGHAN+Tahoma"/>
              </a:rPr>
              <a:t>8.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Učební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úlohy s atraktivním</a:t>
            </a:r>
            <a:r>
              <a:rPr sz="2800" spc="46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zaměřením</a:t>
            </a:r>
            <a:r>
              <a:rPr sz="2800" spc="902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9.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Testy,</a:t>
            </a:r>
            <a:r>
              <a:rPr sz="2800" spc="4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křížovky,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hry, soutěživost</a:t>
            </a:r>
            <a:r>
              <a:rPr sz="2800" spc="3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10.</a:t>
            </a:r>
            <a:r>
              <a:rPr sz="2800" spc="16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Jednoduché a efektní</a:t>
            </a:r>
            <a:r>
              <a:rPr sz="2800" spc="25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pokusy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(aplikativní</a:t>
            </a:r>
            <a:r>
              <a:rPr sz="2800" spc="83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a historické pokusy,</a:t>
            </a:r>
            <a:r>
              <a:rPr sz="2800" spc="11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pokusy</a:t>
            </a:r>
            <a:r>
              <a:rPr sz="2800" spc="-1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s podporou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techniky apod.)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14 / 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693" y="632780"/>
            <a:ext cx="832954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Vlastní realizace motivace chemii 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3493" y="1803306"/>
            <a:ext cx="8428066" cy="40511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výuky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chemii (a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nejen</a:t>
            </a:r>
            <a:r>
              <a:rPr sz="2800" spc="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chemii)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má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parciální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(dílčí)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charakter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Jiný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charakter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bude mít motivace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celé</a:t>
            </a:r>
            <a:r>
              <a:rPr sz="2800" spc="-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studium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(dlouhodobá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motivace),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jiný pro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předmět chemie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počátku výuky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(7.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příp.</a:t>
            </a:r>
            <a:r>
              <a:rPr sz="2800" spc="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8.</a:t>
            </a:r>
            <a:r>
              <a:rPr sz="2800" spc="-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ročník), jiný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EPGHAN+Tahoma"/>
                <a:cs typeface="EPGHAN+Tahoma"/>
              </a:rPr>
              <a:t>na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střední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škole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apod.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 podmínkách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běžné praxe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výuky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chemii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jeví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významné</a:t>
            </a:r>
            <a:r>
              <a:rPr sz="2800" spc="5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motivovat</a:t>
            </a:r>
            <a:r>
              <a:rPr sz="2800" spc="3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žáky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</a:t>
            </a:r>
            <a:r>
              <a:rPr sz="2800" spc="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každé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vyučovací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hodině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15 / 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693" y="632780"/>
            <a:ext cx="832954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Vlastní realizace motivace chemii 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3493" y="1803306"/>
            <a:ext cx="8428066" cy="40511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výuky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chemii (a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nejen</a:t>
            </a:r>
            <a:r>
              <a:rPr sz="2800" spc="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chemii)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má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parciální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(dílčí)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charakter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Jiný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charakter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bude mít motivace</a:t>
            </a:r>
            <a:r>
              <a:rPr sz="2800" spc="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celé</a:t>
            </a:r>
            <a:r>
              <a:rPr sz="2800" spc="-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studium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(dlouhodobá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motivace),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jiný pro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předmět chemie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počátku výuky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(7.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příp.</a:t>
            </a:r>
            <a:r>
              <a:rPr sz="2800" spc="1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8.</a:t>
            </a:r>
            <a:r>
              <a:rPr sz="2800" spc="-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ročník), jiný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EPGHAN+Tahoma"/>
                <a:cs typeface="EPGHAN+Tahoma"/>
              </a:rPr>
              <a:t>na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střední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škole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apod.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 podmínkách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běžné praxe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výuky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chemii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jeví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významné</a:t>
            </a:r>
            <a:r>
              <a:rPr sz="2800" spc="5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motivovat</a:t>
            </a:r>
            <a:r>
              <a:rPr sz="2800" spc="3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žáky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</a:t>
            </a:r>
            <a:r>
              <a:rPr sz="2800" spc="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každé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vyučovací</a:t>
            </a:r>
          </a:p>
          <a:p>
            <a:pPr marL="34293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hodině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16 / 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693" y="702907"/>
            <a:ext cx="832954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Vlastní realizace motivace chemii 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573050"/>
            <a:ext cx="787019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1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1" baseline="-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Dollard,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Miller</a:t>
            </a:r>
            <a:r>
              <a:rPr sz="2800" spc="-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(1941):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„ aby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se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někdo učil musí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31687" y="1914446"/>
            <a:ext cx="811819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něco</a:t>
            </a:r>
            <a:r>
              <a:rPr sz="2800" spc="-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chtít,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něčeho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si</a:t>
            </a:r>
            <a:r>
              <a:rPr sz="2800" spc="-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všimnout,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něco</a:t>
            </a:r>
            <a:r>
              <a:rPr sz="2800" spc="-2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udělat a něco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1687" y="2255842"/>
            <a:ext cx="723211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získat.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Přesněji vyjádřeno,</a:t>
            </a:r>
            <a:r>
              <a:rPr sz="2800" spc="7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těmito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činiteli jsou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88661" y="2597238"/>
            <a:ext cx="7249739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3025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pudová potřeba,</a:t>
            </a:r>
            <a:r>
              <a:rPr sz="2800" spc="39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signál,</a:t>
            </a:r>
            <a:r>
              <a:rPr sz="2800" spc="12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odezva a</a:t>
            </a:r>
            <a:r>
              <a:rPr sz="2800" spc="32" dirty="0">
                <a:solidFill>
                  <a:srgbClr val="FF00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EPGHAN+Tahoma"/>
                <a:cs typeface="EPGHAN+Tahoma"/>
              </a:rPr>
              <a:t>zpevnění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1.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Potřeba</a:t>
            </a:r>
            <a:r>
              <a:rPr sz="28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(silný podnět) -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(v</a:t>
            </a:r>
            <a:r>
              <a:rPr sz="2800" spc="-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našem</a:t>
            </a:r>
            <a:r>
              <a:rPr sz="2800" spc="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případě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03859" y="3365336"/>
            <a:ext cx="446423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především</a:t>
            </a:r>
            <a:r>
              <a:rPr sz="2800" spc="-1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sebeaktualizace)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88661" y="3792037"/>
            <a:ext cx="844218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2.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Signál</a:t>
            </a:r>
            <a:r>
              <a:rPr sz="2800" spc="89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(těsný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vztah</a:t>
            </a:r>
            <a:r>
              <a:rPr sz="2800" spc="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 potřebami)</a:t>
            </a:r>
            <a:r>
              <a:rPr sz="2800" spc="1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signál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může být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03859" y="4133433"/>
            <a:ext cx="571586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tak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intenzivní,</a:t>
            </a:r>
            <a:r>
              <a:rPr sz="2800" spc="1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že</a:t>
            </a:r>
            <a:r>
              <a:rPr sz="2800" spc="-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se stává</a:t>
            </a:r>
            <a:r>
              <a:rPr sz="2800" spc="3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potřebou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88661" y="4560135"/>
            <a:ext cx="825719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3.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Odezva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je</a:t>
            </a:r>
            <a:r>
              <a:rPr sz="2800" spc="-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vyvolávána</a:t>
            </a:r>
            <a:r>
              <a:rPr sz="2800" spc="6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motivační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silou potřeby;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03859" y="4901531"/>
            <a:ext cx="531645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vyvolání</a:t>
            </a:r>
            <a:r>
              <a:rPr sz="2800" spc="24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odezvy</a:t>
            </a:r>
            <a:r>
              <a:rPr sz="2800" spc="22" dirty="0">
                <a:solidFill>
                  <a:srgbClr val="FFFF00"/>
                </a:solidFill>
                <a:latin typeface="EPGHAN+Tahoma"/>
                <a:cs typeface="EPGHAN+Tahoma"/>
              </a:rPr>
              <a:t> je</a:t>
            </a:r>
            <a:r>
              <a:rPr sz="2800" spc="-5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umění (učitel)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88661" y="5328233"/>
            <a:ext cx="765869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4.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Zpevnění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událost,</a:t>
            </a:r>
            <a:r>
              <a:rPr sz="2800" spc="4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která</a:t>
            </a:r>
            <a:r>
              <a:rPr sz="28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zesiluje tendenci k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703859" y="5669629"/>
            <a:ext cx="409679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opakování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nějaké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odezvy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17 / 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48113" y="419201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045465" y="858277"/>
            <a:ext cx="832954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PGHAN+Tahoma"/>
                <a:cs typeface="EPGHAN+Tahoma"/>
              </a:rPr>
              <a:t>Vlastní realizace motivace chemii (3)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658529"/>
            <a:ext cx="8531481" cy="37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Motivaci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ve vyučovací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hodině základního</a:t>
            </a:r>
            <a:r>
              <a:rPr sz="2800" spc="3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typu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vkládáme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zpravidla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mezi</a:t>
            </a:r>
            <a:r>
              <a:rPr sz="2800" spc="-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úvodní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opakování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prezentaci nového učiva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Motivace</a:t>
            </a:r>
            <a:r>
              <a:rPr sz="2800" spc="3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 krátká</a:t>
            </a:r>
            <a:r>
              <a:rPr sz="2800" spc="3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epizoda</a:t>
            </a:r>
            <a:r>
              <a:rPr sz="2800" spc="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 hodině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(zpravidla</a:t>
            </a:r>
            <a:r>
              <a:rPr sz="28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10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sec</a:t>
            </a:r>
            <a:r>
              <a:rPr sz="2800" spc="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6" dirty="0">
                <a:solidFill>
                  <a:srgbClr val="FFFFFF"/>
                </a:solidFill>
                <a:latin typeface="EPGHAN+Tahoma"/>
                <a:cs typeface="EPGHAN+Tahoma"/>
              </a:rPr>
              <a:t>až</a:t>
            </a:r>
            <a:r>
              <a:rPr sz="2800" spc="2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3 minuty)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PGHAN+Tahoma"/>
                <a:cs typeface="EPGHAN+Tahoma"/>
              </a:rPr>
              <a:t>Odpověď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na motivační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problém</a:t>
            </a:r>
            <a:r>
              <a:rPr sz="2800" spc="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situujeme na závěr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prezentace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70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Realizace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vlastní motivace: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339" y="5413539"/>
            <a:ext cx="7819866" cy="1405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1)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Uvedení předpokladů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 podmínek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2)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Problémová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otázka</a:t>
            </a:r>
            <a:r>
              <a:rPr sz="2800" spc="349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…. 3)</a:t>
            </a:r>
            <a:r>
              <a:rPr sz="2800" spc="-27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Odpověď na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problémovou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otázku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19" dirty="0">
                <a:solidFill>
                  <a:srgbClr val="FFFFFF"/>
                </a:solidFill>
                <a:latin typeface="EPGHAN+Tahoma"/>
                <a:cs typeface="EPGHAN+Tahoma"/>
              </a:rPr>
              <a:t>(v</a:t>
            </a:r>
            <a:r>
              <a:rPr sz="2800" spc="-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průběhu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výkladu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- závěr)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18 / 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48113" y="508599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55808" y="967241"/>
            <a:ext cx="3041385" cy="798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0058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U</a:t>
            </a:r>
            <a:r>
              <a:rPr sz="2800" spc="-1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K</a:t>
            </a:r>
            <a:r>
              <a:rPr sz="2800" spc="18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Á</a:t>
            </a:r>
            <a:r>
              <a:rPr sz="2800" spc="-1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Z</a:t>
            </a:r>
            <a:r>
              <a:rPr sz="2800" spc="22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K</a:t>
            </a:r>
            <a:r>
              <a:rPr sz="2800" spc="-15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28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A</a:t>
            </a:r>
          </a:p>
          <a:p>
            <a:pPr marL="0" marR="0">
              <a:lnSpc>
                <a:spcPts val="2657"/>
              </a:lnSpc>
              <a:spcBef>
                <a:spcPts val="232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BDCBPJ+Times New Roman"/>
                <a:cs typeface="BDCBPJ+Times New Roman"/>
              </a:rPr>
              <a:t>1. PŘEDPOKLAD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5808" y="1755823"/>
            <a:ext cx="3970873" cy="5130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Prohlédněte</a:t>
            </a:r>
            <a:r>
              <a:rPr sz="2400" spc="-35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si dobře obrázek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vpravo.</a:t>
            </a:r>
            <a:r>
              <a:rPr sz="2400" spc="-25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Co na obrázku</a:t>
            </a:r>
            <a:r>
              <a:rPr sz="2400" spc="-28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vidíte?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Žáci</a:t>
            </a:r>
            <a:r>
              <a:rPr sz="2400" spc="-2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popisují</a:t>
            </a:r>
            <a:r>
              <a:rPr sz="2400" spc="-21" dirty="0">
                <a:solidFill>
                  <a:srgbClr val="FF00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obrázek</a:t>
            </a:r>
            <a:r>
              <a:rPr sz="2400" spc="-26" dirty="0">
                <a:solidFill>
                  <a:srgbClr val="FF00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s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doplňujícími</a:t>
            </a:r>
            <a:r>
              <a:rPr sz="2400" spc="-18" dirty="0">
                <a:solidFill>
                  <a:srgbClr val="FF00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otázkami</a:t>
            </a:r>
            <a:r>
              <a:rPr sz="2400" spc="-16" dirty="0">
                <a:solidFill>
                  <a:srgbClr val="FF00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učitele!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BDCBPJ+Times New Roman"/>
                <a:cs typeface="BDCBPJ+Times New Roman"/>
              </a:rPr>
              <a:t>2. PROBLÉMOVÁ</a:t>
            </a:r>
            <a:r>
              <a:rPr sz="2400" spc="71" dirty="0">
                <a:solidFill>
                  <a:srgbClr val="FFFF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BDCBPJ+Times New Roman"/>
                <a:cs typeface="BDCBPJ+Times New Roman"/>
              </a:rPr>
              <a:t>OTÁZKA</a:t>
            </a:r>
            <a:r>
              <a:rPr sz="2400" dirty="0">
                <a:solidFill>
                  <a:srgbClr val="FF0000"/>
                </a:solidFill>
                <a:latin typeface="BDCBPJ+Times New Roman"/>
                <a:cs typeface="BDCBPJ+Times New Roman"/>
              </a:rPr>
              <a:t>: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Které</a:t>
            </a:r>
            <a:r>
              <a:rPr sz="2400" spc="-1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sloučeniny</a:t>
            </a:r>
            <a:r>
              <a:rPr sz="2400" spc="-5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byste</a:t>
            </a:r>
            <a:r>
              <a:rPr sz="2400" spc="-1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doplnili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na předtištěná</a:t>
            </a:r>
            <a:r>
              <a:rPr sz="2400" spc="-6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místa obrázku?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…………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Proběhne prezentace</a:t>
            </a:r>
            <a:r>
              <a:rPr sz="2400" spc="-3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učiva</a:t>
            </a:r>
            <a:r>
              <a:rPr sz="2400" spc="16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o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amoniaku a jeho reakcích.</a:t>
            </a:r>
            <a:r>
              <a:rPr sz="2400" spc="-1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průběhu</a:t>
            </a:r>
            <a:r>
              <a:rPr sz="2400" spc="-25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výkladu (nejlépe</a:t>
            </a:r>
            <a:r>
              <a:rPr sz="2400" spc="-3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na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jeho</a:t>
            </a:r>
            <a:r>
              <a:rPr sz="2400" spc="-3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konci) zazní nebo je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vyvozena</a:t>
            </a:r>
            <a:r>
              <a:rPr sz="2400" spc="-1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BDCBPJ+Times New Roman"/>
                <a:cs typeface="BDCBPJ+Times New Roman"/>
              </a:rPr>
              <a:t>3. ODPOVĚĎ</a:t>
            </a:r>
            <a:r>
              <a:rPr sz="2400" spc="60" dirty="0">
                <a:solidFill>
                  <a:srgbClr val="FFFF00"/>
                </a:solidFill>
                <a:latin typeface="BDCBPJ+Times New Roman"/>
                <a:cs typeface="BDCBP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na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problémovou otázku.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19 / 26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B98DE45-65EA-44B5-D158-7137EF4873BF}"/>
              </a:ext>
            </a:extLst>
          </p:cNvPr>
          <p:cNvSpPr txBox="1"/>
          <p:nvPr/>
        </p:nvSpPr>
        <p:spPr>
          <a:xfrm>
            <a:off x="6492478" y="670169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archiv autora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761" y="773040"/>
            <a:ext cx="8363619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EPGHAN+Tahoma"/>
                <a:cs typeface="EPGHAN+Tahoma"/>
              </a:rPr>
              <a:t>Vlastní realizace</a:t>
            </a:r>
            <a:r>
              <a:rPr sz="3600" spc="40" dirty="0">
                <a:solidFill>
                  <a:srgbClr val="FFFF00"/>
                </a:solidFill>
                <a:latin typeface="EPGHAN+Tahoma"/>
                <a:cs typeface="EPGHAN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EPGHAN+Tahoma"/>
                <a:cs typeface="EPGHAN+Tahoma"/>
              </a:rPr>
              <a:t>motivace experimentem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658529"/>
            <a:ext cx="7759783" cy="3368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Jako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motivující se jeví: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1.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Jednoduché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pokusy,</a:t>
            </a:r>
            <a:r>
              <a:rPr sz="2800" spc="4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PGHAN+Tahoma"/>
                <a:cs typeface="EPGHAN+Tahoma"/>
              </a:rPr>
              <a:t>si</a:t>
            </a:r>
            <a:r>
              <a:rPr sz="2800" spc="1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může žák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doma</a:t>
            </a:r>
          </a:p>
          <a:p>
            <a:pPr marL="515197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ověřit či</a:t>
            </a:r>
            <a:r>
              <a:rPr sz="2800" spc="29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zopakovat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2.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Pokusy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efektní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(významná</a:t>
            </a:r>
            <a:r>
              <a:rPr sz="2800" spc="3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změna barevnosti,</a:t>
            </a:r>
          </a:p>
          <a:p>
            <a:pPr marL="51519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teploty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nebo explozivní</a:t>
            </a:r>
            <a:r>
              <a:rPr sz="2800" spc="5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průběh)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3.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Pokusy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s aplikativním</a:t>
            </a:r>
            <a:r>
              <a:rPr sz="2800" spc="4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charakterem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4.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Experimenty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historické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661" y="5072142"/>
            <a:ext cx="7563997" cy="978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5.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Pokusy</a:t>
            </a:r>
            <a:r>
              <a:rPr sz="2800" spc="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interpretovatelné</a:t>
            </a:r>
            <a:r>
              <a:rPr sz="2800" spc="28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jako „problémové“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PGHAN+Tahoma"/>
                <a:cs typeface="EPGHAN+Tahoma"/>
              </a:rPr>
              <a:t>6.</a:t>
            </a:r>
            <a:r>
              <a:rPr sz="2250" spc="1432" dirty="0">
                <a:solidFill>
                  <a:srgbClr val="CC99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Přírodovědná</a:t>
            </a:r>
            <a:r>
              <a:rPr sz="28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paradoxa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20 / 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0940" y="701351"/>
            <a:ext cx="3725543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Pokusy</a:t>
            </a:r>
            <a:r>
              <a:rPr sz="4400" spc="-49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efektní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8482" y="1900748"/>
            <a:ext cx="7828871" cy="850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6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400" spc="169" baseline="-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Výbuch</a:t>
            </a:r>
            <a:r>
              <a:rPr sz="2800" spc="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vodíku</a:t>
            </a:r>
            <a:r>
              <a:rPr sz="2800" spc="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v plechovce,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Blue</a:t>
            </a:r>
            <a:r>
              <a:rPr sz="2800" spc="3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Bottle,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model</a:t>
            </a:r>
          </a:p>
          <a:p>
            <a:pPr marL="342819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hasícího</a:t>
            </a:r>
            <a:r>
              <a:rPr sz="2800" spc="4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přístroje,</a:t>
            </a:r>
            <a:r>
              <a:rPr sz="2800" spc="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rozpustnost</a:t>
            </a:r>
            <a:r>
              <a:rPr sz="2800" spc="3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amoniaku</a:t>
            </a:r>
            <a:r>
              <a:rPr sz="2800" spc="2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PGHAN+Tahoma"/>
                <a:cs typeface="EPGHAN+Tahoma"/>
              </a:rPr>
              <a:t>apod.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5306" y="3116264"/>
            <a:ext cx="3788673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Obrázky:</a:t>
            </a:r>
            <a:r>
              <a:rPr sz="1600" spc="2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Petra</a:t>
            </a:r>
            <a:r>
              <a:rPr sz="1600" spc="4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Radiměřská</a:t>
            </a:r>
            <a:r>
              <a:rPr sz="1600" spc="4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a Michal</a:t>
            </a:r>
            <a:r>
              <a:rPr sz="1600" spc="3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Blažek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21 / 26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2C76A28-1B51-AE63-9CD6-2123285536EB}"/>
              </a:ext>
            </a:extLst>
          </p:cNvPr>
          <p:cNvSpPr txBox="1"/>
          <p:nvPr/>
        </p:nvSpPr>
        <p:spPr>
          <a:xfrm>
            <a:off x="6492478" y="670169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65490" y="6645858"/>
            <a:ext cx="3788671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Obrázky:</a:t>
            </a:r>
            <a:r>
              <a:rPr sz="1600" spc="2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Petra</a:t>
            </a:r>
            <a:r>
              <a:rPr sz="1600" spc="41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Radiměřská</a:t>
            </a:r>
            <a:r>
              <a:rPr sz="1600" spc="4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a Michal</a:t>
            </a:r>
            <a:r>
              <a:rPr sz="1600" spc="34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Blažek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22 / 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62746" y="741873"/>
            <a:ext cx="906552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Obrázky: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62746" y="985735"/>
            <a:ext cx="1295405" cy="994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BÍLEK, M.,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13" dirty="0">
                <a:solidFill>
                  <a:srgbClr val="FFFFFF"/>
                </a:solidFill>
                <a:latin typeface="BDCBPJ+Times New Roman"/>
                <a:cs typeface="BDCBPJ+Times New Roman"/>
              </a:rPr>
              <a:t>RYCHTERA,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J.,:</a:t>
            </a:r>
            <a:r>
              <a:rPr sz="1600" spc="18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Chemie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krok za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62746" y="1961086"/>
            <a:ext cx="822229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krokem,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62746" y="2204948"/>
            <a:ext cx="1348275" cy="7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MOBY</a:t>
            </a:r>
            <a:r>
              <a:rPr sz="1600" spc="-69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DICK,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Praha,</a:t>
            </a:r>
            <a:r>
              <a:rPr sz="1600" spc="15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1999,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200</a:t>
            </a:r>
            <a:r>
              <a:rPr sz="1600" spc="-25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23 / 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576987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Proč</a:t>
            </a:r>
            <a:r>
              <a:rPr sz="4400" spc="35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motivuje</a:t>
            </a:r>
            <a:r>
              <a:rPr sz="4400" spc="-36" dirty="0">
                <a:solidFill>
                  <a:srgbClr val="CCFFFF"/>
                </a:solidFill>
                <a:latin typeface="EPGHAN+Tahoma"/>
                <a:cs typeface="EPGHAN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PGHAN+Tahoma"/>
                <a:cs typeface="EPGHAN+Tahoma"/>
              </a:rPr>
              <a:t>historie?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8" y="2321350"/>
            <a:ext cx="7322556" cy="3357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7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-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D.I.</a:t>
            </a:r>
            <a:r>
              <a:rPr sz="3200" spc="-2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Mendělejev:</a:t>
            </a:r>
            <a:r>
              <a:rPr sz="3200" spc="-2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„Historie vědy je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nezbytná</a:t>
            </a:r>
            <a:r>
              <a:rPr sz="3200" spc="-26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nejen pro</a:t>
            </a:r>
            <a:r>
              <a:rPr sz="3200" spc="-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vnímání</a:t>
            </a:r>
            <a:r>
              <a:rPr sz="3200" spc="3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složité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cesty</a:t>
            </a:r>
            <a:r>
              <a:rPr sz="3200" spc="992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rozvoje vědy,</a:t>
            </a:r>
            <a:r>
              <a:rPr sz="3200" spc="-2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spc="12" dirty="0">
                <a:solidFill>
                  <a:srgbClr val="FFFFFF"/>
                </a:solidFill>
                <a:latin typeface="EPGHAN+Tahoma"/>
                <a:cs typeface="EPGHAN+Tahoma"/>
              </a:rPr>
              <a:t>ale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 pro</a:t>
            </a:r>
            <a:r>
              <a:rPr sz="3200" spc="-11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probuzení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aktivního</a:t>
            </a:r>
            <a:r>
              <a:rPr sz="3200" spc="1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zájmu</a:t>
            </a:r>
            <a:r>
              <a:rPr sz="3200" spc="-30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k</a:t>
            </a:r>
            <a:r>
              <a:rPr sz="3200" spc="34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jejím současným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problémům“.</a:t>
            </a:r>
          </a:p>
          <a:p>
            <a:pPr marL="0" marR="0">
              <a:lnSpc>
                <a:spcPts val="3867"/>
              </a:lnSpc>
              <a:spcBef>
                <a:spcPts val="306"/>
              </a:spcBef>
              <a:spcAft>
                <a:spcPts val="0"/>
              </a:spcAft>
            </a:pPr>
            <a:r>
              <a:rPr sz="3850" baseline="-37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-3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Motivační prostředek</a:t>
            </a:r>
            <a:r>
              <a:rPr sz="3200" spc="-35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výuky</a:t>
            </a:r>
          </a:p>
          <a:p>
            <a:pPr marL="0" marR="0">
              <a:lnSpc>
                <a:spcPts val="3867"/>
              </a:lnSpc>
              <a:spcBef>
                <a:spcPts val="306"/>
              </a:spcBef>
              <a:spcAft>
                <a:spcPts val="0"/>
              </a:spcAft>
            </a:pPr>
            <a:r>
              <a:rPr sz="3850" baseline="-12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Prostředek zpřístupňování učiva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18" y="5686286"/>
            <a:ext cx="7006884" cy="9681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36" dirty="0">
                <a:solidFill>
                  <a:srgbClr val="CC99FF"/>
                </a:solidFill>
                <a:latin typeface="RWLTIP+Wingdings"/>
                <a:cs typeface="RWLTIP+Wingdings"/>
              </a:rPr>
              <a:t></a:t>
            </a:r>
            <a:r>
              <a:rPr sz="3850" spc="-167" baseline="-3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Prostředek objevování poznatků</a:t>
            </a:r>
            <a:r>
              <a:rPr sz="3200" spc="-33" dirty="0">
                <a:solidFill>
                  <a:srgbClr val="FFFFFF"/>
                </a:solidFill>
                <a:latin typeface="EPGHAN+Tahoma"/>
                <a:cs typeface="EPGHAN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(př.</a:t>
            </a:r>
          </a:p>
          <a:p>
            <a:pPr marL="342847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PGHAN+Tahoma"/>
                <a:cs typeface="EPGHAN+Tahoma"/>
              </a:rPr>
              <a:t>Black – uhličitany)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24 / 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83137" y="2209500"/>
            <a:ext cx="1093666" cy="5064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Baňka</a:t>
            </a:r>
            <a:r>
              <a:rPr sz="1600" spc="-1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beze</a:t>
            </a:r>
          </a:p>
          <a:p>
            <a:pPr marL="202678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změny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37931" y="2416544"/>
            <a:ext cx="1113539" cy="3993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41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Zahřívání</a:t>
            </a:r>
          </a:p>
          <a:p>
            <a:pPr marL="70098" marR="0">
              <a:lnSpc>
                <a:spcPts val="1993"/>
              </a:lnSpc>
              <a:spcBef>
                <a:spcPts val="12574"/>
              </a:spcBef>
              <a:spcAft>
                <a:spcPts val="0"/>
              </a:spcAft>
            </a:pP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Zahřívání</a:t>
            </a:r>
          </a:p>
          <a:p>
            <a:pPr marL="0" marR="0">
              <a:lnSpc>
                <a:spcPts val="1993"/>
              </a:lnSpc>
              <a:spcBef>
                <a:spcPts val="12536"/>
              </a:spcBef>
              <a:spcAft>
                <a:spcPts val="0"/>
              </a:spcAft>
            </a:pP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Zahřívání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25475" y="2416544"/>
            <a:ext cx="1384121" cy="2101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Bez</a:t>
            </a:r>
            <a:r>
              <a:rPr sz="1800" spc="12" dirty="0">
                <a:solidFill>
                  <a:srgbClr val="002E2E"/>
                </a:solidFill>
                <a:latin typeface="BDCBPJ+Times New Roman"/>
                <a:cs typeface="BDCBPJ+Times New Roman"/>
              </a:rPr>
              <a:t> </a:t>
            </a: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bakterií</a:t>
            </a:r>
          </a:p>
          <a:p>
            <a:pPr marL="68646" marR="0">
              <a:lnSpc>
                <a:spcPts val="1993"/>
              </a:lnSpc>
              <a:spcBef>
                <a:spcPts val="12212"/>
              </a:spcBef>
              <a:spcAft>
                <a:spcPts val="0"/>
              </a:spcAft>
            </a:pP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S bakteriemi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34444" y="4128233"/>
            <a:ext cx="1098059" cy="5064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Odstraníme</a:t>
            </a:r>
          </a:p>
          <a:p>
            <a:pPr marL="76206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labutí</a:t>
            </a:r>
            <a:r>
              <a:rPr sz="1600" spc="16" dirty="0">
                <a:solidFill>
                  <a:srgbClr val="002E2E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krk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89651" y="6005770"/>
            <a:ext cx="1444318" cy="506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Baňku</a:t>
            </a:r>
            <a:r>
              <a:rPr sz="1600" spc="-21" dirty="0">
                <a:solidFill>
                  <a:srgbClr val="002E2E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vyklopte</a:t>
            </a:r>
          </a:p>
          <a:p>
            <a:pPr marL="13262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a vraťte</a:t>
            </a:r>
            <a:r>
              <a:rPr sz="1600" spc="25" dirty="0">
                <a:solidFill>
                  <a:srgbClr val="002E2E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zpět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603190" y="6092441"/>
            <a:ext cx="1315474" cy="291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2E2E"/>
                </a:solidFill>
                <a:latin typeface="BDCBPJ+Times New Roman"/>
                <a:cs typeface="BDCBPJ+Times New Roman"/>
              </a:rPr>
              <a:t>S bakteriemi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4902" y="6762747"/>
            <a:ext cx="4683851" cy="263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71"/>
              </a:lnSpc>
              <a:spcBef>
                <a:spcPts val="0"/>
              </a:spcBef>
              <a:spcAft>
                <a:spcPts val="0"/>
              </a:spcAft>
            </a:pPr>
            <a:r>
              <a:rPr sz="1600" u="sng" dirty="0">
                <a:solidFill>
                  <a:srgbClr val="99CCFF"/>
                </a:solidFill>
                <a:latin typeface="BDCBPJ+Times New Roman"/>
                <a:cs typeface="BDCBPJ+Times New Roman"/>
              </a:rPr>
              <a:t>Zdroj:</a:t>
            </a:r>
            <a:r>
              <a:rPr sz="1600" u="sng" spc="16" dirty="0">
                <a:solidFill>
                  <a:srgbClr val="99CCFF"/>
                </a:solidFill>
                <a:latin typeface="BDCBPJ+Times New Roman"/>
                <a:cs typeface="BDCBPJ+Times New Roman"/>
              </a:rPr>
              <a:t> </a:t>
            </a:r>
            <a:r>
              <a:rPr sz="1600" u="sng" dirty="0">
                <a:solidFill>
                  <a:srgbClr val="99CCFF"/>
                </a:solidFill>
                <a:latin typeface="BDCBPJ+Times New Roman"/>
                <a:cs typeface="BDCBPJ+Times New Roman"/>
              </a:rPr>
              <a:t>Louis Pasteur –</a:t>
            </a:r>
            <a:r>
              <a:rPr sz="1600" u="sng" spc="-19" dirty="0">
                <a:solidFill>
                  <a:srgbClr val="99CCFF"/>
                </a:solidFill>
                <a:latin typeface="BDCBPJ+Times New Roman"/>
                <a:cs typeface="BDCBPJ+Times New Roman"/>
              </a:rPr>
              <a:t> </a:t>
            </a:r>
            <a:r>
              <a:rPr sz="1600" u="sng" dirty="0">
                <a:solidFill>
                  <a:srgbClr val="99CCFF"/>
                </a:solidFill>
                <a:latin typeface="BDCBPJ+Times New Roman"/>
                <a:cs typeface="BDCBPJ+Times New Roman"/>
              </a:rPr>
              <a:t>Wikipedia</a:t>
            </a:r>
            <a:r>
              <a:rPr sz="1600" spc="25" dirty="0">
                <a:solidFill>
                  <a:srgbClr val="99CC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(anglicky)</a:t>
            </a:r>
            <a:r>
              <a:rPr sz="1600" spc="42" dirty="0">
                <a:solidFill>
                  <a:srgbClr val="FFFFFF"/>
                </a:solidFill>
                <a:latin typeface="BDCBPJ+Times New Roman"/>
                <a:cs typeface="BDCBP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BDCBPJ+Times New Roman"/>
                <a:cs typeface="BDCBPJ+Times New Roman"/>
              </a:rPr>
              <a:t>- upraveno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25 /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BDCBPJ+Times New Roman"/>
                <a:cs typeface="BDCBPJ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BDCBPJ+Times New Roman"/>
                <a:cs typeface="BDCBPJ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BDCBPJ+Times New Roman"/>
                <a:cs typeface="BDCBPJ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MORKL+Arial"/>
                <a:cs typeface="LMORKL+Arial"/>
              </a:rPr>
              <a:t>26 / 26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C564A65-D86B-54DE-20C5-C065AEF3726F}"/>
              </a:ext>
            </a:extLst>
          </p:cNvPr>
          <p:cNvSpPr txBox="1"/>
          <p:nvPr/>
        </p:nvSpPr>
        <p:spPr>
          <a:xfrm>
            <a:off x="3584789" y="6690491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1739</Words>
  <Application>Microsoft Macintosh PowerPoint</Application>
  <PresentationFormat>Vlastní</PresentationFormat>
  <Paragraphs>289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4" baseType="lpstr">
      <vt:lpstr>Times New Roman</vt:lpstr>
      <vt:lpstr>Calibri</vt:lpstr>
      <vt:lpstr>BDCBPJ+Times New Roman</vt:lpstr>
      <vt:lpstr>EPGHAN+Tahoma</vt:lpstr>
      <vt:lpstr>LMORKL+Arial</vt:lpstr>
      <vt:lpstr>RWLTIP+Wingdings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2023-03-10T13:16:22Z</dcterms:modified>
</cp:coreProperties>
</file>