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1"/>
  </p:notesMasterIdLst>
  <p:sldIdLst>
    <p:sldId id="401" r:id="rId3"/>
    <p:sldId id="256" r:id="rId4"/>
    <p:sldId id="386" r:id="rId5"/>
    <p:sldId id="387" r:id="rId6"/>
    <p:sldId id="388" r:id="rId7"/>
    <p:sldId id="389" r:id="rId8"/>
    <p:sldId id="390" r:id="rId9"/>
    <p:sldId id="391" r:id="rId10"/>
    <p:sldId id="392" r:id="rId11"/>
    <p:sldId id="393" r:id="rId12"/>
    <p:sldId id="587" r:id="rId13"/>
    <p:sldId id="394" r:id="rId14"/>
    <p:sldId id="395" r:id="rId15"/>
    <p:sldId id="588" r:id="rId16"/>
    <p:sldId id="492" r:id="rId17"/>
    <p:sldId id="493" r:id="rId18"/>
    <p:sldId id="494" r:id="rId19"/>
    <p:sldId id="590" r:id="rId2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66BD3-53F5-4858-92F7-A88B9C0AAFB6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4DCD01-51EC-41B6-8662-B30043E0F3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3518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AE5252DD-F4E0-45E2-A6F1-A2FFCCC9766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44463" y="766763"/>
            <a:ext cx="6804025" cy="3827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137219" name="Zástupný symbol pro poznámky 2">
            <a:extLst>
              <a:ext uri="{FF2B5EF4-FFF2-40B4-BE49-F238E27FC236}">
                <a16:creationId xmlns:a16="http://schemas.microsoft.com/office/drawing/2014/main" id="{B6E4094C-3410-411B-BBE1-9FFD3725CC4A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709613" y="4859338"/>
            <a:ext cx="5672137" cy="45021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BC2AA2-52EB-4514-B8A2-D482A395AE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955207D-5045-40CF-8039-02C95E368F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3E6A42F-F39F-4CA4-B6B9-26E0C6552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B445-4544-4DD4-B16C-C546B6C690E5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E1CB6A7-7897-44E2-9B61-C9CD9B40D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65BF1E7-7F3E-4F2C-B62C-3C0706F91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E439-0CC6-42BD-8777-9D8C3CACD5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1886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10D306-B5FD-437B-8A90-45B19E2F4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D667BF-9359-4F58-8C6A-5C200D0D0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E2DF4A4-313B-409B-9F25-FD7DCB138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B445-4544-4DD4-B16C-C546B6C690E5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9E9185A-4069-464B-84DD-CA47916A6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E63D592-400F-4BAC-9323-983C19F20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E439-0CC6-42BD-8777-9D8C3CACD5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9771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0A8315-984E-48D4-B22E-BAD260498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1E5E82A-06E3-4C19-9F86-725FBB650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3DEB7F4-970E-43A2-A0BD-BECB59757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B445-4544-4DD4-B16C-C546B6C690E5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479A403-450D-47A8-AC78-1B5245FE6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7A1CB02-78EE-4C84-9797-B851A672A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E439-0CC6-42BD-8777-9D8C3CACD5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9065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CE20C3-D8C2-47DC-B6C6-F6021742B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23E37B7-3993-4640-B938-C0B1130626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AAAD100-3EC4-4743-A09C-DEB3362C8C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3AC2CE2-4879-410A-97C3-F0074275F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B445-4544-4DD4-B16C-C546B6C690E5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806B2D2-2A06-48D0-AB0A-BDEB0B1A5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D75CBB8-B974-4B59-A305-7E7C0473A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E439-0CC6-42BD-8777-9D8C3CACD5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9718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EF5F66-7CC9-412C-9CBB-7544E750B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A2A62CB-EA1D-4346-8DEE-53ACBBA5AC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D7742A0-05EA-4B90-B170-CC88BA84B5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6F28F3C-3630-4892-A07C-AC67D2FCE4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79100D1-DC1E-4B2C-BB6E-DADCF6F331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E4B28B22-30A2-4960-A125-331F8EC86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B445-4544-4DD4-B16C-C546B6C690E5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73DAB6F-57A5-4026-8976-9BB1018F0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0B03EAA-74F0-4C5D-92E4-188324C17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E439-0CC6-42BD-8777-9D8C3CACD5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5327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795A89-F267-47E5-BDB6-4BE88873A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2570EEEC-1B0E-4641-BE03-35B68CF53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B445-4544-4DD4-B16C-C546B6C690E5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3D4F06C-A779-40F9-A05A-61A4B3A27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6EEB3D0-CFC4-440B-AA9F-576C3A880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E439-0CC6-42BD-8777-9D8C3CACD5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5977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48767435-E1FC-44C1-B20A-D69DFF643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B445-4544-4DD4-B16C-C546B6C690E5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B59E7D5E-5CC5-4DD3-A35B-137E02753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E7FEFBC-DC91-459E-998E-3C7DDEB60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E439-0CC6-42BD-8777-9D8C3CACD5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382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8DAF41-0BD5-479E-8474-A08A5229A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8444602-1014-4B79-B56B-D4912646A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2F9DB74-1B38-4F73-B1E2-5B287AB6AD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FB8A570-4448-48F5-AD70-AB86A395C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B445-4544-4DD4-B16C-C546B6C690E5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04EE36B-1556-4CCD-B8E6-87A6029DC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42A64FA-0BE1-4BB8-9EB4-3115F2E26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E439-0CC6-42BD-8777-9D8C3CACD5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0603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C038F8-3F2F-4418-9904-887A7E4CD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C003320-3B6D-4B9F-A604-A71DA214E0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4099D5D-2FFD-4E59-B083-FEB8257FAB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7D6C985-0863-4EFA-A9EA-093B16DFC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B445-4544-4DD4-B16C-C546B6C690E5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CC4A8F0-1B1B-467E-951E-A9F64F1D1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E8FC93A-E70C-4304-B0FF-5470BE95F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E439-0CC6-42BD-8777-9D8C3CACD5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3087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E2DBAF-EDC4-4405-91A3-C891841DD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FB5A7F2-78EB-4D56-9AA0-3BD146173B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F57C1F5-A5DE-4031-8D5F-B8C571A08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B445-4544-4DD4-B16C-C546B6C690E5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5FCEC4D-D66F-4245-BD48-9AEFA6974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955E33B-A1F2-4526-9DA2-4B32B71E3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E439-0CC6-42BD-8777-9D8C3CACD5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9039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730DFFD6-BB48-483C-9A7B-AD40A032C7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53671FE-AB1C-4335-B681-59E5B0BB1C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50CD0C8-E3FF-455B-9E32-BE7A50D90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B445-4544-4DD4-B16C-C546B6C690E5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E036C2D-4E13-42FF-9D71-0BEC94270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4683BC8-46AA-4280-8F89-4466137FF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CE439-0CC6-42BD-8777-9D8C3CACD5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90784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11870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2"/>
            <a:ext cx="10363200" cy="2769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4"/>
            <a:ext cx="8534400" cy="2769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591BD686-95B0-412C-ABC6-AB179166AA7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BD83D44C-267C-4CE7-A857-89355270008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25621-59E3-42F2-B49D-DAE41288507E}" type="datetimeFigureOut">
              <a:rPr lang="en-US"/>
              <a:pPr>
                <a:defRPr/>
              </a:pPr>
              <a:t>6/25/2022</a:t>
            </a:fld>
            <a:endParaRPr 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AFD619D5-F6C8-46EC-8EA8-B0C51A7AB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28811-67D0-4CB5-A893-A57940A81D15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55331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6427" y="1205031"/>
            <a:ext cx="10579151" cy="460579"/>
          </a:xfrm>
        </p:spPr>
        <p:txBody>
          <a:bodyPr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BD8DE42C-063F-47B6-8B11-9570A2D01E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1DC99667-174A-4D91-B33D-9D9D6C7FE34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E3FD4-CB9E-4590-BE0A-CC77E016D0A8}" type="datetimeFigureOut">
              <a:rPr lang="en-US"/>
              <a:pPr>
                <a:defRPr/>
              </a:pPr>
              <a:t>6/25/2022</a:t>
            </a:fld>
            <a:endParaRPr 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A4F7847A-DFDB-4E6C-AC34-866DEDB39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5F4D3-6901-48B5-A6FC-C4D14C502823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314643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6427" y="1205031"/>
            <a:ext cx="10579151" cy="460579"/>
          </a:xfrm>
        </p:spPr>
        <p:txBody>
          <a:bodyPr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1" y="1577342"/>
            <a:ext cx="5303520" cy="2769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2"/>
            <a:ext cx="5303520" cy="2769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4">
            <a:extLst>
              <a:ext uri="{FF2B5EF4-FFF2-40B4-BE49-F238E27FC236}">
                <a16:creationId xmlns:a16="http://schemas.microsoft.com/office/drawing/2014/main" id="{49A3E586-10E3-40C6-8C10-99913412F00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Holder 5">
            <a:extLst>
              <a:ext uri="{FF2B5EF4-FFF2-40B4-BE49-F238E27FC236}">
                <a16:creationId xmlns:a16="http://schemas.microsoft.com/office/drawing/2014/main" id="{C9347EA5-23EF-4CF0-B46D-908142989B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C4D97-C18E-4EC4-BFD1-4B37B240636D}" type="datetimeFigureOut">
              <a:rPr lang="en-US"/>
              <a:pPr>
                <a:defRPr/>
              </a:pPr>
              <a:t>6/25/2022</a:t>
            </a:fld>
            <a:endParaRPr lang="en-US"/>
          </a:p>
        </p:txBody>
      </p:sp>
      <p:sp>
        <p:nvSpPr>
          <p:cNvPr id="7" name="Holder 6">
            <a:extLst>
              <a:ext uri="{FF2B5EF4-FFF2-40B4-BE49-F238E27FC236}">
                <a16:creationId xmlns:a16="http://schemas.microsoft.com/office/drawing/2014/main" id="{E68D9510-1D76-4FDE-9F3A-05FD46DAC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D143E-F7E3-4874-863B-6F836F5DFFF6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9139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6427" y="1205031"/>
            <a:ext cx="10579151" cy="460579"/>
          </a:xfrm>
        </p:spPr>
        <p:txBody>
          <a:bodyPr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4">
            <a:extLst>
              <a:ext uri="{FF2B5EF4-FFF2-40B4-BE49-F238E27FC236}">
                <a16:creationId xmlns:a16="http://schemas.microsoft.com/office/drawing/2014/main" id="{A0E1943D-B915-47C6-BAE5-239A56966B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5">
            <a:extLst>
              <a:ext uri="{FF2B5EF4-FFF2-40B4-BE49-F238E27FC236}">
                <a16:creationId xmlns:a16="http://schemas.microsoft.com/office/drawing/2014/main" id="{55D117C6-8D32-4928-AA11-4A6A05721B0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F4CBF-787C-46C0-91F6-8ACD3CE789F7}" type="datetimeFigureOut">
              <a:rPr lang="en-US"/>
              <a:pPr>
                <a:defRPr/>
              </a:pPr>
              <a:t>6/25/2022</a:t>
            </a:fld>
            <a:endParaRPr lang="en-US"/>
          </a:p>
        </p:txBody>
      </p:sp>
      <p:sp>
        <p:nvSpPr>
          <p:cNvPr id="5" name="Holder 6">
            <a:extLst>
              <a:ext uri="{FF2B5EF4-FFF2-40B4-BE49-F238E27FC236}">
                <a16:creationId xmlns:a16="http://schemas.microsoft.com/office/drawing/2014/main" id="{C9BAEDC5-000F-4A18-8D5B-514911DC2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2AE60-8F36-4211-9F04-2E0941E9189E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1737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361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6122BBAA-EAD2-4807-AE90-2052E0EBD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01B0568-14FA-4A41-805D-7A68B2368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0EEF5A8-F276-4274-9962-3FBED5A8A6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7B445-4544-4DD4-B16C-C546B6C690E5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4BE73B4-78EF-40F4-B4E0-E0AD1FCBB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C7E8320-F436-4A8A-BB44-655C7959A4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CE439-0CC6-42BD-8777-9D8C3CACD5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1486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bk object 16">
            <a:extLst>
              <a:ext uri="{FF2B5EF4-FFF2-40B4-BE49-F238E27FC236}">
                <a16:creationId xmlns:a16="http://schemas.microsoft.com/office/drawing/2014/main" id="{6E5A664B-2D9F-499F-ABCD-15F5376113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" y="0"/>
            <a:ext cx="12189884" cy="5875338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 sz="1800"/>
          </a:p>
        </p:txBody>
      </p:sp>
      <p:sp>
        <p:nvSpPr>
          <p:cNvPr id="3075" name="bk object 17">
            <a:extLst>
              <a:ext uri="{FF2B5EF4-FFF2-40B4-BE49-F238E27FC236}">
                <a16:creationId xmlns:a16="http://schemas.microsoft.com/office/drawing/2014/main" id="{EDD7EF9C-E0A5-4839-8BF4-429FF3511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2" y="6121401"/>
            <a:ext cx="1274233" cy="488950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 sz="1800"/>
          </a:p>
        </p:txBody>
      </p:sp>
      <p:sp>
        <p:nvSpPr>
          <p:cNvPr id="3076" name="bk object 18">
            <a:extLst>
              <a:ext uri="{FF2B5EF4-FFF2-40B4-BE49-F238E27FC236}">
                <a16:creationId xmlns:a16="http://schemas.microsoft.com/office/drawing/2014/main" id="{10655819-18B3-49E5-8E92-5DAF2F8523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5884" y="6192838"/>
            <a:ext cx="2370667" cy="349250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 sz="1800"/>
          </a:p>
        </p:txBody>
      </p:sp>
      <p:sp>
        <p:nvSpPr>
          <p:cNvPr id="3077" name="bk object 19">
            <a:extLst>
              <a:ext uri="{FF2B5EF4-FFF2-40B4-BE49-F238E27FC236}">
                <a16:creationId xmlns:a16="http://schemas.microsoft.com/office/drawing/2014/main" id="{AACE1220-B4E4-480B-94E8-BD42F52152E1}"/>
              </a:ext>
            </a:extLst>
          </p:cNvPr>
          <p:cNvSpPr>
            <a:spLocks/>
          </p:cNvSpPr>
          <p:nvPr/>
        </p:nvSpPr>
        <p:spPr bwMode="auto">
          <a:xfrm>
            <a:off x="3295652" y="6121401"/>
            <a:ext cx="922867" cy="488950"/>
          </a:xfrm>
          <a:custGeom>
            <a:avLst/>
            <a:gdLst>
              <a:gd name="T0" fmla="*/ 0 w 810260"/>
              <a:gd name="T1" fmla="*/ 0 h 540384"/>
              <a:gd name="T2" fmla="*/ 810006 w 810260"/>
              <a:gd name="T3" fmla="*/ 0 h 540384"/>
              <a:gd name="T4" fmla="*/ 810006 w 810260"/>
              <a:gd name="T5" fmla="*/ 540004 h 540384"/>
              <a:gd name="T6" fmla="*/ 0 w 810260"/>
              <a:gd name="T7" fmla="*/ 540004 h 540384"/>
              <a:gd name="T8" fmla="*/ 0 w 810260"/>
              <a:gd name="T9" fmla="*/ 0 h 540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cs-CZ" sz="1800"/>
          </a:p>
        </p:txBody>
      </p:sp>
      <p:sp>
        <p:nvSpPr>
          <p:cNvPr id="3078" name="bk object 20">
            <a:extLst>
              <a:ext uri="{FF2B5EF4-FFF2-40B4-BE49-F238E27FC236}">
                <a16:creationId xmlns:a16="http://schemas.microsoft.com/office/drawing/2014/main" id="{E3443D89-70D2-449E-8887-460D3A2E8079}"/>
              </a:ext>
            </a:extLst>
          </p:cNvPr>
          <p:cNvSpPr>
            <a:spLocks/>
          </p:cNvSpPr>
          <p:nvPr/>
        </p:nvSpPr>
        <p:spPr bwMode="auto">
          <a:xfrm>
            <a:off x="3725334" y="6175376"/>
            <a:ext cx="65617" cy="49213"/>
          </a:xfrm>
          <a:custGeom>
            <a:avLst/>
            <a:gdLst>
              <a:gd name="T0" fmla="*/ 57073 w 57150"/>
              <a:gd name="T1" fmla="*/ 20726 h 54609"/>
              <a:gd name="T2" fmla="*/ 0 w 57150"/>
              <a:gd name="T3" fmla="*/ 20726 h 54609"/>
              <a:gd name="T4" fmla="*/ 17640 w 57150"/>
              <a:gd name="T5" fmla="*/ 33540 h 54609"/>
              <a:gd name="T6" fmla="*/ 10909 w 57150"/>
              <a:gd name="T7" fmla="*/ 54267 h 54609"/>
              <a:gd name="T8" fmla="*/ 28536 w 57150"/>
              <a:gd name="T9" fmla="*/ 41452 h 54609"/>
              <a:gd name="T10" fmla="*/ 42002 w 57150"/>
              <a:gd name="T11" fmla="*/ 41452 h 54609"/>
              <a:gd name="T12" fmla="*/ 39433 w 57150"/>
              <a:gd name="T13" fmla="*/ 33540 h 54609"/>
              <a:gd name="T14" fmla="*/ 57073 w 57150"/>
              <a:gd name="T15" fmla="*/ 20726 h 54609"/>
              <a:gd name="T16" fmla="*/ 42002 w 57150"/>
              <a:gd name="T17" fmla="*/ 41452 h 54609"/>
              <a:gd name="T18" fmla="*/ 28536 w 57150"/>
              <a:gd name="T19" fmla="*/ 41452 h 54609"/>
              <a:gd name="T20" fmla="*/ 46164 w 57150"/>
              <a:gd name="T21" fmla="*/ 54267 h 54609"/>
              <a:gd name="T22" fmla="*/ 42002 w 57150"/>
              <a:gd name="T23" fmla="*/ 41452 h 54609"/>
              <a:gd name="T24" fmla="*/ 28536 w 57150"/>
              <a:gd name="T25" fmla="*/ 0 h 54609"/>
              <a:gd name="T26" fmla="*/ 21805 w 57150"/>
              <a:gd name="T27" fmla="*/ 20726 h 54609"/>
              <a:gd name="T28" fmla="*/ 35267 w 57150"/>
              <a:gd name="T29" fmla="*/ 20726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cs-CZ" sz="1800"/>
          </a:p>
        </p:txBody>
      </p:sp>
      <p:sp>
        <p:nvSpPr>
          <p:cNvPr id="3079" name="bk object 21">
            <a:extLst>
              <a:ext uri="{FF2B5EF4-FFF2-40B4-BE49-F238E27FC236}">
                <a16:creationId xmlns:a16="http://schemas.microsoft.com/office/drawing/2014/main" id="{8C6EA4A9-94E0-4E19-B3DE-524BBFB66D42}"/>
              </a:ext>
            </a:extLst>
          </p:cNvPr>
          <p:cNvSpPr>
            <a:spLocks/>
          </p:cNvSpPr>
          <p:nvPr/>
        </p:nvSpPr>
        <p:spPr bwMode="auto">
          <a:xfrm>
            <a:off x="3621617" y="6197602"/>
            <a:ext cx="65616" cy="49213"/>
          </a:xfrm>
          <a:custGeom>
            <a:avLst/>
            <a:gdLst>
              <a:gd name="T0" fmla="*/ 57073 w 57150"/>
              <a:gd name="T1" fmla="*/ 20726 h 54609"/>
              <a:gd name="T2" fmla="*/ 0 w 57150"/>
              <a:gd name="T3" fmla="*/ 20726 h 54609"/>
              <a:gd name="T4" fmla="*/ 17640 w 57150"/>
              <a:gd name="T5" fmla="*/ 33528 h 54609"/>
              <a:gd name="T6" fmla="*/ 10909 w 57150"/>
              <a:gd name="T7" fmla="*/ 54267 h 54609"/>
              <a:gd name="T8" fmla="*/ 28536 w 57150"/>
              <a:gd name="T9" fmla="*/ 41452 h 54609"/>
              <a:gd name="T10" fmla="*/ 42005 w 57150"/>
              <a:gd name="T11" fmla="*/ 41452 h 54609"/>
              <a:gd name="T12" fmla="*/ 39433 w 57150"/>
              <a:gd name="T13" fmla="*/ 33528 h 54609"/>
              <a:gd name="T14" fmla="*/ 57073 w 57150"/>
              <a:gd name="T15" fmla="*/ 20726 h 54609"/>
              <a:gd name="T16" fmla="*/ 42005 w 57150"/>
              <a:gd name="T17" fmla="*/ 41452 h 54609"/>
              <a:gd name="T18" fmla="*/ 28536 w 57150"/>
              <a:gd name="T19" fmla="*/ 41452 h 54609"/>
              <a:gd name="T20" fmla="*/ 46164 w 57150"/>
              <a:gd name="T21" fmla="*/ 54267 h 54609"/>
              <a:gd name="T22" fmla="*/ 42005 w 57150"/>
              <a:gd name="T23" fmla="*/ 41452 h 54609"/>
              <a:gd name="T24" fmla="*/ 28536 w 57150"/>
              <a:gd name="T25" fmla="*/ 0 h 54609"/>
              <a:gd name="T26" fmla="*/ 21805 w 57150"/>
              <a:gd name="T27" fmla="*/ 20726 h 54609"/>
              <a:gd name="T28" fmla="*/ 35267 w 57150"/>
              <a:gd name="T29" fmla="*/ 20726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cs-CZ" sz="1800"/>
          </a:p>
        </p:txBody>
      </p:sp>
      <p:sp>
        <p:nvSpPr>
          <p:cNvPr id="3080" name="bk object 22">
            <a:extLst>
              <a:ext uri="{FF2B5EF4-FFF2-40B4-BE49-F238E27FC236}">
                <a16:creationId xmlns:a16="http://schemas.microsoft.com/office/drawing/2014/main" id="{8D25FB8F-DB79-4368-8B1F-C0370DFBC883}"/>
              </a:ext>
            </a:extLst>
          </p:cNvPr>
          <p:cNvSpPr>
            <a:spLocks/>
          </p:cNvSpPr>
          <p:nvPr/>
        </p:nvSpPr>
        <p:spPr bwMode="auto">
          <a:xfrm>
            <a:off x="3547534" y="6256338"/>
            <a:ext cx="65617" cy="50800"/>
          </a:xfrm>
          <a:custGeom>
            <a:avLst/>
            <a:gdLst>
              <a:gd name="T0" fmla="*/ 57073 w 57150"/>
              <a:gd name="T1" fmla="*/ 20739 h 54609"/>
              <a:gd name="T2" fmla="*/ 0 w 57150"/>
              <a:gd name="T3" fmla="*/ 20739 h 54609"/>
              <a:gd name="T4" fmla="*/ 17640 w 57150"/>
              <a:gd name="T5" fmla="*/ 33553 h 54609"/>
              <a:gd name="T6" fmla="*/ 10896 w 57150"/>
              <a:gd name="T7" fmla="*/ 54279 h 54609"/>
              <a:gd name="T8" fmla="*/ 28536 w 57150"/>
              <a:gd name="T9" fmla="*/ 41465 h 54609"/>
              <a:gd name="T10" fmla="*/ 42002 w 57150"/>
              <a:gd name="T11" fmla="*/ 41465 h 54609"/>
              <a:gd name="T12" fmla="*/ 39433 w 57150"/>
              <a:gd name="T13" fmla="*/ 33553 h 54609"/>
              <a:gd name="T14" fmla="*/ 57073 w 57150"/>
              <a:gd name="T15" fmla="*/ 20739 h 54609"/>
              <a:gd name="T16" fmla="*/ 42002 w 57150"/>
              <a:gd name="T17" fmla="*/ 41465 h 54609"/>
              <a:gd name="T18" fmla="*/ 28536 w 57150"/>
              <a:gd name="T19" fmla="*/ 41465 h 54609"/>
              <a:gd name="T20" fmla="*/ 46164 w 57150"/>
              <a:gd name="T21" fmla="*/ 54279 h 54609"/>
              <a:gd name="T22" fmla="*/ 42002 w 57150"/>
              <a:gd name="T23" fmla="*/ 41465 h 54609"/>
              <a:gd name="T24" fmla="*/ 28536 w 57150"/>
              <a:gd name="T25" fmla="*/ 0 h 54609"/>
              <a:gd name="T26" fmla="*/ 21805 w 57150"/>
              <a:gd name="T27" fmla="*/ 20739 h 54609"/>
              <a:gd name="T28" fmla="*/ 35267 w 57150"/>
              <a:gd name="T29" fmla="*/ 20739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cs-CZ" sz="1800"/>
          </a:p>
        </p:txBody>
      </p:sp>
      <p:sp>
        <p:nvSpPr>
          <p:cNvPr id="3081" name="bk object 23">
            <a:extLst>
              <a:ext uri="{FF2B5EF4-FFF2-40B4-BE49-F238E27FC236}">
                <a16:creationId xmlns:a16="http://schemas.microsoft.com/office/drawing/2014/main" id="{92E7D6B5-B445-4E97-A5C8-22D6FCF900CD}"/>
              </a:ext>
            </a:extLst>
          </p:cNvPr>
          <p:cNvSpPr>
            <a:spLocks/>
          </p:cNvSpPr>
          <p:nvPr/>
        </p:nvSpPr>
        <p:spPr bwMode="auto">
          <a:xfrm>
            <a:off x="3520019" y="6338888"/>
            <a:ext cx="65616" cy="49212"/>
          </a:xfrm>
          <a:custGeom>
            <a:avLst/>
            <a:gdLst>
              <a:gd name="T0" fmla="*/ 57061 w 57150"/>
              <a:gd name="T1" fmla="*/ 20726 h 54609"/>
              <a:gd name="T2" fmla="*/ 0 w 57150"/>
              <a:gd name="T3" fmla="*/ 20726 h 54609"/>
              <a:gd name="T4" fmla="*/ 17640 w 57150"/>
              <a:gd name="T5" fmla="*/ 33528 h 54609"/>
              <a:gd name="T6" fmla="*/ 10896 w 57150"/>
              <a:gd name="T7" fmla="*/ 54267 h 54609"/>
              <a:gd name="T8" fmla="*/ 28536 w 57150"/>
              <a:gd name="T9" fmla="*/ 41452 h 54609"/>
              <a:gd name="T10" fmla="*/ 42005 w 57150"/>
              <a:gd name="T11" fmla="*/ 41452 h 54609"/>
              <a:gd name="T12" fmla="*/ 39433 w 57150"/>
              <a:gd name="T13" fmla="*/ 33528 h 54609"/>
              <a:gd name="T14" fmla="*/ 57061 w 57150"/>
              <a:gd name="T15" fmla="*/ 20726 h 54609"/>
              <a:gd name="T16" fmla="*/ 42005 w 57150"/>
              <a:gd name="T17" fmla="*/ 41452 h 54609"/>
              <a:gd name="T18" fmla="*/ 28536 w 57150"/>
              <a:gd name="T19" fmla="*/ 41452 h 54609"/>
              <a:gd name="T20" fmla="*/ 46164 w 57150"/>
              <a:gd name="T21" fmla="*/ 54267 h 54609"/>
              <a:gd name="T22" fmla="*/ 42005 w 57150"/>
              <a:gd name="T23" fmla="*/ 41452 h 54609"/>
              <a:gd name="T24" fmla="*/ 28536 w 57150"/>
              <a:gd name="T25" fmla="*/ 0 h 54609"/>
              <a:gd name="T26" fmla="*/ 21805 w 57150"/>
              <a:gd name="T27" fmla="*/ 20726 h 54609"/>
              <a:gd name="T28" fmla="*/ 35267 w 57150"/>
              <a:gd name="T29" fmla="*/ 20726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cs-CZ" sz="1800"/>
          </a:p>
        </p:txBody>
      </p:sp>
      <p:sp>
        <p:nvSpPr>
          <p:cNvPr id="3082" name="bk object 24">
            <a:extLst>
              <a:ext uri="{FF2B5EF4-FFF2-40B4-BE49-F238E27FC236}">
                <a16:creationId xmlns:a16="http://schemas.microsoft.com/office/drawing/2014/main" id="{5DC44FE0-E5D9-4784-9280-7319D01A0174}"/>
              </a:ext>
            </a:extLst>
          </p:cNvPr>
          <p:cNvSpPr>
            <a:spLocks/>
          </p:cNvSpPr>
          <p:nvPr/>
        </p:nvSpPr>
        <p:spPr bwMode="auto">
          <a:xfrm>
            <a:off x="3930653" y="6338888"/>
            <a:ext cx="63500" cy="49212"/>
          </a:xfrm>
          <a:custGeom>
            <a:avLst/>
            <a:gdLst>
              <a:gd name="T0" fmla="*/ 57073 w 57150"/>
              <a:gd name="T1" fmla="*/ 20726 h 54609"/>
              <a:gd name="T2" fmla="*/ 0 w 57150"/>
              <a:gd name="T3" fmla="*/ 20726 h 54609"/>
              <a:gd name="T4" fmla="*/ 17640 w 57150"/>
              <a:gd name="T5" fmla="*/ 33528 h 54609"/>
              <a:gd name="T6" fmla="*/ 10896 w 57150"/>
              <a:gd name="T7" fmla="*/ 54267 h 54609"/>
              <a:gd name="T8" fmla="*/ 28536 w 57150"/>
              <a:gd name="T9" fmla="*/ 41452 h 54609"/>
              <a:gd name="T10" fmla="*/ 42005 w 57150"/>
              <a:gd name="T11" fmla="*/ 41452 h 54609"/>
              <a:gd name="T12" fmla="*/ 39433 w 57150"/>
              <a:gd name="T13" fmla="*/ 33528 h 54609"/>
              <a:gd name="T14" fmla="*/ 57073 w 57150"/>
              <a:gd name="T15" fmla="*/ 20726 h 54609"/>
              <a:gd name="T16" fmla="*/ 42005 w 57150"/>
              <a:gd name="T17" fmla="*/ 41452 h 54609"/>
              <a:gd name="T18" fmla="*/ 28536 w 57150"/>
              <a:gd name="T19" fmla="*/ 41452 h 54609"/>
              <a:gd name="T20" fmla="*/ 46164 w 57150"/>
              <a:gd name="T21" fmla="*/ 54267 h 54609"/>
              <a:gd name="T22" fmla="*/ 42005 w 57150"/>
              <a:gd name="T23" fmla="*/ 41452 h 54609"/>
              <a:gd name="T24" fmla="*/ 28536 w 57150"/>
              <a:gd name="T25" fmla="*/ 0 h 54609"/>
              <a:gd name="T26" fmla="*/ 21805 w 57150"/>
              <a:gd name="T27" fmla="*/ 20726 h 54609"/>
              <a:gd name="T28" fmla="*/ 35267 w 57150"/>
              <a:gd name="T29" fmla="*/ 20726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cs-CZ" sz="1800"/>
          </a:p>
        </p:txBody>
      </p:sp>
      <p:sp>
        <p:nvSpPr>
          <p:cNvPr id="3083" name="bk object 25">
            <a:extLst>
              <a:ext uri="{FF2B5EF4-FFF2-40B4-BE49-F238E27FC236}">
                <a16:creationId xmlns:a16="http://schemas.microsoft.com/office/drawing/2014/main" id="{3274DAA5-FFB3-4D21-AF1C-E21F63181FE5}"/>
              </a:ext>
            </a:extLst>
          </p:cNvPr>
          <p:cNvSpPr>
            <a:spLocks/>
          </p:cNvSpPr>
          <p:nvPr/>
        </p:nvSpPr>
        <p:spPr bwMode="auto">
          <a:xfrm>
            <a:off x="3903136" y="6256338"/>
            <a:ext cx="65617" cy="50800"/>
          </a:xfrm>
          <a:custGeom>
            <a:avLst/>
            <a:gdLst>
              <a:gd name="T0" fmla="*/ 57061 w 57150"/>
              <a:gd name="T1" fmla="*/ 20739 h 54609"/>
              <a:gd name="T2" fmla="*/ 0 w 57150"/>
              <a:gd name="T3" fmla="*/ 20739 h 54609"/>
              <a:gd name="T4" fmla="*/ 17640 w 57150"/>
              <a:gd name="T5" fmla="*/ 33553 h 54609"/>
              <a:gd name="T6" fmla="*/ 10896 w 57150"/>
              <a:gd name="T7" fmla="*/ 54279 h 54609"/>
              <a:gd name="T8" fmla="*/ 28536 w 57150"/>
              <a:gd name="T9" fmla="*/ 41465 h 54609"/>
              <a:gd name="T10" fmla="*/ 42002 w 57150"/>
              <a:gd name="T11" fmla="*/ 41465 h 54609"/>
              <a:gd name="T12" fmla="*/ 39433 w 57150"/>
              <a:gd name="T13" fmla="*/ 33553 h 54609"/>
              <a:gd name="T14" fmla="*/ 57061 w 57150"/>
              <a:gd name="T15" fmla="*/ 20739 h 54609"/>
              <a:gd name="T16" fmla="*/ 42002 w 57150"/>
              <a:gd name="T17" fmla="*/ 41465 h 54609"/>
              <a:gd name="T18" fmla="*/ 28536 w 57150"/>
              <a:gd name="T19" fmla="*/ 41465 h 54609"/>
              <a:gd name="T20" fmla="*/ 46164 w 57150"/>
              <a:gd name="T21" fmla="*/ 54279 h 54609"/>
              <a:gd name="T22" fmla="*/ 42002 w 57150"/>
              <a:gd name="T23" fmla="*/ 41465 h 54609"/>
              <a:gd name="T24" fmla="*/ 28536 w 57150"/>
              <a:gd name="T25" fmla="*/ 0 h 54609"/>
              <a:gd name="T26" fmla="*/ 21805 w 57150"/>
              <a:gd name="T27" fmla="*/ 20739 h 54609"/>
              <a:gd name="T28" fmla="*/ 35267 w 57150"/>
              <a:gd name="T29" fmla="*/ 20739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cs-CZ" sz="1800"/>
          </a:p>
        </p:txBody>
      </p:sp>
      <p:sp>
        <p:nvSpPr>
          <p:cNvPr id="3084" name="bk object 26">
            <a:extLst>
              <a:ext uri="{FF2B5EF4-FFF2-40B4-BE49-F238E27FC236}">
                <a16:creationId xmlns:a16="http://schemas.microsoft.com/office/drawing/2014/main" id="{40E3230A-06FC-4D8A-ADE4-608A2561255D}"/>
              </a:ext>
            </a:extLst>
          </p:cNvPr>
          <p:cNvSpPr>
            <a:spLocks/>
          </p:cNvSpPr>
          <p:nvPr/>
        </p:nvSpPr>
        <p:spPr bwMode="auto">
          <a:xfrm>
            <a:off x="3826936" y="6197602"/>
            <a:ext cx="65617" cy="49213"/>
          </a:xfrm>
          <a:custGeom>
            <a:avLst/>
            <a:gdLst>
              <a:gd name="T0" fmla="*/ 57073 w 57150"/>
              <a:gd name="T1" fmla="*/ 20726 h 54609"/>
              <a:gd name="T2" fmla="*/ 0 w 57150"/>
              <a:gd name="T3" fmla="*/ 20726 h 54609"/>
              <a:gd name="T4" fmla="*/ 17640 w 57150"/>
              <a:gd name="T5" fmla="*/ 33528 h 54609"/>
              <a:gd name="T6" fmla="*/ 10896 w 57150"/>
              <a:gd name="T7" fmla="*/ 54267 h 54609"/>
              <a:gd name="T8" fmla="*/ 28536 w 57150"/>
              <a:gd name="T9" fmla="*/ 41452 h 54609"/>
              <a:gd name="T10" fmla="*/ 42005 w 57150"/>
              <a:gd name="T11" fmla="*/ 41452 h 54609"/>
              <a:gd name="T12" fmla="*/ 39433 w 57150"/>
              <a:gd name="T13" fmla="*/ 33528 h 54609"/>
              <a:gd name="T14" fmla="*/ 57073 w 57150"/>
              <a:gd name="T15" fmla="*/ 20726 h 54609"/>
              <a:gd name="T16" fmla="*/ 42005 w 57150"/>
              <a:gd name="T17" fmla="*/ 41452 h 54609"/>
              <a:gd name="T18" fmla="*/ 28536 w 57150"/>
              <a:gd name="T19" fmla="*/ 41452 h 54609"/>
              <a:gd name="T20" fmla="*/ 46164 w 57150"/>
              <a:gd name="T21" fmla="*/ 54267 h 54609"/>
              <a:gd name="T22" fmla="*/ 42005 w 57150"/>
              <a:gd name="T23" fmla="*/ 41452 h 54609"/>
              <a:gd name="T24" fmla="*/ 28536 w 57150"/>
              <a:gd name="T25" fmla="*/ 0 h 54609"/>
              <a:gd name="T26" fmla="*/ 21805 w 57150"/>
              <a:gd name="T27" fmla="*/ 20726 h 54609"/>
              <a:gd name="T28" fmla="*/ 35267 w 57150"/>
              <a:gd name="T29" fmla="*/ 20726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cs-CZ" sz="1800"/>
          </a:p>
        </p:txBody>
      </p:sp>
      <p:sp>
        <p:nvSpPr>
          <p:cNvPr id="3085" name="bk object 27">
            <a:extLst>
              <a:ext uri="{FF2B5EF4-FFF2-40B4-BE49-F238E27FC236}">
                <a16:creationId xmlns:a16="http://schemas.microsoft.com/office/drawing/2014/main" id="{CA4EC818-4D4E-4A04-A1CC-63BDA1CBDA9D}"/>
              </a:ext>
            </a:extLst>
          </p:cNvPr>
          <p:cNvSpPr>
            <a:spLocks/>
          </p:cNvSpPr>
          <p:nvPr/>
        </p:nvSpPr>
        <p:spPr bwMode="auto">
          <a:xfrm>
            <a:off x="3903136" y="6419851"/>
            <a:ext cx="65617" cy="49213"/>
          </a:xfrm>
          <a:custGeom>
            <a:avLst/>
            <a:gdLst>
              <a:gd name="T0" fmla="*/ 57061 w 57150"/>
              <a:gd name="T1" fmla="*/ 20739 h 54609"/>
              <a:gd name="T2" fmla="*/ 0 w 57150"/>
              <a:gd name="T3" fmla="*/ 20739 h 54609"/>
              <a:gd name="T4" fmla="*/ 17640 w 57150"/>
              <a:gd name="T5" fmla="*/ 33540 h 54609"/>
              <a:gd name="T6" fmla="*/ 10896 w 57150"/>
              <a:gd name="T7" fmla="*/ 54279 h 54609"/>
              <a:gd name="T8" fmla="*/ 28536 w 57150"/>
              <a:gd name="T9" fmla="*/ 41465 h 54609"/>
              <a:gd name="T10" fmla="*/ 42005 w 57150"/>
              <a:gd name="T11" fmla="*/ 41465 h 54609"/>
              <a:gd name="T12" fmla="*/ 39433 w 57150"/>
              <a:gd name="T13" fmla="*/ 33540 h 54609"/>
              <a:gd name="T14" fmla="*/ 57061 w 57150"/>
              <a:gd name="T15" fmla="*/ 20739 h 54609"/>
              <a:gd name="T16" fmla="*/ 42005 w 57150"/>
              <a:gd name="T17" fmla="*/ 41465 h 54609"/>
              <a:gd name="T18" fmla="*/ 28536 w 57150"/>
              <a:gd name="T19" fmla="*/ 41465 h 54609"/>
              <a:gd name="T20" fmla="*/ 46164 w 57150"/>
              <a:gd name="T21" fmla="*/ 54279 h 54609"/>
              <a:gd name="T22" fmla="*/ 42005 w 57150"/>
              <a:gd name="T23" fmla="*/ 41465 h 54609"/>
              <a:gd name="T24" fmla="*/ 28536 w 57150"/>
              <a:gd name="T25" fmla="*/ 0 h 54609"/>
              <a:gd name="T26" fmla="*/ 21805 w 57150"/>
              <a:gd name="T27" fmla="*/ 20739 h 54609"/>
              <a:gd name="T28" fmla="*/ 35267 w 57150"/>
              <a:gd name="T29" fmla="*/ 20739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cs-CZ" sz="1800"/>
          </a:p>
        </p:txBody>
      </p:sp>
      <p:sp>
        <p:nvSpPr>
          <p:cNvPr id="3086" name="bk object 28">
            <a:extLst>
              <a:ext uri="{FF2B5EF4-FFF2-40B4-BE49-F238E27FC236}">
                <a16:creationId xmlns:a16="http://schemas.microsoft.com/office/drawing/2014/main" id="{BCADF7B0-DD50-4CEE-B375-5F3532368180}"/>
              </a:ext>
            </a:extLst>
          </p:cNvPr>
          <p:cNvSpPr>
            <a:spLocks/>
          </p:cNvSpPr>
          <p:nvPr/>
        </p:nvSpPr>
        <p:spPr bwMode="auto">
          <a:xfrm>
            <a:off x="3826936" y="6480177"/>
            <a:ext cx="65617" cy="49213"/>
          </a:xfrm>
          <a:custGeom>
            <a:avLst/>
            <a:gdLst>
              <a:gd name="T0" fmla="*/ 57073 w 57150"/>
              <a:gd name="T1" fmla="*/ 20739 h 54609"/>
              <a:gd name="T2" fmla="*/ 0 w 57150"/>
              <a:gd name="T3" fmla="*/ 20739 h 54609"/>
              <a:gd name="T4" fmla="*/ 17640 w 57150"/>
              <a:gd name="T5" fmla="*/ 33553 h 54609"/>
              <a:gd name="T6" fmla="*/ 10896 w 57150"/>
              <a:gd name="T7" fmla="*/ 54279 h 54609"/>
              <a:gd name="T8" fmla="*/ 28536 w 57150"/>
              <a:gd name="T9" fmla="*/ 41465 h 54609"/>
              <a:gd name="T10" fmla="*/ 42002 w 57150"/>
              <a:gd name="T11" fmla="*/ 41465 h 54609"/>
              <a:gd name="T12" fmla="*/ 39433 w 57150"/>
              <a:gd name="T13" fmla="*/ 33553 h 54609"/>
              <a:gd name="T14" fmla="*/ 57073 w 57150"/>
              <a:gd name="T15" fmla="*/ 20739 h 54609"/>
              <a:gd name="T16" fmla="*/ 42002 w 57150"/>
              <a:gd name="T17" fmla="*/ 41465 h 54609"/>
              <a:gd name="T18" fmla="*/ 28536 w 57150"/>
              <a:gd name="T19" fmla="*/ 41465 h 54609"/>
              <a:gd name="T20" fmla="*/ 46164 w 57150"/>
              <a:gd name="T21" fmla="*/ 54279 h 54609"/>
              <a:gd name="T22" fmla="*/ 42002 w 57150"/>
              <a:gd name="T23" fmla="*/ 41465 h 54609"/>
              <a:gd name="T24" fmla="*/ 28536 w 57150"/>
              <a:gd name="T25" fmla="*/ 0 h 54609"/>
              <a:gd name="T26" fmla="*/ 21805 w 57150"/>
              <a:gd name="T27" fmla="*/ 20739 h 54609"/>
              <a:gd name="T28" fmla="*/ 35267 w 57150"/>
              <a:gd name="T29" fmla="*/ 20739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cs-CZ" sz="1800"/>
          </a:p>
        </p:txBody>
      </p:sp>
      <p:sp>
        <p:nvSpPr>
          <p:cNvPr id="3087" name="bk object 29">
            <a:extLst>
              <a:ext uri="{FF2B5EF4-FFF2-40B4-BE49-F238E27FC236}">
                <a16:creationId xmlns:a16="http://schemas.microsoft.com/office/drawing/2014/main" id="{871496FD-814E-4CC6-81A2-42CA73874923}"/>
              </a:ext>
            </a:extLst>
          </p:cNvPr>
          <p:cNvSpPr>
            <a:spLocks/>
          </p:cNvSpPr>
          <p:nvPr/>
        </p:nvSpPr>
        <p:spPr bwMode="auto">
          <a:xfrm>
            <a:off x="3725334" y="6502402"/>
            <a:ext cx="65617" cy="49213"/>
          </a:xfrm>
          <a:custGeom>
            <a:avLst/>
            <a:gdLst>
              <a:gd name="T0" fmla="*/ 57073 w 57150"/>
              <a:gd name="T1" fmla="*/ 20739 h 54609"/>
              <a:gd name="T2" fmla="*/ 0 w 57150"/>
              <a:gd name="T3" fmla="*/ 20739 h 54609"/>
              <a:gd name="T4" fmla="*/ 17640 w 57150"/>
              <a:gd name="T5" fmla="*/ 33540 h 54609"/>
              <a:gd name="T6" fmla="*/ 10909 w 57150"/>
              <a:gd name="T7" fmla="*/ 54279 h 54609"/>
              <a:gd name="T8" fmla="*/ 28536 w 57150"/>
              <a:gd name="T9" fmla="*/ 41465 h 54609"/>
              <a:gd name="T10" fmla="*/ 42005 w 57150"/>
              <a:gd name="T11" fmla="*/ 41465 h 54609"/>
              <a:gd name="T12" fmla="*/ 39433 w 57150"/>
              <a:gd name="T13" fmla="*/ 33540 h 54609"/>
              <a:gd name="T14" fmla="*/ 57073 w 57150"/>
              <a:gd name="T15" fmla="*/ 20739 h 54609"/>
              <a:gd name="T16" fmla="*/ 42005 w 57150"/>
              <a:gd name="T17" fmla="*/ 41465 h 54609"/>
              <a:gd name="T18" fmla="*/ 28536 w 57150"/>
              <a:gd name="T19" fmla="*/ 41465 h 54609"/>
              <a:gd name="T20" fmla="*/ 46164 w 57150"/>
              <a:gd name="T21" fmla="*/ 54279 h 54609"/>
              <a:gd name="T22" fmla="*/ 42005 w 57150"/>
              <a:gd name="T23" fmla="*/ 41465 h 54609"/>
              <a:gd name="T24" fmla="*/ 28536 w 57150"/>
              <a:gd name="T25" fmla="*/ 0 h 54609"/>
              <a:gd name="T26" fmla="*/ 21805 w 57150"/>
              <a:gd name="T27" fmla="*/ 20739 h 54609"/>
              <a:gd name="T28" fmla="*/ 35267 w 57150"/>
              <a:gd name="T29" fmla="*/ 20739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cs-CZ" sz="1800"/>
          </a:p>
        </p:txBody>
      </p:sp>
      <p:sp>
        <p:nvSpPr>
          <p:cNvPr id="3088" name="bk object 30">
            <a:extLst>
              <a:ext uri="{FF2B5EF4-FFF2-40B4-BE49-F238E27FC236}">
                <a16:creationId xmlns:a16="http://schemas.microsoft.com/office/drawing/2014/main" id="{F3B8E7C5-C7BD-4503-A5A1-4DE3A1551C40}"/>
              </a:ext>
            </a:extLst>
          </p:cNvPr>
          <p:cNvSpPr>
            <a:spLocks/>
          </p:cNvSpPr>
          <p:nvPr/>
        </p:nvSpPr>
        <p:spPr bwMode="auto">
          <a:xfrm>
            <a:off x="3621617" y="6480177"/>
            <a:ext cx="65616" cy="49213"/>
          </a:xfrm>
          <a:custGeom>
            <a:avLst/>
            <a:gdLst>
              <a:gd name="T0" fmla="*/ 57073 w 57150"/>
              <a:gd name="T1" fmla="*/ 20739 h 54609"/>
              <a:gd name="T2" fmla="*/ 0 w 57150"/>
              <a:gd name="T3" fmla="*/ 20739 h 54609"/>
              <a:gd name="T4" fmla="*/ 17640 w 57150"/>
              <a:gd name="T5" fmla="*/ 33553 h 54609"/>
              <a:gd name="T6" fmla="*/ 10909 w 57150"/>
              <a:gd name="T7" fmla="*/ 54279 h 54609"/>
              <a:gd name="T8" fmla="*/ 28536 w 57150"/>
              <a:gd name="T9" fmla="*/ 41465 h 54609"/>
              <a:gd name="T10" fmla="*/ 42002 w 57150"/>
              <a:gd name="T11" fmla="*/ 41465 h 54609"/>
              <a:gd name="T12" fmla="*/ 39433 w 57150"/>
              <a:gd name="T13" fmla="*/ 33553 h 54609"/>
              <a:gd name="T14" fmla="*/ 57073 w 57150"/>
              <a:gd name="T15" fmla="*/ 20739 h 54609"/>
              <a:gd name="T16" fmla="*/ 42002 w 57150"/>
              <a:gd name="T17" fmla="*/ 41465 h 54609"/>
              <a:gd name="T18" fmla="*/ 28536 w 57150"/>
              <a:gd name="T19" fmla="*/ 41465 h 54609"/>
              <a:gd name="T20" fmla="*/ 46164 w 57150"/>
              <a:gd name="T21" fmla="*/ 54279 h 54609"/>
              <a:gd name="T22" fmla="*/ 42002 w 57150"/>
              <a:gd name="T23" fmla="*/ 41465 h 54609"/>
              <a:gd name="T24" fmla="*/ 28536 w 57150"/>
              <a:gd name="T25" fmla="*/ 0 h 54609"/>
              <a:gd name="T26" fmla="*/ 21805 w 57150"/>
              <a:gd name="T27" fmla="*/ 20739 h 54609"/>
              <a:gd name="T28" fmla="*/ 35267 w 57150"/>
              <a:gd name="T29" fmla="*/ 20739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cs-CZ" sz="1800"/>
          </a:p>
        </p:txBody>
      </p:sp>
      <p:sp>
        <p:nvSpPr>
          <p:cNvPr id="3089" name="bk object 31">
            <a:extLst>
              <a:ext uri="{FF2B5EF4-FFF2-40B4-BE49-F238E27FC236}">
                <a16:creationId xmlns:a16="http://schemas.microsoft.com/office/drawing/2014/main" id="{3673278A-FA56-428A-9AAA-A475B35B6775}"/>
              </a:ext>
            </a:extLst>
          </p:cNvPr>
          <p:cNvSpPr>
            <a:spLocks/>
          </p:cNvSpPr>
          <p:nvPr/>
        </p:nvSpPr>
        <p:spPr bwMode="auto">
          <a:xfrm>
            <a:off x="3547534" y="6419851"/>
            <a:ext cx="65617" cy="49213"/>
          </a:xfrm>
          <a:custGeom>
            <a:avLst/>
            <a:gdLst>
              <a:gd name="T0" fmla="*/ 57073 w 57150"/>
              <a:gd name="T1" fmla="*/ 20739 h 54609"/>
              <a:gd name="T2" fmla="*/ 0 w 57150"/>
              <a:gd name="T3" fmla="*/ 20739 h 54609"/>
              <a:gd name="T4" fmla="*/ 17640 w 57150"/>
              <a:gd name="T5" fmla="*/ 33540 h 54609"/>
              <a:gd name="T6" fmla="*/ 10896 w 57150"/>
              <a:gd name="T7" fmla="*/ 54279 h 54609"/>
              <a:gd name="T8" fmla="*/ 28536 w 57150"/>
              <a:gd name="T9" fmla="*/ 41465 h 54609"/>
              <a:gd name="T10" fmla="*/ 42005 w 57150"/>
              <a:gd name="T11" fmla="*/ 41465 h 54609"/>
              <a:gd name="T12" fmla="*/ 39433 w 57150"/>
              <a:gd name="T13" fmla="*/ 33540 h 54609"/>
              <a:gd name="T14" fmla="*/ 57073 w 57150"/>
              <a:gd name="T15" fmla="*/ 20739 h 54609"/>
              <a:gd name="T16" fmla="*/ 42005 w 57150"/>
              <a:gd name="T17" fmla="*/ 41465 h 54609"/>
              <a:gd name="T18" fmla="*/ 28536 w 57150"/>
              <a:gd name="T19" fmla="*/ 41465 h 54609"/>
              <a:gd name="T20" fmla="*/ 46164 w 57150"/>
              <a:gd name="T21" fmla="*/ 54279 h 54609"/>
              <a:gd name="T22" fmla="*/ 42005 w 57150"/>
              <a:gd name="T23" fmla="*/ 41465 h 54609"/>
              <a:gd name="T24" fmla="*/ 28536 w 57150"/>
              <a:gd name="T25" fmla="*/ 0 h 54609"/>
              <a:gd name="T26" fmla="*/ 21805 w 57150"/>
              <a:gd name="T27" fmla="*/ 20739 h 54609"/>
              <a:gd name="T28" fmla="*/ 35267 w 57150"/>
              <a:gd name="T29" fmla="*/ 20739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cs-CZ" sz="1800"/>
          </a:p>
        </p:txBody>
      </p:sp>
      <p:sp>
        <p:nvSpPr>
          <p:cNvPr id="3090" name="Holder 2">
            <a:extLst>
              <a:ext uri="{FF2B5EF4-FFF2-40B4-BE49-F238E27FC236}">
                <a16:creationId xmlns:a16="http://schemas.microsoft.com/office/drawing/2014/main" id="{347219F8-31C9-4521-9448-56C1558905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06453" y="1204914"/>
            <a:ext cx="105791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cs-CZ" altLang="cs-CZ"/>
          </a:p>
        </p:txBody>
      </p:sp>
      <p:sp>
        <p:nvSpPr>
          <p:cNvPr id="3091" name="Holder 3">
            <a:extLst>
              <a:ext uri="{FF2B5EF4-FFF2-40B4-BE49-F238E27FC236}">
                <a16:creationId xmlns:a16="http://schemas.microsoft.com/office/drawing/2014/main" id="{0FAE0DF7-4179-431E-9B1E-537673A6B1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3" y="1876428"/>
            <a:ext cx="105791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cs-CZ" altLang="cs-CZ"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7B93A9BD-B434-4C63-BBC2-03E9F1DAFC35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4144434" y="6378577"/>
            <a:ext cx="390313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9725DF5D-C4D1-4E8B-9A2C-046E9DD93EB9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609600" y="6378577"/>
            <a:ext cx="28045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998D635-C22E-4640-8D06-43EDE8FB6F92}" type="datetimeFigureOut">
              <a:rPr lang="en-US"/>
              <a:pPr>
                <a:defRPr/>
              </a:pPr>
              <a:t>6/25/2022</a:t>
            </a:fld>
            <a:endParaRPr 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18FEE799-DD84-4716-BF6A-F1103AF1FC9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777819" y="6378577"/>
            <a:ext cx="280458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7C24D81-2246-40FF-AB3E-3413FBE51716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0283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5pPr>
      <a:lvl6pPr marL="457153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6pPr>
      <a:lvl7pPr marL="914305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7pPr>
      <a:lvl8pPr marL="1371458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8pPr>
      <a:lvl9pPr marL="182861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390485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780969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171453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563526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1954608">
        <a:defRPr>
          <a:latin typeface="+mn-lt"/>
          <a:ea typeface="+mn-ea"/>
          <a:cs typeface="+mn-cs"/>
        </a:defRPr>
      </a:lvl6pPr>
      <a:lvl7pPr marL="2345531">
        <a:defRPr>
          <a:latin typeface="+mn-lt"/>
          <a:ea typeface="+mn-ea"/>
          <a:cs typeface="+mn-cs"/>
        </a:defRPr>
      </a:lvl7pPr>
      <a:lvl8pPr marL="2736452">
        <a:defRPr>
          <a:latin typeface="+mn-lt"/>
          <a:ea typeface="+mn-ea"/>
          <a:cs typeface="+mn-cs"/>
        </a:defRPr>
      </a:lvl8pPr>
      <a:lvl9pPr marL="312737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90921">
        <a:defRPr>
          <a:latin typeface="+mn-lt"/>
          <a:ea typeface="+mn-ea"/>
          <a:cs typeface="+mn-cs"/>
        </a:defRPr>
      </a:lvl2pPr>
      <a:lvl3pPr marL="781844">
        <a:defRPr>
          <a:latin typeface="+mn-lt"/>
          <a:ea typeface="+mn-ea"/>
          <a:cs typeface="+mn-cs"/>
        </a:defRPr>
      </a:lvl3pPr>
      <a:lvl4pPr marL="1172765">
        <a:defRPr>
          <a:latin typeface="+mn-lt"/>
          <a:ea typeface="+mn-ea"/>
          <a:cs typeface="+mn-cs"/>
        </a:defRPr>
      </a:lvl4pPr>
      <a:lvl5pPr marL="1563687">
        <a:defRPr>
          <a:latin typeface="+mn-lt"/>
          <a:ea typeface="+mn-ea"/>
          <a:cs typeface="+mn-cs"/>
        </a:defRPr>
      </a:lvl5pPr>
      <a:lvl6pPr marL="1954608">
        <a:defRPr>
          <a:latin typeface="+mn-lt"/>
          <a:ea typeface="+mn-ea"/>
          <a:cs typeface="+mn-cs"/>
        </a:defRPr>
      </a:lvl6pPr>
      <a:lvl7pPr marL="2345531">
        <a:defRPr>
          <a:latin typeface="+mn-lt"/>
          <a:ea typeface="+mn-ea"/>
          <a:cs typeface="+mn-cs"/>
        </a:defRPr>
      </a:lvl7pPr>
      <a:lvl8pPr marL="2736452">
        <a:defRPr>
          <a:latin typeface="+mn-lt"/>
          <a:ea typeface="+mn-ea"/>
          <a:cs typeface="+mn-cs"/>
        </a:defRPr>
      </a:lvl8pPr>
      <a:lvl9pPr marL="3127375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tavebnikomunita.cz/profiles/blogs/druhy-betonarske-oceli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tavebnikomunita.cz/profiles/blogs/druhy-betonarske-oceli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ocel2.jp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object 2">
            <a:extLst>
              <a:ext uri="{FF2B5EF4-FFF2-40B4-BE49-F238E27FC236}">
                <a16:creationId xmlns:a16="http://schemas.microsoft.com/office/drawing/2014/main" id="{C0381CE4-FBE4-4706-BF23-C2F49707D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482" y="195101"/>
            <a:ext cx="9141600" cy="5540539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914305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altLang="cs-CZ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47" name="object 3">
            <a:extLst>
              <a:ext uri="{FF2B5EF4-FFF2-40B4-BE49-F238E27FC236}">
                <a16:creationId xmlns:a16="http://schemas.microsoft.com/office/drawing/2014/main" id="{7A7D6A5C-88DF-432C-9D31-7402DA28E4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243" y="5967454"/>
            <a:ext cx="956059" cy="460752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914305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altLang="cs-CZ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48" name="object 4">
            <a:extLst>
              <a:ext uri="{FF2B5EF4-FFF2-40B4-BE49-F238E27FC236}">
                <a16:creationId xmlns:a16="http://schemas.microsoft.com/office/drawing/2014/main" id="{EFDB52A6-D693-4924-AF1A-16421C73DD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1261" y="6033688"/>
            <a:ext cx="1778214" cy="331166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914305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altLang="cs-CZ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49" name="object 5">
            <a:extLst>
              <a:ext uri="{FF2B5EF4-FFF2-40B4-BE49-F238E27FC236}">
                <a16:creationId xmlns:a16="http://schemas.microsoft.com/office/drawing/2014/main" id="{673E2679-28D6-462C-9FCF-1D81BD6DE037}"/>
              </a:ext>
            </a:extLst>
          </p:cNvPr>
          <p:cNvSpPr>
            <a:spLocks/>
          </p:cNvSpPr>
          <p:nvPr/>
        </p:nvSpPr>
        <p:spPr bwMode="auto">
          <a:xfrm>
            <a:off x="3995263" y="5967456"/>
            <a:ext cx="694007" cy="462191"/>
          </a:xfrm>
          <a:custGeom>
            <a:avLst/>
            <a:gdLst>
              <a:gd name="T0" fmla="*/ 0 w 810260"/>
              <a:gd name="T1" fmla="*/ 0 h 540384"/>
              <a:gd name="T2" fmla="*/ 810006 w 810260"/>
              <a:gd name="T3" fmla="*/ 0 h 540384"/>
              <a:gd name="T4" fmla="*/ 810006 w 810260"/>
              <a:gd name="T5" fmla="*/ 540004 h 540384"/>
              <a:gd name="T6" fmla="*/ 0 w 810260"/>
              <a:gd name="T7" fmla="*/ 540004 h 540384"/>
              <a:gd name="T8" fmla="*/ 0 w 810260"/>
              <a:gd name="T9" fmla="*/ 0 h 540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914305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50" name="object 6">
            <a:extLst>
              <a:ext uri="{FF2B5EF4-FFF2-40B4-BE49-F238E27FC236}">
                <a16:creationId xmlns:a16="http://schemas.microsoft.com/office/drawing/2014/main" id="{25B03A00-75B1-4639-9AF1-DEE7289BD36C}"/>
              </a:ext>
            </a:extLst>
          </p:cNvPr>
          <p:cNvSpPr>
            <a:spLocks/>
          </p:cNvSpPr>
          <p:nvPr/>
        </p:nvSpPr>
        <p:spPr bwMode="auto">
          <a:xfrm>
            <a:off x="4317789" y="6017850"/>
            <a:ext cx="48955" cy="47515"/>
          </a:xfrm>
          <a:custGeom>
            <a:avLst/>
            <a:gdLst>
              <a:gd name="T0" fmla="*/ 57073 w 57150"/>
              <a:gd name="T1" fmla="*/ 20726 h 54609"/>
              <a:gd name="T2" fmla="*/ 0 w 57150"/>
              <a:gd name="T3" fmla="*/ 20726 h 54609"/>
              <a:gd name="T4" fmla="*/ 17640 w 57150"/>
              <a:gd name="T5" fmla="*/ 33540 h 54609"/>
              <a:gd name="T6" fmla="*/ 10909 w 57150"/>
              <a:gd name="T7" fmla="*/ 54267 h 54609"/>
              <a:gd name="T8" fmla="*/ 28536 w 57150"/>
              <a:gd name="T9" fmla="*/ 41452 h 54609"/>
              <a:gd name="T10" fmla="*/ 42002 w 57150"/>
              <a:gd name="T11" fmla="*/ 41452 h 54609"/>
              <a:gd name="T12" fmla="*/ 39433 w 57150"/>
              <a:gd name="T13" fmla="*/ 33540 h 54609"/>
              <a:gd name="T14" fmla="*/ 57073 w 57150"/>
              <a:gd name="T15" fmla="*/ 20726 h 54609"/>
              <a:gd name="T16" fmla="*/ 42002 w 57150"/>
              <a:gd name="T17" fmla="*/ 41452 h 54609"/>
              <a:gd name="T18" fmla="*/ 28536 w 57150"/>
              <a:gd name="T19" fmla="*/ 41452 h 54609"/>
              <a:gd name="T20" fmla="*/ 46164 w 57150"/>
              <a:gd name="T21" fmla="*/ 54267 h 54609"/>
              <a:gd name="T22" fmla="*/ 42002 w 57150"/>
              <a:gd name="T23" fmla="*/ 41452 h 54609"/>
              <a:gd name="T24" fmla="*/ 28536 w 57150"/>
              <a:gd name="T25" fmla="*/ 0 h 54609"/>
              <a:gd name="T26" fmla="*/ 21805 w 57150"/>
              <a:gd name="T27" fmla="*/ 20726 h 54609"/>
              <a:gd name="T28" fmla="*/ 35267 w 57150"/>
              <a:gd name="T29" fmla="*/ 20726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914305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51" name="object 7">
            <a:extLst>
              <a:ext uri="{FF2B5EF4-FFF2-40B4-BE49-F238E27FC236}">
                <a16:creationId xmlns:a16="http://schemas.microsoft.com/office/drawing/2014/main" id="{1AE6E73F-B9A8-48F7-9308-63ABBE43806D}"/>
              </a:ext>
            </a:extLst>
          </p:cNvPr>
          <p:cNvSpPr>
            <a:spLocks/>
          </p:cNvSpPr>
          <p:nvPr/>
        </p:nvSpPr>
        <p:spPr bwMode="auto">
          <a:xfrm>
            <a:off x="4241477" y="6039447"/>
            <a:ext cx="48955" cy="46075"/>
          </a:xfrm>
          <a:custGeom>
            <a:avLst/>
            <a:gdLst>
              <a:gd name="T0" fmla="*/ 57073 w 57150"/>
              <a:gd name="T1" fmla="*/ 20726 h 54609"/>
              <a:gd name="T2" fmla="*/ 0 w 57150"/>
              <a:gd name="T3" fmla="*/ 20726 h 54609"/>
              <a:gd name="T4" fmla="*/ 17640 w 57150"/>
              <a:gd name="T5" fmla="*/ 33528 h 54609"/>
              <a:gd name="T6" fmla="*/ 10909 w 57150"/>
              <a:gd name="T7" fmla="*/ 54267 h 54609"/>
              <a:gd name="T8" fmla="*/ 28536 w 57150"/>
              <a:gd name="T9" fmla="*/ 41452 h 54609"/>
              <a:gd name="T10" fmla="*/ 42005 w 57150"/>
              <a:gd name="T11" fmla="*/ 41452 h 54609"/>
              <a:gd name="T12" fmla="*/ 39433 w 57150"/>
              <a:gd name="T13" fmla="*/ 33528 h 54609"/>
              <a:gd name="T14" fmla="*/ 57073 w 57150"/>
              <a:gd name="T15" fmla="*/ 20726 h 54609"/>
              <a:gd name="T16" fmla="*/ 42005 w 57150"/>
              <a:gd name="T17" fmla="*/ 41452 h 54609"/>
              <a:gd name="T18" fmla="*/ 28536 w 57150"/>
              <a:gd name="T19" fmla="*/ 41452 h 54609"/>
              <a:gd name="T20" fmla="*/ 46164 w 57150"/>
              <a:gd name="T21" fmla="*/ 54267 h 54609"/>
              <a:gd name="T22" fmla="*/ 42005 w 57150"/>
              <a:gd name="T23" fmla="*/ 41452 h 54609"/>
              <a:gd name="T24" fmla="*/ 28536 w 57150"/>
              <a:gd name="T25" fmla="*/ 0 h 54609"/>
              <a:gd name="T26" fmla="*/ 21805 w 57150"/>
              <a:gd name="T27" fmla="*/ 20726 h 54609"/>
              <a:gd name="T28" fmla="*/ 35267 w 57150"/>
              <a:gd name="T29" fmla="*/ 20726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914305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52" name="object 8">
            <a:extLst>
              <a:ext uri="{FF2B5EF4-FFF2-40B4-BE49-F238E27FC236}">
                <a16:creationId xmlns:a16="http://schemas.microsoft.com/office/drawing/2014/main" id="{1B2BE59F-F35A-455E-8F25-C4C36D1754BC}"/>
              </a:ext>
            </a:extLst>
          </p:cNvPr>
          <p:cNvSpPr>
            <a:spLocks/>
          </p:cNvSpPr>
          <p:nvPr/>
        </p:nvSpPr>
        <p:spPr bwMode="auto">
          <a:xfrm>
            <a:off x="4183884" y="6095602"/>
            <a:ext cx="48955" cy="46075"/>
          </a:xfrm>
          <a:custGeom>
            <a:avLst/>
            <a:gdLst>
              <a:gd name="T0" fmla="*/ 57073 w 57150"/>
              <a:gd name="T1" fmla="*/ 20739 h 54609"/>
              <a:gd name="T2" fmla="*/ 0 w 57150"/>
              <a:gd name="T3" fmla="*/ 20739 h 54609"/>
              <a:gd name="T4" fmla="*/ 17640 w 57150"/>
              <a:gd name="T5" fmla="*/ 33553 h 54609"/>
              <a:gd name="T6" fmla="*/ 10896 w 57150"/>
              <a:gd name="T7" fmla="*/ 54279 h 54609"/>
              <a:gd name="T8" fmla="*/ 28536 w 57150"/>
              <a:gd name="T9" fmla="*/ 41465 h 54609"/>
              <a:gd name="T10" fmla="*/ 42002 w 57150"/>
              <a:gd name="T11" fmla="*/ 41465 h 54609"/>
              <a:gd name="T12" fmla="*/ 39433 w 57150"/>
              <a:gd name="T13" fmla="*/ 33553 h 54609"/>
              <a:gd name="T14" fmla="*/ 57073 w 57150"/>
              <a:gd name="T15" fmla="*/ 20739 h 54609"/>
              <a:gd name="T16" fmla="*/ 42002 w 57150"/>
              <a:gd name="T17" fmla="*/ 41465 h 54609"/>
              <a:gd name="T18" fmla="*/ 28536 w 57150"/>
              <a:gd name="T19" fmla="*/ 41465 h 54609"/>
              <a:gd name="T20" fmla="*/ 46164 w 57150"/>
              <a:gd name="T21" fmla="*/ 54279 h 54609"/>
              <a:gd name="T22" fmla="*/ 42002 w 57150"/>
              <a:gd name="T23" fmla="*/ 41465 h 54609"/>
              <a:gd name="T24" fmla="*/ 28536 w 57150"/>
              <a:gd name="T25" fmla="*/ 0 h 54609"/>
              <a:gd name="T26" fmla="*/ 21805 w 57150"/>
              <a:gd name="T27" fmla="*/ 20739 h 54609"/>
              <a:gd name="T28" fmla="*/ 35267 w 57150"/>
              <a:gd name="T29" fmla="*/ 20739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914305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53" name="object 9">
            <a:extLst>
              <a:ext uri="{FF2B5EF4-FFF2-40B4-BE49-F238E27FC236}">
                <a16:creationId xmlns:a16="http://schemas.microsoft.com/office/drawing/2014/main" id="{5F6A5094-6D47-4B98-936D-14510AD2EE77}"/>
              </a:ext>
            </a:extLst>
          </p:cNvPr>
          <p:cNvSpPr>
            <a:spLocks/>
          </p:cNvSpPr>
          <p:nvPr/>
        </p:nvSpPr>
        <p:spPr bwMode="auto">
          <a:xfrm>
            <a:off x="4163725" y="6171914"/>
            <a:ext cx="48955" cy="47515"/>
          </a:xfrm>
          <a:custGeom>
            <a:avLst/>
            <a:gdLst>
              <a:gd name="T0" fmla="*/ 57061 w 57150"/>
              <a:gd name="T1" fmla="*/ 20726 h 54609"/>
              <a:gd name="T2" fmla="*/ 0 w 57150"/>
              <a:gd name="T3" fmla="*/ 20726 h 54609"/>
              <a:gd name="T4" fmla="*/ 17640 w 57150"/>
              <a:gd name="T5" fmla="*/ 33528 h 54609"/>
              <a:gd name="T6" fmla="*/ 10896 w 57150"/>
              <a:gd name="T7" fmla="*/ 54267 h 54609"/>
              <a:gd name="T8" fmla="*/ 28536 w 57150"/>
              <a:gd name="T9" fmla="*/ 41452 h 54609"/>
              <a:gd name="T10" fmla="*/ 42005 w 57150"/>
              <a:gd name="T11" fmla="*/ 41452 h 54609"/>
              <a:gd name="T12" fmla="*/ 39433 w 57150"/>
              <a:gd name="T13" fmla="*/ 33528 h 54609"/>
              <a:gd name="T14" fmla="*/ 57061 w 57150"/>
              <a:gd name="T15" fmla="*/ 20726 h 54609"/>
              <a:gd name="T16" fmla="*/ 42005 w 57150"/>
              <a:gd name="T17" fmla="*/ 41452 h 54609"/>
              <a:gd name="T18" fmla="*/ 28536 w 57150"/>
              <a:gd name="T19" fmla="*/ 41452 h 54609"/>
              <a:gd name="T20" fmla="*/ 46164 w 57150"/>
              <a:gd name="T21" fmla="*/ 54267 h 54609"/>
              <a:gd name="T22" fmla="*/ 42005 w 57150"/>
              <a:gd name="T23" fmla="*/ 41452 h 54609"/>
              <a:gd name="T24" fmla="*/ 28536 w 57150"/>
              <a:gd name="T25" fmla="*/ 0 h 54609"/>
              <a:gd name="T26" fmla="*/ 21805 w 57150"/>
              <a:gd name="T27" fmla="*/ 20726 h 54609"/>
              <a:gd name="T28" fmla="*/ 35267 w 57150"/>
              <a:gd name="T29" fmla="*/ 20726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914305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54" name="object 10">
            <a:extLst>
              <a:ext uri="{FF2B5EF4-FFF2-40B4-BE49-F238E27FC236}">
                <a16:creationId xmlns:a16="http://schemas.microsoft.com/office/drawing/2014/main" id="{31425212-AD6F-4E1D-B21B-0D677A0F9B39}"/>
              </a:ext>
            </a:extLst>
          </p:cNvPr>
          <p:cNvSpPr>
            <a:spLocks/>
          </p:cNvSpPr>
          <p:nvPr/>
        </p:nvSpPr>
        <p:spPr bwMode="auto">
          <a:xfrm>
            <a:off x="4471853" y="6171914"/>
            <a:ext cx="48955" cy="47515"/>
          </a:xfrm>
          <a:custGeom>
            <a:avLst/>
            <a:gdLst>
              <a:gd name="T0" fmla="*/ 57073 w 57150"/>
              <a:gd name="T1" fmla="*/ 20726 h 54609"/>
              <a:gd name="T2" fmla="*/ 0 w 57150"/>
              <a:gd name="T3" fmla="*/ 20726 h 54609"/>
              <a:gd name="T4" fmla="*/ 17640 w 57150"/>
              <a:gd name="T5" fmla="*/ 33528 h 54609"/>
              <a:gd name="T6" fmla="*/ 10896 w 57150"/>
              <a:gd name="T7" fmla="*/ 54267 h 54609"/>
              <a:gd name="T8" fmla="*/ 28536 w 57150"/>
              <a:gd name="T9" fmla="*/ 41452 h 54609"/>
              <a:gd name="T10" fmla="*/ 42005 w 57150"/>
              <a:gd name="T11" fmla="*/ 41452 h 54609"/>
              <a:gd name="T12" fmla="*/ 39433 w 57150"/>
              <a:gd name="T13" fmla="*/ 33528 h 54609"/>
              <a:gd name="T14" fmla="*/ 57073 w 57150"/>
              <a:gd name="T15" fmla="*/ 20726 h 54609"/>
              <a:gd name="T16" fmla="*/ 42005 w 57150"/>
              <a:gd name="T17" fmla="*/ 41452 h 54609"/>
              <a:gd name="T18" fmla="*/ 28536 w 57150"/>
              <a:gd name="T19" fmla="*/ 41452 h 54609"/>
              <a:gd name="T20" fmla="*/ 46164 w 57150"/>
              <a:gd name="T21" fmla="*/ 54267 h 54609"/>
              <a:gd name="T22" fmla="*/ 42005 w 57150"/>
              <a:gd name="T23" fmla="*/ 41452 h 54609"/>
              <a:gd name="T24" fmla="*/ 28536 w 57150"/>
              <a:gd name="T25" fmla="*/ 0 h 54609"/>
              <a:gd name="T26" fmla="*/ 21805 w 57150"/>
              <a:gd name="T27" fmla="*/ 20726 h 54609"/>
              <a:gd name="T28" fmla="*/ 35267 w 57150"/>
              <a:gd name="T29" fmla="*/ 20726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914305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55" name="object 11">
            <a:extLst>
              <a:ext uri="{FF2B5EF4-FFF2-40B4-BE49-F238E27FC236}">
                <a16:creationId xmlns:a16="http://schemas.microsoft.com/office/drawing/2014/main" id="{42532468-78BE-48D2-989D-20424A70D7BB}"/>
              </a:ext>
            </a:extLst>
          </p:cNvPr>
          <p:cNvSpPr>
            <a:spLocks/>
          </p:cNvSpPr>
          <p:nvPr/>
        </p:nvSpPr>
        <p:spPr bwMode="auto">
          <a:xfrm>
            <a:off x="4451695" y="6095602"/>
            <a:ext cx="48955" cy="46075"/>
          </a:xfrm>
          <a:custGeom>
            <a:avLst/>
            <a:gdLst>
              <a:gd name="T0" fmla="*/ 57061 w 57150"/>
              <a:gd name="T1" fmla="*/ 20739 h 54609"/>
              <a:gd name="T2" fmla="*/ 0 w 57150"/>
              <a:gd name="T3" fmla="*/ 20739 h 54609"/>
              <a:gd name="T4" fmla="*/ 17640 w 57150"/>
              <a:gd name="T5" fmla="*/ 33553 h 54609"/>
              <a:gd name="T6" fmla="*/ 10896 w 57150"/>
              <a:gd name="T7" fmla="*/ 54279 h 54609"/>
              <a:gd name="T8" fmla="*/ 28536 w 57150"/>
              <a:gd name="T9" fmla="*/ 41465 h 54609"/>
              <a:gd name="T10" fmla="*/ 42002 w 57150"/>
              <a:gd name="T11" fmla="*/ 41465 h 54609"/>
              <a:gd name="T12" fmla="*/ 39433 w 57150"/>
              <a:gd name="T13" fmla="*/ 33553 h 54609"/>
              <a:gd name="T14" fmla="*/ 57061 w 57150"/>
              <a:gd name="T15" fmla="*/ 20739 h 54609"/>
              <a:gd name="T16" fmla="*/ 42002 w 57150"/>
              <a:gd name="T17" fmla="*/ 41465 h 54609"/>
              <a:gd name="T18" fmla="*/ 28536 w 57150"/>
              <a:gd name="T19" fmla="*/ 41465 h 54609"/>
              <a:gd name="T20" fmla="*/ 46164 w 57150"/>
              <a:gd name="T21" fmla="*/ 54279 h 54609"/>
              <a:gd name="T22" fmla="*/ 42002 w 57150"/>
              <a:gd name="T23" fmla="*/ 41465 h 54609"/>
              <a:gd name="T24" fmla="*/ 28536 w 57150"/>
              <a:gd name="T25" fmla="*/ 0 h 54609"/>
              <a:gd name="T26" fmla="*/ 21805 w 57150"/>
              <a:gd name="T27" fmla="*/ 20739 h 54609"/>
              <a:gd name="T28" fmla="*/ 35267 w 57150"/>
              <a:gd name="T29" fmla="*/ 20739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914305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56" name="object 12">
            <a:extLst>
              <a:ext uri="{FF2B5EF4-FFF2-40B4-BE49-F238E27FC236}">
                <a16:creationId xmlns:a16="http://schemas.microsoft.com/office/drawing/2014/main" id="{D1E10144-9265-4057-9741-9A49F0A20E00}"/>
              </a:ext>
            </a:extLst>
          </p:cNvPr>
          <p:cNvSpPr>
            <a:spLocks/>
          </p:cNvSpPr>
          <p:nvPr/>
        </p:nvSpPr>
        <p:spPr bwMode="auto">
          <a:xfrm>
            <a:off x="4394101" y="6039447"/>
            <a:ext cx="48955" cy="46075"/>
          </a:xfrm>
          <a:custGeom>
            <a:avLst/>
            <a:gdLst>
              <a:gd name="T0" fmla="*/ 57073 w 57150"/>
              <a:gd name="T1" fmla="*/ 20726 h 54609"/>
              <a:gd name="T2" fmla="*/ 0 w 57150"/>
              <a:gd name="T3" fmla="*/ 20726 h 54609"/>
              <a:gd name="T4" fmla="*/ 17640 w 57150"/>
              <a:gd name="T5" fmla="*/ 33528 h 54609"/>
              <a:gd name="T6" fmla="*/ 10896 w 57150"/>
              <a:gd name="T7" fmla="*/ 54267 h 54609"/>
              <a:gd name="T8" fmla="*/ 28536 w 57150"/>
              <a:gd name="T9" fmla="*/ 41452 h 54609"/>
              <a:gd name="T10" fmla="*/ 42005 w 57150"/>
              <a:gd name="T11" fmla="*/ 41452 h 54609"/>
              <a:gd name="T12" fmla="*/ 39433 w 57150"/>
              <a:gd name="T13" fmla="*/ 33528 h 54609"/>
              <a:gd name="T14" fmla="*/ 57073 w 57150"/>
              <a:gd name="T15" fmla="*/ 20726 h 54609"/>
              <a:gd name="T16" fmla="*/ 42005 w 57150"/>
              <a:gd name="T17" fmla="*/ 41452 h 54609"/>
              <a:gd name="T18" fmla="*/ 28536 w 57150"/>
              <a:gd name="T19" fmla="*/ 41452 h 54609"/>
              <a:gd name="T20" fmla="*/ 46164 w 57150"/>
              <a:gd name="T21" fmla="*/ 54267 h 54609"/>
              <a:gd name="T22" fmla="*/ 42005 w 57150"/>
              <a:gd name="T23" fmla="*/ 41452 h 54609"/>
              <a:gd name="T24" fmla="*/ 28536 w 57150"/>
              <a:gd name="T25" fmla="*/ 0 h 54609"/>
              <a:gd name="T26" fmla="*/ 21805 w 57150"/>
              <a:gd name="T27" fmla="*/ 20726 h 54609"/>
              <a:gd name="T28" fmla="*/ 35267 w 57150"/>
              <a:gd name="T29" fmla="*/ 20726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914305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57" name="object 13">
            <a:extLst>
              <a:ext uri="{FF2B5EF4-FFF2-40B4-BE49-F238E27FC236}">
                <a16:creationId xmlns:a16="http://schemas.microsoft.com/office/drawing/2014/main" id="{D433D9BF-BB2C-47BE-85AF-BB53312ED812}"/>
              </a:ext>
            </a:extLst>
          </p:cNvPr>
          <p:cNvSpPr>
            <a:spLocks/>
          </p:cNvSpPr>
          <p:nvPr/>
        </p:nvSpPr>
        <p:spPr bwMode="auto">
          <a:xfrm>
            <a:off x="4451695" y="6249666"/>
            <a:ext cx="48955" cy="46075"/>
          </a:xfrm>
          <a:custGeom>
            <a:avLst/>
            <a:gdLst>
              <a:gd name="T0" fmla="*/ 57061 w 57150"/>
              <a:gd name="T1" fmla="*/ 20739 h 54609"/>
              <a:gd name="T2" fmla="*/ 0 w 57150"/>
              <a:gd name="T3" fmla="*/ 20739 h 54609"/>
              <a:gd name="T4" fmla="*/ 17640 w 57150"/>
              <a:gd name="T5" fmla="*/ 33540 h 54609"/>
              <a:gd name="T6" fmla="*/ 10896 w 57150"/>
              <a:gd name="T7" fmla="*/ 54279 h 54609"/>
              <a:gd name="T8" fmla="*/ 28536 w 57150"/>
              <a:gd name="T9" fmla="*/ 41465 h 54609"/>
              <a:gd name="T10" fmla="*/ 42005 w 57150"/>
              <a:gd name="T11" fmla="*/ 41465 h 54609"/>
              <a:gd name="T12" fmla="*/ 39433 w 57150"/>
              <a:gd name="T13" fmla="*/ 33540 h 54609"/>
              <a:gd name="T14" fmla="*/ 57061 w 57150"/>
              <a:gd name="T15" fmla="*/ 20739 h 54609"/>
              <a:gd name="T16" fmla="*/ 42005 w 57150"/>
              <a:gd name="T17" fmla="*/ 41465 h 54609"/>
              <a:gd name="T18" fmla="*/ 28536 w 57150"/>
              <a:gd name="T19" fmla="*/ 41465 h 54609"/>
              <a:gd name="T20" fmla="*/ 46164 w 57150"/>
              <a:gd name="T21" fmla="*/ 54279 h 54609"/>
              <a:gd name="T22" fmla="*/ 42005 w 57150"/>
              <a:gd name="T23" fmla="*/ 41465 h 54609"/>
              <a:gd name="T24" fmla="*/ 28536 w 57150"/>
              <a:gd name="T25" fmla="*/ 0 h 54609"/>
              <a:gd name="T26" fmla="*/ 21805 w 57150"/>
              <a:gd name="T27" fmla="*/ 20739 h 54609"/>
              <a:gd name="T28" fmla="*/ 35267 w 57150"/>
              <a:gd name="T29" fmla="*/ 20739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914305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58" name="object 14">
            <a:extLst>
              <a:ext uri="{FF2B5EF4-FFF2-40B4-BE49-F238E27FC236}">
                <a16:creationId xmlns:a16="http://schemas.microsoft.com/office/drawing/2014/main" id="{33B7A4E8-0F10-4334-B35A-D6C06DE0EA7D}"/>
              </a:ext>
            </a:extLst>
          </p:cNvPr>
          <p:cNvSpPr>
            <a:spLocks/>
          </p:cNvSpPr>
          <p:nvPr/>
        </p:nvSpPr>
        <p:spPr bwMode="auto">
          <a:xfrm>
            <a:off x="4394101" y="6305821"/>
            <a:ext cx="48955" cy="46075"/>
          </a:xfrm>
          <a:custGeom>
            <a:avLst/>
            <a:gdLst>
              <a:gd name="T0" fmla="*/ 57073 w 57150"/>
              <a:gd name="T1" fmla="*/ 20739 h 54609"/>
              <a:gd name="T2" fmla="*/ 0 w 57150"/>
              <a:gd name="T3" fmla="*/ 20739 h 54609"/>
              <a:gd name="T4" fmla="*/ 17640 w 57150"/>
              <a:gd name="T5" fmla="*/ 33553 h 54609"/>
              <a:gd name="T6" fmla="*/ 10896 w 57150"/>
              <a:gd name="T7" fmla="*/ 54279 h 54609"/>
              <a:gd name="T8" fmla="*/ 28536 w 57150"/>
              <a:gd name="T9" fmla="*/ 41465 h 54609"/>
              <a:gd name="T10" fmla="*/ 42002 w 57150"/>
              <a:gd name="T11" fmla="*/ 41465 h 54609"/>
              <a:gd name="T12" fmla="*/ 39433 w 57150"/>
              <a:gd name="T13" fmla="*/ 33553 h 54609"/>
              <a:gd name="T14" fmla="*/ 57073 w 57150"/>
              <a:gd name="T15" fmla="*/ 20739 h 54609"/>
              <a:gd name="T16" fmla="*/ 42002 w 57150"/>
              <a:gd name="T17" fmla="*/ 41465 h 54609"/>
              <a:gd name="T18" fmla="*/ 28536 w 57150"/>
              <a:gd name="T19" fmla="*/ 41465 h 54609"/>
              <a:gd name="T20" fmla="*/ 46164 w 57150"/>
              <a:gd name="T21" fmla="*/ 54279 h 54609"/>
              <a:gd name="T22" fmla="*/ 42002 w 57150"/>
              <a:gd name="T23" fmla="*/ 41465 h 54609"/>
              <a:gd name="T24" fmla="*/ 28536 w 57150"/>
              <a:gd name="T25" fmla="*/ 0 h 54609"/>
              <a:gd name="T26" fmla="*/ 21805 w 57150"/>
              <a:gd name="T27" fmla="*/ 20739 h 54609"/>
              <a:gd name="T28" fmla="*/ 35267 w 57150"/>
              <a:gd name="T29" fmla="*/ 20739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914305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59" name="object 15">
            <a:extLst>
              <a:ext uri="{FF2B5EF4-FFF2-40B4-BE49-F238E27FC236}">
                <a16:creationId xmlns:a16="http://schemas.microsoft.com/office/drawing/2014/main" id="{8F08E5AA-3BC3-4483-AE9D-2B8D38924278}"/>
              </a:ext>
            </a:extLst>
          </p:cNvPr>
          <p:cNvSpPr>
            <a:spLocks/>
          </p:cNvSpPr>
          <p:nvPr/>
        </p:nvSpPr>
        <p:spPr bwMode="auto">
          <a:xfrm>
            <a:off x="4317789" y="6325978"/>
            <a:ext cx="48955" cy="47515"/>
          </a:xfrm>
          <a:custGeom>
            <a:avLst/>
            <a:gdLst>
              <a:gd name="T0" fmla="*/ 57073 w 57150"/>
              <a:gd name="T1" fmla="*/ 20739 h 54609"/>
              <a:gd name="T2" fmla="*/ 0 w 57150"/>
              <a:gd name="T3" fmla="*/ 20739 h 54609"/>
              <a:gd name="T4" fmla="*/ 17640 w 57150"/>
              <a:gd name="T5" fmla="*/ 33540 h 54609"/>
              <a:gd name="T6" fmla="*/ 10909 w 57150"/>
              <a:gd name="T7" fmla="*/ 54279 h 54609"/>
              <a:gd name="T8" fmla="*/ 28536 w 57150"/>
              <a:gd name="T9" fmla="*/ 41465 h 54609"/>
              <a:gd name="T10" fmla="*/ 42005 w 57150"/>
              <a:gd name="T11" fmla="*/ 41465 h 54609"/>
              <a:gd name="T12" fmla="*/ 39433 w 57150"/>
              <a:gd name="T13" fmla="*/ 33540 h 54609"/>
              <a:gd name="T14" fmla="*/ 57073 w 57150"/>
              <a:gd name="T15" fmla="*/ 20739 h 54609"/>
              <a:gd name="T16" fmla="*/ 42005 w 57150"/>
              <a:gd name="T17" fmla="*/ 41465 h 54609"/>
              <a:gd name="T18" fmla="*/ 28536 w 57150"/>
              <a:gd name="T19" fmla="*/ 41465 h 54609"/>
              <a:gd name="T20" fmla="*/ 46164 w 57150"/>
              <a:gd name="T21" fmla="*/ 54279 h 54609"/>
              <a:gd name="T22" fmla="*/ 42005 w 57150"/>
              <a:gd name="T23" fmla="*/ 41465 h 54609"/>
              <a:gd name="T24" fmla="*/ 28536 w 57150"/>
              <a:gd name="T25" fmla="*/ 0 h 54609"/>
              <a:gd name="T26" fmla="*/ 21805 w 57150"/>
              <a:gd name="T27" fmla="*/ 20739 h 54609"/>
              <a:gd name="T28" fmla="*/ 35267 w 57150"/>
              <a:gd name="T29" fmla="*/ 20739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914305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60" name="object 16">
            <a:extLst>
              <a:ext uri="{FF2B5EF4-FFF2-40B4-BE49-F238E27FC236}">
                <a16:creationId xmlns:a16="http://schemas.microsoft.com/office/drawing/2014/main" id="{4144F0D3-BDF5-4BC3-8054-66E257E4A638}"/>
              </a:ext>
            </a:extLst>
          </p:cNvPr>
          <p:cNvSpPr>
            <a:spLocks/>
          </p:cNvSpPr>
          <p:nvPr/>
        </p:nvSpPr>
        <p:spPr bwMode="auto">
          <a:xfrm>
            <a:off x="4241477" y="6305821"/>
            <a:ext cx="48955" cy="46075"/>
          </a:xfrm>
          <a:custGeom>
            <a:avLst/>
            <a:gdLst>
              <a:gd name="T0" fmla="*/ 57073 w 57150"/>
              <a:gd name="T1" fmla="*/ 20739 h 54609"/>
              <a:gd name="T2" fmla="*/ 0 w 57150"/>
              <a:gd name="T3" fmla="*/ 20739 h 54609"/>
              <a:gd name="T4" fmla="*/ 17640 w 57150"/>
              <a:gd name="T5" fmla="*/ 33553 h 54609"/>
              <a:gd name="T6" fmla="*/ 10909 w 57150"/>
              <a:gd name="T7" fmla="*/ 54279 h 54609"/>
              <a:gd name="T8" fmla="*/ 28536 w 57150"/>
              <a:gd name="T9" fmla="*/ 41465 h 54609"/>
              <a:gd name="T10" fmla="*/ 42002 w 57150"/>
              <a:gd name="T11" fmla="*/ 41465 h 54609"/>
              <a:gd name="T12" fmla="*/ 39433 w 57150"/>
              <a:gd name="T13" fmla="*/ 33553 h 54609"/>
              <a:gd name="T14" fmla="*/ 57073 w 57150"/>
              <a:gd name="T15" fmla="*/ 20739 h 54609"/>
              <a:gd name="T16" fmla="*/ 42002 w 57150"/>
              <a:gd name="T17" fmla="*/ 41465 h 54609"/>
              <a:gd name="T18" fmla="*/ 28536 w 57150"/>
              <a:gd name="T19" fmla="*/ 41465 h 54609"/>
              <a:gd name="T20" fmla="*/ 46164 w 57150"/>
              <a:gd name="T21" fmla="*/ 54279 h 54609"/>
              <a:gd name="T22" fmla="*/ 42002 w 57150"/>
              <a:gd name="T23" fmla="*/ 41465 h 54609"/>
              <a:gd name="T24" fmla="*/ 28536 w 57150"/>
              <a:gd name="T25" fmla="*/ 0 h 54609"/>
              <a:gd name="T26" fmla="*/ 21805 w 57150"/>
              <a:gd name="T27" fmla="*/ 20739 h 54609"/>
              <a:gd name="T28" fmla="*/ 35267 w 57150"/>
              <a:gd name="T29" fmla="*/ 20739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914305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61" name="object 17">
            <a:extLst>
              <a:ext uri="{FF2B5EF4-FFF2-40B4-BE49-F238E27FC236}">
                <a16:creationId xmlns:a16="http://schemas.microsoft.com/office/drawing/2014/main" id="{60C69957-E334-4F3A-96EE-7CDA24550846}"/>
              </a:ext>
            </a:extLst>
          </p:cNvPr>
          <p:cNvSpPr>
            <a:spLocks/>
          </p:cNvSpPr>
          <p:nvPr/>
        </p:nvSpPr>
        <p:spPr bwMode="auto">
          <a:xfrm>
            <a:off x="4183884" y="6249666"/>
            <a:ext cx="48955" cy="46075"/>
          </a:xfrm>
          <a:custGeom>
            <a:avLst/>
            <a:gdLst>
              <a:gd name="T0" fmla="*/ 57073 w 57150"/>
              <a:gd name="T1" fmla="*/ 20739 h 54609"/>
              <a:gd name="T2" fmla="*/ 0 w 57150"/>
              <a:gd name="T3" fmla="*/ 20739 h 54609"/>
              <a:gd name="T4" fmla="*/ 17640 w 57150"/>
              <a:gd name="T5" fmla="*/ 33540 h 54609"/>
              <a:gd name="T6" fmla="*/ 10896 w 57150"/>
              <a:gd name="T7" fmla="*/ 54279 h 54609"/>
              <a:gd name="T8" fmla="*/ 28536 w 57150"/>
              <a:gd name="T9" fmla="*/ 41465 h 54609"/>
              <a:gd name="T10" fmla="*/ 42005 w 57150"/>
              <a:gd name="T11" fmla="*/ 41465 h 54609"/>
              <a:gd name="T12" fmla="*/ 39433 w 57150"/>
              <a:gd name="T13" fmla="*/ 33540 h 54609"/>
              <a:gd name="T14" fmla="*/ 57073 w 57150"/>
              <a:gd name="T15" fmla="*/ 20739 h 54609"/>
              <a:gd name="T16" fmla="*/ 42005 w 57150"/>
              <a:gd name="T17" fmla="*/ 41465 h 54609"/>
              <a:gd name="T18" fmla="*/ 28536 w 57150"/>
              <a:gd name="T19" fmla="*/ 41465 h 54609"/>
              <a:gd name="T20" fmla="*/ 46164 w 57150"/>
              <a:gd name="T21" fmla="*/ 54279 h 54609"/>
              <a:gd name="T22" fmla="*/ 42005 w 57150"/>
              <a:gd name="T23" fmla="*/ 41465 h 54609"/>
              <a:gd name="T24" fmla="*/ 28536 w 57150"/>
              <a:gd name="T25" fmla="*/ 0 h 54609"/>
              <a:gd name="T26" fmla="*/ 21805 w 57150"/>
              <a:gd name="T27" fmla="*/ 20739 h 54609"/>
              <a:gd name="T28" fmla="*/ 35267 w 57150"/>
              <a:gd name="T29" fmla="*/ 20739 h 54609"/>
              <a:gd name="T30" fmla="*/ 28536 w 57150"/>
              <a:gd name="T31" fmla="*/ 0 h 54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914305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F9825AF0-6A9D-46E5-9693-1A49513550BA}"/>
              </a:ext>
            </a:extLst>
          </p:cNvPr>
          <p:cNvSpPr txBox="1"/>
          <p:nvPr/>
        </p:nvSpPr>
        <p:spPr>
          <a:xfrm>
            <a:off x="2290481" y="2179214"/>
            <a:ext cx="7611041" cy="95391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defTabSz="914305" eaLnBrk="0" fontAlgn="base" hangingPunct="0">
              <a:lnSpc>
                <a:spcPts val="4018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cs-CZ" sz="2737" b="1" spc="-17" dirty="0">
                <a:solidFill>
                  <a:srgbClr val="428F9B"/>
                </a:solidFill>
                <a:latin typeface="Arial" panose="020B0604020202020204" pitchFamily="34" charset="0"/>
                <a:cs typeface="Calibri"/>
              </a:rPr>
              <a:t>ESF II projekt Západočeské univerzity v Plzni</a:t>
            </a:r>
          </a:p>
          <a:p>
            <a:pPr algn="ctr" defTabSz="914305" eaLnBrk="0" fontAlgn="base" hangingPunct="0">
              <a:lnSpc>
                <a:spcPts val="4018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cs-CZ" sz="1710" b="1" spc="-17" dirty="0" err="1">
                <a:solidFill>
                  <a:srgbClr val="428F9B"/>
                </a:solidFill>
                <a:latin typeface="Arial" panose="020B0604020202020204" pitchFamily="34" charset="0"/>
                <a:cs typeface="Calibri"/>
              </a:rPr>
              <a:t>reg</a:t>
            </a:r>
            <a:r>
              <a:rPr lang="cs-CZ" sz="1710" b="1" spc="-17" dirty="0">
                <a:solidFill>
                  <a:srgbClr val="428F9B"/>
                </a:solidFill>
                <a:latin typeface="Arial" panose="020B0604020202020204" pitchFamily="34" charset="0"/>
                <a:cs typeface="Calibri"/>
              </a:rPr>
              <a:t>. č. CZ.02.2.69/0.0/0.0/18_056/0013239</a:t>
            </a:r>
            <a:endParaRPr sz="342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id="{4672ABEA-C49B-4823-B7CD-5C4270971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3966" y="1820598"/>
            <a:ext cx="7621587" cy="1225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cs-CZ" altLang="cs-CZ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Značení ocelí</a:t>
            </a:r>
          </a:p>
          <a:p>
            <a:pPr algn="ctr">
              <a:buFontTx/>
              <a:buNone/>
            </a:pPr>
            <a:r>
              <a:rPr lang="cs-CZ" altLang="cs-CZ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Dr. Ing. Antonín Kříž, IWE</a:t>
            </a:r>
          </a:p>
        </p:txBody>
      </p:sp>
      <p:sp>
        <p:nvSpPr>
          <p:cNvPr id="5" name="Text Box 1">
            <a:extLst>
              <a:ext uri="{FF2B5EF4-FFF2-40B4-BE49-F238E27FC236}">
                <a16:creationId xmlns:a16="http://schemas.microsoft.com/office/drawing/2014/main" id="{EED33E14-6B07-4795-84AB-FA6824133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9350" y="204213"/>
            <a:ext cx="6207125" cy="6191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87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r>
              <a:rPr lang="en-GB" altLang="cs-CZ" sz="4000" dirty="0" err="1">
                <a:solidFill>
                  <a:srgbClr val="FF0000"/>
                </a:solidFill>
                <a:ea typeface="Arial Unicode MS"/>
                <a:cs typeface="Arial Unicode MS"/>
              </a:rPr>
              <a:t>Strojírenské</a:t>
            </a:r>
            <a:r>
              <a:rPr lang="en-GB" altLang="cs-CZ" sz="4000" dirty="0">
                <a:solidFill>
                  <a:srgbClr val="FF0000"/>
                </a:solidFill>
                <a:ea typeface="Arial Unicode MS"/>
                <a:cs typeface="Arial Unicode MS"/>
              </a:rPr>
              <a:t> </a:t>
            </a:r>
            <a:r>
              <a:rPr lang="en-GB" altLang="cs-CZ" sz="4000" dirty="0" err="1">
                <a:solidFill>
                  <a:srgbClr val="FF0000"/>
                </a:solidFill>
                <a:ea typeface="Arial Unicode MS"/>
                <a:cs typeface="Arial Unicode MS"/>
              </a:rPr>
              <a:t>materiály</a:t>
            </a:r>
            <a:endParaRPr lang="en-GB" altLang="cs-CZ" sz="4000" dirty="0">
              <a:solidFill>
                <a:srgbClr val="FF0000"/>
              </a:solidFill>
              <a:ea typeface="Arial Unicode MS"/>
              <a:cs typeface="Arial Unicode MS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94289785-E5AB-499B-B33A-5B1BAC8C3789}"/>
              </a:ext>
            </a:extLst>
          </p:cNvPr>
          <p:cNvSpPr txBox="1"/>
          <p:nvPr/>
        </p:nvSpPr>
        <p:spPr>
          <a:xfrm>
            <a:off x="1857290" y="4078970"/>
            <a:ext cx="7688263" cy="46827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 eaLnBrk="1">
              <a:lnSpc>
                <a:spcPct val="87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  <a:defRPr/>
            </a:pPr>
            <a:r>
              <a:rPr lang="cs-CZ" altLang="cs-CZ" sz="2800" b="1" dirty="0">
                <a:solidFill>
                  <a:srgbClr val="0000FF"/>
                </a:solidFill>
                <a:latin typeface="+mj-lt"/>
              </a:rPr>
              <a:t>Řešené příklady</a:t>
            </a:r>
            <a:endParaRPr lang="en-GB" altLang="cs-CZ" sz="2800" b="1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356ED516-2D3D-41E6-A16D-853C5466F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5035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26990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7EAAEE-65CE-4430-8E9D-191BC0214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250" y="1891340"/>
            <a:ext cx="10515600" cy="431829"/>
          </a:xfrm>
        </p:spPr>
        <p:txBody>
          <a:bodyPr>
            <a:normAutofit fontScale="90000"/>
          </a:bodyPr>
          <a:lstStyle/>
          <a:p>
            <a:r>
              <a:rPr lang="cs-CZ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Dohledejte materiály pro betonovou výztuž</a:t>
            </a:r>
            <a:br>
              <a:rPr lang="cs-CZ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cs-CZ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Dohledejte materiál pro výrobu šroubů</a:t>
            </a:r>
            <a:br>
              <a:rPr lang="cs-CZ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cs-CZ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Jaké materiály patří do skupiny „automatová ocel“</a:t>
            </a:r>
            <a:br>
              <a:rPr lang="cs-CZ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cs-CZ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Ocel na valivá ložiska</a:t>
            </a:r>
            <a:br>
              <a:rPr lang="cs-CZ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cs-CZ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altLang="cs-CZ" sz="2400" dirty="0">
                <a:solidFill>
                  <a:srgbClr val="0000FF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Příklady označení ocelí dle </a:t>
            </a:r>
            <a:r>
              <a:rPr lang="cs-CZ" altLang="cs-CZ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ČSN EN10020</a:t>
            </a:r>
            <a:br>
              <a:rPr lang="cs-CZ" altLang="cs-CZ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cs-CZ" altLang="cs-CZ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altLang="cs-CZ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Popište ocel S235 z hlediska mechanických vlastností </a:t>
            </a:r>
            <a:br>
              <a:rPr lang="cs-CZ" altLang="cs-CZ" sz="2400" b="1" dirty="0">
                <a:solidFill>
                  <a:srgbClr val="FF0000"/>
                </a:solidFill>
                <a:latin typeface="+mj-lt"/>
                <a:ea typeface="SimSun" panose="02010600030101010101" pitchFamily="2" charset="-122"/>
              </a:rPr>
            </a:br>
            <a:endParaRPr lang="cs-CZ" sz="24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CD6712CC-4774-445F-BA53-751905B5AF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5035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2820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3CE542D7-327C-4886-A87B-697A1595D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5035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1F71F7A-93EF-4366-B8A2-65826897C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750" y="0"/>
            <a:ext cx="6224866" cy="542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3FA0154D-4355-0C6E-00F2-489464134775}"/>
              </a:ext>
            </a:extLst>
          </p:cNvPr>
          <p:cNvSpPr txBox="1"/>
          <p:nvPr/>
        </p:nvSpPr>
        <p:spPr>
          <a:xfrm>
            <a:off x="192948" y="5426174"/>
            <a:ext cx="1163552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cs-CZ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Číselné označování a rozdělení ocelí ke tváření ČSN 42 0002:1976 </a:t>
            </a:r>
            <a:r>
              <a:rPr lang="cs-CZ" sz="1400" b="0" i="0" u="none" strike="noStrike" baseline="0" dirty="0">
                <a:latin typeface="Times New Roman" panose="02020603050405020304" pitchFamily="18" charset="0"/>
              </a:rPr>
              <a:t>[online]. </a:t>
            </a:r>
            <a:r>
              <a:rPr lang="pl-PL" sz="1400" b="0" i="0" u="none" strike="noStrike" baseline="0" dirty="0">
                <a:latin typeface="Times New Roman" panose="02020603050405020304" pitchFamily="18" charset="0"/>
              </a:rPr>
              <a:t>[cit. 19.4.2022]. Dostupné z: https://online.ferona.cz/znaceni-oceli/</a:t>
            </a:r>
            <a:endParaRPr lang="cs-CZ" sz="1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724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79787A7B-9B2A-4767-8723-D8E032CE05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5035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EF6DCAE-8D53-4DFE-9E81-C30A726D4CA8}"/>
              </a:ext>
            </a:extLst>
          </p:cNvPr>
          <p:cNvSpPr txBox="1"/>
          <p:nvPr/>
        </p:nvSpPr>
        <p:spPr>
          <a:xfrm>
            <a:off x="235776" y="0"/>
            <a:ext cx="109979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cs-CZ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Betonářské oceli v ČR, označení a charakteristiky dle ČSN EN 10080 a ČSN 42 0139</a:t>
            </a:r>
            <a:endParaRPr lang="cs-CZ" sz="2400" b="1" i="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970C5B17-B263-4594-9CBF-3634E3682A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3060" y="461665"/>
            <a:ext cx="8732460" cy="4930661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098D5519-362D-7A10-33C0-02EE5F4C406F}"/>
              </a:ext>
            </a:extLst>
          </p:cNvPr>
          <p:cNvSpPr txBox="1"/>
          <p:nvPr/>
        </p:nvSpPr>
        <p:spPr>
          <a:xfrm>
            <a:off x="131525" y="5330771"/>
            <a:ext cx="116355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Druhy betonářské oceli </a:t>
            </a:r>
            <a:r>
              <a:rPr lang="cs-CZ" sz="14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[online]. </a:t>
            </a:r>
            <a:r>
              <a:rPr lang="pl-PL" sz="14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[cit. 20.4.2022]. Dostupné z: </a:t>
            </a:r>
            <a:r>
              <a:rPr lang="pl-PL" sz="14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http://stavebnikomunita.cz/profiles/blogs/druhy-betonarske-oceli</a:t>
            </a:r>
            <a:r>
              <a:rPr lang="pl-PL" sz="14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http://people.fsv.cvut.cz/www/drahomic/Pomucky/Char_mat/Vyzt_CSN.pdf</a:t>
            </a:r>
            <a:endParaRPr lang="cs-CZ" sz="140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960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5E1B09B1-349B-4FCC-8EA4-486ABF33E51B}"/>
              </a:ext>
            </a:extLst>
          </p:cNvPr>
          <p:cNvSpPr txBox="1"/>
          <p:nvPr/>
        </p:nvSpPr>
        <p:spPr>
          <a:xfrm>
            <a:off x="1398" y="0"/>
            <a:ext cx="60946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Mechanické hodnoty betonářských ocelí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C78788D-6C4B-4E43-8584-E5DC11A3F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43" y="378755"/>
            <a:ext cx="11562735" cy="5073445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46D0C245-BAE1-4CA6-B318-AF6ECA56EE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5035" y="5580063"/>
            <a:ext cx="5759450" cy="127793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395E7DAE-5035-088D-9AB4-673B36395FB3}"/>
              </a:ext>
            </a:extLst>
          </p:cNvPr>
          <p:cNvSpPr txBox="1"/>
          <p:nvPr/>
        </p:nvSpPr>
        <p:spPr>
          <a:xfrm>
            <a:off x="119543" y="5318453"/>
            <a:ext cx="1163552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dirty="0"/>
              <a:t>Betonářská výztuž (podle českých norem) </a:t>
            </a:r>
            <a:r>
              <a:rPr lang="cs-CZ" sz="14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[online]. </a:t>
            </a:r>
            <a:r>
              <a:rPr lang="pl-PL" sz="14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[cit. 20.4.2022]. Dostupné z http://people.fsv.cvut.cz/www/drahomic/Pomucky/Char_mat/Vyzt_CSN.pdf</a:t>
            </a:r>
            <a:endParaRPr lang="cs-CZ" sz="140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072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1E944875-1305-4A66-8B72-5E7AFE44A547}"/>
              </a:ext>
            </a:extLst>
          </p:cNvPr>
          <p:cNvSpPr txBox="1"/>
          <p:nvPr/>
        </p:nvSpPr>
        <p:spPr>
          <a:xfrm>
            <a:off x="4441271" y="4708953"/>
            <a:ext cx="60946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Pracovní diagram oceli ČSN EN 1992 – 1 – 1</a:t>
            </a:r>
            <a:endParaRPr lang="cs-CZ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09A7746-5F6E-4267-AFD1-A304C8E29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197" y="186024"/>
            <a:ext cx="7305368" cy="4237703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D1B7CE07-AE48-463E-AFD4-773D82EC8E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5035" y="5580063"/>
            <a:ext cx="5759450" cy="127793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68226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8109FFCF-0BFA-4E22-B532-7A30846C31F7}"/>
              </a:ext>
            </a:extLst>
          </p:cNvPr>
          <p:cNvSpPr txBox="1"/>
          <p:nvPr/>
        </p:nvSpPr>
        <p:spPr>
          <a:xfrm>
            <a:off x="77599" y="134116"/>
            <a:ext cx="60946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Chemické složení v % – rozbor tavby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DD4AE62-F3EB-4595-A4BF-7B62FE608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464" y="740464"/>
            <a:ext cx="11543071" cy="3598606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18A7A8A4-8196-41E9-9180-C628240E4E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5035" y="5580063"/>
            <a:ext cx="5759450" cy="127793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83AB8050-28D0-8DD3-866C-ED0CF8181565}"/>
              </a:ext>
            </a:extLst>
          </p:cNvPr>
          <p:cNvSpPr txBox="1"/>
          <p:nvPr/>
        </p:nvSpPr>
        <p:spPr>
          <a:xfrm>
            <a:off x="324464" y="4436346"/>
            <a:ext cx="1163552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Druhy betonářské oceli </a:t>
            </a:r>
            <a:r>
              <a:rPr lang="cs-CZ" sz="14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[online]. </a:t>
            </a:r>
            <a:r>
              <a:rPr lang="pl-PL" sz="14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[cit. 20.4.2022]. Dostupné z: </a:t>
            </a:r>
            <a:r>
              <a:rPr lang="pl-PL" sz="14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http://stavebnikomunita.cz/profiles/blogs/druhy-betonarske-oceli</a:t>
            </a:r>
            <a:r>
              <a:rPr lang="pl-PL" sz="14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cs-CZ" sz="140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263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78F43C05-B89D-4049-A9BB-17DEDC4A1B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5035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D8DDE413-BFDF-4225-8697-D3783A357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59014"/>
            <a:ext cx="8191500" cy="5602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04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1D5AE34D-1524-4746-A310-2FB08255E1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5035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  <p:pic>
        <p:nvPicPr>
          <p:cNvPr id="2" name="Obrázek 3">
            <a:extLst>
              <a:ext uri="{FF2B5EF4-FFF2-40B4-BE49-F238E27FC236}">
                <a16:creationId xmlns:a16="http://schemas.microsoft.com/office/drawing/2014/main" id="{029385BC-04B5-4EAD-9E4B-E50664B91B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990" y="0"/>
            <a:ext cx="5135539" cy="5872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420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E9525BC0-09EB-4F2E-AE15-595D5C95F0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5035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  <p:pic>
        <p:nvPicPr>
          <p:cNvPr id="51204" name="Obrázek 3">
            <a:extLst>
              <a:ext uri="{FF2B5EF4-FFF2-40B4-BE49-F238E27FC236}">
                <a16:creationId xmlns:a16="http://schemas.microsoft.com/office/drawing/2014/main" id="{563082CA-20B7-4511-B4E6-0DD849E4D6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925" y="39077"/>
            <a:ext cx="6581073" cy="5243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F12610A3-C65C-5AFF-93A9-02E45E632614}"/>
              </a:ext>
            </a:extLst>
          </p:cNvPr>
          <p:cNvSpPr txBox="1"/>
          <p:nvPr/>
        </p:nvSpPr>
        <p:spPr>
          <a:xfrm>
            <a:off x="167780" y="5295701"/>
            <a:ext cx="119543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Wr</a:t>
            </a:r>
            <a:r>
              <a:rPr lang="cs-CZ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N. 1.0718 automatová ocel </a:t>
            </a:r>
            <a:r>
              <a:rPr lang="cs-CZ" sz="14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[online]. </a:t>
            </a:r>
            <a:r>
              <a:rPr lang="pl-PL" sz="14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[cit. 20.4.2022]. Dostupné z: </a:t>
            </a:r>
            <a:r>
              <a:rPr lang="cs-C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https://www.kipp.cz/cz/cs/Slu%C5%BEby/P%C5%99ehled-materi%C3%A1l%C5%AF/Ocel/1-0718-automatov%C3%A1-ocel.html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10865D9F-87C8-450C-BCB9-5217C9024B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5035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  <p:pic>
        <p:nvPicPr>
          <p:cNvPr id="2" name="Picture 2" descr="ocel2.jpg">
            <a:extLst>
              <a:ext uri="{FF2B5EF4-FFF2-40B4-BE49-F238E27FC236}">
                <a16:creationId xmlns:a16="http://schemas.microsoft.com/office/drawing/2014/main" id="{C1DC91E5-AAF9-43C5-AE4D-7F099BD2A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064" y="0"/>
            <a:ext cx="4159871" cy="5800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6054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8E515ECF-AD6C-481B-A2B0-8D966EE537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5035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84D42A0-52AE-4DA4-A04B-5A8E5B5E0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5313" y="250094"/>
            <a:ext cx="5238994" cy="5537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5969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Volný tvar 2">
            <a:extLst>
              <a:ext uri="{FF2B5EF4-FFF2-40B4-BE49-F238E27FC236}">
                <a16:creationId xmlns:a16="http://schemas.microsoft.com/office/drawing/2014/main" id="{930F8A9D-47AB-4370-BD31-5E2DF8AD2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44477"/>
            <a:ext cx="9144000" cy="917575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cs-CZ" altLang="cs-CZ" sz="2800" b="1" dirty="0">
                <a:solidFill>
                  <a:srgbClr val="333333"/>
                </a:solidFill>
                <a:latin typeface="+mj-lt"/>
                <a:ea typeface="SimSun" panose="02010600030101010101" pitchFamily="2" charset="-122"/>
              </a:rPr>
              <a:t>PŘÍKLADY OZNAČENÍ OCELÍ DLE </a:t>
            </a:r>
            <a:r>
              <a:rPr lang="cs-CZ" altLang="cs-CZ" sz="2800" b="1" dirty="0">
                <a:solidFill>
                  <a:srgbClr val="FF0000"/>
                </a:solidFill>
                <a:latin typeface="+mj-lt"/>
              </a:rPr>
              <a:t>ČSN EN 10020 </a:t>
            </a:r>
            <a:endParaRPr lang="cs-CZ" altLang="cs-CZ" sz="2800" b="1" dirty="0">
              <a:solidFill>
                <a:srgbClr val="FF0000"/>
              </a:solidFill>
              <a:latin typeface="+mj-lt"/>
              <a:ea typeface="SimSun" panose="02010600030101010101" pitchFamily="2" charset="-122"/>
            </a:endParaRPr>
          </a:p>
          <a:p>
            <a:pPr algn="ctr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cs-CZ" altLang="cs-CZ" sz="2800" b="1" dirty="0">
                <a:solidFill>
                  <a:srgbClr val="FF0000"/>
                </a:solidFill>
                <a:latin typeface="+mj-lt"/>
                <a:ea typeface="SimSun" panose="02010600030101010101" pitchFamily="2" charset="-122"/>
              </a:rPr>
              <a:t>ZNAČENÍ DLE POUŽITÍ OCELÍ</a:t>
            </a:r>
          </a:p>
        </p:txBody>
      </p:sp>
      <p:sp>
        <p:nvSpPr>
          <p:cNvPr id="81925" name="Volný tvar 4">
            <a:extLst>
              <a:ext uri="{FF2B5EF4-FFF2-40B4-BE49-F238E27FC236}">
                <a16:creationId xmlns:a16="http://schemas.microsoft.com/office/drawing/2014/main" id="{CE53CA9F-BAF6-4552-BC9D-14AC565D8F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5436" y="1449388"/>
            <a:ext cx="4319588" cy="360363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cs-CZ" altLang="cs-CZ" sz="28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Příklad 1 (ČSN 41 1373)</a:t>
            </a:r>
          </a:p>
        </p:txBody>
      </p:sp>
      <p:sp>
        <p:nvSpPr>
          <p:cNvPr id="81926" name="Volný tvar 5">
            <a:extLst>
              <a:ext uri="{FF2B5EF4-FFF2-40B4-BE49-F238E27FC236}">
                <a16:creationId xmlns:a16="http://schemas.microsoft.com/office/drawing/2014/main" id="{64762585-8543-42A3-9241-8C60F613A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6049" y="2170113"/>
            <a:ext cx="4679951" cy="1439863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cs-CZ" altLang="cs-CZ" sz="28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Příklad 2 (ČSN 41 1 375 )</a:t>
            </a:r>
          </a:p>
        </p:txBody>
      </p:sp>
      <p:sp>
        <p:nvSpPr>
          <p:cNvPr id="81927" name="Volný tvar 6">
            <a:extLst>
              <a:ext uri="{FF2B5EF4-FFF2-40B4-BE49-F238E27FC236}">
                <a16:creationId xmlns:a16="http://schemas.microsoft.com/office/drawing/2014/main" id="{FC4E6111-8358-4200-8B4E-6DC271B67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5436" y="3789363"/>
            <a:ext cx="4319588" cy="900113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cs-CZ" altLang="cs-CZ" sz="28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Příklad 3 (ČSN 41 3030)</a:t>
            </a:r>
          </a:p>
        </p:txBody>
      </p:sp>
      <p:sp>
        <p:nvSpPr>
          <p:cNvPr id="81928" name="Volný tvar 7">
            <a:extLst>
              <a:ext uri="{FF2B5EF4-FFF2-40B4-BE49-F238E27FC236}">
                <a16:creationId xmlns:a16="http://schemas.microsoft.com/office/drawing/2014/main" id="{70115569-ADF3-420B-B546-2FC3B9687F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2974" y="1270001"/>
            <a:ext cx="4392612" cy="719137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cs-CZ" altLang="cs-CZ" sz="28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Příklad 4 (ČSN 41  1 378)</a:t>
            </a:r>
          </a:p>
        </p:txBody>
      </p:sp>
      <p:sp>
        <p:nvSpPr>
          <p:cNvPr id="81929" name="Volný tvar 8">
            <a:extLst>
              <a:ext uri="{FF2B5EF4-FFF2-40B4-BE49-F238E27FC236}">
                <a16:creationId xmlns:a16="http://schemas.microsoft.com/office/drawing/2014/main" id="{55B5E55B-F90C-475C-9481-A8C5D98AF8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1809750"/>
            <a:ext cx="4498975" cy="1979612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cs-CZ" altLang="cs-CZ" sz="28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Příklad 5 (ČSN 41 1378)</a:t>
            </a:r>
          </a:p>
        </p:txBody>
      </p:sp>
      <p:sp>
        <p:nvSpPr>
          <p:cNvPr id="81930" name="Volný tvar 9">
            <a:extLst>
              <a:ext uri="{FF2B5EF4-FFF2-40B4-BE49-F238E27FC236}">
                <a16:creationId xmlns:a16="http://schemas.microsoft.com/office/drawing/2014/main" id="{B51BA6A2-BE02-476E-947F-C9BFAC95C3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429000"/>
            <a:ext cx="4319587" cy="144145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cs-CZ" altLang="cs-CZ" sz="28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Příklad 6 (ČSN 41 5127)</a:t>
            </a:r>
          </a:p>
        </p:txBody>
      </p:sp>
      <p:sp>
        <p:nvSpPr>
          <p:cNvPr id="99339" name="Volný tvar 10">
            <a:extLst>
              <a:ext uri="{FF2B5EF4-FFF2-40B4-BE49-F238E27FC236}">
                <a16:creationId xmlns:a16="http://schemas.microsoft.com/office/drawing/2014/main" id="{89617811-178E-4306-9B73-C9B9FB268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0724" y="1809750"/>
            <a:ext cx="2844800" cy="900112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cs-CZ" altLang="cs-CZ" sz="2800" b="1">
                <a:solidFill>
                  <a:srgbClr val="FF0000"/>
                </a:solidFill>
              </a:rPr>
              <a:t>S235G1</a:t>
            </a:r>
            <a:endParaRPr lang="cs-CZ" altLang="cs-CZ" sz="2800" b="1">
              <a:solidFill>
                <a:srgbClr val="FF0000"/>
              </a:solidFill>
              <a:ea typeface="SimSun" panose="02010600030101010101" pitchFamily="2" charset="-122"/>
            </a:endParaRPr>
          </a:p>
        </p:txBody>
      </p:sp>
      <p:sp>
        <p:nvSpPr>
          <p:cNvPr id="99340" name="Volný tvar 11">
            <a:extLst>
              <a:ext uri="{FF2B5EF4-FFF2-40B4-BE49-F238E27FC236}">
                <a16:creationId xmlns:a16="http://schemas.microsoft.com/office/drawing/2014/main" id="{2894BEA1-D479-47F5-94C6-9EBFCDCC83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5074" y="2709862"/>
            <a:ext cx="3744913" cy="161925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cs-CZ" altLang="cs-CZ" sz="2800" b="1">
                <a:solidFill>
                  <a:srgbClr val="FF0000"/>
                </a:solidFill>
              </a:rPr>
              <a:t>S235JRG2</a:t>
            </a:r>
            <a:endParaRPr lang="cs-CZ" altLang="cs-CZ" sz="2800" b="1">
              <a:solidFill>
                <a:srgbClr val="FF0000"/>
              </a:solidFill>
              <a:ea typeface="SimSun" panose="02010600030101010101" pitchFamily="2" charset="-122"/>
            </a:endParaRPr>
          </a:p>
        </p:txBody>
      </p:sp>
      <p:sp>
        <p:nvSpPr>
          <p:cNvPr id="99341" name="Volný tvar 12">
            <a:extLst>
              <a:ext uri="{FF2B5EF4-FFF2-40B4-BE49-F238E27FC236}">
                <a16:creationId xmlns:a16="http://schemas.microsoft.com/office/drawing/2014/main" id="{B2F1CAAF-32AA-4C1A-BEC0-3E446DD74C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4825" y="4329112"/>
            <a:ext cx="3240087" cy="1081088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hangingPunct="1"/>
            <a:r>
              <a:rPr lang="cs-CZ" altLang="cs-CZ" sz="2800" b="1">
                <a:solidFill>
                  <a:srgbClr val="FF0000"/>
                </a:solidFill>
                <a:ea typeface="SimSun" panose="02010600030101010101" pitchFamily="2" charset="-122"/>
              </a:rPr>
              <a:t>P295GH</a:t>
            </a:r>
          </a:p>
        </p:txBody>
      </p:sp>
      <p:sp>
        <p:nvSpPr>
          <p:cNvPr id="99342" name="Volný tvar 13">
            <a:extLst>
              <a:ext uri="{FF2B5EF4-FFF2-40B4-BE49-F238E27FC236}">
                <a16:creationId xmlns:a16="http://schemas.microsoft.com/office/drawing/2014/main" id="{7C55549B-9481-42A5-A272-14477CB17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5499" y="1809750"/>
            <a:ext cx="2843212" cy="900112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cs-CZ" altLang="cs-CZ" sz="2800" b="1">
                <a:solidFill>
                  <a:srgbClr val="FF0000"/>
                </a:solidFill>
              </a:rPr>
              <a:t>S235J0G3</a:t>
            </a:r>
            <a:endParaRPr lang="cs-CZ" altLang="cs-CZ" sz="2800" b="1">
              <a:solidFill>
                <a:srgbClr val="FF0000"/>
              </a:solidFill>
              <a:ea typeface="SimSun" panose="02010600030101010101" pitchFamily="2" charset="-122"/>
            </a:endParaRPr>
          </a:p>
        </p:txBody>
      </p:sp>
      <p:sp>
        <p:nvSpPr>
          <p:cNvPr id="99343" name="Volný tvar 14">
            <a:extLst>
              <a:ext uri="{FF2B5EF4-FFF2-40B4-BE49-F238E27FC236}">
                <a16:creationId xmlns:a16="http://schemas.microsoft.com/office/drawing/2014/main" id="{7FD36050-7075-4750-B8CE-8115CA812D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5749" y="3070225"/>
            <a:ext cx="3382962" cy="900112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cs-CZ" altLang="cs-CZ" sz="2800" b="1">
                <a:solidFill>
                  <a:srgbClr val="FF0000"/>
                </a:solidFill>
              </a:rPr>
              <a:t>S235J0G3</a:t>
            </a:r>
            <a:endParaRPr lang="cs-CZ" altLang="cs-CZ" sz="2800" b="1">
              <a:solidFill>
                <a:srgbClr val="FF0000"/>
              </a:solidFill>
              <a:ea typeface="SimSun" panose="02010600030101010101" pitchFamily="2" charset="-122"/>
            </a:endParaRPr>
          </a:p>
        </p:txBody>
      </p:sp>
      <p:sp>
        <p:nvSpPr>
          <p:cNvPr id="99344" name="Volný tvar 15">
            <a:extLst>
              <a:ext uri="{FF2B5EF4-FFF2-40B4-BE49-F238E27FC236}">
                <a16:creationId xmlns:a16="http://schemas.microsoft.com/office/drawing/2014/main" id="{839BCEE0-3E11-483E-B4E2-5AF502186A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2974" y="4403970"/>
            <a:ext cx="4500563" cy="78690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cs-CZ" altLang="cs-CZ" sz="2800" b="1" dirty="0">
                <a:solidFill>
                  <a:srgbClr val="FF0000"/>
                </a:solidFill>
              </a:rPr>
              <a:t>S355J2W</a:t>
            </a:r>
            <a:endParaRPr lang="cs-CZ" altLang="cs-CZ" sz="2800" b="1" dirty="0">
              <a:solidFill>
                <a:srgbClr val="FF0000"/>
              </a:solidFill>
              <a:ea typeface="SimSun" panose="02010600030101010101" pitchFamily="2" charset="-122"/>
            </a:endParaRP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B0480AA7-A724-48C6-923A-128F1C81F5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5035" y="5580063"/>
            <a:ext cx="5759450" cy="127793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Line 2">
            <a:extLst>
              <a:ext uri="{FF2B5EF4-FFF2-40B4-BE49-F238E27FC236}">
                <a16:creationId xmlns:a16="http://schemas.microsoft.com/office/drawing/2014/main" id="{A974FB69-EB81-4EC6-BD32-9DE63C58EFDD}"/>
              </a:ext>
            </a:extLst>
          </p:cNvPr>
          <p:cNvSpPr>
            <a:spLocks noChangeShapeType="1"/>
          </p:cNvSpPr>
          <p:nvPr/>
        </p:nvSpPr>
        <p:spPr bwMode="auto">
          <a:xfrm>
            <a:off x="8118475" y="2744788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graphicFrame>
        <p:nvGraphicFramePr>
          <p:cNvPr id="301059" name="Group 3">
            <a:extLst>
              <a:ext uri="{FF2B5EF4-FFF2-40B4-BE49-F238E27FC236}">
                <a16:creationId xmlns:a16="http://schemas.microsoft.com/office/drawing/2014/main" id="{A92658FD-F08E-4057-A018-17082D7B36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644092"/>
              </p:ext>
            </p:extLst>
          </p:nvPr>
        </p:nvGraphicFramePr>
        <p:xfrm>
          <a:off x="1703389" y="1268413"/>
          <a:ext cx="8713787" cy="2133600"/>
        </p:xfrm>
        <a:graphic>
          <a:graphicData uri="http://schemas.openxmlformats.org/drawingml/2006/table">
            <a:tbl>
              <a:tblPr/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5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26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2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540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032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7468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445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76213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>
                          <a:tab pos="552450" algn="ctr"/>
                        </a:tabLst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 </a:t>
                      </a:r>
                      <a:r>
                        <a:rPr kumimoji="0" 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Přehled vlastností oceli </a:t>
                      </a:r>
                      <a:r>
                        <a:rPr kumimoji="0" lang="cs-C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S235JR</a:t>
                      </a:r>
                      <a:endParaRPr kumimoji="0" 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1.0038</a:t>
                      </a:r>
                      <a:endParaRPr kumimoji="0" lang="cs-CZ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Druh oceli                            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Nelegovaná jakostní konstrukční ocel</a:t>
                      </a: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cs-CZ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Dřívější označení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</a:t>
                      </a: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S235JRG2 podle EN 10025: 1990 +A1: 1993;  </a:t>
                      </a:r>
                      <a:r>
                        <a:rPr kumimoji="0" lang="cs-CZ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RSt</a:t>
                      </a: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37-2 podle DIN 17100; </a:t>
                      </a:r>
                      <a:r>
                        <a:rPr kumimoji="0" 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11 375</a:t>
                      </a: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podle ČSN</a:t>
                      </a:r>
                      <a:endParaRPr kumimoji="0" lang="cs-CZ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Chemické složení v % hmot.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 rozbor tavby )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 max. pro tloušťku v mm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Mn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max.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Si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max.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max.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 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max.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max.</a:t>
                      </a:r>
                      <a:endParaRPr kumimoji="0" lang="cs-CZ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Cu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max.</a:t>
                      </a:r>
                      <a:endParaRPr kumimoji="0" lang="cs-CZ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≤ 16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&gt;16 ≤ 40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 40 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0,17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0,17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0,20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1,40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-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0,035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0,035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0,012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0,55</a:t>
                      </a:r>
                      <a:endParaRPr kumimoji="0" lang="cs-CZ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7025" name="Line 49">
            <a:extLst>
              <a:ext uri="{FF2B5EF4-FFF2-40B4-BE49-F238E27FC236}">
                <a16:creationId xmlns:a16="http://schemas.microsoft.com/office/drawing/2014/main" id="{DA117ADF-9B08-4BB1-9A0D-CB6AA4854029}"/>
              </a:ext>
            </a:extLst>
          </p:cNvPr>
          <p:cNvSpPr>
            <a:spLocks noChangeShapeType="1"/>
          </p:cNvSpPr>
          <p:nvPr/>
        </p:nvSpPr>
        <p:spPr bwMode="auto">
          <a:xfrm>
            <a:off x="6157913" y="115570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27026" name="Line 50">
            <a:extLst>
              <a:ext uri="{FF2B5EF4-FFF2-40B4-BE49-F238E27FC236}">
                <a16:creationId xmlns:a16="http://schemas.microsoft.com/office/drawing/2014/main" id="{DDB80D16-019E-480B-93FC-E848742589A7}"/>
              </a:ext>
            </a:extLst>
          </p:cNvPr>
          <p:cNvSpPr>
            <a:spLocks noChangeShapeType="1"/>
          </p:cNvSpPr>
          <p:nvPr/>
        </p:nvSpPr>
        <p:spPr bwMode="auto">
          <a:xfrm>
            <a:off x="6157913" y="1216025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27027" name="Line 51">
            <a:extLst>
              <a:ext uri="{FF2B5EF4-FFF2-40B4-BE49-F238E27FC236}">
                <a16:creationId xmlns:a16="http://schemas.microsoft.com/office/drawing/2014/main" id="{2336DD17-13B7-479F-86C9-66C0E6AB9BA7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3788" y="1216025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27028" name="Line 52">
            <a:extLst>
              <a:ext uri="{FF2B5EF4-FFF2-40B4-BE49-F238E27FC236}">
                <a16:creationId xmlns:a16="http://schemas.microsoft.com/office/drawing/2014/main" id="{B148714D-CEAC-41D1-92D3-661DE81DFBFA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3788" y="127635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27029" name="Line 53">
            <a:extLst>
              <a:ext uri="{FF2B5EF4-FFF2-40B4-BE49-F238E27FC236}">
                <a16:creationId xmlns:a16="http://schemas.microsoft.com/office/drawing/2014/main" id="{14AE52D7-9457-41AF-9261-D6EB1CB7DBE8}"/>
              </a:ext>
            </a:extLst>
          </p:cNvPr>
          <p:cNvSpPr>
            <a:spLocks noChangeShapeType="1"/>
          </p:cNvSpPr>
          <p:nvPr/>
        </p:nvSpPr>
        <p:spPr bwMode="auto">
          <a:xfrm>
            <a:off x="6205538" y="1336675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27030" name="Line 54">
            <a:extLst>
              <a:ext uri="{FF2B5EF4-FFF2-40B4-BE49-F238E27FC236}">
                <a16:creationId xmlns:a16="http://schemas.microsoft.com/office/drawing/2014/main" id="{3735A649-7E4A-4950-B66E-120E4C1AAEE6}"/>
              </a:ext>
            </a:extLst>
          </p:cNvPr>
          <p:cNvSpPr>
            <a:spLocks noChangeShapeType="1"/>
          </p:cNvSpPr>
          <p:nvPr/>
        </p:nvSpPr>
        <p:spPr bwMode="auto">
          <a:xfrm>
            <a:off x="6205538" y="139700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27031" name="Line 55">
            <a:extLst>
              <a:ext uri="{FF2B5EF4-FFF2-40B4-BE49-F238E27FC236}">
                <a16:creationId xmlns:a16="http://schemas.microsoft.com/office/drawing/2014/main" id="{4567B7BE-27A0-4ADE-B2BA-324730702F0E}"/>
              </a:ext>
            </a:extLst>
          </p:cNvPr>
          <p:cNvSpPr>
            <a:spLocks noChangeShapeType="1"/>
          </p:cNvSpPr>
          <p:nvPr/>
        </p:nvSpPr>
        <p:spPr bwMode="auto">
          <a:xfrm>
            <a:off x="6221413" y="139700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27032" name="Line 56">
            <a:extLst>
              <a:ext uri="{FF2B5EF4-FFF2-40B4-BE49-F238E27FC236}">
                <a16:creationId xmlns:a16="http://schemas.microsoft.com/office/drawing/2014/main" id="{6C1D6C76-5C13-4EF5-90F1-2F90F94BFAC0}"/>
              </a:ext>
            </a:extLst>
          </p:cNvPr>
          <p:cNvSpPr>
            <a:spLocks noChangeShapeType="1"/>
          </p:cNvSpPr>
          <p:nvPr/>
        </p:nvSpPr>
        <p:spPr bwMode="auto">
          <a:xfrm>
            <a:off x="6237288" y="1457325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27033" name="Line 57">
            <a:extLst>
              <a:ext uri="{FF2B5EF4-FFF2-40B4-BE49-F238E27FC236}">
                <a16:creationId xmlns:a16="http://schemas.microsoft.com/office/drawing/2014/main" id="{994D2D5F-95C3-41B5-80CC-E86B7C55E9A4}"/>
              </a:ext>
            </a:extLst>
          </p:cNvPr>
          <p:cNvSpPr>
            <a:spLocks noChangeShapeType="1"/>
          </p:cNvSpPr>
          <p:nvPr/>
        </p:nvSpPr>
        <p:spPr bwMode="auto">
          <a:xfrm>
            <a:off x="6237288" y="151765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27034" name="Line 58">
            <a:extLst>
              <a:ext uri="{FF2B5EF4-FFF2-40B4-BE49-F238E27FC236}">
                <a16:creationId xmlns:a16="http://schemas.microsoft.com/office/drawing/2014/main" id="{146521B5-10B0-4098-9061-9CE4FB716426}"/>
              </a:ext>
            </a:extLst>
          </p:cNvPr>
          <p:cNvSpPr>
            <a:spLocks noChangeShapeType="1"/>
          </p:cNvSpPr>
          <p:nvPr/>
        </p:nvSpPr>
        <p:spPr bwMode="auto">
          <a:xfrm>
            <a:off x="6253163" y="151765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27035" name="Line 59">
            <a:extLst>
              <a:ext uri="{FF2B5EF4-FFF2-40B4-BE49-F238E27FC236}">
                <a16:creationId xmlns:a16="http://schemas.microsoft.com/office/drawing/2014/main" id="{78830F42-421B-4705-A4D3-1E3E63521F91}"/>
              </a:ext>
            </a:extLst>
          </p:cNvPr>
          <p:cNvSpPr>
            <a:spLocks noChangeShapeType="1"/>
          </p:cNvSpPr>
          <p:nvPr/>
        </p:nvSpPr>
        <p:spPr bwMode="auto">
          <a:xfrm>
            <a:off x="6253163" y="1577975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27036" name="Line 60">
            <a:extLst>
              <a:ext uri="{FF2B5EF4-FFF2-40B4-BE49-F238E27FC236}">
                <a16:creationId xmlns:a16="http://schemas.microsoft.com/office/drawing/2014/main" id="{F893528C-BA89-4EE9-91E1-F6A71FFF0940}"/>
              </a:ext>
            </a:extLst>
          </p:cNvPr>
          <p:cNvSpPr>
            <a:spLocks noChangeShapeType="1"/>
          </p:cNvSpPr>
          <p:nvPr/>
        </p:nvSpPr>
        <p:spPr bwMode="auto">
          <a:xfrm>
            <a:off x="6269038" y="1577975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27037" name="Line 61">
            <a:extLst>
              <a:ext uri="{FF2B5EF4-FFF2-40B4-BE49-F238E27FC236}">
                <a16:creationId xmlns:a16="http://schemas.microsoft.com/office/drawing/2014/main" id="{D9A1C9BA-4FD7-480B-8FC8-7EA5C5BA36D4}"/>
              </a:ext>
            </a:extLst>
          </p:cNvPr>
          <p:cNvSpPr>
            <a:spLocks noChangeShapeType="1"/>
          </p:cNvSpPr>
          <p:nvPr/>
        </p:nvSpPr>
        <p:spPr bwMode="auto">
          <a:xfrm>
            <a:off x="6269038" y="163830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27038" name="Line 62">
            <a:extLst>
              <a:ext uri="{FF2B5EF4-FFF2-40B4-BE49-F238E27FC236}">
                <a16:creationId xmlns:a16="http://schemas.microsoft.com/office/drawing/2014/main" id="{81A3023E-4CB5-481E-857A-1109C89B3EC3}"/>
              </a:ext>
            </a:extLst>
          </p:cNvPr>
          <p:cNvSpPr>
            <a:spLocks noChangeShapeType="1"/>
          </p:cNvSpPr>
          <p:nvPr/>
        </p:nvSpPr>
        <p:spPr bwMode="auto">
          <a:xfrm>
            <a:off x="6284913" y="163830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27039" name="Line 63">
            <a:extLst>
              <a:ext uri="{FF2B5EF4-FFF2-40B4-BE49-F238E27FC236}">
                <a16:creationId xmlns:a16="http://schemas.microsoft.com/office/drawing/2014/main" id="{2175A4B8-A6EB-4E5F-A000-31D92C3FC788}"/>
              </a:ext>
            </a:extLst>
          </p:cNvPr>
          <p:cNvSpPr>
            <a:spLocks noChangeShapeType="1"/>
          </p:cNvSpPr>
          <p:nvPr/>
        </p:nvSpPr>
        <p:spPr bwMode="auto">
          <a:xfrm>
            <a:off x="6284913" y="1698625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27040" name="Line 64">
            <a:extLst>
              <a:ext uri="{FF2B5EF4-FFF2-40B4-BE49-F238E27FC236}">
                <a16:creationId xmlns:a16="http://schemas.microsoft.com/office/drawing/2014/main" id="{7404DCD3-0C8C-45BE-9A4A-05CE59D55193}"/>
              </a:ext>
            </a:extLst>
          </p:cNvPr>
          <p:cNvSpPr>
            <a:spLocks noChangeShapeType="1"/>
          </p:cNvSpPr>
          <p:nvPr/>
        </p:nvSpPr>
        <p:spPr bwMode="auto">
          <a:xfrm>
            <a:off x="6300788" y="1698625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27041" name="Rectangle 65">
            <a:extLst>
              <a:ext uri="{FF2B5EF4-FFF2-40B4-BE49-F238E27FC236}">
                <a16:creationId xmlns:a16="http://schemas.microsoft.com/office/drawing/2014/main" id="{49E0B4E4-6DE9-4282-B57D-E82C013AF4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1450" y="404813"/>
            <a:ext cx="6483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 b="1" dirty="0">
                <a:solidFill>
                  <a:srgbClr val="0000FF"/>
                </a:solidFill>
              </a:rPr>
              <a:t>Příklad označení oceli - její chemické složení a  vlastnosti</a:t>
            </a:r>
            <a:r>
              <a:rPr lang="cs-CZ" altLang="cs-CZ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F5D25163-8230-4363-8D78-628B4D79CA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5035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EB253743-C7D0-3181-DAE8-AB2D78FE0807}"/>
              </a:ext>
            </a:extLst>
          </p:cNvPr>
          <p:cNvSpPr txBox="1"/>
          <p:nvPr/>
        </p:nvSpPr>
        <p:spPr>
          <a:xfrm>
            <a:off x="150238" y="4307395"/>
            <a:ext cx="1182008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Bolzano</a:t>
            </a:r>
            <a:r>
              <a:rPr lang="cs-C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Technická podpora Technická příručka  Tyčová ocel uhlíková, konstrukční, a legovaná » Nelegované konstrukční oceli podle EN 10025 » Přehled vlastností oceli S235JR(dříve S235JRG2) </a:t>
            </a:r>
            <a:r>
              <a:rPr lang="cs-CZ" sz="14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[online]. </a:t>
            </a:r>
            <a:r>
              <a:rPr lang="pl-PL" sz="14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[cit. 20.4.2022]. Dostupné z:</a:t>
            </a:r>
            <a:r>
              <a:rPr lang="cs-C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https://bbolzano.cz/cz/technicka-podpora/technicka-prirucka/tycove-oceli-uhlikove-konstrukcni-a-legovane/nelegovane-konstrukcni-oceli-podle-en-10025/prehled-vlastnosti-oceli-s235jrdrive-s235jrg2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2082" name="Group 2">
            <a:extLst>
              <a:ext uri="{FF2B5EF4-FFF2-40B4-BE49-F238E27FC236}">
                <a16:creationId xmlns:a16="http://schemas.microsoft.com/office/drawing/2014/main" id="{200E6E36-D1F6-4BAC-AC9C-26131503F5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830826"/>
              </p:ext>
            </p:extLst>
          </p:nvPr>
        </p:nvGraphicFramePr>
        <p:xfrm>
          <a:off x="1703389" y="1057016"/>
          <a:ext cx="8802687" cy="3870360"/>
        </p:xfrm>
        <a:graphic>
          <a:graphicData uri="http://schemas.openxmlformats.org/drawingml/2006/table">
            <a:tbl>
              <a:tblPr/>
              <a:tblGrid>
                <a:gridCol w="2082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45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5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13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13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13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25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190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8737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1116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6829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8255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1752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2701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39377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259289">
                <a:tc rowSpan="1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>
                          <a:tab pos="552450" algn="ctr"/>
                        </a:tabLst>
                      </a:pPr>
                      <a:endParaRPr kumimoji="0" lang="cs-CZ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1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Minimální mez kluzu </a:t>
                      </a:r>
                      <a:r>
                        <a:rPr kumimoji="0" lang="cs-CZ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</a:t>
                      </a:r>
                      <a:r>
                        <a:rPr kumimoji="0" lang="cs-CZ" sz="1600" b="1" i="0" u="none" strike="noStrike" cap="none" normalizeH="0" baseline="-30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eH</a:t>
                      </a:r>
                      <a:r>
                        <a:rPr kumimoji="0" 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cs-CZ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MPa</a:t>
                      </a:r>
                      <a:r>
                        <a:rPr kumimoji="0" 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pro výrobky jmenovité tloušťky v  mm:</a:t>
                      </a: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747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≤ 16</a:t>
                      </a:r>
                      <a:endParaRPr kumimoji="0" lang="cs-CZ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&gt;16 ≤ 40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&gt;40 ≤ 63</a:t>
                      </a:r>
                      <a:endParaRPr kumimoji="0" lang="cs-CZ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&gt;63 ≤ 80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&gt;80 ≤ 100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&gt;100 ≤ 150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&gt;150 ≤ 200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&gt;200 ≤ 250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747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235</a:t>
                      </a:r>
                      <a:endParaRPr kumimoji="0" lang="cs-CZ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225</a:t>
                      </a: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215</a:t>
                      </a: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215</a:t>
                      </a: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215</a:t>
                      </a: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195</a:t>
                      </a: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185</a:t>
                      </a: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175</a:t>
                      </a: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27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1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</a:t>
                      </a:r>
                      <a:r>
                        <a:rPr kumimoji="0" 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Pevnost v tahu </a:t>
                      </a:r>
                      <a:r>
                        <a:rPr kumimoji="0" lang="cs-CZ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</a:t>
                      </a:r>
                      <a:r>
                        <a:rPr kumimoji="0" lang="cs-CZ" sz="1600" b="1" i="0" u="none" strike="noStrike" cap="none" normalizeH="0" baseline="-30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r>
                        <a:rPr kumimoji="0" 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cs-CZ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MPa</a:t>
                      </a:r>
                      <a:r>
                        <a:rPr kumimoji="0" 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pro výrobky jmenovité tloušťky v  mm :</a:t>
                      </a: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747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≥ 3 ≤ 100</a:t>
                      </a:r>
                      <a:endParaRPr kumimoji="0" lang="cs-CZ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 100 ≤ 150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 150 ≥ 250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227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360 - 510</a:t>
                      </a: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350 - 500</a:t>
                      </a: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340 - 490</a:t>
                      </a: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227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1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Minimální tažnost v % ( L</a:t>
                      </a:r>
                      <a:r>
                        <a:rPr kumimoji="0" lang="cs-CZ" sz="16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 5.65</a:t>
                      </a: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</a:t>
                      </a: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kumimoji="0" lang="cs-CZ" sz="16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0  </a:t>
                      </a: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) pro výrobky jmenovité tloušťky v mm:</a:t>
                      </a: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747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&gt;3 ≤ 40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 40 ≤ 63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 63 ≤ 100</a:t>
                      </a:r>
                      <a:endParaRPr kumimoji="0" lang="cs-CZ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&gt;100 ≤ 150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&gt;150&lt; ≤ 250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227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 </a:t>
                      </a: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227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1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Minimální nárazová práce KV ( J ) při 20</a:t>
                      </a:r>
                      <a:r>
                        <a:rPr kumimoji="0" lang="cs-CZ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 </a:t>
                      </a:r>
                      <a:r>
                        <a:rPr kumimoji="0" 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 pro výrobky jmenovité tloušťky v  mm:   </a:t>
                      </a: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747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≤ 150</a:t>
                      </a:r>
                      <a:endParaRPr kumimoji="0" lang="cs-CZ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 150 ≤ 250</a:t>
                      </a:r>
                      <a:endParaRPr kumimoji="0" lang="cs-CZ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5227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91437" marR="91437" marT="45695" marB="456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28074" name="Rectangle 74">
            <a:extLst>
              <a:ext uri="{FF2B5EF4-FFF2-40B4-BE49-F238E27FC236}">
                <a16:creationId xmlns:a16="http://schemas.microsoft.com/office/drawing/2014/main" id="{2A72D676-C879-4A51-A2DB-B2CA09BD57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0013" y="260351"/>
            <a:ext cx="72009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 sz="2000" b="1" dirty="0"/>
              <a:t>Mechanické vlastnosti oceli S235JR</a:t>
            </a:r>
            <a:r>
              <a:rPr lang="cs-CZ" altLang="cs-CZ" sz="2000" dirty="0"/>
              <a:t> </a:t>
            </a:r>
            <a:r>
              <a:rPr lang="cs-CZ" altLang="cs-CZ" sz="2000" b="1" dirty="0"/>
              <a:t>v podélném směru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05C17517-7AEA-4063-A481-B2B75A3BD5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5035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>
            <a:extLst>
              <a:ext uri="{FF2B5EF4-FFF2-40B4-BE49-F238E27FC236}">
                <a16:creationId xmlns:a16="http://schemas.microsoft.com/office/drawing/2014/main" id="{C90F7700-B12D-4BC6-8EDE-A1044D5DC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476251"/>
            <a:ext cx="9015413" cy="317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329408E9-82DC-47BF-A50E-896FA30781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6205" y="5580063"/>
            <a:ext cx="5759450" cy="127793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D3BAB8BC-A850-33CC-9DA3-A964122ACDA6}"/>
              </a:ext>
            </a:extLst>
          </p:cNvPr>
          <p:cNvSpPr txBox="1"/>
          <p:nvPr/>
        </p:nvSpPr>
        <p:spPr>
          <a:xfrm>
            <a:off x="150238" y="4307395"/>
            <a:ext cx="1182008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Bolzano</a:t>
            </a:r>
            <a:r>
              <a:rPr lang="cs-C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Technická podpora Technická příručka  Tyčová ocel uhlíková, konstrukční, a legovaná » Nelegované konstrukční oceli podle EN 10025 » Přehled vlastností oceli S235JR(dříve S235JRG2) </a:t>
            </a:r>
            <a:r>
              <a:rPr lang="cs-CZ" sz="14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[online]. </a:t>
            </a:r>
            <a:r>
              <a:rPr lang="pl-PL" sz="14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[cit. 20.4.2022]. Dostupné z:</a:t>
            </a:r>
            <a:r>
              <a:rPr lang="cs-C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https://bbolzano.cz/cz/technicka-podpora/technicka-prirucka/tycove-oceli-uhlikove-konstrukcni-a-legovane/nelegovane-konstrukcni-oceli-podle-en-10025/prehled-vlastnosti-oceli-s235jrdrive-s235jrg2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sh dir="r"/>
  </p:transition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4352</TotalTime>
  <Words>768</Words>
  <Application>Microsoft Office PowerPoint</Application>
  <PresentationFormat>Širokoúhlá obrazovka</PresentationFormat>
  <Paragraphs>107</Paragraphs>
  <Slides>18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Wingdings</vt:lpstr>
      <vt:lpstr>Motiv Office</vt:lpstr>
      <vt:lpstr>Office Theme</vt:lpstr>
      <vt:lpstr>Prezentace aplikace PowerPoint</vt:lpstr>
      <vt:lpstr>Prezentace aplikace PowerPoint</vt:lpstr>
      <vt:lpstr>Dohledejte materiály pro betonovou výztuž  Dohledejte materiál pro výrobu šroubů  Jaké materiály patří do skupiny „automatová ocel“  Ocel na valivá ložiska  Příklady označení ocelí dle ČSN EN10020  Popište ocel S235 z hlediska mechanických vlastností 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Antonin Kriz</dc:creator>
  <cp:lastModifiedBy>Antonin Kriz</cp:lastModifiedBy>
  <cp:revision>8</cp:revision>
  <dcterms:created xsi:type="dcterms:W3CDTF">2022-04-16T08:13:35Z</dcterms:created>
  <dcterms:modified xsi:type="dcterms:W3CDTF">2022-06-25T11:04:23Z</dcterms:modified>
</cp:coreProperties>
</file>