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6"/>
  </p:notesMasterIdLst>
  <p:sldIdLst>
    <p:sldId id="256" r:id="rId2"/>
    <p:sldId id="314" r:id="rId3"/>
    <p:sldId id="315" r:id="rId4"/>
    <p:sldId id="316" r:id="rId5"/>
    <p:sldId id="317" r:id="rId6"/>
    <p:sldId id="361" r:id="rId7"/>
    <p:sldId id="367" r:id="rId8"/>
    <p:sldId id="368" r:id="rId9"/>
    <p:sldId id="362" r:id="rId10"/>
    <p:sldId id="400" r:id="rId11"/>
    <p:sldId id="363" r:id="rId12"/>
    <p:sldId id="364" r:id="rId13"/>
    <p:sldId id="365" r:id="rId14"/>
    <p:sldId id="36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44" autoAdjust="0"/>
    <p:restoredTop sz="61939" autoAdjust="0"/>
  </p:normalViewPr>
  <p:slideViewPr>
    <p:cSldViewPr snapToGrid="0">
      <p:cViewPr varScale="1">
        <p:scale>
          <a:sx n="54" d="100"/>
          <a:sy n="54" d="100"/>
        </p:scale>
        <p:origin x="173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DAEFB4-7DC0-40BE-88CD-24AAC1047D1E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92EA78-7700-440D-A278-D0609995CAB1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51105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A reprezentativnost, Cvičení, kresba = příště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730460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 smtClean="0"/>
              <a:t>Anatomická sbírka</a:t>
            </a:r>
          </a:p>
          <a:p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54A9E-933E-435E-9870-4A96F7857BF4}" type="slidenum">
              <a:rPr lang="cs-CZ" smtClean="0"/>
              <a:t>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41563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77254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05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54A9E-933E-435E-9870-4A96F7857BF4}" type="slidenum">
              <a:rPr lang="cs-CZ" smtClean="0"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794140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54A9E-933E-435E-9870-4A96F7857BF4}" type="slidenum">
              <a:rPr lang="cs-CZ" smtClean="0"/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098898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0" smtClean="0"/>
          </a:p>
          <a:p>
            <a:endParaRPr lang="cs-CZ" altLang="cs-CZ" dirty="0" smtClean="0"/>
          </a:p>
        </p:txBody>
      </p:sp>
      <p:sp>
        <p:nvSpPr>
          <p:cNvPr id="25604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530D139-961E-4086-8489-0E4D9E4DB5DD}" type="slidenum">
              <a:rPr lang="cs-CZ" altLang="cs-CZ"/>
              <a:pPr>
                <a:spcBef>
                  <a:spcPct val="0"/>
                </a:spcBef>
              </a:pPr>
              <a:t>6</a:t>
            </a:fld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29838747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871775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 dirty="0" smtClean="0"/>
          </a:p>
        </p:txBody>
      </p:sp>
      <p:sp>
        <p:nvSpPr>
          <p:cNvPr id="27652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633A659-3F8F-44B7-BACA-63E407FE33E3}" type="slidenum">
              <a:rPr lang="cs-CZ" altLang="cs-CZ"/>
              <a:pPr>
                <a:spcBef>
                  <a:spcPct val="0"/>
                </a:spcBef>
              </a:pPr>
              <a:t>9</a:t>
            </a:fld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13245498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 dirty="0" smtClean="0"/>
          </a:p>
        </p:txBody>
      </p:sp>
      <p:sp>
        <p:nvSpPr>
          <p:cNvPr id="2970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DA684BA-87B5-4FA9-89E9-87CBF84D0B1C}" type="slidenum">
              <a:rPr lang="cs-CZ" altLang="cs-CZ"/>
              <a:pPr>
                <a:spcBef>
                  <a:spcPct val="0"/>
                </a:spcBef>
              </a:pPr>
              <a:t>11</a:t>
            </a:fld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19048180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altLang="cs-CZ" dirty="0" smtClean="0"/>
          </a:p>
        </p:txBody>
      </p:sp>
      <p:sp>
        <p:nvSpPr>
          <p:cNvPr id="31748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12D77-D125-4437-AC61-1CEF9A675B42}" type="slidenum">
              <a:rPr lang="cs-CZ" altLang="cs-CZ"/>
              <a:pPr>
                <a:spcBef>
                  <a:spcPct val="0"/>
                </a:spcBef>
              </a:pPr>
              <a:t>12</a:t>
            </a:fld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16370552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 dirty="0" smtClean="0"/>
          </a:p>
        </p:txBody>
      </p:sp>
      <p:sp>
        <p:nvSpPr>
          <p:cNvPr id="33796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A085732-9BDF-44EC-923E-87DC4867FE4F}" type="slidenum">
              <a:rPr lang="cs-CZ" altLang="cs-CZ"/>
              <a:pPr>
                <a:spcBef>
                  <a:spcPct val="0"/>
                </a:spcBef>
              </a:pPr>
              <a:t>13</a:t>
            </a:fld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37095790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 dirty="0" smtClean="0"/>
          </a:p>
        </p:txBody>
      </p:sp>
      <p:sp>
        <p:nvSpPr>
          <p:cNvPr id="35844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0005BB1-386F-4DA3-A60F-6830E4BF4AB5}" type="slidenum">
              <a:rPr lang="cs-CZ" altLang="cs-CZ"/>
              <a:pPr>
                <a:spcBef>
                  <a:spcPct val="0"/>
                </a:spcBef>
              </a:pPr>
              <a:t>14</a:t>
            </a:fld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3301144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5.jpe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emf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4.jpe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1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Retrospektivní antropologie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cs-CZ" sz="2400" b="1" dirty="0" smtClean="0">
                <a:solidFill>
                  <a:srgbClr val="FF0000"/>
                </a:solidFill>
              </a:rPr>
              <a:t>Původ kosterních souborů</a:t>
            </a:r>
          </a:p>
          <a:p>
            <a:r>
              <a:rPr lang="cs-CZ" sz="2400" b="1" dirty="0" smtClean="0">
                <a:solidFill>
                  <a:srgbClr val="FF0000"/>
                </a:solidFill>
              </a:rPr>
              <a:t>Terénní antropologie</a:t>
            </a:r>
          </a:p>
          <a:p>
            <a:r>
              <a:rPr lang="cs-CZ" sz="2400" b="1" dirty="0" smtClean="0">
                <a:solidFill>
                  <a:srgbClr val="FF0000"/>
                </a:solidFill>
              </a:rPr>
              <a:t>Reprezentativnost souborů</a:t>
            </a:r>
          </a:p>
          <a:p>
            <a:endParaRPr lang="cs-CZ" sz="2400" dirty="0"/>
          </a:p>
          <a:p>
            <a:r>
              <a:rPr lang="cs-CZ" sz="2400" b="1" dirty="0" smtClean="0"/>
              <a:t>Anna </a:t>
            </a:r>
            <a:r>
              <a:rPr lang="cs-CZ" sz="2400" b="1" dirty="0" err="1" smtClean="0"/>
              <a:t>Pankowská</a:t>
            </a:r>
            <a:endParaRPr lang="cs-CZ" sz="2400" b="1" dirty="0" smtClean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61272" y="217715"/>
            <a:ext cx="609600" cy="609600"/>
          </a:xfrm>
          <a:prstGeom prst="rect">
            <a:avLst/>
          </a:prstGeom>
        </p:spPr>
      </p:pic>
      <p:pic>
        <p:nvPicPr>
          <p:cNvPr id="5" name="Obrázek 4" descr="\\op.msmt.cz\DavWWWRoot\SiteCollectionDocuments\OPVVV\12_Publicita\Vizuální identita OP VVV - platná loga 2014-2020\02_Logolinky\a) logolink horizontální a vertikální čj barevný\EU OP VVV MSMT logo horizont CZ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28665"/>
            <a:ext cx="4643755" cy="102933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bdélník 5"/>
          <p:cNvSpPr/>
          <p:nvPr/>
        </p:nvSpPr>
        <p:spPr>
          <a:xfrm>
            <a:off x="4581833" y="329615"/>
            <a:ext cx="6096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cs-CZ" sz="12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ESF II projekt Západočeské univerzity v Plzni</a:t>
            </a:r>
            <a:endParaRPr lang="cs-CZ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cs-CZ" sz="12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reg</a:t>
            </a:r>
            <a:r>
              <a:rPr lang="cs-CZ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č. CZ.02.2.69/0.0/0.0/18_056/0013239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713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Okolnosti původu lidských koster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700436" y="2171700"/>
            <a:ext cx="4929708" cy="4525963"/>
          </a:xfrm>
        </p:spPr>
        <p:txBody>
          <a:bodyPr>
            <a:normAutofit/>
          </a:bodyPr>
          <a:lstStyle/>
          <a:p>
            <a:r>
              <a:rPr lang="cs-CZ" dirty="0" smtClean="0"/>
              <a:t>Archeologický kontext</a:t>
            </a:r>
          </a:p>
          <a:p>
            <a:r>
              <a:rPr lang="cs-CZ" dirty="0" smtClean="0"/>
              <a:t>Paleoantropologický kontext</a:t>
            </a:r>
          </a:p>
          <a:p>
            <a:r>
              <a:rPr lang="cs-CZ" dirty="0"/>
              <a:t>Forenzní </a:t>
            </a:r>
            <a:r>
              <a:rPr lang="cs-CZ" dirty="0" smtClean="0"/>
              <a:t>kontext</a:t>
            </a:r>
            <a:endParaRPr lang="cs-CZ" b="1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endParaRPr lang="cs-CZ" dirty="0"/>
          </a:p>
          <a:p>
            <a:pPr marL="0" indent="0">
              <a:buNone/>
            </a:pPr>
            <a:endParaRPr lang="cs-CZ" dirty="0" smtClean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630144" y="2171700"/>
            <a:ext cx="4671492" cy="2944391"/>
          </a:xfrm>
        </p:spPr>
        <p:txBody>
          <a:bodyPr>
            <a:normAutofit/>
          </a:bodyPr>
          <a:lstStyle/>
          <a:p>
            <a:r>
              <a:rPr lang="cs-CZ" b="1" dirty="0" smtClean="0"/>
              <a:t>Kostrový nález</a:t>
            </a:r>
          </a:p>
          <a:p>
            <a:r>
              <a:rPr lang="cs-CZ" b="1" dirty="0" smtClean="0"/>
              <a:t>Spálené kosti</a:t>
            </a:r>
          </a:p>
          <a:p>
            <a:endParaRPr lang="cs-CZ" b="1" dirty="0"/>
          </a:p>
          <a:p>
            <a:r>
              <a:rPr lang="cs-CZ" b="1" dirty="0" smtClean="0"/>
              <a:t>Primárně uložené pozůstatky</a:t>
            </a:r>
          </a:p>
          <a:p>
            <a:r>
              <a:rPr lang="cs-CZ" b="1" dirty="0" smtClean="0"/>
              <a:t>Sekundárně uložené pozůstatky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2927648" y="5589241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dirty="0">
                <a:solidFill>
                  <a:srgbClr val="FF0000"/>
                </a:solidFill>
              </a:rPr>
              <a:t>KDE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7551204" y="5594330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dirty="0">
                <a:solidFill>
                  <a:srgbClr val="FF0000"/>
                </a:solidFill>
              </a:rPr>
              <a:t>JAK</a:t>
            </a:r>
          </a:p>
        </p:txBody>
      </p:sp>
      <p:pic>
        <p:nvPicPr>
          <p:cNvPr id="7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96836" y="381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434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10179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 build="p"/>
      <p:bldP spid="4" grpId="0" build="p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Archeologický kontext</a:t>
            </a: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52" y="1900527"/>
            <a:ext cx="3202040" cy="4424289"/>
          </a:xfrm>
          <a:prstGeom prst="rect">
            <a:avLst/>
          </a:prstGeom>
        </p:spPr>
      </p:pic>
      <p:sp>
        <p:nvSpPr>
          <p:cNvPr id="8" name="Obdélník 7"/>
          <p:cNvSpPr/>
          <p:nvPr/>
        </p:nvSpPr>
        <p:spPr>
          <a:xfrm>
            <a:off x="976805" y="6434762"/>
            <a:ext cx="32170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200" dirty="0" smtClean="0">
                <a:latin typeface="Arial" panose="020B0604020202020204" pitchFamily="34" charset="0"/>
              </a:rPr>
              <a:t>S</a:t>
            </a:r>
            <a:r>
              <a:rPr lang="en-US" sz="1200" dirty="0" smtClean="0">
                <a:latin typeface="Arial" panose="020B0604020202020204" pitchFamily="34" charset="0"/>
              </a:rPr>
              <a:t>cience </a:t>
            </a:r>
            <a:r>
              <a:rPr lang="en-US" sz="1200" dirty="0">
                <a:latin typeface="Arial" panose="020B0604020202020204" pitchFamily="34" charset="0"/>
              </a:rPr>
              <a:t>History </a:t>
            </a:r>
            <a:r>
              <a:rPr lang="en-US" sz="1200" dirty="0" smtClean="0">
                <a:latin typeface="Arial" panose="020B0604020202020204" pitchFamily="34" charset="0"/>
              </a:rPr>
              <a:t>Images/Alamy</a:t>
            </a:r>
            <a:r>
              <a:rPr lang="en-US" sz="1200" dirty="0">
                <a:solidFill>
                  <a:srgbClr val="323248"/>
                </a:solidFill>
                <a:latin typeface="Arial" panose="020B0604020202020204" pitchFamily="34" charset="0"/>
              </a:rPr>
              <a:t> Stock Photo</a:t>
            </a:r>
            <a:endParaRPr lang="cs-CZ" sz="1200" dirty="0"/>
          </a:p>
        </p:txBody>
      </p:sp>
      <p:pic>
        <p:nvPicPr>
          <p:cNvPr id="10" name="Picture 2" descr="SouvisejÃ­cÃ­ obrÃ¡zek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672" y="2010473"/>
            <a:ext cx="4225461" cy="3159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VÃ½sledek obrÃ¡zku pro prehistoric cemetery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9394" y="1996233"/>
            <a:ext cx="3174149" cy="317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bdélník 14"/>
          <p:cNvSpPr/>
          <p:nvPr/>
        </p:nvSpPr>
        <p:spPr>
          <a:xfrm>
            <a:off x="9741593" y="5188735"/>
            <a:ext cx="118974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200" dirty="0" smtClean="0">
                <a:latin typeface="Arial" panose="020B0604020202020204" pitchFamily="34" charset="0"/>
              </a:rPr>
              <a:t>Šmejda (2010)</a:t>
            </a:r>
            <a:endParaRPr lang="cs-CZ" sz="1200" dirty="0"/>
          </a:p>
        </p:txBody>
      </p:sp>
      <p:sp>
        <p:nvSpPr>
          <p:cNvPr id="13" name="Obdélník 12"/>
          <p:cNvSpPr/>
          <p:nvPr/>
        </p:nvSpPr>
        <p:spPr>
          <a:xfrm>
            <a:off x="5602180" y="5169102"/>
            <a:ext cx="126611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200" dirty="0"/>
              <a:t>t.wikipedia.org</a:t>
            </a:r>
          </a:p>
        </p:txBody>
      </p:sp>
      <p:pic>
        <p:nvPicPr>
          <p:cNvPr id="1026" name="Picture 2" descr="C:\Users\Anna\Pictures\==AKOSTRY_TEREN==\2007_2008\Hulín_Pravčcice1\==2007==\310_041-050\G 131 05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328" y="1874157"/>
            <a:ext cx="4242951" cy="456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Obdélník 13"/>
          <p:cNvSpPr/>
          <p:nvPr/>
        </p:nvSpPr>
        <p:spPr>
          <a:xfrm>
            <a:off x="6039358" y="6513594"/>
            <a:ext cx="53848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200" dirty="0" smtClean="0">
                <a:latin typeface="Arial" panose="020B0604020202020204" pitchFamily="34" charset="0"/>
              </a:rPr>
              <a:t>© AP</a:t>
            </a:r>
            <a:endParaRPr lang="cs-CZ" sz="1200" dirty="0"/>
          </a:p>
        </p:txBody>
      </p:sp>
      <p:pic>
        <p:nvPicPr>
          <p:cNvPr id="11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56664" y="602149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95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805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3295" y="2470517"/>
            <a:ext cx="3232586" cy="2079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796" y="448267"/>
            <a:ext cx="3238084" cy="1789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83294" y="4783109"/>
            <a:ext cx="3232586" cy="2003067"/>
          </a:xfrm>
          <a:prstGeom prst="rect">
            <a:avLst/>
          </a:prstGeom>
        </p:spPr>
      </p:pic>
      <p:sp>
        <p:nvSpPr>
          <p:cNvPr id="3" name="Obdélník 2"/>
          <p:cNvSpPr/>
          <p:nvPr/>
        </p:nvSpPr>
        <p:spPr>
          <a:xfrm>
            <a:off x="5720620" y="1708312"/>
            <a:ext cx="62285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i="1" dirty="0"/>
              <a:t>O</a:t>
            </a:r>
            <a:r>
              <a:rPr lang="en-US" i="1" dirty="0"/>
              <a:t>pen-air sites</a:t>
            </a:r>
            <a:r>
              <a:rPr lang="cs-CZ" i="1" dirty="0"/>
              <a:t> </a:t>
            </a:r>
            <a:r>
              <a:rPr lang="cs-CZ" dirty="0"/>
              <a:t>(Hadar, </a:t>
            </a:r>
            <a:r>
              <a:rPr lang="en-US" dirty="0"/>
              <a:t>Olduvai, Laetoli, </a:t>
            </a:r>
            <a:r>
              <a:rPr lang="en-US" dirty="0" smtClean="0"/>
              <a:t>Aramis,</a:t>
            </a:r>
            <a:r>
              <a:rPr lang="cs-CZ" dirty="0" smtClean="0"/>
              <a:t> </a:t>
            </a:r>
            <a:r>
              <a:rPr lang="en-US" dirty="0" smtClean="0"/>
              <a:t>a </a:t>
            </a:r>
            <a:r>
              <a:rPr lang="en-US" dirty="0"/>
              <a:t>Koobi Fora</a:t>
            </a:r>
            <a:r>
              <a:rPr lang="cs-CZ" dirty="0"/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Jeskyně (Cradle of Humankind).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08294" y="2996952"/>
            <a:ext cx="2446424" cy="2702124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5853924" y="5784642"/>
            <a:ext cx="32080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/>
              <a:t>ARDI (</a:t>
            </a:r>
            <a:r>
              <a:rPr lang="cs-CZ" sz="2400" b="1" i="1" dirty="0"/>
              <a:t>Ardipithecus</a:t>
            </a:r>
            <a:r>
              <a:rPr lang="cs-CZ" sz="2400" b="1" dirty="0"/>
              <a:t>)</a:t>
            </a:r>
            <a:endParaRPr lang="cs-CZ" sz="2400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14623" y="2996952"/>
            <a:ext cx="1744615" cy="2702124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5358029" y="325328"/>
            <a:ext cx="6717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/>
              <a:t>PALEOANTROPOLOGICKÝ KONTEXT</a:t>
            </a:r>
          </a:p>
        </p:txBody>
      </p:sp>
      <p:sp>
        <p:nvSpPr>
          <p:cNvPr id="6" name="Obdélník 5"/>
          <p:cNvSpPr/>
          <p:nvPr/>
        </p:nvSpPr>
        <p:spPr>
          <a:xfrm>
            <a:off x="5833899" y="6331873"/>
            <a:ext cx="45143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300 z 20 000 fragmentů = homininé.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8834906" y="5765413"/>
            <a:ext cx="14398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200" dirty="0" err="1" smtClean="0">
                <a:latin typeface="Arial" panose="020B0604020202020204" pitchFamily="34" charset="0"/>
              </a:rPr>
              <a:t>White</a:t>
            </a:r>
            <a:r>
              <a:rPr lang="cs-CZ" sz="1200" dirty="0" smtClean="0">
                <a:latin typeface="Arial" panose="020B0604020202020204" pitchFamily="34" charset="0"/>
              </a:rPr>
              <a:t> </a:t>
            </a:r>
            <a:r>
              <a:rPr lang="cs-CZ" sz="1200" dirty="0" err="1" smtClean="0">
                <a:latin typeface="Arial" panose="020B0604020202020204" pitchFamily="34" charset="0"/>
              </a:rPr>
              <a:t>at</a:t>
            </a:r>
            <a:r>
              <a:rPr lang="cs-CZ" sz="1200" dirty="0" smtClean="0">
                <a:latin typeface="Arial" panose="020B0604020202020204" pitchFamily="34" charset="0"/>
              </a:rPr>
              <a:t> el. (1991)</a:t>
            </a:r>
            <a:endParaRPr lang="cs-CZ" sz="1200" dirty="0"/>
          </a:p>
        </p:txBody>
      </p:sp>
      <p:pic>
        <p:nvPicPr>
          <p:cNvPr id="1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44192" y="14267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8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63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34729" y="275260"/>
            <a:ext cx="8229600" cy="1143000"/>
          </a:xfrm>
        </p:spPr>
        <p:txBody>
          <a:bodyPr/>
          <a:lstStyle/>
          <a:p>
            <a:r>
              <a:rPr lang="cs-CZ" dirty="0" smtClean="0"/>
              <a:t>Forenzní kontext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78948" y="1970710"/>
            <a:ext cx="8825945" cy="4424445"/>
          </a:xfrm>
        </p:spPr>
        <p:txBody>
          <a:bodyPr>
            <a:normAutofit/>
          </a:bodyPr>
          <a:lstStyle/>
          <a:p>
            <a:r>
              <a:rPr lang="cs-CZ" dirty="0"/>
              <a:t>Masová neštěstí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 smtClean="0"/>
          </a:p>
          <a:p>
            <a:r>
              <a:rPr lang="cs-CZ" dirty="0" smtClean="0"/>
              <a:t>Zločin </a:t>
            </a:r>
            <a:r>
              <a:rPr lang="cs-CZ" dirty="0"/>
              <a:t>(infanticida, genocida, vraždy, terorismus)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4674176" y="5642650"/>
            <a:ext cx="28543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/>
              <a:t>IDENTIFIKACE OBĚTI</a:t>
            </a:r>
          </a:p>
        </p:txBody>
      </p:sp>
      <p:sp>
        <p:nvSpPr>
          <p:cNvPr id="5" name="Obdélník 4"/>
          <p:cNvSpPr/>
          <p:nvPr/>
        </p:nvSpPr>
        <p:spPr>
          <a:xfrm>
            <a:off x="2019513" y="2714817"/>
            <a:ext cx="73448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000" dirty="0"/>
              <a:t>Neúmyslné požáry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000" dirty="0"/>
              <a:t>Letecká neštěstí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000" dirty="0"/>
              <a:t>Přírodní katastrofy (zemětřesení, povodně) </a:t>
            </a:r>
          </a:p>
        </p:txBody>
      </p:sp>
      <p:pic>
        <p:nvPicPr>
          <p:cNvPr id="6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12286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784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361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 smtClean="0"/>
              <a:t>Otázky v terénu</a:t>
            </a:r>
          </a:p>
        </p:txBody>
      </p:sp>
      <p:sp>
        <p:nvSpPr>
          <p:cNvPr id="24579" name="Zástupný symbol pro obsah 3"/>
          <p:cNvSpPr>
            <a:spLocks noGrp="1"/>
          </p:cNvSpPr>
          <p:nvPr>
            <p:ph idx="1"/>
          </p:nvPr>
        </p:nvSpPr>
        <p:spPr>
          <a:xfrm>
            <a:off x="1796863" y="2019300"/>
            <a:ext cx="6030912" cy="4452938"/>
          </a:xfrm>
        </p:spPr>
        <p:txBody>
          <a:bodyPr>
            <a:normAutofit/>
          </a:bodyPr>
          <a:lstStyle/>
          <a:p>
            <a:r>
              <a:rPr lang="cs-CZ" altLang="cs-CZ" dirty="0" smtClean="0"/>
              <a:t>Kontext </a:t>
            </a:r>
            <a:endParaRPr lang="cs-CZ" altLang="cs-CZ" dirty="0"/>
          </a:p>
          <a:p>
            <a:endParaRPr lang="cs-CZ" altLang="cs-CZ" dirty="0" smtClean="0"/>
          </a:p>
          <a:p>
            <a:r>
              <a:rPr lang="cs-CZ" altLang="cs-CZ" dirty="0" smtClean="0"/>
              <a:t>Lidské nebo </a:t>
            </a:r>
            <a:r>
              <a:rPr lang="cs-CZ" altLang="cs-CZ" dirty="0"/>
              <a:t>zvířecí kosti</a:t>
            </a:r>
          </a:p>
          <a:p>
            <a:r>
              <a:rPr lang="cs-CZ" altLang="cs-CZ" dirty="0"/>
              <a:t>Nespálené </a:t>
            </a:r>
            <a:r>
              <a:rPr lang="cs-CZ" altLang="cs-CZ" dirty="0" smtClean="0"/>
              <a:t>nebo </a:t>
            </a:r>
            <a:r>
              <a:rPr lang="cs-CZ" altLang="cs-CZ" dirty="0"/>
              <a:t>spálené kosti</a:t>
            </a:r>
          </a:p>
          <a:p>
            <a:r>
              <a:rPr lang="cs-CZ" altLang="cs-CZ" dirty="0" smtClean="0"/>
              <a:t>Jeden </a:t>
            </a:r>
            <a:r>
              <a:rPr lang="cs-CZ" altLang="cs-CZ" dirty="0"/>
              <a:t>nebo více </a:t>
            </a:r>
            <a:r>
              <a:rPr lang="cs-CZ" altLang="cs-CZ" dirty="0" smtClean="0"/>
              <a:t>jedinců (</a:t>
            </a:r>
            <a:r>
              <a:rPr lang="cs-CZ" altLang="cs-CZ" dirty="0"/>
              <a:t>i</a:t>
            </a:r>
            <a:r>
              <a:rPr lang="cs-CZ" altLang="cs-CZ" dirty="0" smtClean="0"/>
              <a:t>dentifikace kostí</a:t>
            </a:r>
          </a:p>
          <a:p>
            <a:r>
              <a:rPr lang="cs-CZ" altLang="cs-CZ" dirty="0" smtClean="0"/>
              <a:t>Primární nebo </a:t>
            </a:r>
            <a:r>
              <a:rPr lang="cs-CZ" altLang="cs-CZ" dirty="0"/>
              <a:t>sekundární </a:t>
            </a:r>
            <a:r>
              <a:rPr lang="cs-CZ" altLang="cs-CZ" dirty="0" smtClean="0"/>
              <a:t>pohřeb</a:t>
            </a:r>
          </a:p>
          <a:p>
            <a:pPr marL="0" indent="0">
              <a:buNone/>
            </a:pPr>
            <a:endParaRPr lang="cs-CZ" altLang="cs-CZ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98063" y="381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268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1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95012" y="544276"/>
            <a:ext cx="9601200" cy="1485900"/>
          </a:xfrm>
        </p:spPr>
        <p:txBody>
          <a:bodyPr/>
          <a:lstStyle/>
          <a:p>
            <a:r>
              <a:rPr lang="cs-CZ" dirty="0" smtClean="0"/>
              <a:t>Lidské nebo zvířecí kosti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1092630" y="1799740"/>
            <a:ext cx="8549796" cy="3581401"/>
          </a:xfrm>
        </p:spPr>
        <p:txBody>
          <a:bodyPr/>
          <a:lstStyle/>
          <a:p>
            <a:pPr algn="just"/>
            <a:r>
              <a:rPr lang="cs-CZ" dirty="0" smtClean="0"/>
              <a:t>V moderních forenzních případech patří 25 až 30 % kosterních nálezů zvířecím pozůstatkům.</a:t>
            </a:r>
          </a:p>
          <a:p>
            <a:pPr algn="just"/>
            <a:endParaRPr lang="cs-CZ" dirty="0" smtClean="0"/>
          </a:p>
          <a:p>
            <a:pPr algn="just"/>
            <a:r>
              <a:rPr lang="cs-CZ" dirty="0" smtClean="0"/>
              <a:t>Záleží na stupni fragmentace, sledujeme velikost a tvar.</a:t>
            </a:r>
            <a:endParaRPr lang="cs-CZ" dirty="0"/>
          </a:p>
        </p:txBody>
      </p:sp>
      <p:pic>
        <p:nvPicPr>
          <p:cNvPr id="6" name="Picture 5" descr="bear_paw vs human_hand)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101" y="3891750"/>
            <a:ext cx="2522111" cy="1886475"/>
          </a:xfrm>
          <a:prstGeom prst="rect">
            <a:avLst/>
          </a:prstGeom>
          <a:noFill/>
          <a:ln w="12700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uman_hand vs bear_paw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315" y="3891750"/>
            <a:ext cx="2966622" cy="1886475"/>
          </a:xfrm>
          <a:prstGeom prst="rect">
            <a:avLst/>
          </a:prstGeom>
          <a:noFill/>
          <a:ln w="12700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raccoon paw prin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9386" y="3891750"/>
            <a:ext cx="2651765" cy="1886475"/>
          </a:xfrm>
          <a:prstGeom prst="rect">
            <a:avLst/>
          </a:prstGeom>
          <a:noFill/>
          <a:ln w="15875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57214" y="19049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517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63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Nespálené x spálené</a:t>
            </a:r>
            <a:endParaRPr lang="cs-CZ" dirty="0"/>
          </a:p>
        </p:txBody>
      </p:sp>
      <p:pic>
        <p:nvPicPr>
          <p:cNvPr id="3" name="Zástupný symbol pro obsah 2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021" y="2286000"/>
            <a:ext cx="3979333" cy="3581400"/>
          </a:xfrm>
        </p:spPr>
      </p:pic>
      <p:pic>
        <p:nvPicPr>
          <p:cNvPr id="1026" name="Picture 2" descr="VÃ½sledek obrÃ¡zku pro fragments of bones archaeology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25" y="2957706"/>
            <a:ext cx="4448175" cy="223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bdélník 5"/>
          <p:cNvSpPr/>
          <p:nvPr/>
        </p:nvSpPr>
        <p:spPr>
          <a:xfrm>
            <a:off x="6641421" y="5367602"/>
            <a:ext cx="4331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https://bonebroke.org/bone-quizzes/</a:t>
            </a:r>
          </a:p>
        </p:txBody>
      </p:sp>
      <p:sp>
        <p:nvSpPr>
          <p:cNvPr id="7" name="Obdélník 6"/>
          <p:cNvSpPr/>
          <p:nvPr/>
        </p:nvSpPr>
        <p:spPr>
          <a:xfrm>
            <a:off x="3326446" y="5981700"/>
            <a:ext cx="53848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200" dirty="0" smtClean="0">
                <a:latin typeface="Arial" panose="020B0604020202020204" pitchFamily="34" charset="0"/>
              </a:rPr>
              <a:t>© AP</a:t>
            </a:r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val="157253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 smtClean="0"/>
              <a:t>Počet jedinců</a:t>
            </a:r>
          </a:p>
        </p:txBody>
      </p:sp>
      <p:sp>
        <p:nvSpPr>
          <p:cNvPr id="26627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altLang="cs-CZ" dirty="0"/>
              <a:t>Anatomické určení</a:t>
            </a:r>
          </a:p>
          <a:p>
            <a:r>
              <a:rPr lang="cs-CZ" altLang="cs-CZ" dirty="0" smtClean="0"/>
              <a:t>Věk</a:t>
            </a:r>
            <a:endParaRPr lang="cs-CZ" altLang="cs-CZ" dirty="0"/>
          </a:p>
          <a:p>
            <a:r>
              <a:rPr lang="cs-CZ" altLang="cs-CZ" dirty="0" smtClean="0"/>
              <a:t>Velikost </a:t>
            </a:r>
            <a:r>
              <a:rPr lang="cs-CZ" altLang="cs-CZ" dirty="0"/>
              <a:t>kostí</a:t>
            </a:r>
          </a:p>
          <a:p>
            <a:r>
              <a:rPr lang="cs-CZ" altLang="cs-CZ" dirty="0" smtClean="0"/>
              <a:t>Více metod (např. MNI)</a:t>
            </a:r>
            <a:endParaRPr lang="cs-CZ" alt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387" y="1627163"/>
            <a:ext cx="4943475" cy="370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77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03933" y="573374"/>
            <a:ext cx="8229600" cy="1066800"/>
          </a:xfrm>
        </p:spPr>
        <p:txBody>
          <a:bodyPr>
            <a:normAutofit/>
          </a:bodyPr>
          <a:lstStyle/>
          <a:p>
            <a:r>
              <a:rPr lang="cs-CZ" dirty="0" smtClean="0"/>
              <a:t>MNI = minimální počet jedinců</a:t>
            </a:r>
            <a:endParaRPr lang="cs-CZ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729" y="2132856"/>
            <a:ext cx="4912655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8040217" y="4581128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TAL DX, DOSP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8192616" y="5517232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TAL DX, DOSP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5318733" y="1907540"/>
            <a:ext cx="2486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MAN SIN, DOSP (3X)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8040217" y="2420888"/>
            <a:ext cx="1492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MAX, DOSP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4079777" y="3838301"/>
            <a:ext cx="214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UL, DX DOSP (3X)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2495601" y="2492896"/>
            <a:ext cx="2015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UL, DX, NEDOSP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5384147" y="6457206"/>
            <a:ext cx="14398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200" dirty="0" err="1" smtClean="0">
                <a:latin typeface="Arial" panose="020B0604020202020204" pitchFamily="34" charset="0"/>
              </a:rPr>
              <a:t>White</a:t>
            </a:r>
            <a:r>
              <a:rPr lang="cs-CZ" sz="1200" dirty="0" smtClean="0">
                <a:latin typeface="Arial" panose="020B0604020202020204" pitchFamily="34" charset="0"/>
              </a:rPr>
              <a:t> </a:t>
            </a:r>
            <a:r>
              <a:rPr lang="cs-CZ" sz="1200" dirty="0" err="1" smtClean="0">
                <a:latin typeface="Arial" panose="020B0604020202020204" pitchFamily="34" charset="0"/>
              </a:rPr>
              <a:t>at</a:t>
            </a:r>
            <a:r>
              <a:rPr lang="cs-CZ" sz="1200" dirty="0" smtClean="0">
                <a:latin typeface="Arial" panose="020B0604020202020204" pitchFamily="34" charset="0"/>
              </a:rPr>
              <a:t> el. (1991)</a:t>
            </a:r>
            <a:endParaRPr lang="cs-CZ" sz="1200" dirty="0"/>
          </a:p>
        </p:txBody>
      </p:sp>
      <p:pic>
        <p:nvPicPr>
          <p:cNvPr id="1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20425" y="26857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531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13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82436" y="451531"/>
            <a:ext cx="9601200" cy="979474"/>
          </a:xfrm>
        </p:spPr>
        <p:txBody>
          <a:bodyPr/>
          <a:lstStyle/>
          <a:p>
            <a:r>
              <a:rPr lang="cs-CZ" altLang="cs-CZ" dirty="0"/>
              <a:t>Primární </a:t>
            </a:r>
            <a:r>
              <a:rPr lang="cs-CZ" altLang="cs-CZ" dirty="0" smtClean="0"/>
              <a:t>a </a:t>
            </a:r>
            <a:r>
              <a:rPr lang="cs-CZ" altLang="cs-CZ" dirty="0"/>
              <a:t>sekundární </a:t>
            </a:r>
            <a:r>
              <a:rPr lang="cs-CZ" altLang="cs-CZ" dirty="0" smtClean="0"/>
              <a:t>pohřeb</a:t>
            </a:r>
            <a:endParaRPr lang="cs-CZ" dirty="0"/>
          </a:p>
        </p:txBody>
      </p:sp>
      <p:sp>
        <p:nvSpPr>
          <p:cNvPr id="28675" name="Zástupný symbol pro obsah 2"/>
          <p:cNvSpPr>
            <a:spLocks noGrp="1"/>
          </p:cNvSpPr>
          <p:nvPr>
            <p:ph idx="1"/>
          </p:nvPr>
        </p:nvSpPr>
        <p:spPr>
          <a:xfrm>
            <a:off x="1371600" y="1665274"/>
            <a:ext cx="9601200" cy="3581400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cs-CZ" altLang="cs-CZ" dirty="0" smtClean="0"/>
              <a:t>Primární </a:t>
            </a:r>
            <a:r>
              <a:rPr lang="cs-CZ" altLang="cs-CZ" dirty="0"/>
              <a:t>uložení </a:t>
            </a:r>
            <a:r>
              <a:rPr lang="cs-CZ" altLang="cs-CZ" dirty="0" smtClean="0"/>
              <a:t>= místo, </a:t>
            </a:r>
            <a:r>
              <a:rPr lang="cs-CZ" altLang="cs-CZ" dirty="0"/>
              <a:t>kde </a:t>
            </a:r>
            <a:r>
              <a:rPr lang="cs-CZ" altLang="cs-CZ" dirty="0" smtClean="0"/>
              <a:t>dojde k dekompozici měkkých tkání, kosti jsou kloubně spojené (</a:t>
            </a:r>
            <a:r>
              <a:rPr lang="cs-CZ" altLang="cs-CZ" dirty="0" err="1" smtClean="0"/>
              <a:t>Duday</a:t>
            </a:r>
            <a:r>
              <a:rPr lang="cs-CZ" altLang="cs-CZ" dirty="0" smtClean="0"/>
              <a:t> 2005</a:t>
            </a:r>
            <a:r>
              <a:rPr lang="cs-CZ" altLang="cs-CZ" dirty="0"/>
              <a:t>)</a:t>
            </a:r>
            <a:r>
              <a:rPr lang="cs-CZ" altLang="cs-CZ" dirty="0" smtClean="0"/>
              <a:t>.</a:t>
            </a:r>
            <a:endParaRPr lang="cs-CZ" altLang="cs-CZ" dirty="0"/>
          </a:p>
          <a:p>
            <a:pPr algn="just" eaLnBrk="1" hangingPunct="1"/>
            <a:endParaRPr lang="cs-CZ" altLang="cs-CZ" u="sng" dirty="0" smtClean="0"/>
          </a:p>
          <a:p>
            <a:pPr algn="just" eaLnBrk="1" hangingPunct="1"/>
            <a:r>
              <a:rPr lang="cs-CZ" altLang="cs-CZ" dirty="0"/>
              <a:t>S</a:t>
            </a:r>
            <a:r>
              <a:rPr lang="cs-CZ" altLang="cs-CZ" dirty="0" smtClean="0"/>
              <a:t>ekundární </a:t>
            </a:r>
            <a:r>
              <a:rPr lang="cs-CZ" altLang="cs-CZ" dirty="0"/>
              <a:t>uložení </a:t>
            </a:r>
            <a:r>
              <a:rPr lang="cs-CZ" altLang="cs-CZ" dirty="0" smtClean="0"/>
              <a:t>= suché </a:t>
            </a:r>
            <a:r>
              <a:rPr lang="cs-CZ" altLang="cs-CZ" dirty="0"/>
              <a:t>kosti, které jsou přeneseny na místo konečného </a:t>
            </a:r>
            <a:r>
              <a:rPr lang="cs-CZ" altLang="cs-CZ" dirty="0" smtClean="0"/>
              <a:t>uložení, kosti nejsou kloubně spojené </a:t>
            </a:r>
            <a:r>
              <a:rPr lang="cs-CZ" altLang="cs-CZ" dirty="0"/>
              <a:t>(Duday </a:t>
            </a:r>
            <a:r>
              <a:rPr lang="cs-CZ" altLang="cs-CZ" dirty="0" smtClean="0"/>
              <a:t>2005).</a:t>
            </a:r>
            <a:endParaRPr lang="cs-CZ" altLang="cs-CZ" dirty="0"/>
          </a:p>
        </p:txBody>
      </p:sp>
      <p:pic>
        <p:nvPicPr>
          <p:cNvPr id="5" name="Zástupný symbol pro obsah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848" y="3685471"/>
            <a:ext cx="4040188" cy="2665205"/>
          </a:xfrm>
          <a:prstGeom prst="rect">
            <a:avLst/>
          </a:prstGeom>
        </p:spPr>
      </p:pic>
      <p:pic>
        <p:nvPicPr>
          <p:cNvPr id="6" name="Zástupný symbol pro obsah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206" y="3685471"/>
            <a:ext cx="3959423" cy="2665205"/>
          </a:xfrm>
          <a:prstGeom prst="rect">
            <a:avLst/>
          </a:prstGeom>
        </p:spPr>
      </p:pic>
      <p:sp>
        <p:nvSpPr>
          <p:cNvPr id="7" name="Obdélník 6"/>
          <p:cNvSpPr/>
          <p:nvPr/>
        </p:nvSpPr>
        <p:spPr>
          <a:xfrm>
            <a:off x="6283036" y="6466701"/>
            <a:ext cx="53848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200" dirty="0" smtClean="0">
                <a:latin typeface="Arial" panose="020B0604020202020204" pitchFamily="34" charset="0"/>
              </a:rPr>
              <a:t>© AP</a:t>
            </a:r>
            <a:endParaRPr lang="cs-CZ" sz="1200" dirty="0"/>
          </a:p>
        </p:txBody>
      </p:sp>
      <p:pic>
        <p:nvPicPr>
          <p:cNvPr id="8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26586" y="381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578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20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Nadpis 1"/>
          <p:cNvSpPr>
            <a:spLocks noGrp="1"/>
          </p:cNvSpPr>
          <p:nvPr>
            <p:ph type="title"/>
          </p:nvPr>
        </p:nvSpPr>
        <p:spPr>
          <a:xfrm>
            <a:off x="1425948" y="209181"/>
            <a:ext cx="10546597" cy="1562301"/>
          </a:xfrm>
        </p:spPr>
        <p:txBody>
          <a:bodyPr/>
          <a:lstStyle/>
          <a:p>
            <a:pPr eaLnBrk="1" hangingPunct="1"/>
            <a:r>
              <a:rPr lang="cs-CZ" altLang="cs-CZ" dirty="0" smtClean="0"/>
              <a:t>Jak došlo k dekompozici měkkých tkání?</a:t>
            </a:r>
          </a:p>
        </p:txBody>
      </p:sp>
      <p:sp>
        <p:nvSpPr>
          <p:cNvPr id="30723" name="Zástupný symbol pro obsah 2"/>
          <p:cNvSpPr>
            <a:spLocks noGrp="1"/>
          </p:cNvSpPr>
          <p:nvPr>
            <p:ph idx="1"/>
          </p:nvPr>
        </p:nvSpPr>
        <p:spPr>
          <a:xfrm>
            <a:off x="1243011" y="1771482"/>
            <a:ext cx="10081647" cy="3581400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cs-CZ" altLang="cs-CZ" dirty="0" smtClean="0"/>
              <a:t>Pohřeb </a:t>
            </a:r>
            <a:r>
              <a:rPr lang="cs-CZ" altLang="cs-CZ" dirty="0"/>
              <a:t>do volného prostoru </a:t>
            </a:r>
            <a:r>
              <a:rPr lang="cs-CZ" altLang="cs-CZ" dirty="0" smtClean="0"/>
              <a:t>= tělo </a:t>
            </a:r>
            <a:r>
              <a:rPr lang="cs-CZ" altLang="cs-CZ" dirty="0"/>
              <a:t>je volně vystaveno, rozklad vlivem přírodních sil. 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938" y="2583005"/>
            <a:ext cx="4519612" cy="3432032"/>
          </a:xfrm>
          <a:prstGeom prst="rect">
            <a:avLst/>
          </a:prstGeom>
        </p:spPr>
      </p:pic>
      <p:sp>
        <p:nvSpPr>
          <p:cNvPr id="3" name="Obdélník 2"/>
          <p:cNvSpPr/>
          <p:nvPr/>
        </p:nvSpPr>
        <p:spPr>
          <a:xfrm>
            <a:off x="4780052" y="6015037"/>
            <a:ext cx="3452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https://australianmuseum.net.au</a:t>
            </a:r>
          </a:p>
        </p:txBody>
      </p:sp>
    </p:spTree>
    <p:extLst>
      <p:ext uri="{BB962C8B-B14F-4D97-AF65-F5344CB8AC3E}">
        <p14:creationId xmlns:p14="http://schemas.microsoft.com/office/powerpoint/2010/main" val="183484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Zástupný symbol pro obsah 2"/>
          <p:cNvSpPr>
            <a:spLocks noGrp="1"/>
          </p:cNvSpPr>
          <p:nvPr>
            <p:ph idx="1"/>
          </p:nvPr>
        </p:nvSpPr>
        <p:spPr>
          <a:xfrm>
            <a:off x="1371600" y="1208612"/>
            <a:ext cx="10008352" cy="4713288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cs-CZ" altLang="cs-CZ" dirty="0" smtClean="0"/>
              <a:t>Primární pohřeb do země, po dekompozici měkkých tkání je hrob znovu otevřen a kosti přeneseny </a:t>
            </a:r>
            <a:r>
              <a:rPr lang="cs-CZ" altLang="cs-CZ" dirty="0"/>
              <a:t>(</a:t>
            </a:r>
            <a:r>
              <a:rPr lang="cs-CZ" altLang="cs-CZ" dirty="0" err="1"/>
              <a:t>Duday</a:t>
            </a:r>
            <a:r>
              <a:rPr lang="cs-CZ" altLang="cs-CZ" dirty="0"/>
              <a:t> </a:t>
            </a:r>
            <a:r>
              <a:rPr lang="cs-CZ" altLang="cs-CZ" dirty="0" smtClean="0"/>
              <a:t>2005).</a:t>
            </a:r>
            <a:endParaRPr lang="cs-CZ" altLang="cs-CZ" dirty="0"/>
          </a:p>
          <a:p>
            <a:pPr eaLnBrk="1" hangingPunct="1"/>
            <a:endParaRPr lang="cs-CZ" altLang="cs-CZ" dirty="0" smtClean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923" y="2023488"/>
            <a:ext cx="5057775" cy="4123574"/>
          </a:xfrm>
          <a:prstGeom prst="rect">
            <a:avLst/>
          </a:prstGeom>
        </p:spPr>
      </p:pic>
      <p:sp>
        <p:nvSpPr>
          <p:cNvPr id="3" name="Obdélník 2"/>
          <p:cNvSpPr/>
          <p:nvPr/>
        </p:nvSpPr>
        <p:spPr>
          <a:xfrm>
            <a:off x="5390570" y="6257924"/>
            <a:ext cx="2220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 smtClean="0"/>
              <a:t>Haddow</a:t>
            </a:r>
            <a:r>
              <a:rPr lang="cs-CZ" dirty="0" smtClean="0"/>
              <a:t> et al. (2017)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62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Zástupný symbol pro obsah 2"/>
          <p:cNvSpPr>
            <a:spLocks noGrp="1"/>
          </p:cNvSpPr>
          <p:nvPr>
            <p:ph idx="1"/>
          </p:nvPr>
        </p:nvSpPr>
        <p:spPr>
          <a:xfrm>
            <a:off x="1534334" y="1462653"/>
            <a:ext cx="10228880" cy="4713288"/>
          </a:xfrm>
        </p:spPr>
        <p:txBody>
          <a:bodyPr>
            <a:normAutofit/>
          </a:bodyPr>
          <a:lstStyle/>
          <a:p>
            <a:pPr eaLnBrk="1" hangingPunct="1"/>
            <a:r>
              <a:rPr lang="cs-CZ" altLang="cs-CZ" dirty="0" smtClean="0"/>
              <a:t>Manuální odstranění měkkých tkání.</a:t>
            </a:r>
            <a:endParaRPr lang="cs-CZ" alt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062" y="2619730"/>
            <a:ext cx="7447788" cy="3261360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6110293" y="5979482"/>
            <a:ext cx="53848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200" dirty="0" smtClean="0">
                <a:latin typeface="Arial" panose="020B0604020202020204" pitchFamily="34" charset="0"/>
              </a:rPr>
              <a:t>© AP</a:t>
            </a:r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val="738648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TM10001105[[fn=Oříznutí]]</Template>
  <TotalTime>21718</TotalTime>
  <Words>367</Words>
  <Application>Microsoft Office PowerPoint</Application>
  <PresentationFormat>Širokoúhlá obrazovka</PresentationFormat>
  <Paragraphs>97</Paragraphs>
  <Slides>14</Slides>
  <Notes>12</Notes>
  <HiddenSlides>0</HiddenSlides>
  <MMClips>9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8" baseType="lpstr">
      <vt:lpstr>Arial</vt:lpstr>
      <vt:lpstr>Calibri</vt:lpstr>
      <vt:lpstr>Franklin Gothic Book</vt:lpstr>
      <vt:lpstr>Crop</vt:lpstr>
      <vt:lpstr>Retrospektivní antropologie</vt:lpstr>
      <vt:lpstr>Okolnosti původu lidských koster</vt:lpstr>
      <vt:lpstr>Archeologický kontext</vt:lpstr>
      <vt:lpstr>Prezentace aplikace PowerPoint</vt:lpstr>
      <vt:lpstr>Forenzní kontext</vt:lpstr>
      <vt:lpstr>Otázky v terénu</vt:lpstr>
      <vt:lpstr>Lidské nebo zvířecí kosti</vt:lpstr>
      <vt:lpstr>Nespálené x spálené</vt:lpstr>
      <vt:lpstr>Počet jedinců</vt:lpstr>
      <vt:lpstr>MNI = minimální počet jedinců</vt:lpstr>
      <vt:lpstr>Primární a sekundární pohřeb</vt:lpstr>
      <vt:lpstr>Jak došlo k dekompozici měkkých tkání?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Retrospektivní antropologie</dc:title>
  <dc:creator>Anna Pankowska</dc:creator>
  <cp:lastModifiedBy>martin.buk@tiscali.cz</cp:lastModifiedBy>
  <cp:revision>155</cp:revision>
  <dcterms:created xsi:type="dcterms:W3CDTF">2018-09-25T07:47:17Z</dcterms:created>
  <dcterms:modified xsi:type="dcterms:W3CDTF">2023-02-16T14:17:08Z</dcterms:modified>
</cp:coreProperties>
</file>