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7" r:id="rId3"/>
    <p:sldId id="298" r:id="rId4"/>
    <p:sldId id="299" r:id="rId5"/>
    <p:sldId id="300" r:id="rId6"/>
    <p:sldId id="301" r:id="rId7"/>
    <p:sldId id="302" r:id="rId8"/>
    <p:sldId id="303" r:id="rId9"/>
    <p:sldId id="304" r:id="rId10"/>
    <p:sldId id="305" r:id="rId11"/>
    <p:sldId id="306" r:id="rId12"/>
    <p:sldId id="307" r:id="rId13"/>
    <p:sldId id="308" r:id="rId14"/>
    <p:sldId id="309" r:id="rId15"/>
    <p:sldId id="310" r:id="rId16"/>
    <p:sldId id="311" r:id="rId17"/>
    <p:sldId id="312" r:id="rId18"/>
    <p:sldId id="313" r:id="rId19"/>
    <p:sldId id="314" r:id="rId20"/>
    <p:sldId id="315" r:id="rId21"/>
    <p:sldId id="316" r:id="rId22"/>
    <p:sldId id="317" r:id="rId23"/>
    <p:sldId id="318" r:id="rId24"/>
    <p:sldId id="319" r:id="rId25"/>
    <p:sldId id="320" r:id="rId26"/>
    <p:sldId id="321" r:id="rId27"/>
    <p:sldId id="322" r:id="rId28"/>
    <p:sldId id="323" r:id="rId29"/>
    <p:sldId id="324" r:id="rId30"/>
    <p:sldId id="325" r:id="rId31"/>
    <p:sldId id="326" r:id="rId32"/>
    <p:sldId id="327" r:id="rId33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358" y="8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11/29/2022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11/29/2022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cohesiondata.ec.europa.eu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cohesiondata.ec.europa.eu/stories/s/2021-2027-EU-allocations-available-for-programming/2w8s-ci3y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5543" y="2319254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927100" y="2943225"/>
            <a:ext cx="9278797" cy="1277273"/>
          </a:xfrm>
        </p:spPr>
        <p:txBody>
          <a:bodyPr/>
          <a:lstStyle/>
          <a:p>
            <a:r>
              <a:rPr lang="cs-CZ" sz="4800" dirty="0"/>
              <a:t>Politika soudržnosti 2021 - 2027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</p:spTree>
  </p:cSld>
  <p:clrMapOvr>
    <a:masterClrMapping/>
  </p:clrMapOvr>
  <p:transition>
    <p:push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/>
          <a:srcRect l="33856" t="24059" r="14563" b="4047"/>
          <a:stretch/>
        </p:blipFill>
        <p:spPr>
          <a:xfrm>
            <a:off x="681901" y="30307"/>
            <a:ext cx="8975848" cy="6646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140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ChangeAspect="1"/>
          </p:cNvPicPr>
          <p:nvPr/>
        </p:nvPicPr>
        <p:blipFill rotWithShape="1">
          <a:blip r:embed="rId2"/>
          <a:srcRect l="34999" t="24706" r="12501" b="4472"/>
          <a:stretch/>
        </p:blipFill>
        <p:spPr>
          <a:xfrm>
            <a:off x="1155700" y="276225"/>
            <a:ext cx="8587372" cy="6154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820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ChangeAspect="1"/>
          </p:cNvPicPr>
          <p:nvPr/>
        </p:nvPicPr>
        <p:blipFill rotWithShape="1">
          <a:blip r:embed="rId2"/>
          <a:srcRect l="19007" t="19679" r="19841"/>
          <a:stretch/>
        </p:blipFill>
        <p:spPr>
          <a:xfrm>
            <a:off x="688828" y="200025"/>
            <a:ext cx="9076525" cy="6333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669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ChangeAspect="1"/>
          </p:cNvPicPr>
          <p:nvPr/>
        </p:nvPicPr>
        <p:blipFill rotWithShape="1">
          <a:blip r:embed="rId2"/>
          <a:srcRect l="21486" t="50789" r="4966" b="8768"/>
          <a:stretch/>
        </p:blipFill>
        <p:spPr>
          <a:xfrm>
            <a:off x="882203" y="2257425"/>
            <a:ext cx="8928992" cy="2608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964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5"/>
          <p:cNvPicPr>
            <a:picLocks noChangeAspect="1"/>
          </p:cNvPicPr>
          <p:nvPr/>
        </p:nvPicPr>
        <p:blipFill rotWithShape="1">
          <a:blip r:embed="rId2"/>
          <a:srcRect l="21015" t="21529" r="23525" b="966"/>
          <a:stretch/>
        </p:blipFill>
        <p:spPr>
          <a:xfrm>
            <a:off x="1155700" y="200025"/>
            <a:ext cx="8620387" cy="6399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4287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ChangeAspect="1"/>
          </p:cNvPicPr>
          <p:nvPr/>
        </p:nvPicPr>
        <p:blipFill rotWithShape="1">
          <a:blip r:embed="rId2"/>
          <a:srcRect l="20999" t="32942" r="32626" b="12706"/>
          <a:stretch/>
        </p:blipFill>
        <p:spPr>
          <a:xfrm>
            <a:off x="737319" y="885825"/>
            <a:ext cx="9040275" cy="562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8085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ChangeAspect="1"/>
          </p:cNvPicPr>
          <p:nvPr/>
        </p:nvPicPr>
        <p:blipFill rotWithShape="1">
          <a:blip r:embed="rId2"/>
          <a:srcRect l="21487" t="22000" r="22320" b="6446"/>
          <a:stretch/>
        </p:blipFill>
        <p:spPr>
          <a:xfrm>
            <a:off x="850900" y="581025"/>
            <a:ext cx="8835069" cy="597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105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ChangeAspect="1"/>
          </p:cNvPicPr>
          <p:nvPr/>
        </p:nvPicPr>
        <p:blipFill rotWithShape="1">
          <a:blip r:embed="rId2"/>
          <a:srcRect l="21668" t="51569" r="33331" b="4509"/>
          <a:stretch/>
        </p:blipFill>
        <p:spPr>
          <a:xfrm>
            <a:off x="1003300" y="1266825"/>
            <a:ext cx="8856984" cy="4592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9233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ChangeAspect="1"/>
          </p:cNvPicPr>
          <p:nvPr/>
        </p:nvPicPr>
        <p:blipFill rotWithShape="1">
          <a:blip r:embed="rId2"/>
          <a:srcRect l="21015" t="30222" r="28566" b="15999"/>
          <a:stretch/>
        </p:blipFill>
        <p:spPr>
          <a:xfrm>
            <a:off x="899145" y="1038225"/>
            <a:ext cx="8895107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2216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492443"/>
          </a:xfrm>
        </p:spPr>
        <p:txBody>
          <a:bodyPr/>
          <a:lstStyle/>
          <a:p>
            <a:r>
              <a:rPr lang="cs-CZ" sz="3200" dirty="0">
                <a:latin typeface="Arial" panose="020B0604020202020204" pitchFamily="34" charset="0"/>
                <a:cs typeface="Arial" panose="020B0604020202020204" pitchFamily="34" charset="0"/>
              </a:rPr>
              <a:t>Individuálnější přístup k regionálnímu rozvoji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40783" y="1952625"/>
            <a:ext cx="9278797" cy="5078313"/>
          </a:xfrm>
        </p:spPr>
        <p:txBody>
          <a:bodyPr/>
          <a:lstStyle/>
          <a:p>
            <a:r>
              <a:rPr lang="cs-CZ" sz="2400" b="1" dirty="0"/>
              <a:t>- Politika soudržnosti pokračuje v investicích do všech regionů</a:t>
            </a:r>
            <a:r>
              <a:rPr lang="cs-CZ" sz="2400" dirty="0"/>
              <a:t>, stále na základě 3 kategorií (méně rozvinuté, přechodové, více rozvinuté).</a:t>
            </a:r>
          </a:p>
          <a:p>
            <a:r>
              <a:rPr lang="cs-CZ" sz="2400" b="1" dirty="0"/>
              <a:t>- Metoda přidělování prostředků je i nadále převážně založena na HDP na obyvatele. Jsou doplněna nová kritéria</a:t>
            </a:r>
            <a:r>
              <a:rPr lang="cs-CZ" sz="2400" dirty="0"/>
              <a:t> (nezaměstnanost mladých lidí, nízká úroveň vzdělání, změna klimatu a přijímání a integrace migrantů), </a:t>
            </a:r>
            <a:r>
              <a:rPr lang="cs-CZ" sz="2400" b="1" dirty="0"/>
              <a:t>aby byla lépe zohledněna místní realita</a:t>
            </a:r>
            <a:r>
              <a:rPr lang="cs-CZ" sz="2400" dirty="0"/>
              <a:t>. Nejvzdálenější regiony budou i nadále těžit ze speciální podpory EU.</a:t>
            </a:r>
          </a:p>
          <a:p>
            <a:r>
              <a:rPr lang="cs-CZ" sz="2400" dirty="0"/>
              <a:t>- Politika soudržnosti dále </a:t>
            </a:r>
            <a:r>
              <a:rPr lang="cs-CZ" sz="2400" b="1" dirty="0"/>
              <a:t>podporuje místně vedené strategie rozvoje a dává při řízení finančních prostředků odpovědnost místním orgánům</a:t>
            </a:r>
            <a:r>
              <a:rPr lang="cs-CZ" sz="2400" dirty="0"/>
              <a:t>. Rovněž je posílen městský rozměr politiky soudržnosti; </a:t>
            </a:r>
            <a:r>
              <a:rPr lang="cs-CZ" sz="2400" b="1" dirty="0"/>
              <a:t>6 % z EFRR je vyčleněno na udržitelný rozvoj měst</a:t>
            </a:r>
            <a:r>
              <a:rPr lang="cs-CZ" sz="2400" dirty="0"/>
              <a:t> a zřizuje se nový program pro městské orgány </a:t>
            </a:r>
            <a:r>
              <a:rPr lang="cs-CZ" sz="2400" b="1" dirty="0"/>
              <a:t>Evropská městská iniciativa</a:t>
            </a:r>
            <a:r>
              <a:rPr lang="cs-CZ" sz="2400" dirty="0"/>
              <a:t>, který bude sloužit k navazování kontaktů a budování kapacit.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132253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1107996"/>
          </a:xfrm>
        </p:spPr>
        <p:txBody>
          <a:bodyPr/>
          <a:lstStyle/>
          <a:p>
            <a:r>
              <a:rPr lang="cs-CZ" sz="3600" dirty="0">
                <a:latin typeface="Arial" panose="020B0604020202020204" pitchFamily="34" charset="0"/>
                <a:cs typeface="Arial" panose="020B0604020202020204" pitchFamily="34" charset="0"/>
              </a:rPr>
              <a:t>Zjednodušení: méně pravidel, která jsou navíc stručnější a jasnější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30392" y="2638425"/>
            <a:ext cx="9278797" cy="3600986"/>
          </a:xfrm>
        </p:spPr>
        <p:txBody>
          <a:bodyPr/>
          <a:lstStyle/>
          <a:p>
            <a:r>
              <a:rPr lang="cs-CZ" sz="2400" dirty="0"/>
              <a:t>Pro podniky a podnikatele, kteří dostávají podporu z EU, nabízí nový rámec </a:t>
            </a:r>
            <a:r>
              <a:rPr lang="cs-CZ" sz="2400" b="1" dirty="0"/>
              <a:t>méně byrokracie s jednoduššími možnostmi žádostí o platby</a:t>
            </a:r>
            <a:r>
              <a:rPr lang="cs-CZ" sz="2400" dirty="0"/>
              <a:t> za použití zjednodušeného vykazování nákladů. </a:t>
            </a:r>
          </a:p>
          <a:p>
            <a:r>
              <a:rPr lang="cs-CZ" sz="2400" dirty="0"/>
              <a:t>K usnadnění synergií </a:t>
            </a:r>
            <a:r>
              <a:rPr lang="cs-CZ" sz="2400" b="1" dirty="0"/>
              <a:t>se na 7 fondů EU </a:t>
            </a:r>
            <a:r>
              <a:rPr lang="cs-CZ" sz="2400" b="1" dirty="0" smtClean="0"/>
              <a:t>realizovaných  </a:t>
            </a:r>
            <a:r>
              <a:rPr lang="cs-CZ" sz="2400" b="1" dirty="0"/>
              <a:t>v partnerství s členskými státy</a:t>
            </a:r>
            <a:r>
              <a:rPr lang="cs-CZ" sz="2400" dirty="0"/>
              <a:t> (tzv. „sdílené řízení“)   </a:t>
            </a:r>
            <a:r>
              <a:rPr lang="cs-CZ" sz="2400" b="1" dirty="0"/>
              <a:t>nyní vztahuje jeden soubor pravidel</a:t>
            </a:r>
            <a:r>
              <a:rPr lang="cs-CZ" sz="2400" dirty="0"/>
              <a:t>.        </a:t>
            </a:r>
          </a:p>
          <a:p>
            <a:r>
              <a:rPr lang="cs-CZ" sz="2400" dirty="0"/>
              <a:t>Komise rovněž navrhuje </a:t>
            </a:r>
            <a:r>
              <a:rPr lang="cs-CZ" sz="2400" b="1" dirty="0"/>
              <a:t>mírnější kontroly</a:t>
            </a:r>
            <a:r>
              <a:rPr lang="cs-CZ" sz="2400" dirty="0"/>
              <a:t> u programů </a:t>
            </a:r>
            <a:r>
              <a:rPr lang="cs-CZ" sz="2400" dirty="0" smtClean="0"/>
              <a:t>s </a:t>
            </a:r>
            <a:r>
              <a:rPr lang="cs-CZ" sz="2400" dirty="0"/>
              <a:t>dobrými výsledky a současně větší </a:t>
            </a:r>
            <a:r>
              <a:rPr lang="cs-CZ" sz="2400" dirty="0" smtClean="0"/>
              <a:t>spolehnutí na </a:t>
            </a:r>
            <a:r>
              <a:rPr lang="cs-CZ" sz="2400" dirty="0"/>
              <a:t>vnitrostátní systémy a </a:t>
            </a:r>
            <a:r>
              <a:rPr lang="cs-CZ" sz="2400" dirty="0" smtClean="0"/>
              <a:t>rozšíření</a:t>
            </a:r>
            <a:r>
              <a:rPr lang="cs-CZ" sz="2400" dirty="0"/>
              <a:t> </a:t>
            </a:r>
            <a:r>
              <a:rPr lang="cs-CZ" sz="2400" b="1" dirty="0"/>
              <a:t>zásady „jednoho auditu“</a:t>
            </a:r>
            <a:r>
              <a:rPr lang="cs-CZ" sz="2400" dirty="0"/>
              <a:t>, aby se zabránilo duplikaci kontrol.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082237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492443"/>
          </a:xfrm>
        </p:spPr>
        <p:txBody>
          <a:bodyPr/>
          <a:lstStyle/>
          <a:p>
            <a:r>
              <a:rPr lang="cs-CZ" sz="3200" dirty="0">
                <a:latin typeface="Arial" panose="020B0604020202020204" pitchFamily="34" charset="0"/>
                <a:cs typeface="Arial" panose="020B0604020202020204" pitchFamily="34" charset="0"/>
              </a:rPr>
              <a:t>Pružnější rámec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4339650"/>
          </a:xfrm>
        </p:spPr>
        <p:txBody>
          <a:bodyPr/>
          <a:lstStyle/>
          <a:p>
            <a:r>
              <a:rPr lang="cs-CZ" sz="2400" dirty="0"/>
              <a:t>Nový rámec kombinuje nezbytnou stabilitu pro plánování investic s náležitou úrovní rozpočtové flexibility, aby bylo možné reagovat na nepředvídané události. </a:t>
            </a:r>
            <a:r>
              <a:rPr lang="cs-CZ" sz="2400" b="1" dirty="0"/>
              <a:t>Přezkumem v polovině období se zjistí, zda jsou v programech pro poslední dva roky období financování zapotřebí změny</a:t>
            </a:r>
            <a:r>
              <a:rPr lang="cs-CZ" sz="2400" dirty="0"/>
              <a:t>, na základě nově vzniklých priorit, výkonnosti programů a nejaktuálnějších doporučení pro jednotlivé země.</a:t>
            </a:r>
          </a:p>
          <a:p>
            <a:endParaRPr lang="cs-CZ" sz="2400" dirty="0"/>
          </a:p>
          <a:p>
            <a:r>
              <a:rPr lang="cs-CZ" sz="2400" dirty="0"/>
              <a:t>V rámci určitých mezí </a:t>
            </a:r>
            <a:r>
              <a:rPr lang="cs-CZ" sz="2400" b="1" dirty="0"/>
              <a:t>budou možné převody zdrojů mezi programy</a:t>
            </a:r>
            <a:r>
              <a:rPr lang="cs-CZ" sz="2400" dirty="0"/>
              <a:t>, aniž by bylo zapotřebí formálního souhlasu Komise. Zvláštní ustanovení usnadní v případě přírodní katastrofy zmobilizovat finanční prostředky EU ještě tentýž den.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905019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1107996"/>
          </a:xfrm>
        </p:spPr>
        <p:txBody>
          <a:bodyPr/>
          <a:lstStyle/>
          <a:p>
            <a:r>
              <a:rPr lang="cs-CZ" sz="3600" dirty="0">
                <a:latin typeface="Arial" panose="020B0604020202020204" pitchFamily="34" charset="0"/>
                <a:cs typeface="Arial" panose="020B0604020202020204" pitchFamily="34" charset="0"/>
              </a:rPr>
              <a:t>Posílená vazba na evropský semestr a správu ekonomických záležitostí Unie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69900" y="2333625"/>
            <a:ext cx="9278797" cy="4708981"/>
          </a:xfrm>
        </p:spPr>
        <p:txBody>
          <a:bodyPr/>
          <a:lstStyle/>
          <a:p>
            <a:r>
              <a:rPr lang="cs-CZ" sz="2400" b="1" dirty="0"/>
              <a:t>Politika soudržnosti podporuje reformy pro vytvoření investičně příznivého prostředí</a:t>
            </a:r>
            <a:r>
              <a:rPr lang="cs-CZ" sz="2400" dirty="0"/>
              <a:t>, v němž mohou podniky prosperovat. Bude zajištěna plná doplňkovost a koordinace      s novým, posíleným programem na podporu reforem.</a:t>
            </a:r>
          </a:p>
          <a:p>
            <a:endParaRPr lang="cs-CZ" sz="2400" dirty="0"/>
          </a:p>
          <a:p>
            <a:r>
              <a:rPr lang="cs-CZ" sz="2400" dirty="0"/>
              <a:t>V průběhu rozpočtového období budou dvakrát zohledněna doporučení pro jednotlivé země vydaná v kontextu evropského semestru: na začátku, pro koncipování programů politiky soudržnosti a při přezkumu v polovině období. V zájmu dalšího nastavení správných podmínek pro růst a tvorbu pracovních míst </a:t>
            </a:r>
            <a:r>
              <a:rPr lang="cs-CZ" sz="2400" b="1" dirty="0"/>
              <a:t>pomohou nové „základní“ podmínky odstranit překážky pro investice</a:t>
            </a:r>
            <a:r>
              <a:rPr lang="cs-CZ" sz="2400" dirty="0"/>
              <a:t>. Jejich uplatňování bude během celého finančního období monitorováno.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413287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1107996"/>
          </a:xfrm>
        </p:spPr>
        <p:txBody>
          <a:bodyPr/>
          <a:lstStyle/>
          <a:p>
            <a:r>
              <a:rPr lang="cs-CZ" sz="3600" dirty="0">
                <a:latin typeface="Arial" panose="020B0604020202020204" pitchFamily="34" charset="0"/>
                <a:cs typeface="Arial" panose="020B0604020202020204" pitchFamily="34" charset="0"/>
              </a:rPr>
              <a:t>Více příležitostí pro synergie v rámci souboru nástrojů rozpočtu EU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22300" y="2714625"/>
            <a:ext cx="9278797" cy="3600986"/>
          </a:xfrm>
        </p:spPr>
        <p:txBody>
          <a:bodyPr/>
          <a:lstStyle/>
          <a:p>
            <a:r>
              <a:rPr lang="cs-CZ" sz="2400" dirty="0"/>
              <a:t>Existence jednoho souboru pravidel pro fondy politiky soudržnosti a Azylový a migrační fond usnadní vytváření </a:t>
            </a:r>
            <a:r>
              <a:rPr lang="cs-CZ" sz="2400" b="1" dirty="0"/>
              <a:t>místních strategií integrace migrantů podporovaných ze zdrojů EU využívaných v součinnosti.</a:t>
            </a:r>
            <a:r>
              <a:rPr lang="cs-CZ" sz="2400" dirty="0"/>
              <a:t> </a:t>
            </a:r>
          </a:p>
          <a:p>
            <a:endParaRPr lang="cs-CZ" sz="2400" dirty="0"/>
          </a:p>
          <a:p>
            <a:r>
              <a:rPr lang="cs-CZ" sz="2400" dirty="0"/>
              <a:t>Azylový a migrační fond se zaměří na krátkodobé potřeby migrantů při příjezdu, zatímco politika soudržnosti bude podporovat jejich sociální a profesní začlenění. Mimo rámec zmíněného jednoho souboru pravidel budou usnadněny synergie s dalšími nástroji EU, jako jsou </a:t>
            </a:r>
            <a:r>
              <a:rPr lang="cs-CZ" sz="2400" b="1" dirty="0"/>
              <a:t>společná zemědělská politika, Horizont Evropa, program LIFE nebo Erasmus+.</a:t>
            </a:r>
            <a:endParaRPr lang="cs-CZ" sz="24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010404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74700" y="657225"/>
            <a:ext cx="9278797" cy="1661993"/>
          </a:xfrm>
        </p:spPr>
        <p:txBody>
          <a:bodyPr/>
          <a:lstStyle/>
          <a:p>
            <a:r>
              <a:rPr lang="cs-CZ" sz="3600" dirty="0" err="1">
                <a:latin typeface="Arial" panose="020B0604020202020204" pitchFamily="34" charset="0"/>
                <a:cs typeface="Arial" panose="020B0604020202020204" pitchFamily="34" charset="0"/>
              </a:rPr>
              <a:t>Interreg</a:t>
            </a:r>
            <a:r>
              <a:rPr lang="cs-CZ" sz="3600" dirty="0">
                <a:latin typeface="Arial" panose="020B0604020202020204" pitchFamily="34" charset="0"/>
                <a:cs typeface="Arial" panose="020B0604020202020204" pitchFamily="34" charset="0"/>
              </a:rPr>
              <a:t>: odstranění přeshraničních překážek a podpora meziregionálních inovačních projektů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2311425"/>
            <a:ext cx="9278797" cy="3693319"/>
          </a:xfrm>
        </p:spPr>
        <p:txBody>
          <a:bodyPr/>
          <a:lstStyle/>
          <a:p>
            <a:r>
              <a:rPr lang="cs-CZ" sz="2400" dirty="0"/>
              <a:t>Meziregionální a přeshraniční spolupráci usnadní nová možnost</a:t>
            </a:r>
            <a:r>
              <a:rPr lang="cs-CZ" sz="2400" dirty="0" smtClean="0"/>
              <a:t>, </a:t>
            </a:r>
            <a:r>
              <a:rPr lang="cs-CZ" sz="2400" dirty="0"/>
              <a:t>na jejímž základě region může použít části svého vlastního přídělu na financování projektů kdekoli v Evropě společně s dalšími regiony.</a:t>
            </a:r>
          </a:p>
          <a:p>
            <a:endParaRPr lang="cs-CZ" sz="2400" dirty="0"/>
          </a:p>
          <a:p>
            <a:r>
              <a:rPr lang="cs-CZ" sz="2400" dirty="0"/>
              <a:t>Nová generace programů meziregionální a přeshraniční spolupráce (tzv. </a:t>
            </a:r>
            <a:r>
              <a:rPr lang="cs-CZ" sz="2400" b="1" dirty="0"/>
              <a:t>„</a:t>
            </a:r>
            <a:r>
              <a:rPr lang="cs-CZ" sz="2400" b="1" dirty="0" err="1"/>
              <a:t>Interreg</a:t>
            </a:r>
            <a:r>
              <a:rPr lang="cs-CZ" sz="2400" b="1" dirty="0"/>
              <a:t>“</a:t>
            </a:r>
            <a:r>
              <a:rPr lang="cs-CZ" sz="2400" dirty="0"/>
              <a:t>) pomůže členským státům překonat </a:t>
            </a:r>
            <a:r>
              <a:rPr lang="cs-CZ" sz="2400" b="1" dirty="0"/>
              <a:t>přeshraniční překážky</a:t>
            </a:r>
            <a:r>
              <a:rPr lang="cs-CZ" sz="2400" dirty="0"/>
              <a:t> a rozvíjet </a:t>
            </a:r>
            <a:r>
              <a:rPr lang="cs-CZ" sz="2400" b="1" dirty="0"/>
              <a:t>společné služby</a:t>
            </a:r>
            <a:r>
              <a:rPr lang="cs-CZ" sz="2400" dirty="0"/>
              <a:t>. Komise navrhuje nový nástroj pro příhraniční regiony a země mající zájem o harmonizaci svých právních rámců, </a:t>
            </a:r>
            <a:r>
              <a:rPr lang="cs-CZ" sz="2400" b="1" dirty="0"/>
              <a:t>Evropský přeshraniční mechanismus</a:t>
            </a:r>
            <a:r>
              <a:rPr lang="cs-CZ" sz="2400" dirty="0"/>
              <a:t>.</a:t>
            </a:r>
          </a:p>
          <a:p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0157341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984885"/>
          </a:xfrm>
        </p:spPr>
        <p:txBody>
          <a:bodyPr/>
          <a:lstStyle/>
          <a:p>
            <a:r>
              <a:rPr lang="cs-CZ" sz="3200" dirty="0" err="1">
                <a:latin typeface="Arial" panose="020B0604020202020204" pitchFamily="34" charset="0"/>
                <a:cs typeface="Arial" panose="020B0604020202020204" pitchFamily="34" charset="0"/>
              </a:rPr>
              <a:t>Interreg</a:t>
            </a:r>
            <a:r>
              <a:rPr lang="cs-CZ" sz="3200" dirty="0">
                <a:latin typeface="Arial" panose="020B0604020202020204" pitchFamily="34" charset="0"/>
                <a:cs typeface="Arial" panose="020B0604020202020204" pitchFamily="34" charset="0"/>
              </a:rPr>
              <a:t>: odstranění přeshraničních překážek a podpora meziregionálních inovačních projektů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6928" y="2638425"/>
            <a:ext cx="9278797" cy="2769989"/>
          </a:xfrm>
        </p:spPr>
        <p:txBody>
          <a:bodyPr/>
          <a:lstStyle/>
          <a:p>
            <a:r>
              <a:rPr lang="cs-CZ" sz="2400" dirty="0"/>
              <a:t>V návaznosti na úspěšnou pilotní akci v letech 2014–2020 Komise navrhuje vytvořit </a:t>
            </a:r>
            <a:r>
              <a:rPr lang="cs-CZ" sz="2400" b="1" dirty="0"/>
              <a:t>Meziregionální inovační investice</a:t>
            </a:r>
            <a:r>
              <a:rPr lang="cs-CZ" sz="2400" dirty="0"/>
              <a:t>. Regiony  s odpovídajícími přednostmi tzv. „inteligentní specializace“ dostanou větší podporu na budování </a:t>
            </a:r>
            <a:r>
              <a:rPr lang="cs-CZ" sz="2400" b="1" dirty="0"/>
              <a:t>celoevropských klastrů</a:t>
            </a:r>
            <a:r>
              <a:rPr lang="cs-CZ" sz="2400" dirty="0"/>
              <a:t> v prioritních odvětvích, jako jsou data velkého objemu, oběhové hospodářství, vyspělá výroba nebo kybernetická bezpečnost.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837015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1107996"/>
          </a:xfrm>
        </p:spPr>
        <p:txBody>
          <a:bodyPr/>
          <a:lstStyle/>
          <a:p>
            <a:r>
              <a:rPr lang="cs-CZ" sz="3600" dirty="0">
                <a:latin typeface="Arial" panose="020B0604020202020204" pitchFamily="34" charset="0"/>
                <a:cs typeface="Arial" panose="020B0604020202020204" pitchFamily="34" charset="0"/>
              </a:rPr>
              <a:t>Posílená pravidla pro lepší výkonnost investic EU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78437" y="2562225"/>
            <a:ext cx="9278797" cy="3970318"/>
          </a:xfrm>
        </p:spPr>
        <p:txBody>
          <a:bodyPr/>
          <a:lstStyle/>
          <a:p>
            <a:r>
              <a:rPr lang="cs-CZ" sz="2400" dirty="0"/>
              <a:t>Všechny programy budou mít i nadále výkonnostní rámec s vyčíslitelnými cíli (počet vytvořených pracovních míst nebo nově vybudovaný přístup k širokopásmovému připojení). </a:t>
            </a:r>
          </a:p>
          <a:p>
            <a:r>
              <a:rPr lang="cs-CZ" sz="2400" dirty="0"/>
              <a:t>Nový rámec zavádí </a:t>
            </a:r>
            <a:r>
              <a:rPr lang="cs-CZ" sz="2400" b="1" dirty="0"/>
              <a:t>výroční přezkum výkonnosti</a:t>
            </a:r>
            <a:r>
              <a:rPr lang="cs-CZ" sz="2400" dirty="0"/>
              <a:t> v podobě dialogu o dané politice mezi programovými orgány a Komisí. Výkonnost programů bude rovněž posouzena při přezkumu v polovině období. </a:t>
            </a:r>
          </a:p>
          <a:p>
            <a:r>
              <a:rPr lang="cs-CZ" sz="2400" dirty="0"/>
              <a:t>Z důvodu transparentnosti a aby občané mohli sledovat dosažený pokrok, </a:t>
            </a:r>
            <a:r>
              <a:rPr lang="cs-CZ" sz="2400" b="1" dirty="0"/>
              <a:t>budou muset členské státy jednou </a:t>
            </a:r>
            <a:r>
              <a:rPr lang="cs-CZ" sz="2400" b="1" dirty="0" smtClean="0"/>
              <a:t>za </a:t>
            </a:r>
            <a:r>
              <a:rPr lang="cs-CZ" sz="2400" b="1" dirty="0"/>
              <a:t>dva měsíce nahlašovat veškeré údaje o provádění</a:t>
            </a:r>
            <a:r>
              <a:rPr lang="cs-CZ" sz="2400" dirty="0"/>
              <a:t> a na základě toho bude automaticky </a:t>
            </a:r>
            <a:r>
              <a:rPr lang="cs-CZ" sz="2400" dirty="0" smtClean="0"/>
              <a:t>aktualizována </a:t>
            </a:r>
            <a:r>
              <a:rPr lang="cs-CZ" sz="2400" dirty="0" smtClean="0">
                <a:hlinkClick r:id="rId2"/>
              </a:rPr>
              <a:t>platforma </a:t>
            </a:r>
            <a:r>
              <a:rPr lang="cs-CZ" sz="2400" dirty="0">
                <a:hlinkClick r:id="rId2"/>
              </a:rPr>
              <a:t>otevřených dat politiky soudržnosti</a:t>
            </a:r>
            <a:r>
              <a:rPr lang="cs-CZ" sz="2400" dirty="0"/>
              <a:t>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0556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492443"/>
          </a:xfrm>
        </p:spPr>
        <p:txBody>
          <a:bodyPr/>
          <a:lstStyle/>
          <a:p>
            <a:r>
              <a:rPr lang="cs-CZ" sz="3200" dirty="0">
                <a:latin typeface="Arial" panose="020B0604020202020204" pitchFamily="34" charset="0"/>
                <a:cs typeface="Arial" panose="020B0604020202020204" pitchFamily="34" charset="0"/>
              </a:rPr>
              <a:t>Větší využívání finančních nástrojů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3600986"/>
          </a:xfrm>
        </p:spPr>
        <p:txBody>
          <a:bodyPr/>
          <a:lstStyle/>
          <a:p>
            <a:r>
              <a:rPr lang="cs-CZ" sz="2400" dirty="0"/>
              <a:t>Granty nemohou samy o sobě vyřešit výrazný nedostatek investic. Lze je ale účinně doplnit finančními nástroji, které mají pákový efekt a jsou blíže trhu. </a:t>
            </a:r>
          </a:p>
          <a:p>
            <a:r>
              <a:rPr lang="cs-CZ" sz="2400" dirty="0"/>
              <a:t>Členské státy budou moci dobrovolně převést část svých zdrojů politiky soudržnosti do nového, centrálně řízeného </a:t>
            </a:r>
            <a:r>
              <a:rPr lang="cs-CZ" sz="2400" b="1" dirty="0"/>
              <a:t>fondu </a:t>
            </a:r>
            <a:r>
              <a:rPr lang="cs-CZ" sz="2400" b="1" dirty="0" err="1"/>
              <a:t>InvestEU</a:t>
            </a:r>
            <a:r>
              <a:rPr lang="cs-CZ" sz="2400" dirty="0"/>
              <a:t>, který umožní přístup k záruce poskytované rozpočtem EU. </a:t>
            </a:r>
          </a:p>
          <a:p>
            <a:r>
              <a:rPr lang="cs-CZ" sz="2400" dirty="0"/>
              <a:t>Kombinování grantů a finančních nástrojů je zjednodušeno a nový rámec rovněž zahrnuje zvláštní ustanovení pro přilákání více soukromého kapitálu.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598601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1107996"/>
          </a:xfrm>
        </p:spPr>
        <p:txBody>
          <a:bodyPr/>
          <a:lstStyle/>
          <a:p>
            <a:r>
              <a:rPr lang="cs-CZ" sz="3600" dirty="0">
                <a:latin typeface="Arial" panose="020B0604020202020204" pitchFamily="34" charset="0"/>
                <a:cs typeface="Arial" panose="020B0604020202020204" pitchFamily="34" charset="0"/>
              </a:rPr>
              <a:t>Větší komunikační úsilí pro zlepšení viditelnosti politiky soudržnosti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714625"/>
            <a:ext cx="9278797" cy="3970318"/>
          </a:xfrm>
        </p:spPr>
        <p:txBody>
          <a:bodyPr/>
          <a:lstStyle/>
          <a:p>
            <a:r>
              <a:rPr lang="cs-CZ" sz="2400" dirty="0"/>
              <a:t>V zájmu Evropy stále bližší občanům je větší důraz kladen na nutnost lépe informovat o pozitivních výsledcích politiky soudržnosti. Členské státy a regiony mají posílené požadavky v oblasti komunikace, jako je organizace akcí u příležitosti uvedení do provozu velkých projektů financovaných EU a vypracování plánů komunikace pomocí sociálních médií.</a:t>
            </a:r>
          </a:p>
          <a:p>
            <a:endParaRPr lang="cs-CZ" sz="2400" dirty="0"/>
          </a:p>
          <a:p>
            <a:r>
              <a:rPr lang="cs-CZ" sz="2400" dirty="0"/>
              <a:t>Zároveň je zjednodušeno informování o projektech financovaných EU; bude jedno značení zahrnující všechny různé fondy EU, jeden portál zobrazující veškeré dostupné financování pro podniky a jedna databáze projektů provozovaná Komisí.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736288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Zástupný symbol pro obsah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5836" t="30383" r="39168" b="20324"/>
          <a:stretch/>
        </p:blipFill>
        <p:spPr>
          <a:xfrm>
            <a:off x="1460500" y="0"/>
            <a:ext cx="6323611" cy="6624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3323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4"/>
          <p:cNvPicPr>
            <a:picLocks noChangeAspect="1"/>
          </p:cNvPicPr>
          <p:nvPr/>
        </p:nvPicPr>
        <p:blipFill rotWithShape="1">
          <a:blip r:embed="rId2"/>
          <a:srcRect l="61133" t="24312" r="14758" b="20582"/>
          <a:stretch/>
        </p:blipFill>
        <p:spPr>
          <a:xfrm>
            <a:off x="2451100" y="0"/>
            <a:ext cx="5472608" cy="664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9015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4"/>
          <p:cNvPicPr>
            <a:picLocks noChangeAspect="1"/>
          </p:cNvPicPr>
          <p:nvPr/>
        </p:nvPicPr>
        <p:blipFill rotWithShape="1">
          <a:blip r:embed="rId2"/>
          <a:srcRect l="35301" t="24119" r="14281" b="966"/>
          <a:stretch/>
        </p:blipFill>
        <p:spPr>
          <a:xfrm>
            <a:off x="1003300" y="123825"/>
            <a:ext cx="8186008" cy="6461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1093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4"/>
          <p:cNvPicPr>
            <a:picLocks noChangeAspect="1"/>
          </p:cNvPicPr>
          <p:nvPr/>
        </p:nvPicPr>
        <p:blipFill rotWithShape="1">
          <a:blip r:embed="rId2"/>
          <a:srcRect l="34709" t="24340" r="14057" b="22772"/>
          <a:stretch/>
        </p:blipFill>
        <p:spPr>
          <a:xfrm>
            <a:off x="692292" y="885825"/>
            <a:ext cx="9031944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3910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6"/>
          <p:cNvPicPr>
            <a:picLocks noChangeAspect="1"/>
          </p:cNvPicPr>
          <p:nvPr/>
        </p:nvPicPr>
        <p:blipFill rotWithShape="1">
          <a:blip r:embed="rId2"/>
          <a:srcRect l="38841" t="24344" r="16536" b="7213"/>
          <a:stretch/>
        </p:blipFill>
        <p:spPr>
          <a:xfrm>
            <a:off x="1155700" y="12989"/>
            <a:ext cx="8064895" cy="6571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4097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5" name="Zástupný symbol pro obsah 6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8908" t="42951" r="38495" b="19401"/>
          <a:stretch/>
        </p:blipFill>
        <p:spPr>
          <a:xfrm>
            <a:off x="179512" y="149310"/>
            <a:ext cx="4904786" cy="4359810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/>
          <a:srcRect l="63388" t="25542" r="18893" b="45093"/>
          <a:stretch/>
        </p:blipFill>
        <p:spPr>
          <a:xfrm>
            <a:off x="4688529" y="2037826"/>
            <a:ext cx="5297569" cy="4664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2507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4"/>
          <p:cNvPicPr>
            <a:picLocks noChangeAspect="1"/>
          </p:cNvPicPr>
          <p:nvPr/>
        </p:nvPicPr>
        <p:blipFill rotWithShape="1">
          <a:blip r:embed="rId2"/>
          <a:srcRect l="49584" t="24327" r="3313" b="39070"/>
          <a:stretch/>
        </p:blipFill>
        <p:spPr>
          <a:xfrm>
            <a:off x="-4618" y="1190625"/>
            <a:ext cx="10371135" cy="4281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8790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ChangeAspect="1"/>
          </p:cNvPicPr>
          <p:nvPr/>
        </p:nvPicPr>
        <p:blipFill rotWithShape="1">
          <a:blip r:embed="rId2"/>
          <a:srcRect l="50425" t="21516" r="10081"/>
          <a:stretch/>
        </p:blipFill>
        <p:spPr>
          <a:xfrm>
            <a:off x="1536700" y="123825"/>
            <a:ext cx="6206901" cy="655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1078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ChangeAspect="1"/>
          </p:cNvPicPr>
          <p:nvPr/>
        </p:nvPicPr>
        <p:blipFill rotWithShape="1">
          <a:blip r:embed="rId2"/>
          <a:srcRect l="1667" t="25697" r="51665" b="16263"/>
          <a:stretch/>
        </p:blipFill>
        <p:spPr>
          <a:xfrm>
            <a:off x="707301" y="428625"/>
            <a:ext cx="8874497" cy="5863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215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ChangeAspect="1"/>
          </p:cNvPicPr>
          <p:nvPr/>
        </p:nvPicPr>
        <p:blipFill rotWithShape="1">
          <a:blip r:embed="rId2"/>
          <a:srcRect l="1674" t="21450" r="51667" b="14705"/>
          <a:stretch/>
        </p:blipFill>
        <p:spPr>
          <a:xfrm>
            <a:off x="850900" y="200025"/>
            <a:ext cx="8712968" cy="6333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9582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Zdroje informací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397031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Evropská komise (2022). </a:t>
            </a:r>
            <a:r>
              <a:rPr lang="cs-CZ" sz="2400" i="1" dirty="0"/>
              <a:t>Regionální politika. </a:t>
            </a:r>
            <a:r>
              <a:rPr lang="cs-CZ" sz="2400" dirty="0">
                <a:hlinkClick r:id="rId2"/>
              </a:rPr>
              <a:t>https://cohesiondata.ec.europa.eu/</a:t>
            </a:r>
            <a:r>
              <a:rPr lang="cs-CZ" sz="2400" dirty="0" err="1">
                <a:hlinkClick r:id="rId2"/>
              </a:rPr>
              <a:t>stories</a:t>
            </a:r>
            <a:r>
              <a:rPr lang="cs-CZ" sz="2400" dirty="0">
                <a:hlinkClick r:id="rId2"/>
              </a:rPr>
              <a:t>/s/2021-2027-EU-allocations-available-for-programming/2w8s-ci3y/</a:t>
            </a:r>
            <a:r>
              <a:rPr lang="cs-CZ" sz="24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Dotace EU (2022). </a:t>
            </a:r>
            <a:r>
              <a:rPr lang="cs-CZ" sz="2400" i="1" dirty="0"/>
              <a:t>Evropské fondy. </a:t>
            </a:r>
            <a:r>
              <a:rPr lang="cs-CZ" sz="2400" dirty="0"/>
              <a:t>https://www.dotaceeu.cz/</a:t>
            </a:r>
            <a:r>
              <a:rPr lang="cs-CZ" sz="2400" dirty="0" err="1"/>
              <a:t>cs</a:t>
            </a:r>
            <a:r>
              <a:rPr lang="cs-CZ" sz="2400" dirty="0"/>
              <a:t>/</a:t>
            </a:r>
            <a:r>
              <a:rPr lang="cs-CZ" sz="2400" dirty="0" err="1"/>
              <a:t>evropske</a:t>
            </a:r>
            <a:r>
              <a:rPr lang="cs-CZ" sz="2400" dirty="0"/>
              <a:t>-fondy-v-</a:t>
            </a:r>
            <a:r>
              <a:rPr lang="cs-CZ" sz="2400" dirty="0" err="1"/>
              <a:t>cr</a:t>
            </a:r>
            <a:r>
              <a:rPr lang="cs-CZ" sz="2400" dirty="0"/>
              <a:t>/informace-o-fondech.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Ministerstvo pro místní rozvoj. (2022). </a:t>
            </a:r>
            <a:r>
              <a:rPr lang="cs-CZ" sz="2400" i="1" dirty="0"/>
              <a:t>Abeceda fondů. </a:t>
            </a:r>
            <a:r>
              <a:rPr lang="cs-CZ" sz="2400" dirty="0"/>
              <a:t>https://www.dotaceeu.cz/getmedia/4bdc6693-acda-4210-a3c4-c5afaedff0be/ABECEDA-FONDU-EU-2021%e2%80%932027.pdf.aspx?ext=.pdf</a:t>
            </a:r>
          </a:p>
          <a:p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2927212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510</Words>
  <Application>Microsoft Office PowerPoint</Application>
  <PresentationFormat>Vlastní</PresentationFormat>
  <Paragraphs>45</Paragraphs>
  <Slides>32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32</vt:i4>
      </vt:variant>
    </vt:vector>
  </HeadingPairs>
  <TitlesOfParts>
    <vt:vector size="35" baseType="lpstr">
      <vt:lpstr>Arial</vt:lpstr>
      <vt:lpstr>Calibri</vt:lpstr>
      <vt:lpstr>Office Theme</vt:lpstr>
      <vt:lpstr>Prezentace aplikace PowerPoint</vt:lpstr>
      <vt:lpstr>Politika soudržnosti 2021 - 2027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Individuálnější přístup k regionálnímu rozvoji</vt:lpstr>
      <vt:lpstr>Zjednodušení: méně pravidel, která jsou navíc stručnější a jasnější</vt:lpstr>
      <vt:lpstr>Pružnější rámec</vt:lpstr>
      <vt:lpstr>Posílená vazba na evropský semestr a správu ekonomických záležitostí Unie</vt:lpstr>
      <vt:lpstr>Více příležitostí pro synergie v rámci souboru nástrojů rozpočtu EU</vt:lpstr>
      <vt:lpstr>Interreg: odstranění přeshraničních překážek a podpora meziregionálních inovačních projektů</vt:lpstr>
      <vt:lpstr>Interreg: odstranění přeshraničních překážek a podpora meziregionálních inovačních projektů</vt:lpstr>
      <vt:lpstr>Posílená pravidla pro lepší výkonnost investic EU</vt:lpstr>
      <vt:lpstr>Větší využívání finančních nástrojů</vt:lpstr>
      <vt:lpstr>Větší komunikační úsilí pro zlepšení viditelnosti politiky soudržnosti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Zdroje informací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astankov</cp:lastModifiedBy>
  <cp:revision>11</cp:revision>
  <dcterms:created xsi:type="dcterms:W3CDTF">2017-03-15T11:07:40Z</dcterms:created>
  <dcterms:modified xsi:type="dcterms:W3CDTF">2022-11-29T09:10:29Z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