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22" r:id="rId3"/>
    <p:sldId id="317" r:id="rId4"/>
    <p:sldId id="318" r:id="rId5"/>
    <p:sldId id="319" r:id="rId6"/>
    <p:sldId id="321" r:id="rId7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0F904D68-57BD-4A25-815D-A3CF6E53D1B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1499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1" y="504826"/>
            <a:ext cx="906780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drenáže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95409" y="1190626"/>
            <a:ext cx="9247091" cy="5774017"/>
          </a:xfrm>
        </p:spPr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cs-CZ" altLang="cs-CZ" b="1" dirty="0"/>
              <a:t>Na principu sání pod </a:t>
            </a:r>
            <a:r>
              <a:rPr lang="cs-CZ" altLang="cs-CZ" b="1" dirty="0" smtClean="0"/>
              <a:t>tlakem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Plastové </a:t>
            </a:r>
            <a:r>
              <a:rPr lang="cs-CZ" altLang="cs-CZ" b="1" dirty="0"/>
              <a:t>systémy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Tříkomorový systém plastových komor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Obsahují podvodní zámek, komoru pro kontrolu sání a sběrnou komoru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Vysoký negativní tlak (podtlak) se uvolňuje ventilem, který je umístěný v levé horní části systému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Proti přetlaku (pozitivní tlak) – automatický ventil v horní části nádoby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Hrudní drén je možné odstranit, neodvádí-li žádný vzduch a sekrece z drénu nepřesáhne 100 ml za 24 hodin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Odstranění nejčastěji probíhá na zákrokovém sále nebo na převazovně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Lékař drén musí odstranit rychle a při výdechu N, aby nedošlo k vniknutí vzduchu do hrudníku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Otvor po drénu lékař zašije, místo se komprimuje a NLZP vše sterilně zalepí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 případě potřeby NLZP odebere vzorek na K+C z konce hrudního drénu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80637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altLang="cs-CZ" dirty="0">
                <a:solidFill>
                  <a:schemeClr val="accent2"/>
                </a:solidFill>
              </a:rPr>
              <a:t>Tříkomorový systém plastových komor</a:t>
            </a:r>
            <a:br>
              <a:rPr lang="cs-CZ" altLang="cs-CZ" dirty="0">
                <a:solidFill>
                  <a:schemeClr val="accent2"/>
                </a:solidFill>
              </a:rPr>
            </a:br>
            <a:endParaRPr lang="cs-CZ" dirty="0"/>
          </a:p>
        </p:txBody>
      </p:sp>
      <p:pic>
        <p:nvPicPr>
          <p:cNvPr id="25602" name="Picture 2" descr="Drény, drenážní systémy. Mgr. Vladimíra Pekaříková, DiS. LFMU KATEDRA  OŠETŘOVATELSVÍ - PDF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952626"/>
            <a:ext cx="5508000" cy="289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NÁVOD NA POUŽIT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557800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Systém hrudní drenáže Argyle Aquaseal – Aspironi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3476625"/>
            <a:ext cx="289560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93700" y="5000625"/>
            <a:ext cx="3223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docplayer.cz/111301382-Dreny-drenazni-systemy-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5626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809625"/>
            <a:ext cx="9287598" cy="5334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drenáže</a:t>
            </a:r>
          </a:p>
        </p:txBody>
      </p:sp>
      <p:pic>
        <p:nvPicPr>
          <p:cNvPr id="276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0" y="584884"/>
            <a:ext cx="2956865" cy="2065778"/>
          </a:xfrm>
          <a:noFill/>
        </p:spPr>
      </p:pic>
      <p:sp>
        <p:nvSpPr>
          <p:cNvPr id="276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955488"/>
            <a:ext cx="8145820" cy="4112023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err="1">
                <a:solidFill>
                  <a:schemeClr val="accent2"/>
                </a:solidFill>
              </a:rPr>
              <a:t>Heimlichova</a:t>
            </a:r>
            <a:r>
              <a:rPr lang="cs-CZ" altLang="cs-CZ" b="1" dirty="0">
                <a:solidFill>
                  <a:schemeClr val="accent2"/>
                </a:solidFill>
              </a:rPr>
              <a:t> chlopeň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Používá se k odvádění tekutiny nebo vzduchu z pleurální dutiny v PNP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/>
              <a:t>Heimlichovu</a:t>
            </a:r>
            <a:r>
              <a:rPr lang="cs-CZ" altLang="cs-CZ" dirty="0"/>
              <a:t> chlopeň tvoří průhledná, pevná, plastová trubice → uvnitř trubice je gumová chlopeň, která slouží k jednosměrnému toku; na konec trubice směřující k N se napojuje chlopeň → konec se poté napojí na drén vyvedený z hrudníku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Nejčastěji je indikovaná u malých pneumotoraxů nebo u menšího </a:t>
            </a:r>
            <a:r>
              <a:rPr lang="cs-CZ" altLang="cs-CZ" dirty="0" err="1"/>
              <a:t>fluidothoraxu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Použití u </a:t>
            </a:r>
            <a:r>
              <a:rPr lang="cs-CZ" altLang="cs-CZ" dirty="0" err="1"/>
              <a:t>hemothoraxu</a:t>
            </a:r>
            <a:r>
              <a:rPr lang="cs-CZ" altLang="cs-CZ" dirty="0"/>
              <a:t> se nedoporučuje, protože by mohlo dojít k ucpání chlopně koagulem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Drenážní systém s </a:t>
            </a:r>
            <a:r>
              <a:rPr lang="cs-CZ" altLang="cs-CZ" dirty="0" err="1"/>
              <a:t>Heimlichovou</a:t>
            </a:r>
            <a:r>
              <a:rPr lang="cs-CZ" altLang="cs-CZ" dirty="0"/>
              <a:t> chlopní je vhodný spíše při transportu než k dlouhodobému použití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7480300" y="2409825"/>
            <a:ext cx="29081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https://www.argomed.cz/chlopen-heimlichova.html</a:t>
            </a:r>
          </a:p>
        </p:txBody>
      </p:sp>
    </p:spTree>
    <p:extLst>
      <p:ext uri="{BB962C8B-B14F-4D97-AF65-F5344CB8AC3E}">
        <p14:creationId xmlns:p14="http://schemas.microsoft.com/office/powerpoint/2010/main" val="338722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733425"/>
            <a:ext cx="9211398" cy="6858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drenáže</a:t>
            </a:r>
          </a:p>
        </p:txBody>
      </p:sp>
      <p:pic>
        <p:nvPicPr>
          <p:cNvPr id="2867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400" y="1388579"/>
            <a:ext cx="4803810" cy="4959620"/>
          </a:xfrm>
          <a:noFill/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1400589"/>
            <a:ext cx="3742910" cy="499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74700" y="6391720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869424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3" name="Rectangle 5"/>
          <p:cNvSpPr>
            <a:spLocks noGrp="1" noChangeArrowheads="1"/>
          </p:cNvSpPr>
          <p:nvPr>
            <p:ph type="title"/>
          </p:nvPr>
        </p:nvSpPr>
        <p:spPr>
          <a:xfrm>
            <a:off x="808990" y="294986"/>
            <a:ext cx="9075420" cy="610936"/>
          </a:xfrm>
        </p:spPr>
        <p:txBody>
          <a:bodyPr/>
          <a:lstStyle/>
          <a:p>
            <a:pPr marL="534452">
              <a:defRPr/>
            </a:pPr>
            <a:r>
              <a:rPr lang="cs-CZ" sz="3970">
                <a:solidFill>
                  <a:schemeClr val="accent1">
                    <a:tint val="83000"/>
                    <a:satMod val="150000"/>
                  </a:schemeClr>
                </a:solidFill>
              </a:rPr>
              <a:t>Pacient se zavedenou hrudní drenáží</a:t>
            </a:r>
          </a:p>
        </p:txBody>
      </p:sp>
      <p:pic>
        <p:nvPicPr>
          <p:cNvPr id="29699" name="Picture 4" descr="_21230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114425"/>
            <a:ext cx="7543593" cy="492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384300" y="62198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11408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502626" y="1636868"/>
            <a:ext cx="8245607" cy="538609"/>
          </a:xfrm>
        </p:spPr>
        <p:txBody>
          <a:bodyPr/>
          <a:lstStyle/>
          <a:p>
            <a:pPr marL="534452" algn="ctr">
              <a:defRPr/>
            </a:pPr>
            <a:r>
              <a:rPr lang="cs-CZ">
                <a:solidFill>
                  <a:schemeClr val="accent1">
                    <a:tint val="83000"/>
                    <a:satMod val="150000"/>
                  </a:schemeClr>
                </a:solidFill>
              </a:rPr>
              <a:t>Děkuji za pozornost!</a:t>
            </a:r>
          </a:p>
        </p:txBody>
      </p:sp>
    </p:spTree>
    <p:extLst>
      <p:ext uri="{BB962C8B-B14F-4D97-AF65-F5344CB8AC3E}">
        <p14:creationId xmlns:p14="http://schemas.microsoft.com/office/powerpoint/2010/main" val="25242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250</Words>
  <Application>Microsoft Office PowerPoint</Application>
  <PresentationFormat>Vlastní</PresentationFormat>
  <Paragraphs>27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Calibri</vt:lpstr>
      <vt:lpstr>Wingdings</vt:lpstr>
      <vt:lpstr>Office Theme</vt:lpstr>
      <vt:lpstr>Hrudní drenáže  </vt:lpstr>
      <vt:lpstr>Tříkomorový systém plastových komor </vt:lpstr>
      <vt:lpstr>Hrudní drenáže</vt:lpstr>
      <vt:lpstr>Hrudní drenáže</vt:lpstr>
      <vt:lpstr>Pacient se zavedenou hrudní drenáží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Galuskova Sona</dc:creator>
  <cp:lastModifiedBy>Galuskova Sona</cp:lastModifiedBy>
  <cp:revision>9</cp:revision>
  <dcterms:modified xsi:type="dcterms:W3CDTF">2022-09-05T09:38:22Z</dcterms:modified>
</cp:coreProperties>
</file>