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58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22300" y="2105025"/>
            <a:ext cx="9278797" cy="1477328"/>
          </a:xfrm>
        </p:spPr>
        <p:txBody>
          <a:bodyPr/>
          <a:lstStyle/>
          <a:p>
            <a:pPr algn="ctr"/>
            <a:r>
              <a:rPr lang="cs-CZ" sz="4800" dirty="0"/>
              <a:t>Regionální politika v Česku v období 2014-2020</a:t>
            </a:r>
            <a:endParaRPr lang="cs-CZ" sz="4800" dirty="0"/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sz="3200" dirty="0"/>
              <a:t>Strategie regionálního rozvoje ČR 2014-2020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078313"/>
          </a:xfrm>
        </p:spPr>
        <p:txBody>
          <a:bodyPr/>
          <a:lstStyle/>
          <a:p>
            <a:r>
              <a:rPr lang="cs-CZ" sz="2400" b="1" dirty="0"/>
              <a:t>Strategie regionálního rozvoje ČR 2014–2020 (dále také SRR) </a:t>
            </a:r>
            <a:r>
              <a:rPr lang="cs-CZ" sz="2400" dirty="0"/>
              <a:t>je </a:t>
            </a:r>
            <a:r>
              <a:rPr lang="cs-CZ" sz="2400" b="1" dirty="0">
                <a:solidFill>
                  <a:srgbClr val="0070C0"/>
                </a:solidFill>
              </a:rPr>
              <a:t>základním koncepčním dokumentem v oblasti regionálního rozvoje</a:t>
            </a:r>
            <a:r>
              <a:rPr lang="cs-CZ" sz="2400" dirty="0"/>
              <a:t>. Dle zákona č. 248/2000 Sb., o podpoře regionálního rozvoje formuluje přístup státu k podpoře regionálního rozvoje, poskytuje potřebná východiska a stanovuje rozvojové cíle a zásady pro vypracování regionálních programů rozvoje. </a:t>
            </a:r>
            <a:endParaRPr lang="cs-CZ" sz="2400" b="1" dirty="0"/>
          </a:p>
          <a:p>
            <a:r>
              <a:rPr lang="cs-CZ" sz="2400" b="1" dirty="0"/>
              <a:t>SRR je nástrojem realizace regionální politiky a koordinace působení ostatních veřejných politik na regionální rozvoj. </a:t>
            </a:r>
          </a:p>
          <a:p>
            <a:r>
              <a:rPr lang="cs-CZ" sz="2400" b="1" dirty="0"/>
              <a:t>SRR propojuje odvětvová hlediska (témata a priority) s územními aspekty</a:t>
            </a:r>
            <a:r>
              <a:rPr lang="cs-CZ" sz="2400" dirty="0" smtClean="0"/>
              <a:t>.</a:t>
            </a:r>
            <a:endParaRPr lang="cs-CZ" sz="2400" dirty="0"/>
          </a:p>
          <a:p>
            <a:r>
              <a:rPr lang="cs-CZ" sz="2400" dirty="0"/>
              <a:t>Z časového hlediska jde o </a:t>
            </a:r>
            <a:r>
              <a:rPr lang="cs-CZ" sz="2400" b="1" dirty="0"/>
              <a:t>střednědobý dokument</a:t>
            </a:r>
            <a:r>
              <a:rPr lang="cs-CZ" sz="2400" dirty="0"/>
              <a:t>, jenž obsahuje dlouhodobý pohled na regionální rozvoj ČR (dlouhodobá vize) i krátkodobé realizační kroky.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155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1" t="16178" r="15977" b="12653"/>
          <a:stretch/>
        </p:blipFill>
        <p:spPr bwMode="auto">
          <a:xfrm>
            <a:off x="1386259" y="37234"/>
            <a:ext cx="7920880" cy="6629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7097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7" t="19772" r="14565" b="17493"/>
          <a:stretch/>
        </p:blipFill>
        <p:spPr bwMode="auto">
          <a:xfrm>
            <a:off x="622300" y="809625"/>
            <a:ext cx="8951273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240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3" t="13840" r="14239" b="5269"/>
          <a:stretch/>
        </p:blipFill>
        <p:spPr bwMode="auto">
          <a:xfrm>
            <a:off x="709610" y="428625"/>
            <a:ext cx="8598903" cy="606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703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8" t="18694" r="18805" b="1649"/>
          <a:stretch/>
        </p:blipFill>
        <p:spPr bwMode="auto">
          <a:xfrm>
            <a:off x="546100" y="16452"/>
            <a:ext cx="8987910" cy="666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451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0" t="12223" r="16196" b="11606"/>
          <a:stretch/>
        </p:blipFill>
        <p:spPr bwMode="auto">
          <a:xfrm>
            <a:off x="546100" y="733425"/>
            <a:ext cx="8758628" cy="6010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539551" y="67829"/>
            <a:ext cx="3203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 smtClean="0"/>
              <a:t>Vybavenost území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147036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sz="3200" dirty="0"/>
              <a:t>Index regionální konkurenceschopnosti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384995"/>
          </a:xfrm>
        </p:spPr>
        <p:txBody>
          <a:bodyPr/>
          <a:lstStyle/>
          <a:p>
            <a:r>
              <a:rPr lang="cs-CZ" sz="2400" dirty="0"/>
              <a:t>Pro hodnocení disparit - 32 ukazatelů</a:t>
            </a:r>
          </a:p>
          <a:p>
            <a:endParaRPr lang="cs-CZ" sz="2400" dirty="0"/>
          </a:p>
          <a:p>
            <a:r>
              <a:rPr lang="cs-CZ" sz="2400" dirty="0"/>
              <a:t>Základní sub-index (basic)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7" t="35771" r="13261" b="19118"/>
          <a:stretch/>
        </p:blipFill>
        <p:spPr bwMode="auto">
          <a:xfrm>
            <a:off x="821761" y="3324225"/>
            <a:ext cx="904987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650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77218"/>
          </a:xfrm>
        </p:spPr>
        <p:txBody>
          <a:bodyPr/>
          <a:lstStyle/>
          <a:p>
            <a:r>
              <a:rPr lang="cs-CZ" dirty="0"/>
              <a:t>sub-index efektivnosti (</a:t>
            </a:r>
            <a:r>
              <a:rPr lang="cs-CZ" dirty="0" err="1"/>
              <a:t>efficiency</a:t>
            </a:r>
            <a:r>
              <a:rPr lang="cs-CZ" dirty="0"/>
              <a:t>)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4" t="23548" r="13369" b="13702"/>
          <a:stretch/>
        </p:blipFill>
        <p:spPr bwMode="auto">
          <a:xfrm>
            <a:off x="546100" y="1952625"/>
            <a:ext cx="8746062" cy="4626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747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2318" y="816787"/>
            <a:ext cx="9278797" cy="1077218"/>
          </a:xfrm>
        </p:spPr>
        <p:txBody>
          <a:bodyPr/>
          <a:lstStyle/>
          <a:p>
            <a:r>
              <a:rPr lang="cs-CZ" dirty="0"/>
              <a:t>sub-index inovací (</a:t>
            </a:r>
            <a:r>
              <a:rPr lang="cs-CZ" dirty="0" err="1"/>
              <a:t>innovationen</a:t>
            </a:r>
            <a:r>
              <a:rPr lang="cs-CZ" dirty="0"/>
              <a:t>)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6" t="15639" r="13369" b="6977"/>
          <a:stretch/>
        </p:blipFill>
        <p:spPr bwMode="auto">
          <a:xfrm>
            <a:off x="546100" y="1347603"/>
            <a:ext cx="8820472" cy="5770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120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 t="15279" r="15001" b="8287"/>
          <a:stretch/>
        </p:blipFill>
        <p:spPr bwMode="auto">
          <a:xfrm>
            <a:off x="927100" y="276225"/>
            <a:ext cx="9151449" cy="611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966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7" t="15818" r="21957" b="13178"/>
          <a:stretch/>
        </p:blipFill>
        <p:spPr bwMode="auto">
          <a:xfrm>
            <a:off x="1040781" y="352425"/>
            <a:ext cx="8611835" cy="598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371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7" t="21211" r="22174" b="13527"/>
          <a:stretch/>
        </p:blipFill>
        <p:spPr bwMode="auto">
          <a:xfrm>
            <a:off x="546100" y="657225"/>
            <a:ext cx="9061504" cy="580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537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4327" y="391926"/>
            <a:ext cx="9278797" cy="1107996"/>
          </a:xfrm>
        </p:spPr>
        <p:txBody>
          <a:bodyPr/>
          <a:lstStyle/>
          <a:p>
            <a:r>
              <a:rPr lang="pl-PL" sz="3600" dirty="0"/>
              <a:t>Struktura podpory podle operačních programů realizovaných v období 2007 - 2013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2" t="11903" r="13012" b="34467"/>
          <a:stretch/>
        </p:blipFill>
        <p:spPr bwMode="auto">
          <a:xfrm>
            <a:off x="774700" y="1618959"/>
            <a:ext cx="8654603" cy="3953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9" t="60577" r="15001" b="21564"/>
          <a:stretch/>
        </p:blipFill>
        <p:spPr bwMode="auto">
          <a:xfrm>
            <a:off x="794327" y="5484400"/>
            <a:ext cx="8328338" cy="1316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121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sz="3200" dirty="0"/>
              <a:t>Hospodářsky problémové regiony 2014-2020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339650"/>
          </a:xfrm>
        </p:spPr>
        <p:txBody>
          <a:bodyPr/>
          <a:lstStyle/>
          <a:p>
            <a:r>
              <a:rPr lang="cs-CZ" sz="2400" dirty="0"/>
              <a:t>Základní kritéria: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nadprůměrná míra nezaměstnanosti,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nízká životní úroveň,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nízký stupeň ekonomické výkonnosti,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nízký průměrný příjem obyvatel,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nepříznivým demografickým vývojem.</a:t>
            </a:r>
          </a:p>
          <a:p>
            <a:endParaRPr lang="cs-CZ" sz="2400" dirty="0"/>
          </a:p>
          <a:p>
            <a:r>
              <a:rPr lang="cs-CZ" sz="2400" dirty="0"/>
              <a:t>Na základě metodického postupu dle výše uvedených kritérií bylo jako hospodářsky problémové regiony vymezeno 57 regionů (ORP). Tyto ORP představují dohromady 2 621 740 obyvatel, což odpovídá 24,8 % počtu obyvatel ČR při rozloze 24,7% ČR.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6747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3465" y="1038225"/>
            <a:ext cx="9278797" cy="553998"/>
          </a:xfrm>
        </p:spPr>
        <p:txBody>
          <a:bodyPr/>
          <a:lstStyle/>
          <a:p>
            <a:r>
              <a:rPr lang="cs-CZ" sz="3600" dirty="0"/>
              <a:t>Hospodářsky problémové regiony 2014-2020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9" t="15632" r="14674" b="2871"/>
          <a:stretch/>
        </p:blipFill>
        <p:spPr bwMode="auto">
          <a:xfrm>
            <a:off x="1231900" y="1592223"/>
            <a:ext cx="7817789" cy="5595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269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sz="3200" dirty="0"/>
              <a:t>Ostatní regiony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7031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Sociálně znevýhodněné oblasti</a:t>
            </a:r>
          </a:p>
          <a:p>
            <a:r>
              <a:rPr lang="cs-CZ" sz="2400" dirty="0"/>
              <a:t>Mezi sociálně znevýhodněné oblastí jsou řazeny ORP vykazující dlouhodobou nezaměstnanost a výskyt sociálně vyloučených lokalit a lokalit ohrožených sociálním vyloučením. Toto je spojeno mimo jiné s potenciálním sociálním napětím a s vyšším výskytem sociálně-patologických jevů (drogy, lichva, gamblerství).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Současné a bývalé vojenské újezdy</a:t>
            </a:r>
          </a:p>
          <a:p>
            <a:r>
              <a:rPr lang="cs-CZ" sz="2400" dirty="0"/>
              <a:t>Hradiště (Karlovarský </a:t>
            </a:r>
            <a:r>
              <a:rPr lang="cs-CZ" sz="2400" dirty="0" err="1"/>
              <a:t>kr.</a:t>
            </a:r>
            <a:r>
              <a:rPr lang="cs-CZ" sz="2400" dirty="0"/>
              <a:t>), Libavá (Olomoucký </a:t>
            </a:r>
            <a:r>
              <a:rPr lang="cs-CZ" sz="2400" dirty="0" err="1"/>
              <a:t>kr.</a:t>
            </a:r>
            <a:r>
              <a:rPr lang="cs-CZ" sz="2400" dirty="0"/>
              <a:t>), Boletice (Jihočeský </a:t>
            </a:r>
            <a:r>
              <a:rPr lang="cs-CZ" sz="2400" dirty="0" err="1"/>
              <a:t>kr.</a:t>
            </a:r>
            <a:r>
              <a:rPr lang="cs-CZ" sz="2400" dirty="0"/>
              <a:t>), Brdy (Středočeský </a:t>
            </a:r>
            <a:r>
              <a:rPr lang="cs-CZ" sz="2400" dirty="0" err="1"/>
              <a:t>kr.</a:t>
            </a:r>
            <a:r>
              <a:rPr lang="cs-CZ" sz="2400" dirty="0"/>
              <a:t>), Březina (Jihomoravský </a:t>
            </a:r>
            <a:r>
              <a:rPr lang="cs-CZ" sz="2400" dirty="0" err="1"/>
              <a:t>kr.</a:t>
            </a:r>
            <a:r>
              <a:rPr lang="cs-CZ" sz="2400" dirty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6530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sz="3200" dirty="0"/>
              <a:t>Dlouhodobá vize regionálního rozvoje ČR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3396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země konkurenceschopná, využívající kvalitní lidské zdroje a vzdělávací, výzkumnou a inovační infrastrukturu pro rozvoj znalostní ekonomiky;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 </a:t>
            </a:r>
            <a:r>
              <a:rPr lang="cs-CZ" sz="2400" b="1" dirty="0"/>
              <a:t>země využívající svoji geografickou polohu k prohloubení vazeb a spolupráce ve středoevropském prostoru;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 </a:t>
            </a:r>
            <a:r>
              <a:rPr lang="cs-CZ" sz="2400" b="1" dirty="0"/>
              <a:t>země rozvíjející udržitelným způsobem pozitivní specifika jednotlivých regionů a podporující jejich vnitřní hospodářskou, sociální a environmentální soudržnost;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 </a:t>
            </a:r>
            <a:r>
              <a:rPr lang="cs-CZ" sz="2400" b="1" dirty="0"/>
              <a:t>země s funkčními vazbami mezi venkovskými a městskými oblastmi, chránící své přírodní, krajinné a kulturní hodnoty a vhodně využívající jejich potenciál.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1394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6" t="12942" r="27717" b="10907"/>
          <a:stretch/>
        </p:blipFill>
        <p:spPr bwMode="auto">
          <a:xfrm>
            <a:off x="2070335" y="19916"/>
            <a:ext cx="6552728" cy="6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4336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2299" y="352425"/>
            <a:ext cx="9278797" cy="2215991"/>
          </a:xfrm>
        </p:spPr>
        <p:txBody>
          <a:bodyPr/>
          <a:lstStyle/>
          <a:p>
            <a:r>
              <a:rPr lang="cs-CZ" sz="3600" dirty="0"/>
              <a:t>NAVRŽENÉ OPERAČNÍ PROGRAMY PRO EVROPSKÝ FOND REGIONÁLNÍHO ROZVOJE (EFRR), </a:t>
            </a:r>
            <a:r>
              <a:rPr lang="cs-CZ" sz="3600" dirty="0" smtClean="0"/>
              <a:t>FOND SOUDRŽNOSTI </a:t>
            </a:r>
            <a:r>
              <a:rPr lang="cs-CZ" sz="3600" dirty="0"/>
              <a:t>(FS) A EVROPSKÝ SOCIÁLNÍ FOND (ESF)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74700" y="2714625"/>
            <a:ext cx="9278797" cy="3847207"/>
          </a:xfrm>
        </p:spPr>
        <p:txBody>
          <a:bodyPr/>
          <a:lstStyle/>
          <a:p>
            <a:r>
              <a:rPr lang="cs-CZ" sz="2000" dirty="0"/>
              <a:t>OP </a:t>
            </a:r>
            <a:r>
              <a:rPr lang="cs-CZ" sz="2000" b="1" dirty="0"/>
              <a:t>PODNIKÁNÍ A INOVACE PRO KONKURENCESCHOPNOST </a:t>
            </a:r>
          </a:p>
          <a:p>
            <a:r>
              <a:rPr lang="cs-CZ" sz="1600" dirty="0"/>
              <a:t>(MINISTERSTVO PRŮMYSLU A OBCHODU)</a:t>
            </a:r>
          </a:p>
          <a:p>
            <a:r>
              <a:rPr lang="cs-CZ" b="1" dirty="0"/>
              <a:t>Cílem </a:t>
            </a:r>
            <a:r>
              <a:rPr lang="cs-CZ" dirty="0"/>
              <a:t>operačního programu je zajistit podporu podnikatelského prostředí a inovací pro zvýšení konkurenceschopné ekonomiky ČR.</a:t>
            </a:r>
          </a:p>
          <a:p>
            <a:endParaRPr lang="cs-CZ" sz="1600" dirty="0"/>
          </a:p>
          <a:p>
            <a:r>
              <a:rPr lang="cs-CZ" sz="2000" dirty="0"/>
              <a:t>OP </a:t>
            </a:r>
            <a:r>
              <a:rPr lang="cs-CZ" sz="2000" b="1" dirty="0"/>
              <a:t>VÝZKUM, VÝVOJ A VZDĚLÁVÁNÍ </a:t>
            </a:r>
          </a:p>
          <a:p>
            <a:r>
              <a:rPr lang="cs-CZ" sz="1600" dirty="0"/>
              <a:t>(MINISTERSTVO ŠKOLSTVÍ, MLÁDEŽE A TĚLOVÝCHOVY)</a:t>
            </a:r>
          </a:p>
          <a:p>
            <a:r>
              <a:rPr lang="cs-CZ" b="1" dirty="0"/>
              <a:t>Cílem </a:t>
            </a:r>
            <a:r>
              <a:rPr lang="cs-CZ" dirty="0"/>
              <a:t>navrhovaného operačního programu je prostřednictvím investic </a:t>
            </a:r>
            <a:r>
              <a:rPr lang="cs-CZ" dirty="0" smtClean="0"/>
              <a:t>do </a:t>
            </a:r>
            <a:r>
              <a:rPr lang="cs-CZ" dirty="0"/>
              <a:t>získávání nových znalostí a kvalifikovaných lidských zdrojů urychlit strukturální posun české ekonomiky směrem ke znalostní ekonomice. Cílem OP je také transformace české vzdělávací soustavy </a:t>
            </a:r>
            <a:r>
              <a:rPr lang="cs-CZ" dirty="0" smtClean="0"/>
              <a:t>směrem </a:t>
            </a:r>
            <a:r>
              <a:rPr lang="cs-CZ" dirty="0"/>
              <a:t>k zajištění rovných příležitostí ve vzdělávání a podpoře vzdělávání </a:t>
            </a:r>
            <a:r>
              <a:rPr lang="cs-CZ" dirty="0" smtClean="0"/>
              <a:t>dětí </a:t>
            </a:r>
            <a:r>
              <a:rPr lang="cs-CZ" dirty="0"/>
              <a:t>se speciálními vzdělávacími potřebami v rámci hlavního výchovně-vzdělávacího proudu a zajištění předškolní přípravy zejména pro </a:t>
            </a:r>
            <a:r>
              <a:rPr lang="cs-CZ" dirty="0" smtClean="0"/>
              <a:t>děti </a:t>
            </a:r>
            <a:r>
              <a:rPr lang="cs-CZ" dirty="0"/>
              <a:t>se sociálním znevýhodněním.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9634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70318"/>
          </a:xfrm>
        </p:spPr>
        <p:txBody>
          <a:bodyPr/>
          <a:lstStyle/>
          <a:p>
            <a:r>
              <a:rPr lang="cs-CZ" sz="2400" dirty="0"/>
              <a:t>OP </a:t>
            </a:r>
            <a:r>
              <a:rPr lang="cs-CZ" sz="2400" b="1" dirty="0"/>
              <a:t>ZAMĚSTNANOST</a:t>
            </a:r>
            <a:r>
              <a:rPr lang="cs-CZ" sz="2400" dirty="0"/>
              <a:t> </a:t>
            </a:r>
            <a:r>
              <a:rPr lang="cs-CZ" sz="2400" dirty="0" smtClean="0"/>
              <a:t>(</a:t>
            </a:r>
            <a:r>
              <a:rPr lang="cs-CZ" sz="2400" dirty="0"/>
              <a:t>MINISTERSTVO PRÁCE A SOCIÁLNÍCH VĚCÍ)</a:t>
            </a:r>
          </a:p>
          <a:p>
            <a:r>
              <a:rPr lang="cs-CZ" sz="2400" b="1" dirty="0"/>
              <a:t>Cílem </a:t>
            </a:r>
            <a:r>
              <a:rPr lang="cs-CZ" sz="2400" dirty="0"/>
              <a:t>navrhovaného OP je zajištění efektivního trhu práce pro zajištění udržitelné a dlouhodobé konkurenceschopnosti ČR a zároveň snižování sociálního vyloučení s důrazem na začleňování znevýhodněných resp. ohrožených skupin obyvatelstva do trhu práce.</a:t>
            </a:r>
          </a:p>
          <a:p>
            <a:endParaRPr lang="cs-CZ" sz="2400" dirty="0"/>
          </a:p>
          <a:p>
            <a:r>
              <a:rPr lang="cs-CZ" sz="2400" dirty="0"/>
              <a:t>OP </a:t>
            </a:r>
            <a:r>
              <a:rPr lang="cs-CZ" sz="2400" b="1" dirty="0"/>
              <a:t>DOPRAVA</a:t>
            </a:r>
            <a:r>
              <a:rPr lang="cs-CZ" sz="2400" dirty="0"/>
              <a:t> (MINISTERSTVO DOPRAVY)</a:t>
            </a:r>
          </a:p>
          <a:p>
            <a:r>
              <a:rPr lang="cs-CZ" sz="2400" b="1" dirty="0"/>
              <a:t>Cílem </a:t>
            </a:r>
            <a:r>
              <a:rPr lang="cs-CZ" sz="2400" dirty="0"/>
              <a:t>navrhovaného operačního programu je zajistit urychlení rozvoje páteřních komunikací v ČR jako podmínky pro zajištění udržitelné konkurenceschopnosti ČR.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0645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70318"/>
          </a:xfrm>
        </p:spPr>
        <p:txBody>
          <a:bodyPr/>
          <a:lstStyle/>
          <a:p>
            <a:r>
              <a:rPr lang="cs-CZ" sz="2400" dirty="0"/>
              <a:t>OP </a:t>
            </a:r>
            <a:r>
              <a:rPr lang="cs-CZ" sz="2400" b="1" dirty="0"/>
              <a:t>ŽIVOTNÍ PROSTŘEDÍ </a:t>
            </a:r>
            <a:r>
              <a:rPr lang="cs-CZ" sz="2400" b="1" dirty="0" smtClean="0"/>
              <a:t> </a:t>
            </a:r>
            <a:r>
              <a:rPr lang="cs-CZ" sz="2400" dirty="0" smtClean="0"/>
              <a:t>(</a:t>
            </a:r>
            <a:r>
              <a:rPr lang="cs-CZ" sz="2400" dirty="0"/>
              <a:t>MINISTERSTVO ŽIVOTNÍHO PROSTŘEDÍ)</a:t>
            </a:r>
          </a:p>
          <a:p>
            <a:r>
              <a:rPr lang="cs-CZ" sz="2400" b="1" dirty="0"/>
              <a:t>Cílem</a:t>
            </a:r>
            <a:r>
              <a:rPr lang="cs-CZ" sz="2400" dirty="0"/>
              <a:t> navrhovaného operačního programu je zajistit ochranu a kvalitní a zdravé prostředí pro život obyvatel ČR, podpořit efektivní využívání zdrojů a eliminovat negativní dopady lidské činnosti na životní prostředí </a:t>
            </a:r>
            <a:r>
              <a:rPr lang="cs-CZ" sz="2400" dirty="0" smtClean="0"/>
              <a:t>a s </a:t>
            </a:r>
            <a:r>
              <a:rPr lang="cs-CZ" sz="2400" dirty="0"/>
              <a:t>tím související snižování dopadů změn klimatu.</a:t>
            </a:r>
          </a:p>
          <a:p>
            <a:endParaRPr lang="cs-CZ" sz="2400" dirty="0"/>
          </a:p>
          <a:p>
            <a:r>
              <a:rPr lang="cs-CZ" sz="2400" b="1" dirty="0"/>
              <a:t>INTEGROVANÝ REGIONÁLNÍ </a:t>
            </a:r>
            <a:r>
              <a:rPr lang="cs-CZ" sz="2400" b="1" dirty="0" smtClean="0"/>
              <a:t>OP </a:t>
            </a:r>
            <a:r>
              <a:rPr lang="cs-CZ" sz="2400" dirty="0" smtClean="0"/>
              <a:t>(</a:t>
            </a:r>
            <a:r>
              <a:rPr lang="cs-CZ" sz="2400" dirty="0"/>
              <a:t>MINISTERSTVO PRO MÍSTNÍ ROZVOJ)</a:t>
            </a:r>
          </a:p>
          <a:p>
            <a:r>
              <a:rPr lang="cs-CZ" sz="2400" b="1" dirty="0"/>
              <a:t>Cílem </a:t>
            </a:r>
            <a:r>
              <a:rPr lang="cs-CZ" sz="2400" dirty="0"/>
              <a:t>OP je posílení regionální konkurenceschopnosti a kvality života obyvatel prostřednictvím propojení intervencí národního i regionálního charakteru </a:t>
            </a:r>
            <a:r>
              <a:rPr lang="cs-CZ" sz="2400" dirty="0" smtClean="0"/>
              <a:t>s </a:t>
            </a:r>
            <a:r>
              <a:rPr lang="cs-CZ" sz="2400" dirty="0"/>
              <a:t>významným dopadem do území.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173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231654"/>
          </a:xfrm>
        </p:spPr>
        <p:txBody>
          <a:bodyPr/>
          <a:lstStyle/>
          <a:p>
            <a:r>
              <a:rPr lang="cs-CZ" sz="2400" dirty="0"/>
              <a:t>OP</a:t>
            </a:r>
            <a:r>
              <a:rPr lang="cs-CZ" sz="2400" b="1" dirty="0"/>
              <a:t> PRAHA - PÓL RŮSTU ČR </a:t>
            </a:r>
            <a:r>
              <a:rPr lang="cs-CZ" sz="2400" dirty="0" smtClean="0"/>
              <a:t>(</a:t>
            </a:r>
            <a:r>
              <a:rPr lang="cs-CZ" sz="2400" dirty="0"/>
              <a:t>MAGISTRÁTEM HLAVNÍHO MĚSTA PRAHY)</a:t>
            </a:r>
          </a:p>
          <a:p>
            <a:r>
              <a:rPr lang="cs-CZ" sz="2400" b="1" dirty="0"/>
              <a:t>Cílem </a:t>
            </a:r>
            <a:r>
              <a:rPr lang="cs-CZ" sz="2400" dirty="0"/>
              <a:t>navrhovaného OP je zajistit efektivní realizaci investic v Praze, které povedou ke zvýšení konkurenceschopnosti Prahy jako rozvojového pólu republiky a k zajištění kvalitního života obyvatel.</a:t>
            </a:r>
          </a:p>
          <a:p>
            <a:endParaRPr lang="cs-CZ" sz="2400" dirty="0"/>
          </a:p>
          <a:p>
            <a:r>
              <a:rPr lang="cs-CZ" sz="2400" dirty="0"/>
              <a:t>OP </a:t>
            </a:r>
            <a:r>
              <a:rPr lang="cs-CZ" sz="2400" b="1" dirty="0"/>
              <a:t>TECHNICKÁ POMOC </a:t>
            </a:r>
            <a:r>
              <a:rPr lang="cs-CZ" sz="2400" dirty="0" smtClean="0"/>
              <a:t>(</a:t>
            </a:r>
            <a:r>
              <a:rPr lang="cs-CZ" sz="2400" dirty="0"/>
              <a:t>MINISTERSTVO PRO MÍSTNÍ ROZVOJ)</a:t>
            </a:r>
          </a:p>
          <a:p>
            <a:r>
              <a:rPr lang="cs-CZ" sz="2400" b="1" dirty="0"/>
              <a:t>Cílem </a:t>
            </a:r>
            <a:r>
              <a:rPr lang="cs-CZ" sz="2400" dirty="0"/>
              <a:t>navrhovaného OP je zajištění prostředků na realizaci horizontálních aktivit pro systém </a:t>
            </a:r>
            <a:r>
              <a:rPr lang="pt-BR" sz="2400" dirty="0"/>
              <a:t>koordinace a řízení v programovém období 2014-2020.</a:t>
            </a:r>
            <a:r>
              <a:rPr lang="cs-CZ" sz="2400" dirty="0"/>
              <a:t>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8295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24013" t="15185" r="25785" b="12201"/>
          <a:stretch/>
        </p:blipFill>
        <p:spPr>
          <a:xfrm>
            <a:off x="1460500" y="0"/>
            <a:ext cx="7560840" cy="649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82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24013" t="27121" r="25785" b="50000"/>
          <a:stretch/>
        </p:blipFill>
        <p:spPr>
          <a:xfrm>
            <a:off x="556541" y="1473206"/>
            <a:ext cx="9744684" cy="263679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24603" t="77852" r="26376" b="11206"/>
          <a:stretch/>
        </p:blipFill>
        <p:spPr>
          <a:xfrm>
            <a:off x="713074" y="4131651"/>
            <a:ext cx="9431618" cy="124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71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4" t="11864" r="14129" b="2033"/>
          <a:stretch/>
        </p:blipFill>
        <p:spPr bwMode="auto">
          <a:xfrm>
            <a:off x="622300" y="47625"/>
            <a:ext cx="8907500" cy="6594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5354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r>
              <a:rPr lang="cs-CZ" sz="3200" dirty="0"/>
              <a:t>Územní dimenze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708981"/>
          </a:xfrm>
        </p:spPr>
        <p:txBody>
          <a:bodyPr/>
          <a:lstStyle/>
          <a:p>
            <a:r>
              <a:rPr lang="cs-CZ" dirty="0"/>
              <a:t>Přístup</a:t>
            </a:r>
          </a:p>
          <a:p>
            <a:pPr marL="514350" indent="-514350">
              <a:buAutoNum type="arabicPeriod"/>
            </a:pPr>
            <a:r>
              <a:rPr lang="cs-CZ" dirty="0"/>
              <a:t>ÚZEMNÍ</a:t>
            </a:r>
          </a:p>
          <a:p>
            <a:r>
              <a:rPr lang="cs-CZ" dirty="0"/>
              <a:t>1.1 Rozvojová území</a:t>
            </a:r>
          </a:p>
          <a:p>
            <a:r>
              <a:rPr lang="cs-CZ" dirty="0"/>
              <a:t>	· </a:t>
            </a:r>
            <a:r>
              <a:rPr lang="cs-CZ" i="1" dirty="0"/>
              <a:t>Metropolitní oblasti</a:t>
            </a:r>
          </a:p>
          <a:p>
            <a:r>
              <a:rPr lang="cs-CZ" dirty="0"/>
              <a:t>	· </a:t>
            </a:r>
            <a:r>
              <a:rPr lang="cs-CZ" i="1" dirty="0"/>
              <a:t>Regionální sídelní aglomerace</a:t>
            </a:r>
          </a:p>
          <a:p>
            <a:r>
              <a:rPr lang="cs-CZ" dirty="0"/>
              <a:t>	· </a:t>
            </a:r>
            <a:r>
              <a:rPr lang="cs-CZ" i="1" dirty="0"/>
              <a:t>Regionální centra a jejich zázemí</a:t>
            </a:r>
          </a:p>
          <a:p>
            <a:r>
              <a:rPr lang="cs-CZ" i="1" dirty="0"/>
              <a:t>1.2 </a:t>
            </a:r>
            <a:r>
              <a:rPr lang="es-ES" dirty="0"/>
              <a:t>Stabilizovaná území</a:t>
            </a:r>
            <a:endParaRPr lang="cs-CZ" dirty="0"/>
          </a:p>
          <a:p>
            <a:r>
              <a:rPr lang="cs-CZ" dirty="0"/>
              <a:t>1.3 Periferní území </a:t>
            </a:r>
            <a:endParaRPr lang="cs-CZ" b="1" dirty="0"/>
          </a:p>
          <a:p>
            <a:endParaRPr lang="cs-CZ" b="1" dirty="0"/>
          </a:p>
          <a:p>
            <a:r>
              <a:rPr lang="cs-CZ" dirty="0"/>
              <a:t>2. INTEGROVANÝ</a:t>
            </a:r>
          </a:p>
          <a:p>
            <a:r>
              <a:rPr lang="cs-CZ" i="1" dirty="0"/>
              <a:t>2.1 Integrované územní investice („ITI“)</a:t>
            </a:r>
          </a:p>
          <a:p>
            <a:r>
              <a:rPr lang="cs-CZ" i="1" dirty="0"/>
              <a:t>2.2 Integrované plány rozvoje území („IPRÚ“)</a:t>
            </a:r>
          </a:p>
          <a:p>
            <a:r>
              <a:rPr lang="cs-CZ" i="1" dirty="0"/>
              <a:t>2.3 Komunitně vedený místní rozvoj („CLLD“)</a:t>
            </a:r>
          </a:p>
          <a:p>
            <a:r>
              <a:rPr lang="cs-CZ" i="1" dirty="0"/>
              <a:t>2.4 Společný akční plán („JAP“)</a:t>
            </a:r>
            <a:endParaRPr lang="cs-CZ" dirty="0"/>
          </a:p>
          <a:p>
            <a:endParaRPr lang="cs-CZ" dirty="0"/>
          </a:p>
          <a:p>
            <a:r>
              <a:rPr lang="cs-CZ" dirty="0"/>
              <a:t>3. TEMATICKÝ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45942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3"/>
          <p:cNvPicPr>
            <a:picLocks noChangeAspect="1"/>
          </p:cNvPicPr>
          <p:nvPr/>
        </p:nvPicPr>
        <p:blipFill rotWithShape="1">
          <a:blip r:embed="rId2"/>
          <a:srcRect l="22000" t="23599" r="21126" b="3932"/>
          <a:stretch/>
        </p:blipFill>
        <p:spPr>
          <a:xfrm>
            <a:off x="622300" y="352425"/>
            <a:ext cx="8722787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08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18501" t="18658" r="20250" b="5578"/>
          <a:stretch/>
        </p:blipFill>
        <p:spPr>
          <a:xfrm>
            <a:off x="1094051" y="428625"/>
            <a:ext cx="8928992" cy="586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97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12200" t="21153" r="20469" b="1259"/>
          <a:stretch/>
        </p:blipFill>
        <p:spPr>
          <a:xfrm>
            <a:off x="469900" y="352425"/>
            <a:ext cx="9036496" cy="618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67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492990"/>
          </a:xfrm>
        </p:spPr>
        <p:txBody>
          <a:bodyPr/>
          <a:lstStyle/>
          <a:p>
            <a:r>
              <a:rPr lang="cs-CZ" sz="2400" dirty="0"/>
              <a:t>STRATEGIE REGIONÁLNÍHO ROZVOJE ČR 2014–2020, MMR, duben 2013</a:t>
            </a:r>
          </a:p>
          <a:p>
            <a:r>
              <a:rPr lang="cs-CZ" sz="2400" dirty="0"/>
              <a:t>http://www.mmr.cz/getmedia/08e2e8d8-4c18-4e15-a7e2-0fa481336016/SRR-2014-2020.pdf</a:t>
            </a:r>
          </a:p>
          <a:p>
            <a:r>
              <a:rPr lang="cs-CZ" sz="2400" dirty="0"/>
              <a:t>http://www.mmr.cz/cs/evropska-unie/oparacni-programy-rizene-mmr</a:t>
            </a:r>
          </a:p>
          <a:p>
            <a:r>
              <a:rPr lang="cs-CZ" sz="2400" dirty="0"/>
              <a:t>http://dotaceeu.cz/cs/statistiky-a-analyzy</a:t>
            </a:r>
          </a:p>
          <a:p>
            <a:r>
              <a:rPr lang="cs-CZ" sz="2400" dirty="0"/>
              <a:t>http://czso.cz/csu/archiv_publikaci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5607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780</Words>
  <Application>Microsoft Office PowerPoint</Application>
  <PresentationFormat>Vlastní</PresentationFormat>
  <Paragraphs>83</Paragraphs>
  <Slides>32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Prezentace aplikace PowerPoint</vt:lpstr>
      <vt:lpstr>Regionální politika v Česku v období 2014-2020</vt:lpstr>
      <vt:lpstr>Strategie regionálního rozvoje ČR 2014-2020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Index regionální konkurenceschopnosti</vt:lpstr>
      <vt:lpstr>sub-index efektivnosti (efficiency) </vt:lpstr>
      <vt:lpstr>sub-index inovací (innovationen) </vt:lpstr>
      <vt:lpstr>Prezentace aplikace PowerPoint</vt:lpstr>
      <vt:lpstr>Prezentace aplikace PowerPoint</vt:lpstr>
      <vt:lpstr>Prezentace aplikace PowerPoint</vt:lpstr>
      <vt:lpstr>Struktura podpory podle operačních programů realizovaných v období 2007 - 2013</vt:lpstr>
      <vt:lpstr>Hospodářsky problémové regiony 2014-2020</vt:lpstr>
      <vt:lpstr>Hospodářsky problémové regiony 2014-2020</vt:lpstr>
      <vt:lpstr>Ostatní regiony</vt:lpstr>
      <vt:lpstr>Dlouhodobá vize regionálního rozvoje ČR</vt:lpstr>
      <vt:lpstr>Prezentace aplikace PowerPoint</vt:lpstr>
      <vt:lpstr>NAVRŽENÉ OPERAČNÍ PROGRAMY PRO EVROPSKÝ FOND REGIONÁLNÍHO ROZVOJE (EFRR), FOND SOUDRŽNOSTI (FS) A EVROPSKÝ SOCIÁLNÍ FOND (ESF)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Územní dimenze</vt:lpstr>
      <vt:lpstr>Prezentace aplikace PowerPoint</vt:lpstr>
      <vt:lpstr>Prezentace aplikace PowerPoint</vt:lpstr>
      <vt:lpstr>Prezentace aplikace PowerPoint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astankov</cp:lastModifiedBy>
  <cp:revision>11</cp:revision>
  <dcterms:created xsi:type="dcterms:W3CDTF">2017-03-15T11:07:40Z</dcterms:created>
  <dcterms:modified xsi:type="dcterms:W3CDTF">2022-11-29T09:18:49Z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