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vml" ContentType="application/vnd.openxmlformats-officedocument.vmlDrawing"/>
  <Default Extension="jpg" ContentType="image/jp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310" r:id="rId3"/>
    <p:sldId id="311" r:id="rId4"/>
    <p:sldId id="312" r:id="rId5"/>
    <p:sldId id="313" r:id="rId6"/>
    <p:sldId id="314" r:id="rId7"/>
    <p:sldId id="316" r:id="rId8"/>
    <p:sldId id="317" r:id="rId9"/>
    <p:sldId id="315" r:id="rId10"/>
    <p:sldId id="330" r:id="rId11"/>
    <p:sldId id="318" r:id="rId12"/>
    <p:sldId id="319" r:id="rId13"/>
    <p:sldId id="320" r:id="rId14"/>
    <p:sldId id="321" r:id="rId15"/>
    <p:sldId id="322" r:id="rId16"/>
    <p:sldId id="323" r:id="rId17"/>
    <p:sldId id="324" r:id="rId18"/>
    <p:sldId id="325" r:id="rId19"/>
    <p:sldId id="326" r:id="rId20"/>
    <p:sldId id="327" r:id="rId21"/>
    <p:sldId id="328" r:id="rId22"/>
    <p:sldId id="329" r:id="rId23"/>
    <p:sldId id="308" r:id="rId24"/>
  </p:sldIdLst>
  <p:sldSz cx="10693400" cy="7562850"/>
  <p:notesSz cx="10693400" cy="7562850"/>
  <p:defaultTextStyle>
    <a:defPPr>
      <a:defRPr lang="cs-CZ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59" d="100"/>
          <a:sy n="59" d="100"/>
        </p:scale>
        <p:origin x="1216" y="48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heme" Target="theme/theme1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3.png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15.png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802005" y="2344483"/>
            <a:ext cx="9089390" cy="1588198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604010" y="4235196"/>
            <a:ext cx="7485380" cy="189071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1/2/2022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3500" b="1" i="0">
                <a:solidFill>
                  <a:srgbClr val="428F9B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 b="0" i="0">
                <a:solidFill>
                  <a:schemeClr val="tx1"/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1/2/2022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3500" b="1" i="0">
                <a:solidFill>
                  <a:srgbClr val="428F9B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534670" y="1739455"/>
            <a:ext cx="4651629" cy="4991481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5507101" y="1739455"/>
            <a:ext cx="4651629" cy="4991481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1/2/2022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3500" b="1" i="0">
                <a:solidFill>
                  <a:srgbClr val="428F9B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1/2/2022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Prázdn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xfrm>
            <a:off x="534670" y="7033450"/>
            <a:ext cx="2459482" cy="276999"/>
          </a:xfr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cs-CZ" altLang="en-US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3635756" y="7033450"/>
            <a:ext cx="3421888" cy="276999"/>
          </a:xfr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cs-CZ" altLang="en-US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7699248" y="7033450"/>
            <a:ext cx="2459482" cy="276999"/>
          </a:xfrm>
          <a:ln/>
        </p:spPr>
        <p:txBody>
          <a:bodyPr/>
          <a:lstStyle>
            <a:lvl1pPr>
              <a:defRPr/>
            </a:lvl1pPr>
          </a:lstStyle>
          <a:p>
            <a:fld id="{0756A4A9-47E3-4580-94B2-CEAA0FB21622}" type="slidenum">
              <a:rPr lang="cs-CZ" altLang="en-US"/>
              <a:pPr/>
              <a:t>‹#›</a:t>
            </a:fld>
            <a:endParaRPr lang="cs-CZ" altLang="en-US"/>
          </a:p>
        </p:txBody>
      </p:sp>
    </p:spTree>
    <p:extLst>
      <p:ext uri="{BB962C8B-B14F-4D97-AF65-F5344CB8AC3E}">
        <p14:creationId xmlns:p14="http://schemas.microsoft.com/office/powerpoint/2010/main" val="7709562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>
  <p:cSld name="Nadpis, text a obsa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534670" y="306366"/>
            <a:ext cx="9624060" cy="538609"/>
          </a:xfrm>
        </p:spPr>
        <p:txBody>
          <a:bodyPr/>
          <a:lstStyle/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Zástupný symbol pro text 2"/>
          <p:cNvSpPr>
            <a:spLocks noGrp="1"/>
          </p:cNvSpPr>
          <p:nvPr>
            <p:ph type="body" sz="half" idx="1"/>
          </p:nvPr>
        </p:nvSpPr>
        <p:spPr>
          <a:xfrm>
            <a:off x="534670" y="1764665"/>
            <a:ext cx="4722918" cy="1384995"/>
          </a:xfrm>
        </p:spPr>
        <p:txBody>
          <a:bodyPr/>
          <a:lstStyle/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4" name="Zástupný symbol pro obsah 3"/>
          <p:cNvSpPr>
            <a:spLocks noGrp="1"/>
          </p:cNvSpPr>
          <p:nvPr>
            <p:ph sz="half" idx="2"/>
          </p:nvPr>
        </p:nvSpPr>
        <p:spPr>
          <a:xfrm>
            <a:off x="5435812" y="1764665"/>
            <a:ext cx="4722918" cy="1384995"/>
          </a:xfrm>
        </p:spPr>
        <p:txBody>
          <a:bodyPr/>
          <a:lstStyle/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xfrm>
            <a:off x="534670" y="7033450"/>
            <a:ext cx="2459482" cy="276999"/>
          </a:xfr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cs-CZ" alt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3635756" y="7033450"/>
            <a:ext cx="3421888" cy="276999"/>
          </a:xfr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cs-CZ" alt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7699248" y="7033450"/>
            <a:ext cx="2459482" cy="276999"/>
          </a:xfrm>
          <a:ln/>
        </p:spPr>
        <p:txBody>
          <a:bodyPr/>
          <a:lstStyle>
            <a:lvl1pPr>
              <a:defRPr/>
            </a:lvl1pPr>
          </a:lstStyle>
          <a:p>
            <a:fld id="{FF428AC1-FC70-416F-82FA-FF3DAFF4BBA9}" type="slidenum">
              <a:rPr lang="cs-CZ" altLang="en-US"/>
              <a:pPr/>
              <a:t>‹#›</a:t>
            </a:fld>
            <a:endParaRPr lang="cs-CZ" altLang="en-US"/>
          </a:p>
        </p:txBody>
      </p:sp>
    </p:spTree>
    <p:extLst>
      <p:ext uri="{BB962C8B-B14F-4D97-AF65-F5344CB8AC3E}">
        <p14:creationId xmlns:p14="http://schemas.microsoft.com/office/powerpoint/2010/main" val="384614851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image" Target="../media/image3.png"/><Relationship Id="rId5" Type="http://schemas.openxmlformats.org/officeDocument/2006/relationships/slideLayout" Target="../slideLayouts/slideLayout5.xml"/><Relationship Id="rId10" Type="http://schemas.openxmlformats.org/officeDocument/2006/relationships/image" Target="../media/image2.png"/><Relationship Id="rId4" Type="http://schemas.openxmlformats.org/officeDocument/2006/relationships/slideLayout" Target="../slideLayouts/slideLayout4.xml"/><Relationship Id="rId9" Type="http://schemas.openxmlformats.org/officeDocument/2006/relationships/image" Target="../media/image1.jp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k object 16"/>
          <p:cNvSpPr/>
          <p:nvPr/>
        </p:nvSpPr>
        <p:spPr>
          <a:xfrm>
            <a:off x="0" y="12"/>
            <a:ext cx="10692002" cy="6479997"/>
          </a:xfrm>
          <a:prstGeom prst="rect">
            <a:avLst/>
          </a:prstGeom>
          <a:blipFill>
            <a:blip r:embed="rId9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bk object 17"/>
          <p:cNvSpPr/>
          <p:nvPr/>
        </p:nvSpPr>
        <p:spPr>
          <a:xfrm>
            <a:off x="6684092" y="6750009"/>
            <a:ext cx="1117395" cy="539997"/>
          </a:xfrm>
          <a:prstGeom prst="rect">
            <a:avLst/>
          </a:prstGeom>
          <a:blipFill>
            <a:blip r:embed="rId10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bk object 18"/>
          <p:cNvSpPr/>
          <p:nvPr/>
        </p:nvSpPr>
        <p:spPr>
          <a:xfrm>
            <a:off x="3786055" y="6828576"/>
            <a:ext cx="2078671" cy="385982"/>
          </a:xfrm>
          <a:prstGeom prst="rect">
            <a:avLst/>
          </a:prstGeom>
          <a:blipFill>
            <a:blip r:embed="rId11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bk object 19"/>
          <p:cNvSpPr/>
          <p:nvPr/>
        </p:nvSpPr>
        <p:spPr>
          <a:xfrm>
            <a:off x="2890520" y="6750012"/>
            <a:ext cx="810260" cy="540385"/>
          </a:xfrm>
          <a:custGeom>
            <a:avLst/>
            <a:gdLst/>
            <a:ahLst/>
            <a:cxnLst/>
            <a:rect l="l" t="t" r="r" b="b"/>
            <a:pathLst>
              <a:path w="810260" h="540384">
                <a:moveTo>
                  <a:pt x="0" y="0"/>
                </a:moveTo>
                <a:lnTo>
                  <a:pt x="810006" y="0"/>
                </a:lnTo>
                <a:lnTo>
                  <a:pt x="810006" y="540004"/>
                </a:lnTo>
                <a:lnTo>
                  <a:pt x="0" y="540004"/>
                </a:lnTo>
                <a:lnTo>
                  <a:pt x="0" y="0"/>
                </a:lnTo>
                <a:close/>
              </a:path>
            </a:pathLst>
          </a:custGeom>
          <a:solidFill>
            <a:srgbClr val="164194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" name="bk object 20"/>
          <p:cNvSpPr/>
          <p:nvPr/>
        </p:nvSpPr>
        <p:spPr>
          <a:xfrm>
            <a:off x="3266979" y="6810011"/>
            <a:ext cx="57150" cy="54610"/>
          </a:xfrm>
          <a:custGeom>
            <a:avLst/>
            <a:gdLst/>
            <a:ahLst/>
            <a:cxnLst/>
            <a:rect l="l" t="t" r="r" b="b"/>
            <a:pathLst>
              <a:path w="57150" h="54609">
                <a:moveTo>
                  <a:pt x="57073" y="20726"/>
                </a:moveTo>
                <a:lnTo>
                  <a:pt x="0" y="20726"/>
                </a:lnTo>
                <a:lnTo>
                  <a:pt x="17640" y="33540"/>
                </a:lnTo>
                <a:lnTo>
                  <a:pt x="10909" y="54267"/>
                </a:lnTo>
                <a:lnTo>
                  <a:pt x="28536" y="41452"/>
                </a:lnTo>
                <a:lnTo>
                  <a:pt x="42002" y="41452"/>
                </a:lnTo>
                <a:lnTo>
                  <a:pt x="39433" y="33540"/>
                </a:lnTo>
                <a:lnTo>
                  <a:pt x="57073" y="20726"/>
                </a:lnTo>
                <a:close/>
              </a:path>
              <a:path w="57150" h="54609">
                <a:moveTo>
                  <a:pt x="42002" y="41452"/>
                </a:moveTo>
                <a:lnTo>
                  <a:pt x="28536" y="41452"/>
                </a:lnTo>
                <a:lnTo>
                  <a:pt x="46164" y="54267"/>
                </a:lnTo>
                <a:lnTo>
                  <a:pt x="42002" y="41452"/>
                </a:lnTo>
                <a:close/>
              </a:path>
              <a:path w="57150" h="54609">
                <a:moveTo>
                  <a:pt x="28536" y="0"/>
                </a:moveTo>
                <a:lnTo>
                  <a:pt x="21805" y="20726"/>
                </a:lnTo>
                <a:lnTo>
                  <a:pt x="35267" y="20726"/>
                </a:lnTo>
                <a:lnTo>
                  <a:pt x="28536" y="0"/>
                </a:lnTo>
                <a:close/>
              </a:path>
            </a:pathLst>
          </a:custGeom>
          <a:solidFill>
            <a:srgbClr val="FFED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" name="bk object 21"/>
          <p:cNvSpPr/>
          <p:nvPr/>
        </p:nvSpPr>
        <p:spPr>
          <a:xfrm>
            <a:off x="3176979" y="6834127"/>
            <a:ext cx="57150" cy="54610"/>
          </a:xfrm>
          <a:custGeom>
            <a:avLst/>
            <a:gdLst/>
            <a:ahLst/>
            <a:cxnLst/>
            <a:rect l="l" t="t" r="r" b="b"/>
            <a:pathLst>
              <a:path w="57150" h="54609">
                <a:moveTo>
                  <a:pt x="57073" y="20726"/>
                </a:moveTo>
                <a:lnTo>
                  <a:pt x="0" y="20726"/>
                </a:lnTo>
                <a:lnTo>
                  <a:pt x="17640" y="33528"/>
                </a:lnTo>
                <a:lnTo>
                  <a:pt x="10909" y="54267"/>
                </a:lnTo>
                <a:lnTo>
                  <a:pt x="28536" y="41452"/>
                </a:lnTo>
                <a:lnTo>
                  <a:pt x="42005" y="41452"/>
                </a:lnTo>
                <a:lnTo>
                  <a:pt x="39433" y="33528"/>
                </a:lnTo>
                <a:lnTo>
                  <a:pt x="57073" y="20726"/>
                </a:lnTo>
                <a:close/>
              </a:path>
              <a:path w="57150" h="54609">
                <a:moveTo>
                  <a:pt x="42005" y="41452"/>
                </a:moveTo>
                <a:lnTo>
                  <a:pt x="28536" y="41452"/>
                </a:lnTo>
                <a:lnTo>
                  <a:pt x="46164" y="54267"/>
                </a:lnTo>
                <a:lnTo>
                  <a:pt x="42005" y="41452"/>
                </a:lnTo>
                <a:close/>
              </a:path>
              <a:path w="57150" h="54609">
                <a:moveTo>
                  <a:pt x="28536" y="0"/>
                </a:moveTo>
                <a:lnTo>
                  <a:pt x="21805" y="20726"/>
                </a:lnTo>
                <a:lnTo>
                  <a:pt x="35267" y="20726"/>
                </a:lnTo>
                <a:lnTo>
                  <a:pt x="28536" y="0"/>
                </a:lnTo>
                <a:close/>
              </a:path>
            </a:pathLst>
          </a:custGeom>
          <a:solidFill>
            <a:srgbClr val="FFED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" name="bk object 22"/>
          <p:cNvSpPr/>
          <p:nvPr/>
        </p:nvSpPr>
        <p:spPr>
          <a:xfrm>
            <a:off x="3111094" y="6899998"/>
            <a:ext cx="57150" cy="54610"/>
          </a:xfrm>
          <a:custGeom>
            <a:avLst/>
            <a:gdLst/>
            <a:ahLst/>
            <a:cxnLst/>
            <a:rect l="l" t="t" r="r" b="b"/>
            <a:pathLst>
              <a:path w="57150" h="54609">
                <a:moveTo>
                  <a:pt x="57073" y="20739"/>
                </a:moveTo>
                <a:lnTo>
                  <a:pt x="0" y="20739"/>
                </a:lnTo>
                <a:lnTo>
                  <a:pt x="17640" y="33553"/>
                </a:lnTo>
                <a:lnTo>
                  <a:pt x="10896" y="54279"/>
                </a:lnTo>
                <a:lnTo>
                  <a:pt x="28536" y="41465"/>
                </a:lnTo>
                <a:lnTo>
                  <a:pt x="42002" y="41465"/>
                </a:lnTo>
                <a:lnTo>
                  <a:pt x="39433" y="33553"/>
                </a:lnTo>
                <a:lnTo>
                  <a:pt x="57073" y="20739"/>
                </a:lnTo>
                <a:close/>
              </a:path>
              <a:path w="57150" h="54609">
                <a:moveTo>
                  <a:pt x="42002" y="41465"/>
                </a:moveTo>
                <a:lnTo>
                  <a:pt x="28536" y="41465"/>
                </a:lnTo>
                <a:lnTo>
                  <a:pt x="46164" y="54279"/>
                </a:lnTo>
                <a:lnTo>
                  <a:pt x="42002" y="41465"/>
                </a:lnTo>
                <a:close/>
              </a:path>
              <a:path w="57150" h="54609">
                <a:moveTo>
                  <a:pt x="28536" y="0"/>
                </a:moveTo>
                <a:lnTo>
                  <a:pt x="21805" y="20739"/>
                </a:lnTo>
                <a:lnTo>
                  <a:pt x="35267" y="20739"/>
                </a:lnTo>
                <a:lnTo>
                  <a:pt x="28536" y="0"/>
                </a:lnTo>
                <a:close/>
              </a:path>
            </a:pathLst>
          </a:custGeom>
          <a:solidFill>
            <a:srgbClr val="FFED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" name="bk object 23"/>
          <p:cNvSpPr/>
          <p:nvPr/>
        </p:nvSpPr>
        <p:spPr>
          <a:xfrm>
            <a:off x="3086980" y="6990012"/>
            <a:ext cx="57150" cy="54610"/>
          </a:xfrm>
          <a:custGeom>
            <a:avLst/>
            <a:gdLst/>
            <a:ahLst/>
            <a:cxnLst/>
            <a:rect l="l" t="t" r="r" b="b"/>
            <a:pathLst>
              <a:path w="57150" h="54609">
                <a:moveTo>
                  <a:pt x="57061" y="20726"/>
                </a:moveTo>
                <a:lnTo>
                  <a:pt x="0" y="20726"/>
                </a:lnTo>
                <a:lnTo>
                  <a:pt x="17640" y="33528"/>
                </a:lnTo>
                <a:lnTo>
                  <a:pt x="10896" y="54267"/>
                </a:lnTo>
                <a:lnTo>
                  <a:pt x="28536" y="41452"/>
                </a:lnTo>
                <a:lnTo>
                  <a:pt x="42005" y="41452"/>
                </a:lnTo>
                <a:lnTo>
                  <a:pt x="39433" y="33528"/>
                </a:lnTo>
                <a:lnTo>
                  <a:pt x="57061" y="20726"/>
                </a:lnTo>
                <a:close/>
              </a:path>
              <a:path w="57150" h="54609">
                <a:moveTo>
                  <a:pt x="42005" y="41452"/>
                </a:moveTo>
                <a:lnTo>
                  <a:pt x="28536" y="41452"/>
                </a:lnTo>
                <a:lnTo>
                  <a:pt x="46164" y="54267"/>
                </a:lnTo>
                <a:lnTo>
                  <a:pt x="42005" y="41452"/>
                </a:lnTo>
                <a:close/>
              </a:path>
              <a:path w="57150" h="54609">
                <a:moveTo>
                  <a:pt x="28536" y="0"/>
                </a:moveTo>
                <a:lnTo>
                  <a:pt x="21805" y="20726"/>
                </a:lnTo>
                <a:lnTo>
                  <a:pt x="35267" y="20726"/>
                </a:lnTo>
                <a:lnTo>
                  <a:pt x="28536" y="0"/>
                </a:lnTo>
                <a:close/>
              </a:path>
            </a:pathLst>
          </a:custGeom>
          <a:solidFill>
            <a:srgbClr val="FFED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" name="bk object 24"/>
          <p:cNvSpPr/>
          <p:nvPr/>
        </p:nvSpPr>
        <p:spPr>
          <a:xfrm>
            <a:off x="3446979" y="6990012"/>
            <a:ext cx="57150" cy="54610"/>
          </a:xfrm>
          <a:custGeom>
            <a:avLst/>
            <a:gdLst/>
            <a:ahLst/>
            <a:cxnLst/>
            <a:rect l="l" t="t" r="r" b="b"/>
            <a:pathLst>
              <a:path w="57150" h="54609">
                <a:moveTo>
                  <a:pt x="57073" y="20726"/>
                </a:moveTo>
                <a:lnTo>
                  <a:pt x="0" y="20726"/>
                </a:lnTo>
                <a:lnTo>
                  <a:pt x="17640" y="33528"/>
                </a:lnTo>
                <a:lnTo>
                  <a:pt x="10896" y="54267"/>
                </a:lnTo>
                <a:lnTo>
                  <a:pt x="28536" y="41452"/>
                </a:lnTo>
                <a:lnTo>
                  <a:pt x="42005" y="41452"/>
                </a:lnTo>
                <a:lnTo>
                  <a:pt x="39433" y="33528"/>
                </a:lnTo>
                <a:lnTo>
                  <a:pt x="57073" y="20726"/>
                </a:lnTo>
                <a:close/>
              </a:path>
              <a:path w="57150" h="54609">
                <a:moveTo>
                  <a:pt x="42005" y="41452"/>
                </a:moveTo>
                <a:lnTo>
                  <a:pt x="28536" y="41452"/>
                </a:lnTo>
                <a:lnTo>
                  <a:pt x="46164" y="54267"/>
                </a:lnTo>
                <a:lnTo>
                  <a:pt x="42005" y="41452"/>
                </a:lnTo>
                <a:close/>
              </a:path>
              <a:path w="57150" h="54609">
                <a:moveTo>
                  <a:pt x="28536" y="0"/>
                </a:moveTo>
                <a:lnTo>
                  <a:pt x="21805" y="20726"/>
                </a:lnTo>
                <a:lnTo>
                  <a:pt x="35267" y="20726"/>
                </a:lnTo>
                <a:lnTo>
                  <a:pt x="28536" y="0"/>
                </a:lnTo>
                <a:close/>
              </a:path>
            </a:pathLst>
          </a:custGeom>
          <a:solidFill>
            <a:srgbClr val="FFED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" name="bk object 25"/>
          <p:cNvSpPr/>
          <p:nvPr/>
        </p:nvSpPr>
        <p:spPr>
          <a:xfrm>
            <a:off x="3422864" y="6899998"/>
            <a:ext cx="57150" cy="54610"/>
          </a:xfrm>
          <a:custGeom>
            <a:avLst/>
            <a:gdLst/>
            <a:ahLst/>
            <a:cxnLst/>
            <a:rect l="l" t="t" r="r" b="b"/>
            <a:pathLst>
              <a:path w="57150" h="54609">
                <a:moveTo>
                  <a:pt x="57061" y="20739"/>
                </a:moveTo>
                <a:lnTo>
                  <a:pt x="0" y="20739"/>
                </a:lnTo>
                <a:lnTo>
                  <a:pt x="17640" y="33553"/>
                </a:lnTo>
                <a:lnTo>
                  <a:pt x="10896" y="54279"/>
                </a:lnTo>
                <a:lnTo>
                  <a:pt x="28536" y="41465"/>
                </a:lnTo>
                <a:lnTo>
                  <a:pt x="42002" y="41465"/>
                </a:lnTo>
                <a:lnTo>
                  <a:pt x="39433" y="33553"/>
                </a:lnTo>
                <a:lnTo>
                  <a:pt x="57061" y="20739"/>
                </a:lnTo>
                <a:close/>
              </a:path>
              <a:path w="57150" h="54609">
                <a:moveTo>
                  <a:pt x="42002" y="41465"/>
                </a:moveTo>
                <a:lnTo>
                  <a:pt x="28536" y="41465"/>
                </a:lnTo>
                <a:lnTo>
                  <a:pt x="46164" y="54279"/>
                </a:lnTo>
                <a:lnTo>
                  <a:pt x="42002" y="41465"/>
                </a:lnTo>
                <a:close/>
              </a:path>
              <a:path w="57150" h="54609">
                <a:moveTo>
                  <a:pt x="28536" y="0"/>
                </a:moveTo>
                <a:lnTo>
                  <a:pt x="21805" y="20739"/>
                </a:lnTo>
                <a:lnTo>
                  <a:pt x="35267" y="20739"/>
                </a:lnTo>
                <a:lnTo>
                  <a:pt x="28536" y="0"/>
                </a:lnTo>
                <a:close/>
              </a:path>
            </a:pathLst>
          </a:custGeom>
          <a:solidFill>
            <a:srgbClr val="FFED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" name="bk object 26"/>
          <p:cNvSpPr/>
          <p:nvPr/>
        </p:nvSpPr>
        <p:spPr>
          <a:xfrm>
            <a:off x="3356979" y="6834127"/>
            <a:ext cx="57150" cy="54610"/>
          </a:xfrm>
          <a:custGeom>
            <a:avLst/>
            <a:gdLst/>
            <a:ahLst/>
            <a:cxnLst/>
            <a:rect l="l" t="t" r="r" b="b"/>
            <a:pathLst>
              <a:path w="57150" h="54609">
                <a:moveTo>
                  <a:pt x="57073" y="20726"/>
                </a:moveTo>
                <a:lnTo>
                  <a:pt x="0" y="20726"/>
                </a:lnTo>
                <a:lnTo>
                  <a:pt x="17640" y="33528"/>
                </a:lnTo>
                <a:lnTo>
                  <a:pt x="10896" y="54267"/>
                </a:lnTo>
                <a:lnTo>
                  <a:pt x="28536" y="41452"/>
                </a:lnTo>
                <a:lnTo>
                  <a:pt x="42005" y="41452"/>
                </a:lnTo>
                <a:lnTo>
                  <a:pt x="39433" y="33528"/>
                </a:lnTo>
                <a:lnTo>
                  <a:pt x="57073" y="20726"/>
                </a:lnTo>
                <a:close/>
              </a:path>
              <a:path w="57150" h="54609">
                <a:moveTo>
                  <a:pt x="42005" y="41452"/>
                </a:moveTo>
                <a:lnTo>
                  <a:pt x="28536" y="41452"/>
                </a:lnTo>
                <a:lnTo>
                  <a:pt x="46164" y="54267"/>
                </a:lnTo>
                <a:lnTo>
                  <a:pt x="42005" y="41452"/>
                </a:lnTo>
                <a:close/>
              </a:path>
              <a:path w="57150" h="54609">
                <a:moveTo>
                  <a:pt x="28536" y="0"/>
                </a:moveTo>
                <a:lnTo>
                  <a:pt x="21805" y="20726"/>
                </a:lnTo>
                <a:lnTo>
                  <a:pt x="35267" y="20726"/>
                </a:lnTo>
                <a:lnTo>
                  <a:pt x="28536" y="0"/>
                </a:lnTo>
                <a:close/>
              </a:path>
            </a:pathLst>
          </a:custGeom>
          <a:solidFill>
            <a:srgbClr val="FFED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" name="bk object 27"/>
          <p:cNvSpPr/>
          <p:nvPr/>
        </p:nvSpPr>
        <p:spPr>
          <a:xfrm>
            <a:off x="3422864" y="7080001"/>
            <a:ext cx="57150" cy="54610"/>
          </a:xfrm>
          <a:custGeom>
            <a:avLst/>
            <a:gdLst/>
            <a:ahLst/>
            <a:cxnLst/>
            <a:rect l="l" t="t" r="r" b="b"/>
            <a:pathLst>
              <a:path w="57150" h="54609">
                <a:moveTo>
                  <a:pt x="57061" y="20739"/>
                </a:moveTo>
                <a:lnTo>
                  <a:pt x="0" y="20739"/>
                </a:lnTo>
                <a:lnTo>
                  <a:pt x="17640" y="33540"/>
                </a:lnTo>
                <a:lnTo>
                  <a:pt x="10896" y="54279"/>
                </a:lnTo>
                <a:lnTo>
                  <a:pt x="28536" y="41465"/>
                </a:lnTo>
                <a:lnTo>
                  <a:pt x="42005" y="41465"/>
                </a:lnTo>
                <a:lnTo>
                  <a:pt x="39433" y="33540"/>
                </a:lnTo>
                <a:lnTo>
                  <a:pt x="57061" y="20739"/>
                </a:lnTo>
                <a:close/>
              </a:path>
              <a:path w="57150" h="54609">
                <a:moveTo>
                  <a:pt x="42005" y="41465"/>
                </a:moveTo>
                <a:lnTo>
                  <a:pt x="28536" y="41465"/>
                </a:lnTo>
                <a:lnTo>
                  <a:pt x="46164" y="54279"/>
                </a:lnTo>
                <a:lnTo>
                  <a:pt x="42005" y="41465"/>
                </a:lnTo>
                <a:close/>
              </a:path>
              <a:path w="57150" h="54609">
                <a:moveTo>
                  <a:pt x="28536" y="0"/>
                </a:moveTo>
                <a:lnTo>
                  <a:pt x="21805" y="20739"/>
                </a:lnTo>
                <a:lnTo>
                  <a:pt x="35267" y="20739"/>
                </a:lnTo>
                <a:lnTo>
                  <a:pt x="28536" y="0"/>
                </a:lnTo>
                <a:close/>
              </a:path>
            </a:pathLst>
          </a:custGeom>
          <a:solidFill>
            <a:srgbClr val="FFED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" name="bk object 28"/>
          <p:cNvSpPr/>
          <p:nvPr/>
        </p:nvSpPr>
        <p:spPr>
          <a:xfrm>
            <a:off x="3356979" y="7145883"/>
            <a:ext cx="57150" cy="54610"/>
          </a:xfrm>
          <a:custGeom>
            <a:avLst/>
            <a:gdLst/>
            <a:ahLst/>
            <a:cxnLst/>
            <a:rect l="l" t="t" r="r" b="b"/>
            <a:pathLst>
              <a:path w="57150" h="54609">
                <a:moveTo>
                  <a:pt x="57073" y="20739"/>
                </a:moveTo>
                <a:lnTo>
                  <a:pt x="0" y="20739"/>
                </a:lnTo>
                <a:lnTo>
                  <a:pt x="17640" y="33553"/>
                </a:lnTo>
                <a:lnTo>
                  <a:pt x="10896" y="54279"/>
                </a:lnTo>
                <a:lnTo>
                  <a:pt x="28536" y="41465"/>
                </a:lnTo>
                <a:lnTo>
                  <a:pt x="42002" y="41465"/>
                </a:lnTo>
                <a:lnTo>
                  <a:pt x="39433" y="33553"/>
                </a:lnTo>
                <a:lnTo>
                  <a:pt x="57073" y="20739"/>
                </a:lnTo>
                <a:close/>
              </a:path>
              <a:path w="57150" h="54609">
                <a:moveTo>
                  <a:pt x="42002" y="41465"/>
                </a:moveTo>
                <a:lnTo>
                  <a:pt x="28536" y="41465"/>
                </a:lnTo>
                <a:lnTo>
                  <a:pt x="46164" y="54279"/>
                </a:lnTo>
                <a:lnTo>
                  <a:pt x="42002" y="41465"/>
                </a:lnTo>
                <a:close/>
              </a:path>
              <a:path w="57150" h="54609">
                <a:moveTo>
                  <a:pt x="28536" y="0"/>
                </a:moveTo>
                <a:lnTo>
                  <a:pt x="21805" y="20739"/>
                </a:lnTo>
                <a:lnTo>
                  <a:pt x="35267" y="20739"/>
                </a:lnTo>
                <a:lnTo>
                  <a:pt x="28536" y="0"/>
                </a:lnTo>
                <a:close/>
              </a:path>
            </a:pathLst>
          </a:custGeom>
          <a:solidFill>
            <a:srgbClr val="FFED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" name="bk object 29"/>
          <p:cNvSpPr/>
          <p:nvPr/>
        </p:nvSpPr>
        <p:spPr>
          <a:xfrm>
            <a:off x="3266979" y="7169999"/>
            <a:ext cx="57150" cy="54610"/>
          </a:xfrm>
          <a:custGeom>
            <a:avLst/>
            <a:gdLst/>
            <a:ahLst/>
            <a:cxnLst/>
            <a:rect l="l" t="t" r="r" b="b"/>
            <a:pathLst>
              <a:path w="57150" h="54609">
                <a:moveTo>
                  <a:pt x="57073" y="20739"/>
                </a:moveTo>
                <a:lnTo>
                  <a:pt x="0" y="20739"/>
                </a:lnTo>
                <a:lnTo>
                  <a:pt x="17640" y="33540"/>
                </a:lnTo>
                <a:lnTo>
                  <a:pt x="10909" y="54279"/>
                </a:lnTo>
                <a:lnTo>
                  <a:pt x="28536" y="41465"/>
                </a:lnTo>
                <a:lnTo>
                  <a:pt x="42005" y="41465"/>
                </a:lnTo>
                <a:lnTo>
                  <a:pt x="39433" y="33540"/>
                </a:lnTo>
                <a:lnTo>
                  <a:pt x="57073" y="20739"/>
                </a:lnTo>
                <a:close/>
              </a:path>
              <a:path w="57150" h="54609">
                <a:moveTo>
                  <a:pt x="42005" y="41465"/>
                </a:moveTo>
                <a:lnTo>
                  <a:pt x="28536" y="41465"/>
                </a:lnTo>
                <a:lnTo>
                  <a:pt x="46164" y="54279"/>
                </a:lnTo>
                <a:lnTo>
                  <a:pt x="42005" y="41465"/>
                </a:lnTo>
                <a:close/>
              </a:path>
              <a:path w="57150" h="54609">
                <a:moveTo>
                  <a:pt x="28536" y="0"/>
                </a:moveTo>
                <a:lnTo>
                  <a:pt x="21805" y="20739"/>
                </a:lnTo>
                <a:lnTo>
                  <a:pt x="35267" y="20739"/>
                </a:lnTo>
                <a:lnTo>
                  <a:pt x="28536" y="0"/>
                </a:lnTo>
                <a:close/>
              </a:path>
            </a:pathLst>
          </a:custGeom>
          <a:solidFill>
            <a:srgbClr val="FFED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0" name="bk object 30"/>
          <p:cNvSpPr/>
          <p:nvPr/>
        </p:nvSpPr>
        <p:spPr>
          <a:xfrm>
            <a:off x="3176979" y="7145883"/>
            <a:ext cx="57150" cy="54610"/>
          </a:xfrm>
          <a:custGeom>
            <a:avLst/>
            <a:gdLst/>
            <a:ahLst/>
            <a:cxnLst/>
            <a:rect l="l" t="t" r="r" b="b"/>
            <a:pathLst>
              <a:path w="57150" h="54609">
                <a:moveTo>
                  <a:pt x="57073" y="20739"/>
                </a:moveTo>
                <a:lnTo>
                  <a:pt x="0" y="20739"/>
                </a:lnTo>
                <a:lnTo>
                  <a:pt x="17640" y="33553"/>
                </a:lnTo>
                <a:lnTo>
                  <a:pt x="10909" y="54279"/>
                </a:lnTo>
                <a:lnTo>
                  <a:pt x="28536" y="41465"/>
                </a:lnTo>
                <a:lnTo>
                  <a:pt x="42002" y="41465"/>
                </a:lnTo>
                <a:lnTo>
                  <a:pt x="39433" y="33553"/>
                </a:lnTo>
                <a:lnTo>
                  <a:pt x="57073" y="20739"/>
                </a:lnTo>
                <a:close/>
              </a:path>
              <a:path w="57150" h="54609">
                <a:moveTo>
                  <a:pt x="42002" y="41465"/>
                </a:moveTo>
                <a:lnTo>
                  <a:pt x="28536" y="41465"/>
                </a:lnTo>
                <a:lnTo>
                  <a:pt x="46164" y="54279"/>
                </a:lnTo>
                <a:lnTo>
                  <a:pt x="42002" y="41465"/>
                </a:lnTo>
                <a:close/>
              </a:path>
              <a:path w="57150" h="54609">
                <a:moveTo>
                  <a:pt x="28536" y="0"/>
                </a:moveTo>
                <a:lnTo>
                  <a:pt x="21805" y="20739"/>
                </a:lnTo>
                <a:lnTo>
                  <a:pt x="35267" y="20739"/>
                </a:lnTo>
                <a:lnTo>
                  <a:pt x="28536" y="0"/>
                </a:lnTo>
                <a:close/>
              </a:path>
            </a:pathLst>
          </a:custGeom>
          <a:solidFill>
            <a:srgbClr val="FFED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1" name="bk object 31"/>
          <p:cNvSpPr/>
          <p:nvPr/>
        </p:nvSpPr>
        <p:spPr>
          <a:xfrm>
            <a:off x="3111094" y="7080001"/>
            <a:ext cx="57150" cy="54610"/>
          </a:xfrm>
          <a:custGeom>
            <a:avLst/>
            <a:gdLst/>
            <a:ahLst/>
            <a:cxnLst/>
            <a:rect l="l" t="t" r="r" b="b"/>
            <a:pathLst>
              <a:path w="57150" h="54609">
                <a:moveTo>
                  <a:pt x="57073" y="20739"/>
                </a:moveTo>
                <a:lnTo>
                  <a:pt x="0" y="20739"/>
                </a:lnTo>
                <a:lnTo>
                  <a:pt x="17640" y="33540"/>
                </a:lnTo>
                <a:lnTo>
                  <a:pt x="10896" y="54279"/>
                </a:lnTo>
                <a:lnTo>
                  <a:pt x="28536" y="41465"/>
                </a:lnTo>
                <a:lnTo>
                  <a:pt x="42005" y="41465"/>
                </a:lnTo>
                <a:lnTo>
                  <a:pt x="39433" y="33540"/>
                </a:lnTo>
                <a:lnTo>
                  <a:pt x="57073" y="20739"/>
                </a:lnTo>
                <a:close/>
              </a:path>
              <a:path w="57150" h="54609">
                <a:moveTo>
                  <a:pt x="42005" y="41465"/>
                </a:moveTo>
                <a:lnTo>
                  <a:pt x="28536" y="41465"/>
                </a:lnTo>
                <a:lnTo>
                  <a:pt x="46164" y="54279"/>
                </a:lnTo>
                <a:lnTo>
                  <a:pt x="42005" y="41465"/>
                </a:lnTo>
                <a:close/>
              </a:path>
              <a:path w="57150" h="54609">
                <a:moveTo>
                  <a:pt x="28536" y="0"/>
                </a:moveTo>
                <a:lnTo>
                  <a:pt x="21805" y="20739"/>
                </a:lnTo>
                <a:lnTo>
                  <a:pt x="35267" y="20739"/>
                </a:lnTo>
                <a:lnTo>
                  <a:pt x="28536" y="0"/>
                </a:lnTo>
                <a:close/>
              </a:path>
            </a:pathLst>
          </a:custGeom>
          <a:solidFill>
            <a:srgbClr val="FFED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707301" y="1328879"/>
            <a:ext cx="9278797" cy="5334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3500" b="1" i="0">
                <a:solidFill>
                  <a:srgbClr val="428F9B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707301" y="2069865"/>
            <a:ext cx="9278797" cy="18542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b="0" i="0">
                <a:solidFill>
                  <a:schemeClr val="tx1"/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3635756" y="7033450"/>
            <a:ext cx="3421888" cy="37814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534670" y="7033450"/>
            <a:ext cx="2459482" cy="37814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1/2/2022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7699248" y="7033450"/>
            <a:ext cx="2459482" cy="37814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6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emf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5" Type="http://schemas.openxmlformats.org/officeDocument/2006/relationships/image" Target="../media/image14.emf"/><Relationship Id="rId4" Type="http://schemas.openxmlformats.org/officeDocument/2006/relationships/image" Target="../media/image13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.vml"/><Relationship Id="rId5" Type="http://schemas.openxmlformats.org/officeDocument/2006/relationships/image" Target="../media/image15.png"/><Relationship Id="rId4" Type="http://schemas.openxmlformats.org/officeDocument/2006/relationships/oleObject" Target="../embeddings/oleObject2.bin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10692002" cy="6479997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6684092" y="6750009"/>
            <a:ext cx="1117395" cy="539997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3786055" y="6828576"/>
            <a:ext cx="2078671" cy="385982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2890520" y="6750012"/>
            <a:ext cx="810260" cy="540385"/>
          </a:xfrm>
          <a:custGeom>
            <a:avLst/>
            <a:gdLst/>
            <a:ahLst/>
            <a:cxnLst/>
            <a:rect l="l" t="t" r="r" b="b"/>
            <a:pathLst>
              <a:path w="810260" h="540384">
                <a:moveTo>
                  <a:pt x="0" y="0"/>
                </a:moveTo>
                <a:lnTo>
                  <a:pt x="810006" y="0"/>
                </a:lnTo>
                <a:lnTo>
                  <a:pt x="810006" y="540004"/>
                </a:lnTo>
                <a:lnTo>
                  <a:pt x="0" y="540004"/>
                </a:lnTo>
                <a:lnTo>
                  <a:pt x="0" y="0"/>
                </a:lnTo>
                <a:close/>
              </a:path>
            </a:pathLst>
          </a:custGeom>
          <a:solidFill>
            <a:srgbClr val="164194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3266979" y="6810011"/>
            <a:ext cx="57150" cy="54610"/>
          </a:xfrm>
          <a:custGeom>
            <a:avLst/>
            <a:gdLst/>
            <a:ahLst/>
            <a:cxnLst/>
            <a:rect l="l" t="t" r="r" b="b"/>
            <a:pathLst>
              <a:path w="57150" h="54609">
                <a:moveTo>
                  <a:pt x="57073" y="20726"/>
                </a:moveTo>
                <a:lnTo>
                  <a:pt x="0" y="20726"/>
                </a:lnTo>
                <a:lnTo>
                  <a:pt x="17640" y="33540"/>
                </a:lnTo>
                <a:lnTo>
                  <a:pt x="10909" y="54267"/>
                </a:lnTo>
                <a:lnTo>
                  <a:pt x="28536" y="41452"/>
                </a:lnTo>
                <a:lnTo>
                  <a:pt x="42002" y="41452"/>
                </a:lnTo>
                <a:lnTo>
                  <a:pt x="39433" y="33540"/>
                </a:lnTo>
                <a:lnTo>
                  <a:pt x="57073" y="20726"/>
                </a:lnTo>
                <a:close/>
              </a:path>
              <a:path w="57150" h="54609">
                <a:moveTo>
                  <a:pt x="42002" y="41452"/>
                </a:moveTo>
                <a:lnTo>
                  <a:pt x="28536" y="41452"/>
                </a:lnTo>
                <a:lnTo>
                  <a:pt x="46164" y="54267"/>
                </a:lnTo>
                <a:lnTo>
                  <a:pt x="42002" y="41452"/>
                </a:lnTo>
                <a:close/>
              </a:path>
              <a:path w="57150" h="54609">
                <a:moveTo>
                  <a:pt x="28536" y="0"/>
                </a:moveTo>
                <a:lnTo>
                  <a:pt x="21805" y="20726"/>
                </a:lnTo>
                <a:lnTo>
                  <a:pt x="35267" y="20726"/>
                </a:lnTo>
                <a:lnTo>
                  <a:pt x="28536" y="0"/>
                </a:lnTo>
                <a:close/>
              </a:path>
            </a:pathLst>
          </a:custGeom>
          <a:solidFill>
            <a:srgbClr val="FFED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3176979" y="6834127"/>
            <a:ext cx="57150" cy="54610"/>
          </a:xfrm>
          <a:custGeom>
            <a:avLst/>
            <a:gdLst/>
            <a:ahLst/>
            <a:cxnLst/>
            <a:rect l="l" t="t" r="r" b="b"/>
            <a:pathLst>
              <a:path w="57150" h="54609">
                <a:moveTo>
                  <a:pt x="57073" y="20726"/>
                </a:moveTo>
                <a:lnTo>
                  <a:pt x="0" y="20726"/>
                </a:lnTo>
                <a:lnTo>
                  <a:pt x="17640" y="33528"/>
                </a:lnTo>
                <a:lnTo>
                  <a:pt x="10909" y="54267"/>
                </a:lnTo>
                <a:lnTo>
                  <a:pt x="28536" y="41452"/>
                </a:lnTo>
                <a:lnTo>
                  <a:pt x="42005" y="41452"/>
                </a:lnTo>
                <a:lnTo>
                  <a:pt x="39433" y="33528"/>
                </a:lnTo>
                <a:lnTo>
                  <a:pt x="57073" y="20726"/>
                </a:lnTo>
                <a:close/>
              </a:path>
              <a:path w="57150" h="54609">
                <a:moveTo>
                  <a:pt x="42005" y="41452"/>
                </a:moveTo>
                <a:lnTo>
                  <a:pt x="28536" y="41452"/>
                </a:lnTo>
                <a:lnTo>
                  <a:pt x="46164" y="54267"/>
                </a:lnTo>
                <a:lnTo>
                  <a:pt x="42005" y="41452"/>
                </a:lnTo>
                <a:close/>
              </a:path>
              <a:path w="57150" h="54609">
                <a:moveTo>
                  <a:pt x="28536" y="0"/>
                </a:moveTo>
                <a:lnTo>
                  <a:pt x="21805" y="20726"/>
                </a:lnTo>
                <a:lnTo>
                  <a:pt x="35267" y="20726"/>
                </a:lnTo>
                <a:lnTo>
                  <a:pt x="28536" y="0"/>
                </a:lnTo>
                <a:close/>
              </a:path>
            </a:pathLst>
          </a:custGeom>
          <a:solidFill>
            <a:srgbClr val="FFED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3111094" y="6899998"/>
            <a:ext cx="57150" cy="54610"/>
          </a:xfrm>
          <a:custGeom>
            <a:avLst/>
            <a:gdLst/>
            <a:ahLst/>
            <a:cxnLst/>
            <a:rect l="l" t="t" r="r" b="b"/>
            <a:pathLst>
              <a:path w="57150" h="54609">
                <a:moveTo>
                  <a:pt x="57073" y="20739"/>
                </a:moveTo>
                <a:lnTo>
                  <a:pt x="0" y="20739"/>
                </a:lnTo>
                <a:lnTo>
                  <a:pt x="17640" y="33553"/>
                </a:lnTo>
                <a:lnTo>
                  <a:pt x="10896" y="54279"/>
                </a:lnTo>
                <a:lnTo>
                  <a:pt x="28536" y="41465"/>
                </a:lnTo>
                <a:lnTo>
                  <a:pt x="42002" y="41465"/>
                </a:lnTo>
                <a:lnTo>
                  <a:pt x="39433" y="33553"/>
                </a:lnTo>
                <a:lnTo>
                  <a:pt x="57073" y="20739"/>
                </a:lnTo>
                <a:close/>
              </a:path>
              <a:path w="57150" h="54609">
                <a:moveTo>
                  <a:pt x="42002" y="41465"/>
                </a:moveTo>
                <a:lnTo>
                  <a:pt x="28536" y="41465"/>
                </a:lnTo>
                <a:lnTo>
                  <a:pt x="46164" y="54279"/>
                </a:lnTo>
                <a:lnTo>
                  <a:pt x="42002" y="41465"/>
                </a:lnTo>
                <a:close/>
              </a:path>
              <a:path w="57150" h="54609">
                <a:moveTo>
                  <a:pt x="28536" y="0"/>
                </a:moveTo>
                <a:lnTo>
                  <a:pt x="21805" y="20739"/>
                </a:lnTo>
                <a:lnTo>
                  <a:pt x="35267" y="20739"/>
                </a:lnTo>
                <a:lnTo>
                  <a:pt x="28536" y="0"/>
                </a:lnTo>
                <a:close/>
              </a:path>
            </a:pathLst>
          </a:custGeom>
          <a:solidFill>
            <a:srgbClr val="FFED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3086980" y="6990012"/>
            <a:ext cx="57150" cy="54610"/>
          </a:xfrm>
          <a:custGeom>
            <a:avLst/>
            <a:gdLst/>
            <a:ahLst/>
            <a:cxnLst/>
            <a:rect l="l" t="t" r="r" b="b"/>
            <a:pathLst>
              <a:path w="57150" h="54609">
                <a:moveTo>
                  <a:pt x="57061" y="20726"/>
                </a:moveTo>
                <a:lnTo>
                  <a:pt x="0" y="20726"/>
                </a:lnTo>
                <a:lnTo>
                  <a:pt x="17640" y="33528"/>
                </a:lnTo>
                <a:lnTo>
                  <a:pt x="10896" y="54267"/>
                </a:lnTo>
                <a:lnTo>
                  <a:pt x="28536" y="41452"/>
                </a:lnTo>
                <a:lnTo>
                  <a:pt x="42005" y="41452"/>
                </a:lnTo>
                <a:lnTo>
                  <a:pt x="39433" y="33528"/>
                </a:lnTo>
                <a:lnTo>
                  <a:pt x="57061" y="20726"/>
                </a:lnTo>
                <a:close/>
              </a:path>
              <a:path w="57150" h="54609">
                <a:moveTo>
                  <a:pt x="42005" y="41452"/>
                </a:moveTo>
                <a:lnTo>
                  <a:pt x="28536" y="41452"/>
                </a:lnTo>
                <a:lnTo>
                  <a:pt x="46164" y="54267"/>
                </a:lnTo>
                <a:lnTo>
                  <a:pt x="42005" y="41452"/>
                </a:lnTo>
                <a:close/>
              </a:path>
              <a:path w="57150" h="54609">
                <a:moveTo>
                  <a:pt x="28536" y="0"/>
                </a:moveTo>
                <a:lnTo>
                  <a:pt x="21805" y="20726"/>
                </a:lnTo>
                <a:lnTo>
                  <a:pt x="35267" y="20726"/>
                </a:lnTo>
                <a:lnTo>
                  <a:pt x="28536" y="0"/>
                </a:lnTo>
                <a:close/>
              </a:path>
            </a:pathLst>
          </a:custGeom>
          <a:solidFill>
            <a:srgbClr val="FFED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3446979" y="6990012"/>
            <a:ext cx="57150" cy="54610"/>
          </a:xfrm>
          <a:custGeom>
            <a:avLst/>
            <a:gdLst/>
            <a:ahLst/>
            <a:cxnLst/>
            <a:rect l="l" t="t" r="r" b="b"/>
            <a:pathLst>
              <a:path w="57150" h="54609">
                <a:moveTo>
                  <a:pt x="57073" y="20726"/>
                </a:moveTo>
                <a:lnTo>
                  <a:pt x="0" y="20726"/>
                </a:lnTo>
                <a:lnTo>
                  <a:pt x="17640" y="33528"/>
                </a:lnTo>
                <a:lnTo>
                  <a:pt x="10896" y="54267"/>
                </a:lnTo>
                <a:lnTo>
                  <a:pt x="28536" y="41452"/>
                </a:lnTo>
                <a:lnTo>
                  <a:pt x="42005" y="41452"/>
                </a:lnTo>
                <a:lnTo>
                  <a:pt x="39433" y="33528"/>
                </a:lnTo>
                <a:lnTo>
                  <a:pt x="57073" y="20726"/>
                </a:lnTo>
                <a:close/>
              </a:path>
              <a:path w="57150" h="54609">
                <a:moveTo>
                  <a:pt x="42005" y="41452"/>
                </a:moveTo>
                <a:lnTo>
                  <a:pt x="28536" y="41452"/>
                </a:lnTo>
                <a:lnTo>
                  <a:pt x="46164" y="54267"/>
                </a:lnTo>
                <a:lnTo>
                  <a:pt x="42005" y="41452"/>
                </a:lnTo>
                <a:close/>
              </a:path>
              <a:path w="57150" h="54609">
                <a:moveTo>
                  <a:pt x="28536" y="0"/>
                </a:moveTo>
                <a:lnTo>
                  <a:pt x="21805" y="20726"/>
                </a:lnTo>
                <a:lnTo>
                  <a:pt x="35267" y="20726"/>
                </a:lnTo>
                <a:lnTo>
                  <a:pt x="28536" y="0"/>
                </a:lnTo>
                <a:close/>
              </a:path>
            </a:pathLst>
          </a:custGeom>
          <a:solidFill>
            <a:srgbClr val="FFED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/>
          <p:nvPr/>
        </p:nvSpPr>
        <p:spPr>
          <a:xfrm>
            <a:off x="3422864" y="6899998"/>
            <a:ext cx="57150" cy="54610"/>
          </a:xfrm>
          <a:custGeom>
            <a:avLst/>
            <a:gdLst/>
            <a:ahLst/>
            <a:cxnLst/>
            <a:rect l="l" t="t" r="r" b="b"/>
            <a:pathLst>
              <a:path w="57150" h="54609">
                <a:moveTo>
                  <a:pt x="57061" y="20739"/>
                </a:moveTo>
                <a:lnTo>
                  <a:pt x="0" y="20739"/>
                </a:lnTo>
                <a:lnTo>
                  <a:pt x="17640" y="33553"/>
                </a:lnTo>
                <a:lnTo>
                  <a:pt x="10896" y="54279"/>
                </a:lnTo>
                <a:lnTo>
                  <a:pt x="28536" y="41465"/>
                </a:lnTo>
                <a:lnTo>
                  <a:pt x="42002" y="41465"/>
                </a:lnTo>
                <a:lnTo>
                  <a:pt x="39433" y="33553"/>
                </a:lnTo>
                <a:lnTo>
                  <a:pt x="57061" y="20739"/>
                </a:lnTo>
                <a:close/>
              </a:path>
              <a:path w="57150" h="54609">
                <a:moveTo>
                  <a:pt x="42002" y="41465"/>
                </a:moveTo>
                <a:lnTo>
                  <a:pt x="28536" y="41465"/>
                </a:lnTo>
                <a:lnTo>
                  <a:pt x="46164" y="54279"/>
                </a:lnTo>
                <a:lnTo>
                  <a:pt x="42002" y="41465"/>
                </a:lnTo>
                <a:close/>
              </a:path>
              <a:path w="57150" h="54609">
                <a:moveTo>
                  <a:pt x="28536" y="0"/>
                </a:moveTo>
                <a:lnTo>
                  <a:pt x="21805" y="20739"/>
                </a:lnTo>
                <a:lnTo>
                  <a:pt x="35267" y="20739"/>
                </a:lnTo>
                <a:lnTo>
                  <a:pt x="28536" y="0"/>
                </a:lnTo>
                <a:close/>
              </a:path>
            </a:pathLst>
          </a:custGeom>
          <a:solidFill>
            <a:srgbClr val="FFED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2"/>
          <p:cNvSpPr/>
          <p:nvPr/>
        </p:nvSpPr>
        <p:spPr>
          <a:xfrm>
            <a:off x="3356979" y="6834127"/>
            <a:ext cx="57150" cy="54610"/>
          </a:xfrm>
          <a:custGeom>
            <a:avLst/>
            <a:gdLst/>
            <a:ahLst/>
            <a:cxnLst/>
            <a:rect l="l" t="t" r="r" b="b"/>
            <a:pathLst>
              <a:path w="57150" h="54609">
                <a:moveTo>
                  <a:pt x="57073" y="20726"/>
                </a:moveTo>
                <a:lnTo>
                  <a:pt x="0" y="20726"/>
                </a:lnTo>
                <a:lnTo>
                  <a:pt x="17640" y="33528"/>
                </a:lnTo>
                <a:lnTo>
                  <a:pt x="10896" y="54267"/>
                </a:lnTo>
                <a:lnTo>
                  <a:pt x="28536" y="41452"/>
                </a:lnTo>
                <a:lnTo>
                  <a:pt x="42005" y="41452"/>
                </a:lnTo>
                <a:lnTo>
                  <a:pt x="39433" y="33528"/>
                </a:lnTo>
                <a:lnTo>
                  <a:pt x="57073" y="20726"/>
                </a:lnTo>
                <a:close/>
              </a:path>
              <a:path w="57150" h="54609">
                <a:moveTo>
                  <a:pt x="42005" y="41452"/>
                </a:moveTo>
                <a:lnTo>
                  <a:pt x="28536" y="41452"/>
                </a:lnTo>
                <a:lnTo>
                  <a:pt x="46164" y="54267"/>
                </a:lnTo>
                <a:lnTo>
                  <a:pt x="42005" y="41452"/>
                </a:lnTo>
                <a:close/>
              </a:path>
              <a:path w="57150" h="54609">
                <a:moveTo>
                  <a:pt x="28536" y="0"/>
                </a:moveTo>
                <a:lnTo>
                  <a:pt x="21805" y="20726"/>
                </a:lnTo>
                <a:lnTo>
                  <a:pt x="35267" y="20726"/>
                </a:lnTo>
                <a:lnTo>
                  <a:pt x="28536" y="0"/>
                </a:lnTo>
                <a:close/>
              </a:path>
            </a:pathLst>
          </a:custGeom>
          <a:solidFill>
            <a:srgbClr val="FFED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13"/>
          <p:cNvSpPr/>
          <p:nvPr/>
        </p:nvSpPr>
        <p:spPr>
          <a:xfrm>
            <a:off x="3422864" y="7080001"/>
            <a:ext cx="57150" cy="54610"/>
          </a:xfrm>
          <a:custGeom>
            <a:avLst/>
            <a:gdLst/>
            <a:ahLst/>
            <a:cxnLst/>
            <a:rect l="l" t="t" r="r" b="b"/>
            <a:pathLst>
              <a:path w="57150" h="54609">
                <a:moveTo>
                  <a:pt x="57061" y="20739"/>
                </a:moveTo>
                <a:lnTo>
                  <a:pt x="0" y="20739"/>
                </a:lnTo>
                <a:lnTo>
                  <a:pt x="17640" y="33540"/>
                </a:lnTo>
                <a:lnTo>
                  <a:pt x="10896" y="54279"/>
                </a:lnTo>
                <a:lnTo>
                  <a:pt x="28536" y="41465"/>
                </a:lnTo>
                <a:lnTo>
                  <a:pt x="42005" y="41465"/>
                </a:lnTo>
                <a:lnTo>
                  <a:pt x="39433" y="33540"/>
                </a:lnTo>
                <a:lnTo>
                  <a:pt x="57061" y="20739"/>
                </a:lnTo>
                <a:close/>
              </a:path>
              <a:path w="57150" h="54609">
                <a:moveTo>
                  <a:pt x="42005" y="41465"/>
                </a:moveTo>
                <a:lnTo>
                  <a:pt x="28536" y="41465"/>
                </a:lnTo>
                <a:lnTo>
                  <a:pt x="46164" y="54279"/>
                </a:lnTo>
                <a:lnTo>
                  <a:pt x="42005" y="41465"/>
                </a:lnTo>
                <a:close/>
              </a:path>
              <a:path w="57150" h="54609">
                <a:moveTo>
                  <a:pt x="28536" y="0"/>
                </a:moveTo>
                <a:lnTo>
                  <a:pt x="21805" y="20739"/>
                </a:lnTo>
                <a:lnTo>
                  <a:pt x="35267" y="20739"/>
                </a:lnTo>
                <a:lnTo>
                  <a:pt x="28536" y="0"/>
                </a:lnTo>
                <a:close/>
              </a:path>
            </a:pathLst>
          </a:custGeom>
          <a:solidFill>
            <a:srgbClr val="FFED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" name="object 14"/>
          <p:cNvSpPr/>
          <p:nvPr/>
        </p:nvSpPr>
        <p:spPr>
          <a:xfrm>
            <a:off x="3356979" y="7145883"/>
            <a:ext cx="57150" cy="54610"/>
          </a:xfrm>
          <a:custGeom>
            <a:avLst/>
            <a:gdLst/>
            <a:ahLst/>
            <a:cxnLst/>
            <a:rect l="l" t="t" r="r" b="b"/>
            <a:pathLst>
              <a:path w="57150" h="54609">
                <a:moveTo>
                  <a:pt x="57073" y="20739"/>
                </a:moveTo>
                <a:lnTo>
                  <a:pt x="0" y="20739"/>
                </a:lnTo>
                <a:lnTo>
                  <a:pt x="17640" y="33553"/>
                </a:lnTo>
                <a:lnTo>
                  <a:pt x="10896" y="54279"/>
                </a:lnTo>
                <a:lnTo>
                  <a:pt x="28536" y="41465"/>
                </a:lnTo>
                <a:lnTo>
                  <a:pt x="42002" y="41465"/>
                </a:lnTo>
                <a:lnTo>
                  <a:pt x="39433" y="33553"/>
                </a:lnTo>
                <a:lnTo>
                  <a:pt x="57073" y="20739"/>
                </a:lnTo>
                <a:close/>
              </a:path>
              <a:path w="57150" h="54609">
                <a:moveTo>
                  <a:pt x="42002" y="41465"/>
                </a:moveTo>
                <a:lnTo>
                  <a:pt x="28536" y="41465"/>
                </a:lnTo>
                <a:lnTo>
                  <a:pt x="46164" y="54279"/>
                </a:lnTo>
                <a:lnTo>
                  <a:pt x="42002" y="41465"/>
                </a:lnTo>
                <a:close/>
              </a:path>
              <a:path w="57150" h="54609">
                <a:moveTo>
                  <a:pt x="28536" y="0"/>
                </a:moveTo>
                <a:lnTo>
                  <a:pt x="21805" y="20739"/>
                </a:lnTo>
                <a:lnTo>
                  <a:pt x="35267" y="20739"/>
                </a:lnTo>
                <a:lnTo>
                  <a:pt x="28536" y="0"/>
                </a:lnTo>
                <a:close/>
              </a:path>
            </a:pathLst>
          </a:custGeom>
          <a:solidFill>
            <a:srgbClr val="FFED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" name="object 15"/>
          <p:cNvSpPr/>
          <p:nvPr/>
        </p:nvSpPr>
        <p:spPr>
          <a:xfrm>
            <a:off x="3266979" y="7169999"/>
            <a:ext cx="57150" cy="54610"/>
          </a:xfrm>
          <a:custGeom>
            <a:avLst/>
            <a:gdLst/>
            <a:ahLst/>
            <a:cxnLst/>
            <a:rect l="l" t="t" r="r" b="b"/>
            <a:pathLst>
              <a:path w="57150" h="54609">
                <a:moveTo>
                  <a:pt x="57073" y="20739"/>
                </a:moveTo>
                <a:lnTo>
                  <a:pt x="0" y="20739"/>
                </a:lnTo>
                <a:lnTo>
                  <a:pt x="17640" y="33540"/>
                </a:lnTo>
                <a:lnTo>
                  <a:pt x="10909" y="54279"/>
                </a:lnTo>
                <a:lnTo>
                  <a:pt x="28536" y="41465"/>
                </a:lnTo>
                <a:lnTo>
                  <a:pt x="42005" y="41465"/>
                </a:lnTo>
                <a:lnTo>
                  <a:pt x="39433" y="33540"/>
                </a:lnTo>
                <a:lnTo>
                  <a:pt x="57073" y="20739"/>
                </a:lnTo>
                <a:close/>
              </a:path>
              <a:path w="57150" h="54609">
                <a:moveTo>
                  <a:pt x="42005" y="41465"/>
                </a:moveTo>
                <a:lnTo>
                  <a:pt x="28536" y="41465"/>
                </a:lnTo>
                <a:lnTo>
                  <a:pt x="46164" y="54279"/>
                </a:lnTo>
                <a:lnTo>
                  <a:pt x="42005" y="41465"/>
                </a:lnTo>
                <a:close/>
              </a:path>
              <a:path w="57150" h="54609">
                <a:moveTo>
                  <a:pt x="28536" y="0"/>
                </a:moveTo>
                <a:lnTo>
                  <a:pt x="21805" y="20739"/>
                </a:lnTo>
                <a:lnTo>
                  <a:pt x="35267" y="20739"/>
                </a:lnTo>
                <a:lnTo>
                  <a:pt x="28536" y="0"/>
                </a:lnTo>
                <a:close/>
              </a:path>
            </a:pathLst>
          </a:custGeom>
          <a:solidFill>
            <a:srgbClr val="FFED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" name="object 16"/>
          <p:cNvSpPr/>
          <p:nvPr/>
        </p:nvSpPr>
        <p:spPr>
          <a:xfrm>
            <a:off x="3176979" y="7145883"/>
            <a:ext cx="57150" cy="54610"/>
          </a:xfrm>
          <a:custGeom>
            <a:avLst/>
            <a:gdLst/>
            <a:ahLst/>
            <a:cxnLst/>
            <a:rect l="l" t="t" r="r" b="b"/>
            <a:pathLst>
              <a:path w="57150" h="54609">
                <a:moveTo>
                  <a:pt x="57073" y="20739"/>
                </a:moveTo>
                <a:lnTo>
                  <a:pt x="0" y="20739"/>
                </a:lnTo>
                <a:lnTo>
                  <a:pt x="17640" y="33553"/>
                </a:lnTo>
                <a:lnTo>
                  <a:pt x="10909" y="54279"/>
                </a:lnTo>
                <a:lnTo>
                  <a:pt x="28536" y="41465"/>
                </a:lnTo>
                <a:lnTo>
                  <a:pt x="42002" y="41465"/>
                </a:lnTo>
                <a:lnTo>
                  <a:pt x="39433" y="33553"/>
                </a:lnTo>
                <a:lnTo>
                  <a:pt x="57073" y="20739"/>
                </a:lnTo>
                <a:close/>
              </a:path>
              <a:path w="57150" h="54609">
                <a:moveTo>
                  <a:pt x="42002" y="41465"/>
                </a:moveTo>
                <a:lnTo>
                  <a:pt x="28536" y="41465"/>
                </a:lnTo>
                <a:lnTo>
                  <a:pt x="46164" y="54279"/>
                </a:lnTo>
                <a:lnTo>
                  <a:pt x="42002" y="41465"/>
                </a:lnTo>
                <a:close/>
              </a:path>
              <a:path w="57150" h="54609">
                <a:moveTo>
                  <a:pt x="28536" y="0"/>
                </a:moveTo>
                <a:lnTo>
                  <a:pt x="21805" y="20739"/>
                </a:lnTo>
                <a:lnTo>
                  <a:pt x="35267" y="20739"/>
                </a:lnTo>
                <a:lnTo>
                  <a:pt x="28536" y="0"/>
                </a:lnTo>
                <a:close/>
              </a:path>
            </a:pathLst>
          </a:custGeom>
          <a:solidFill>
            <a:srgbClr val="FFED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object 17"/>
          <p:cNvSpPr/>
          <p:nvPr/>
        </p:nvSpPr>
        <p:spPr>
          <a:xfrm>
            <a:off x="3111094" y="7080001"/>
            <a:ext cx="57150" cy="54610"/>
          </a:xfrm>
          <a:custGeom>
            <a:avLst/>
            <a:gdLst/>
            <a:ahLst/>
            <a:cxnLst/>
            <a:rect l="l" t="t" r="r" b="b"/>
            <a:pathLst>
              <a:path w="57150" h="54609">
                <a:moveTo>
                  <a:pt x="57073" y="20739"/>
                </a:moveTo>
                <a:lnTo>
                  <a:pt x="0" y="20739"/>
                </a:lnTo>
                <a:lnTo>
                  <a:pt x="17640" y="33540"/>
                </a:lnTo>
                <a:lnTo>
                  <a:pt x="10896" y="54279"/>
                </a:lnTo>
                <a:lnTo>
                  <a:pt x="28536" y="41465"/>
                </a:lnTo>
                <a:lnTo>
                  <a:pt x="42005" y="41465"/>
                </a:lnTo>
                <a:lnTo>
                  <a:pt x="39433" y="33540"/>
                </a:lnTo>
                <a:lnTo>
                  <a:pt x="57073" y="20739"/>
                </a:lnTo>
                <a:close/>
              </a:path>
              <a:path w="57150" h="54609">
                <a:moveTo>
                  <a:pt x="42005" y="41465"/>
                </a:moveTo>
                <a:lnTo>
                  <a:pt x="28536" y="41465"/>
                </a:lnTo>
                <a:lnTo>
                  <a:pt x="46164" y="54279"/>
                </a:lnTo>
                <a:lnTo>
                  <a:pt x="42005" y="41465"/>
                </a:lnTo>
                <a:close/>
              </a:path>
              <a:path w="57150" h="54609">
                <a:moveTo>
                  <a:pt x="28536" y="0"/>
                </a:moveTo>
                <a:lnTo>
                  <a:pt x="21805" y="20739"/>
                </a:lnTo>
                <a:lnTo>
                  <a:pt x="35267" y="20739"/>
                </a:lnTo>
                <a:lnTo>
                  <a:pt x="28536" y="0"/>
                </a:lnTo>
                <a:close/>
              </a:path>
            </a:pathLst>
          </a:custGeom>
          <a:solidFill>
            <a:srgbClr val="FFED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object 18"/>
          <p:cNvSpPr txBox="1"/>
          <p:nvPr/>
        </p:nvSpPr>
        <p:spPr>
          <a:xfrm>
            <a:off x="894968" y="504825"/>
            <a:ext cx="8902065" cy="1122487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algn="ctr">
              <a:lnSpc>
                <a:spcPts val="4700"/>
              </a:lnSpc>
            </a:pPr>
            <a:r>
              <a:rPr lang="cs-CZ" sz="3200" b="1" spc="-20" dirty="0">
                <a:solidFill>
                  <a:srgbClr val="428F9B"/>
                </a:solidFill>
                <a:cs typeface="Calibri"/>
              </a:rPr>
              <a:t>ESF II projekt Západočeské univerzity v Plzni</a:t>
            </a:r>
          </a:p>
          <a:p>
            <a:pPr algn="ctr">
              <a:lnSpc>
                <a:spcPts val="4700"/>
              </a:lnSpc>
            </a:pPr>
            <a:r>
              <a:rPr lang="cs-CZ" sz="2000" b="1" spc="-20" dirty="0" err="1">
                <a:solidFill>
                  <a:srgbClr val="428F9B"/>
                </a:solidFill>
                <a:cs typeface="Calibri"/>
              </a:rPr>
              <a:t>reg</a:t>
            </a:r>
            <a:r>
              <a:rPr lang="cs-CZ" sz="2000" b="1" spc="-20" dirty="0">
                <a:solidFill>
                  <a:srgbClr val="428F9B"/>
                </a:solidFill>
                <a:cs typeface="Calibri"/>
              </a:rPr>
              <a:t>. č. CZ.02.2.69/0.0/0.0/18_056/0013239</a:t>
            </a:r>
            <a:endParaRPr sz="4000" dirty="0">
              <a:latin typeface="Calibri"/>
              <a:cs typeface="Calibri"/>
            </a:endParaRPr>
          </a:p>
        </p:txBody>
      </p:sp>
      <p:sp>
        <p:nvSpPr>
          <p:cNvPr id="19" name="object 18"/>
          <p:cNvSpPr txBox="1"/>
          <p:nvPr/>
        </p:nvSpPr>
        <p:spPr>
          <a:xfrm>
            <a:off x="1047942" y="2879364"/>
            <a:ext cx="8902065" cy="123758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algn="ctr">
              <a:lnSpc>
                <a:spcPts val="4700"/>
              </a:lnSpc>
            </a:pPr>
            <a:r>
              <a:rPr lang="cs-CZ" sz="5400" b="1" spc="-20" dirty="0" smtClean="0">
                <a:solidFill>
                  <a:srgbClr val="428F9B"/>
                </a:solidFill>
                <a:cs typeface="Calibri"/>
              </a:rPr>
              <a:t>Péče o pacienta na umělé plicní ventilaci</a:t>
            </a:r>
            <a:endParaRPr sz="5400" dirty="0">
              <a:latin typeface="Calibri"/>
              <a:cs typeface="Calibri"/>
            </a:endParaRPr>
          </a:p>
        </p:txBody>
      </p:sp>
      <p:sp>
        <p:nvSpPr>
          <p:cNvPr id="20" name="object 18"/>
          <p:cNvSpPr txBox="1"/>
          <p:nvPr/>
        </p:nvSpPr>
        <p:spPr>
          <a:xfrm>
            <a:off x="774700" y="5229225"/>
            <a:ext cx="8902065" cy="60272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algn="ctr">
              <a:lnSpc>
                <a:spcPts val="4700"/>
              </a:lnSpc>
            </a:pPr>
            <a:r>
              <a:rPr lang="cs-CZ" sz="2400" b="1" spc="-20" dirty="0" smtClean="0">
                <a:solidFill>
                  <a:srgbClr val="428F9B"/>
                </a:solidFill>
                <a:cs typeface="Calibri"/>
              </a:rPr>
              <a:t>Eva Pfefferová</a:t>
            </a:r>
            <a:endParaRPr sz="2400" dirty="0">
              <a:latin typeface="Calibri"/>
              <a:cs typeface="Calibri"/>
            </a:endParaRPr>
          </a:p>
        </p:txBody>
      </p:sp>
    </p:spTree>
  </p:cSld>
  <p:clrMapOvr>
    <a:masterClrMapping/>
  </p:clrMapOvr>
  <p:transition>
    <p:push dir="r"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4" descr="_2123025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03300" y="276225"/>
            <a:ext cx="8790062" cy="635139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Nadpis 1"/>
          <p:cNvSpPr txBox="1">
            <a:spLocks/>
          </p:cNvSpPr>
          <p:nvPr/>
        </p:nvSpPr>
        <p:spPr>
          <a:xfrm>
            <a:off x="5956300" y="6653472"/>
            <a:ext cx="6078397" cy="2769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3500" b="1" i="0">
                <a:solidFill>
                  <a:srgbClr val="428F9B"/>
                </a:solidFill>
                <a:latin typeface="Calibri"/>
                <a:ea typeface="+mj-ea"/>
                <a:cs typeface="Calibri"/>
              </a:defRPr>
            </a:lvl1pPr>
          </a:lstStyle>
          <a:p>
            <a:pPr algn="ctr"/>
            <a:r>
              <a:rPr lang="cs-CZ" sz="1800" b="0" kern="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Zdroj: autorka</a:t>
            </a:r>
            <a:endParaRPr lang="cs-CZ" sz="1800" b="0" kern="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9440810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94" name="Rectangle 2"/>
          <p:cNvSpPr>
            <a:spLocks noGrp="1" noChangeArrowheads="1"/>
          </p:cNvSpPr>
          <p:nvPr>
            <p:ph type="title"/>
          </p:nvPr>
        </p:nvSpPr>
        <p:spPr>
          <a:xfrm>
            <a:off x="707300" y="1114425"/>
            <a:ext cx="9278797" cy="615553"/>
          </a:xfrm>
        </p:spPr>
        <p:txBody>
          <a:bodyPr/>
          <a:lstStyle/>
          <a:p>
            <a:pPr algn="ctr" eaLnBrk="1" hangingPunct="1"/>
            <a:r>
              <a:rPr lang="cs-CZ" altLang="cs-CZ" sz="4000" dirty="0">
                <a:latin typeface="Arial" panose="020B0604020202020204" pitchFamily="34" charset="0"/>
              </a:rPr>
              <a:t>Péče o pacienta na UPV</a:t>
            </a:r>
          </a:p>
        </p:txBody>
      </p:sp>
      <p:sp>
        <p:nvSpPr>
          <p:cNvPr id="5939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707299" y="1876425"/>
            <a:ext cx="9278797" cy="3447098"/>
          </a:xfrm>
        </p:spPr>
        <p:txBody>
          <a:bodyPr/>
          <a:lstStyle/>
          <a:p>
            <a:pPr eaLnBrk="1" hangingPunct="1"/>
            <a:r>
              <a:rPr lang="cs-CZ" altLang="cs-CZ" sz="2800" dirty="0">
                <a:solidFill>
                  <a:schemeClr val="hlin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Zaměřena na:</a:t>
            </a:r>
          </a:p>
          <a:p>
            <a:pPr marL="457200" indent="-457200" eaLnBrk="1" hangingPunct="1">
              <a:buFont typeface="Arial" panose="020B0604020202020204" pitchFamily="34" charset="0"/>
              <a:buChar char="•"/>
            </a:pPr>
            <a:r>
              <a:rPr lang="cs-CZ" altLang="cs-CZ" sz="2800" dirty="0">
                <a:latin typeface="Arial" panose="020B0604020202020204" pitchFamily="34" charset="0"/>
                <a:cs typeface="Arial" panose="020B0604020202020204" pitchFamily="34" charset="0"/>
              </a:rPr>
              <a:t>Udržení průchodnosti dýchacích cest</a:t>
            </a:r>
          </a:p>
          <a:p>
            <a:pPr marL="457200" indent="-457200" eaLnBrk="1" hangingPunct="1">
              <a:buFont typeface="Arial" panose="020B0604020202020204" pitchFamily="34" charset="0"/>
              <a:buChar char="•"/>
            </a:pPr>
            <a:r>
              <a:rPr lang="cs-CZ" altLang="cs-CZ" sz="2800" dirty="0">
                <a:latin typeface="Arial" panose="020B0604020202020204" pitchFamily="34" charset="0"/>
                <a:cs typeface="Arial" panose="020B0604020202020204" pitchFamily="34" charset="0"/>
              </a:rPr>
              <a:t>Funkčnost ventilátoru</a:t>
            </a:r>
          </a:p>
          <a:p>
            <a:pPr marL="457200" indent="-457200" eaLnBrk="1" hangingPunct="1">
              <a:buFont typeface="Arial" panose="020B0604020202020204" pitchFamily="34" charset="0"/>
              <a:buChar char="•"/>
            </a:pPr>
            <a:r>
              <a:rPr lang="cs-CZ" altLang="cs-CZ" sz="2800" dirty="0">
                <a:latin typeface="Arial" panose="020B0604020202020204" pitchFamily="34" charset="0"/>
                <a:cs typeface="Arial" panose="020B0604020202020204" pitchFamily="34" charset="0"/>
              </a:rPr>
              <a:t>Těsnost dýchacího systému</a:t>
            </a:r>
          </a:p>
          <a:p>
            <a:pPr marL="457200" indent="-457200" eaLnBrk="1" hangingPunct="1">
              <a:buFont typeface="Arial" panose="020B0604020202020204" pitchFamily="34" charset="0"/>
              <a:buChar char="•"/>
            </a:pPr>
            <a:r>
              <a:rPr lang="cs-CZ" altLang="cs-CZ" sz="2800" dirty="0">
                <a:latin typeface="Arial" panose="020B0604020202020204" pitchFamily="34" charset="0"/>
                <a:cs typeface="Arial" panose="020B0604020202020204" pitchFamily="34" charset="0"/>
              </a:rPr>
              <a:t>Zajištění bezpečnosti pac.</a:t>
            </a:r>
          </a:p>
          <a:p>
            <a:pPr marL="457200" indent="-457200" eaLnBrk="1" hangingPunct="1">
              <a:buFont typeface="Arial" panose="020B0604020202020204" pitchFamily="34" charset="0"/>
              <a:buChar char="•"/>
            </a:pPr>
            <a:r>
              <a:rPr lang="cs-CZ" altLang="cs-CZ" sz="2800" dirty="0">
                <a:latin typeface="Arial" panose="020B0604020202020204" pitchFamily="34" charset="0"/>
                <a:cs typeface="Arial" panose="020B0604020202020204" pitchFamily="34" charset="0"/>
              </a:rPr>
              <a:t>Dodržování dále uvedených </a:t>
            </a:r>
            <a:r>
              <a:rPr lang="cs-CZ" altLang="cs-CZ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ošetřovatelských </a:t>
            </a:r>
            <a:r>
              <a:rPr lang="cs-CZ" altLang="cs-CZ" sz="2800" dirty="0">
                <a:latin typeface="Arial" panose="020B0604020202020204" pitchFamily="34" charset="0"/>
                <a:cs typeface="Arial" panose="020B0604020202020204" pitchFamily="34" charset="0"/>
              </a:rPr>
              <a:t>postupů</a:t>
            </a:r>
          </a:p>
          <a:p>
            <a:pPr marL="457200" indent="-457200" eaLnBrk="1" hangingPunct="1">
              <a:buFont typeface="Arial" panose="020B0604020202020204" pitchFamily="34" charset="0"/>
              <a:buChar char="•"/>
            </a:pPr>
            <a:r>
              <a:rPr lang="cs-CZ" altLang="cs-CZ" sz="2800" dirty="0">
                <a:latin typeface="Arial" panose="020B0604020202020204" pitchFamily="34" charset="0"/>
                <a:cs typeface="Arial" panose="020B0604020202020204" pitchFamily="34" charset="0"/>
              </a:rPr>
              <a:t>Aktivní přístup </a:t>
            </a:r>
            <a:r>
              <a:rPr lang="en-US" altLang="cs-CZ" sz="2800" dirty="0">
                <a:latin typeface="Arial" panose="020B0604020202020204" pitchFamily="34" charset="0"/>
                <a:cs typeface="Arial" panose="020B0604020202020204" pitchFamily="34" charset="0"/>
              </a:rPr>
              <a:t>=</a:t>
            </a:r>
            <a:r>
              <a:rPr lang="cs-CZ" altLang="cs-CZ" sz="28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cs-CZ" altLang="cs-CZ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snižuje </a:t>
            </a:r>
            <a:r>
              <a:rPr lang="cs-CZ" altLang="cs-CZ" sz="2800" dirty="0">
                <a:latin typeface="Arial" panose="020B0604020202020204" pitchFamily="34" charset="0"/>
                <a:cs typeface="Arial" panose="020B0604020202020204" pitchFamily="34" charset="0"/>
              </a:rPr>
              <a:t>riziko vzniku komplikací </a:t>
            </a:r>
            <a:endParaRPr lang="cs-CZ" altLang="cs-CZ" sz="28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/>
            <a:endParaRPr lang="cs-CZ" altLang="cs-CZ" sz="2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974183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18" name="Rectangle 2"/>
          <p:cNvSpPr>
            <a:spLocks noGrp="1" noChangeArrowheads="1"/>
          </p:cNvSpPr>
          <p:nvPr>
            <p:ph type="title"/>
          </p:nvPr>
        </p:nvSpPr>
        <p:spPr>
          <a:xfrm>
            <a:off x="707300" y="1038225"/>
            <a:ext cx="9278797" cy="615553"/>
          </a:xfrm>
        </p:spPr>
        <p:txBody>
          <a:bodyPr/>
          <a:lstStyle/>
          <a:p>
            <a:pPr algn="ctr" eaLnBrk="1" hangingPunct="1"/>
            <a:r>
              <a:rPr lang="cs-CZ" altLang="cs-CZ" sz="4000" dirty="0">
                <a:latin typeface="Arial" panose="020B0604020202020204" pitchFamily="34" charset="0"/>
              </a:rPr>
              <a:t>Péče o pacienta na UPV</a:t>
            </a:r>
          </a:p>
        </p:txBody>
      </p:sp>
      <p:sp>
        <p:nvSpPr>
          <p:cNvPr id="6041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707300" y="1876425"/>
            <a:ext cx="9278797" cy="2647263"/>
          </a:xfrm>
        </p:spPr>
        <p:txBody>
          <a:bodyPr/>
          <a:lstStyle/>
          <a:p>
            <a:pPr marL="457200" indent="-457200" eaLnBrk="1" hangingPunct="1">
              <a:buFont typeface="Arial" panose="020B0604020202020204" pitchFamily="34" charset="0"/>
              <a:buChar char="•"/>
            </a:pPr>
            <a:r>
              <a:rPr lang="cs-CZ" altLang="cs-CZ" sz="2800" dirty="0">
                <a:solidFill>
                  <a:schemeClr val="hlin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U každého pac. je připraven </a:t>
            </a:r>
            <a:r>
              <a:rPr lang="cs-CZ" altLang="cs-CZ" sz="280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sestavený </a:t>
            </a:r>
            <a:r>
              <a:rPr lang="cs-CZ" altLang="cs-CZ" sz="2800" dirty="0" err="1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samorozpínací</a:t>
            </a:r>
            <a:r>
              <a:rPr lang="cs-CZ" altLang="cs-CZ" sz="280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vak s připojením na přívod O</a:t>
            </a:r>
            <a:r>
              <a:rPr lang="cs-CZ" altLang="cs-CZ" sz="2800" baseline="-2500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</a:t>
            </a:r>
          </a:p>
          <a:p>
            <a:pPr marL="457200" indent="-457200" algn="just" eaLnBrk="1" hangingPunct="1">
              <a:buFont typeface="Arial" panose="020B0604020202020204" pitchFamily="34" charset="0"/>
              <a:buChar char="•"/>
            </a:pPr>
            <a:r>
              <a:rPr lang="cs-CZ" altLang="cs-CZ" sz="2800" dirty="0">
                <a:latin typeface="Arial" panose="020B0604020202020204" pitchFamily="34" charset="0"/>
                <a:cs typeface="Arial" panose="020B0604020202020204" pitchFamily="34" charset="0"/>
              </a:rPr>
              <a:t>Při poruše ventilátoru NLZP zahájí dýchání ručním dýchacím přístrojem</a:t>
            </a:r>
          </a:p>
          <a:p>
            <a:pPr marL="457200" indent="-457200" algn="just" eaLnBrk="1" hangingPunct="1">
              <a:buFont typeface="Arial" panose="020B0604020202020204" pitchFamily="34" charset="0"/>
              <a:buChar char="•"/>
            </a:pPr>
            <a:r>
              <a:rPr lang="cs-CZ" altLang="cs-CZ" sz="2800" dirty="0">
                <a:latin typeface="Arial" panose="020B0604020202020204" pitchFamily="34" charset="0"/>
                <a:cs typeface="Arial" panose="020B0604020202020204" pitchFamily="34" charset="0"/>
              </a:rPr>
              <a:t>Neprodleně informuje L</a:t>
            </a:r>
            <a:endParaRPr lang="cs-CZ" altLang="cs-CZ" sz="28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457200" indent="-457200" eaLnBrk="1" hangingPunct="1">
              <a:buFont typeface="Arial" panose="020B0604020202020204" pitchFamily="34" charset="0"/>
              <a:buChar char="•"/>
            </a:pPr>
            <a:endParaRPr lang="cs-CZ" altLang="cs-CZ" sz="2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60420" name="Picture 5" descr="P1000848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46698" y="3324225"/>
            <a:ext cx="4301371" cy="32264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Nadpis 1"/>
          <p:cNvSpPr txBox="1">
            <a:spLocks/>
          </p:cNvSpPr>
          <p:nvPr/>
        </p:nvSpPr>
        <p:spPr>
          <a:xfrm>
            <a:off x="6777885" y="6600825"/>
            <a:ext cx="6078397" cy="2769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3500" b="1" i="0">
                <a:solidFill>
                  <a:srgbClr val="428F9B"/>
                </a:solidFill>
                <a:latin typeface="Calibri"/>
                <a:ea typeface="+mj-ea"/>
                <a:cs typeface="Calibri"/>
              </a:defRPr>
            </a:lvl1pPr>
          </a:lstStyle>
          <a:p>
            <a:pPr algn="ctr"/>
            <a:r>
              <a:rPr lang="cs-CZ" sz="1800" b="0" kern="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Zdroj: autorka</a:t>
            </a:r>
            <a:endParaRPr lang="cs-CZ" sz="1800" b="0" kern="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64458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42" name="Rectangle 2"/>
          <p:cNvSpPr>
            <a:spLocks noGrp="1" noChangeArrowheads="1"/>
          </p:cNvSpPr>
          <p:nvPr>
            <p:ph type="title"/>
          </p:nvPr>
        </p:nvSpPr>
        <p:spPr>
          <a:xfrm>
            <a:off x="707300" y="1114425"/>
            <a:ext cx="9278797" cy="615553"/>
          </a:xfrm>
        </p:spPr>
        <p:txBody>
          <a:bodyPr/>
          <a:lstStyle/>
          <a:p>
            <a:pPr algn="ctr" eaLnBrk="1" hangingPunct="1"/>
            <a:r>
              <a:rPr lang="cs-CZ" altLang="cs-CZ" sz="4000" dirty="0">
                <a:latin typeface="Arial" panose="020B0604020202020204" pitchFamily="34" charset="0"/>
              </a:rPr>
              <a:t>NLZP sleduje a dokumentuje</a:t>
            </a:r>
          </a:p>
        </p:txBody>
      </p:sp>
      <p:sp>
        <p:nvSpPr>
          <p:cNvPr id="6144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98229" y="1952625"/>
            <a:ext cx="9278797" cy="3877985"/>
          </a:xfrm>
        </p:spPr>
        <p:txBody>
          <a:bodyPr/>
          <a:lstStyle/>
          <a:p>
            <a:pPr marL="457200" indent="-457200" eaLnBrk="1" hangingPunct="1">
              <a:lnSpc>
                <a:spcPct val="90000"/>
              </a:lnSpc>
              <a:buFont typeface="Arial" panose="020B0604020202020204" pitchFamily="34" charset="0"/>
              <a:buChar char="•"/>
            </a:pPr>
            <a:r>
              <a:rPr lang="cs-CZ" altLang="cs-CZ" sz="2800" dirty="0">
                <a:latin typeface="Arial" panose="020B0604020202020204" pitchFamily="34" charset="0"/>
                <a:cs typeface="Arial" panose="020B0604020202020204" pitchFamily="34" charset="0"/>
              </a:rPr>
              <a:t>Celkový stav pac.</a:t>
            </a:r>
            <a:endParaRPr lang="cs-CZ" altLang="cs-CZ" sz="28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457200" indent="-457200" eaLnBrk="1" hangingPunct="1">
              <a:lnSpc>
                <a:spcPct val="90000"/>
              </a:lnSpc>
              <a:buFont typeface="Arial" panose="020B0604020202020204" pitchFamily="34" charset="0"/>
              <a:buChar char="•"/>
            </a:pPr>
            <a:r>
              <a:rPr lang="cs-CZ" altLang="cs-CZ" sz="2800" dirty="0">
                <a:latin typeface="Arial" panose="020B0604020202020204" pitchFamily="34" charset="0"/>
                <a:cs typeface="Arial" panose="020B0604020202020204" pitchFamily="34" charset="0"/>
              </a:rPr>
              <a:t>Základní vitální funkce včetně saturace</a:t>
            </a:r>
            <a:endParaRPr lang="cs-CZ" altLang="cs-CZ" sz="28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457200" indent="-457200" eaLnBrk="1" hangingPunct="1">
              <a:lnSpc>
                <a:spcPct val="90000"/>
              </a:lnSpc>
              <a:buFont typeface="Arial" panose="020B0604020202020204" pitchFamily="34" charset="0"/>
              <a:buChar char="•"/>
            </a:pPr>
            <a:r>
              <a:rPr lang="cs-CZ" altLang="cs-CZ" sz="2800" dirty="0">
                <a:latin typeface="Arial" panose="020B0604020202020204" pitchFamily="34" charset="0"/>
                <a:cs typeface="Arial" panose="020B0604020202020204" pitchFamily="34" charset="0"/>
              </a:rPr>
              <a:t>Známky hypoxie (neklid, tachykardii, cyanózu…)</a:t>
            </a:r>
            <a:endParaRPr lang="cs-CZ" altLang="cs-CZ" sz="28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457200" indent="-457200" eaLnBrk="1" hangingPunct="1">
              <a:lnSpc>
                <a:spcPct val="90000"/>
              </a:lnSpc>
              <a:buFont typeface="Arial" panose="020B0604020202020204" pitchFamily="34" charset="0"/>
              <a:buChar char="•"/>
            </a:pPr>
            <a:r>
              <a:rPr lang="cs-CZ" altLang="cs-CZ" sz="2800" dirty="0">
                <a:latin typeface="Arial" panose="020B0604020202020204" pitchFamily="34" charset="0"/>
                <a:cs typeface="Arial" panose="020B0604020202020204" pitchFamily="34" charset="0"/>
              </a:rPr>
              <a:t>Barvu a stav kůže</a:t>
            </a:r>
          </a:p>
          <a:p>
            <a:pPr marL="457200" indent="-457200" eaLnBrk="1" hangingPunct="1">
              <a:lnSpc>
                <a:spcPct val="90000"/>
              </a:lnSpc>
              <a:buFont typeface="Arial" panose="020B0604020202020204" pitchFamily="34" charset="0"/>
              <a:buChar char="•"/>
            </a:pPr>
            <a:r>
              <a:rPr lang="cs-CZ" altLang="cs-CZ" sz="2800" dirty="0">
                <a:latin typeface="Arial" panose="020B0604020202020204" pitchFamily="34" charset="0"/>
                <a:cs typeface="Arial" panose="020B0604020202020204" pitchFamily="34" charset="0"/>
              </a:rPr>
              <a:t>Kvalitu a frekvenci dýchání</a:t>
            </a:r>
            <a:endParaRPr lang="cs-CZ" altLang="cs-CZ" sz="28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457200" indent="-457200" eaLnBrk="1" hangingPunct="1">
              <a:lnSpc>
                <a:spcPct val="90000"/>
              </a:lnSpc>
              <a:buFont typeface="Arial" panose="020B0604020202020204" pitchFamily="34" charset="0"/>
              <a:buChar char="•"/>
            </a:pPr>
            <a:r>
              <a:rPr lang="cs-CZ" altLang="cs-CZ" sz="2800" dirty="0">
                <a:latin typeface="Arial" panose="020B0604020202020204" pitchFamily="34" charset="0"/>
                <a:cs typeface="Arial" panose="020B0604020202020204" pitchFamily="34" charset="0"/>
              </a:rPr>
              <a:t>Dýchací pohyby hrudníku (poslechem, pohledem) </a:t>
            </a:r>
            <a:endParaRPr lang="cs-CZ" altLang="cs-CZ" sz="28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457200" indent="-457200" eaLnBrk="1" hangingPunct="1">
              <a:lnSpc>
                <a:spcPct val="90000"/>
              </a:lnSpc>
              <a:buFont typeface="Arial" panose="020B0604020202020204" pitchFamily="34" charset="0"/>
              <a:buChar char="•"/>
            </a:pPr>
            <a:r>
              <a:rPr lang="cs-CZ" altLang="cs-CZ" sz="2800" dirty="0">
                <a:latin typeface="Arial" panose="020B0604020202020204" pitchFamily="34" charset="0"/>
                <a:cs typeface="Arial" panose="020B0604020202020204" pitchFamily="34" charset="0"/>
              </a:rPr>
              <a:t>Soulad pac. s ventilátorem, příp. interferenci</a:t>
            </a:r>
            <a:endParaRPr lang="cs-CZ" altLang="cs-CZ" sz="28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457200" indent="-457200" eaLnBrk="1" hangingPunct="1">
              <a:lnSpc>
                <a:spcPct val="90000"/>
              </a:lnSpc>
              <a:buFont typeface="Arial" panose="020B0604020202020204" pitchFamily="34" charset="0"/>
              <a:buChar char="•"/>
            </a:pPr>
            <a:r>
              <a:rPr lang="cs-CZ" altLang="cs-CZ" sz="2800" dirty="0">
                <a:latin typeface="Arial" panose="020B0604020202020204" pitchFamily="34" charset="0"/>
                <a:cs typeface="Arial" panose="020B0604020202020204" pitchFamily="34" charset="0"/>
              </a:rPr>
              <a:t>Vlastní dechovou aktivitu pac.</a:t>
            </a:r>
            <a:endParaRPr lang="cs-CZ" altLang="cs-CZ" sz="28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457200" indent="-457200" eaLnBrk="1" hangingPunct="1">
              <a:lnSpc>
                <a:spcPct val="90000"/>
              </a:lnSpc>
              <a:buFont typeface="Arial" panose="020B0604020202020204" pitchFamily="34" charset="0"/>
              <a:buChar char="•"/>
            </a:pPr>
            <a:r>
              <a:rPr lang="cs-CZ" altLang="cs-CZ" sz="2800" dirty="0">
                <a:latin typeface="Arial" panose="020B0604020202020204" pitchFamily="34" charset="0"/>
                <a:cs typeface="Arial" panose="020B0604020202020204" pitchFamily="34" charset="0"/>
              </a:rPr>
              <a:t>Zapojování pomocných dýchacích svalů</a:t>
            </a:r>
            <a:endParaRPr lang="cs-CZ" altLang="cs-CZ" sz="28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457200" indent="-457200" eaLnBrk="1" hangingPunct="1">
              <a:lnSpc>
                <a:spcPct val="90000"/>
              </a:lnSpc>
              <a:buFont typeface="Arial" panose="020B0604020202020204" pitchFamily="34" charset="0"/>
              <a:buChar char="•"/>
            </a:pPr>
            <a:r>
              <a:rPr lang="cs-CZ" altLang="cs-CZ" sz="2800" dirty="0">
                <a:latin typeface="Arial" panose="020B0604020202020204" pitchFamily="34" charset="0"/>
                <a:cs typeface="Arial" panose="020B0604020202020204" pitchFamily="34" charset="0"/>
              </a:rPr>
              <a:t>Povrchní dýchání nebo hyperventilaci</a:t>
            </a:r>
            <a:endParaRPr lang="cs-CZ" altLang="cs-CZ" sz="28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592424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66" name="Rectangle 2"/>
          <p:cNvSpPr>
            <a:spLocks noGrp="1" noChangeArrowheads="1"/>
          </p:cNvSpPr>
          <p:nvPr>
            <p:ph type="title"/>
          </p:nvPr>
        </p:nvSpPr>
        <p:spPr>
          <a:xfrm>
            <a:off x="707300" y="1038225"/>
            <a:ext cx="9278797" cy="615553"/>
          </a:xfrm>
        </p:spPr>
        <p:txBody>
          <a:bodyPr/>
          <a:lstStyle/>
          <a:p>
            <a:pPr algn="ctr" eaLnBrk="1" hangingPunct="1"/>
            <a:r>
              <a:rPr lang="cs-CZ" altLang="cs-CZ" sz="4000" dirty="0">
                <a:latin typeface="Arial" panose="020B0604020202020204" pitchFamily="34" charset="0"/>
              </a:rPr>
              <a:t>NLZP sleduje a dokumentuje</a:t>
            </a:r>
          </a:p>
        </p:txBody>
      </p:sp>
      <p:sp>
        <p:nvSpPr>
          <p:cNvPr id="6246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720000" y="1876425"/>
            <a:ext cx="9278797" cy="4842479"/>
          </a:xfrm>
        </p:spPr>
        <p:txBody>
          <a:bodyPr/>
          <a:lstStyle/>
          <a:p>
            <a:pPr marL="457200" indent="-457200" eaLnBrk="1" hangingPunct="1">
              <a:lnSpc>
                <a:spcPct val="80000"/>
              </a:lnSpc>
              <a:buFont typeface="Arial" panose="020B0604020202020204" pitchFamily="34" charset="0"/>
              <a:buChar char="•"/>
            </a:pPr>
            <a:r>
              <a:rPr lang="cs-CZ" altLang="cs-CZ" sz="2800" dirty="0">
                <a:latin typeface="Arial" panose="020B0604020202020204" pitchFamily="34" charset="0"/>
                <a:cs typeface="Arial" panose="020B0604020202020204" pitchFamily="34" charset="0"/>
              </a:rPr>
              <a:t>Zajišťuje bezpečné připojení </a:t>
            </a:r>
            <a:r>
              <a:rPr lang="cs-CZ" altLang="cs-CZ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endotracheální kanyly k</a:t>
            </a:r>
            <a:r>
              <a:rPr lang="cs-CZ" altLang="cs-CZ" sz="2800" dirty="0">
                <a:latin typeface="Arial" panose="020B0604020202020204" pitchFamily="34" charset="0"/>
                <a:cs typeface="Arial" panose="020B0604020202020204" pitchFamily="34" charset="0"/>
              </a:rPr>
              <a:t> ventilačnímu okruhu</a:t>
            </a:r>
            <a:endParaRPr lang="cs-CZ" altLang="cs-CZ" sz="28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457200" indent="-457200" eaLnBrk="1" hangingPunct="1">
              <a:lnSpc>
                <a:spcPct val="80000"/>
              </a:lnSpc>
              <a:buFont typeface="Arial" panose="020B0604020202020204" pitchFamily="34" charset="0"/>
              <a:buChar char="•"/>
            </a:pPr>
            <a:r>
              <a:rPr lang="cs-CZ" altLang="cs-CZ" sz="2800" dirty="0">
                <a:latin typeface="Arial" panose="020B0604020202020204" pitchFamily="34" charset="0"/>
                <a:cs typeface="Arial" panose="020B0604020202020204" pitchFamily="34" charset="0"/>
              </a:rPr>
              <a:t>Kontroluje fixaci </a:t>
            </a:r>
            <a:r>
              <a:rPr lang="cs-CZ" altLang="cs-CZ" sz="2800" dirty="0">
                <a:latin typeface="Arial" panose="020B0604020202020204" pitchFamily="34" charset="0"/>
                <a:cs typeface="Arial" panose="020B0604020202020204" pitchFamily="34" charset="0"/>
              </a:rPr>
              <a:t>endotracheální </a:t>
            </a:r>
            <a:r>
              <a:rPr lang="cs-CZ" altLang="cs-CZ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kanyly, </a:t>
            </a:r>
            <a:r>
              <a:rPr lang="cs-CZ" altLang="cs-CZ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převazuje ji </a:t>
            </a:r>
            <a:r>
              <a:rPr lang="cs-CZ" altLang="cs-CZ" sz="2800" dirty="0">
                <a:latin typeface="Arial" panose="020B0604020202020204" pitchFamily="34" charset="0"/>
                <a:cs typeface="Arial" panose="020B0604020202020204" pitchFamily="34" charset="0"/>
              </a:rPr>
              <a:t>á 12 hod x dle potřeby</a:t>
            </a:r>
          </a:p>
          <a:p>
            <a:pPr marL="457200" indent="-457200" eaLnBrk="1" hangingPunct="1">
              <a:lnSpc>
                <a:spcPct val="80000"/>
              </a:lnSpc>
              <a:buFont typeface="Arial" panose="020B0604020202020204" pitchFamily="34" charset="0"/>
              <a:buChar char="•"/>
            </a:pPr>
            <a:r>
              <a:rPr lang="cs-CZ" altLang="cs-CZ" sz="2800" dirty="0">
                <a:latin typeface="Arial" panose="020B0604020202020204" pitchFamily="34" charset="0"/>
                <a:cs typeface="Arial" panose="020B0604020202020204" pitchFamily="34" charset="0"/>
              </a:rPr>
              <a:t>Při OTI střídá umístění </a:t>
            </a:r>
            <a:r>
              <a:rPr lang="cs-CZ" altLang="cs-CZ" sz="2800" dirty="0">
                <a:latin typeface="Arial" panose="020B0604020202020204" pitchFamily="34" charset="0"/>
                <a:cs typeface="Arial" panose="020B0604020202020204" pitchFamily="34" charset="0"/>
              </a:rPr>
              <a:t>endotracheální </a:t>
            </a:r>
            <a:r>
              <a:rPr lang="cs-CZ" altLang="cs-CZ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kanyly </a:t>
            </a:r>
            <a:r>
              <a:rPr lang="cs-CZ" altLang="cs-CZ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v </a:t>
            </a:r>
            <a:r>
              <a:rPr lang="cs-CZ" altLang="cs-CZ" sz="2800" dirty="0">
                <a:latin typeface="Arial" panose="020B0604020202020204" pitchFamily="34" charset="0"/>
                <a:cs typeface="Arial" panose="020B0604020202020204" pitchFamily="34" charset="0"/>
              </a:rPr>
              <a:t>koutku úst </a:t>
            </a:r>
          </a:p>
          <a:p>
            <a:pPr marL="457200" indent="-457200" eaLnBrk="1" hangingPunct="1">
              <a:lnSpc>
                <a:spcPct val="80000"/>
              </a:lnSpc>
              <a:buFont typeface="Arial" panose="020B0604020202020204" pitchFamily="34" charset="0"/>
              <a:buChar char="•"/>
            </a:pPr>
            <a:r>
              <a:rPr lang="cs-CZ" altLang="cs-CZ" sz="2800" dirty="0">
                <a:latin typeface="Arial" panose="020B0604020202020204" pitchFamily="34" charset="0"/>
                <a:cs typeface="Arial" panose="020B0604020202020204" pitchFamily="34" charset="0"/>
              </a:rPr>
              <a:t>Měří tlak v manžetě manometrem </a:t>
            </a:r>
            <a:r>
              <a:rPr lang="cs-CZ" altLang="cs-CZ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(</a:t>
            </a:r>
            <a:r>
              <a:rPr lang="cs-CZ" altLang="cs-CZ" sz="2800" dirty="0">
                <a:latin typeface="Arial" panose="020B0604020202020204" pitchFamily="34" charset="0"/>
                <a:cs typeface="Arial" panose="020B0604020202020204" pitchFamily="34" charset="0"/>
              </a:rPr>
              <a:t>ideál 22-28 </a:t>
            </a:r>
            <a:r>
              <a:rPr lang="cs-CZ" altLang="cs-CZ" sz="2800" dirty="0" err="1">
                <a:latin typeface="Arial" panose="020B0604020202020204" pitchFamily="34" charset="0"/>
                <a:cs typeface="Arial" panose="020B0604020202020204" pitchFamily="34" charset="0"/>
              </a:rPr>
              <a:t>mmHg</a:t>
            </a:r>
            <a:r>
              <a:rPr lang="cs-CZ" altLang="cs-CZ" sz="2800" dirty="0">
                <a:latin typeface="Arial" panose="020B0604020202020204" pitchFamily="34" charset="0"/>
                <a:cs typeface="Arial" panose="020B0604020202020204" pitchFamily="34" charset="0"/>
              </a:rPr>
              <a:t>)</a:t>
            </a:r>
          </a:p>
          <a:p>
            <a:pPr marL="457200" indent="-457200" eaLnBrk="1" hangingPunct="1">
              <a:lnSpc>
                <a:spcPct val="80000"/>
              </a:lnSpc>
              <a:buFont typeface="Arial" panose="020B0604020202020204" pitchFamily="34" charset="0"/>
              <a:buChar char="•"/>
            </a:pPr>
            <a:r>
              <a:rPr lang="cs-CZ" altLang="cs-CZ" sz="2800" dirty="0">
                <a:latin typeface="Arial" panose="020B0604020202020204" pitchFamily="34" charset="0"/>
                <a:cs typeface="Arial" panose="020B0604020202020204" pitchFamily="34" charset="0"/>
              </a:rPr>
              <a:t>Zabezpečuje, aby pac. </a:t>
            </a:r>
            <a:r>
              <a:rPr lang="cs-CZ" altLang="cs-CZ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endotracheální kanylu </a:t>
            </a:r>
            <a:r>
              <a:rPr lang="cs-CZ" altLang="cs-CZ" sz="2800" dirty="0">
                <a:latin typeface="Arial" panose="020B0604020202020204" pitchFamily="34" charset="0"/>
                <a:cs typeface="Arial" panose="020B0604020202020204" pitchFamily="34" charset="0"/>
              </a:rPr>
              <a:t>neskousl, aby nedošlo k </a:t>
            </a:r>
            <a:r>
              <a:rPr lang="cs-CZ" altLang="cs-CZ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zalomení endotracheální </a:t>
            </a:r>
            <a:r>
              <a:rPr lang="cs-CZ" altLang="cs-CZ" sz="2800" dirty="0">
                <a:latin typeface="Arial" panose="020B0604020202020204" pitchFamily="34" charset="0"/>
                <a:cs typeface="Arial" panose="020B0604020202020204" pitchFamily="34" charset="0"/>
              </a:rPr>
              <a:t>rourky, ke </a:t>
            </a:r>
            <a:r>
              <a:rPr lang="cs-CZ" altLang="cs-CZ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změně </a:t>
            </a:r>
            <a:r>
              <a:rPr lang="cs-CZ" altLang="cs-CZ" sz="2800" dirty="0">
                <a:latin typeface="Arial" panose="020B0604020202020204" pitchFamily="34" charset="0"/>
                <a:cs typeface="Arial" panose="020B0604020202020204" pitchFamily="34" charset="0"/>
              </a:rPr>
              <a:t>polohy </a:t>
            </a:r>
            <a:r>
              <a:rPr lang="cs-CZ" altLang="cs-CZ" sz="2800" dirty="0">
                <a:latin typeface="Arial" panose="020B0604020202020204" pitchFamily="34" charset="0"/>
                <a:cs typeface="Arial" panose="020B0604020202020204" pitchFamily="34" charset="0"/>
              </a:rPr>
              <a:t>endotracheální kanyly </a:t>
            </a:r>
            <a:endParaRPr lang="cs-CZ" altLang="cs-CZ" sz="28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457200" indent="-457200" eaLnBrk="1" hangingPunct="1">
              <a:lnSpc>
                <a:spcPct val="80000"/>
              </a:lnSpc>
              <a:buFont typeface="Arial" panose="020B0604020202020204" pitchFamily="34" charset="0"/>
              <a:buChar char="•"/>
            </a:pPr>
            <a:r>
              <a:rPr lang="cs-CZ" altLang="cs-CZ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Zamezuje </a:t>
            </a:r>
            <a:r>
              <a:rPr lang="cs-CZ" altLang="cs-CZ" sz="2800" dirty="0">
                <a:latin typeface="Arial" panose="020B0604020202020204" pitchFamily="34" charset="0"/>
                <a:cs typeface="Arial" panose="020B0604020202020204" pitchFamily="34" charset="0"/>
              </a:rPr>
              <a:t>tahu hadic ventilačního okruhu za </a:t>
            </a:r>
            <a:r>
              <a:rPr lang="cs-CZ" altLang="cs-CZ" sz="2800" dirty="0">
                <a:latin typeface="Arial" panose="020B0604020202020204" pitchFamily="34" charset="0"/>
                <a:cs typeface="Arial" panose="020B0604020202020204" pitchFamily="34" charset="0"/>
              </a:rPr>
              <a:t>endotracheální </a:t>
            </a:r>
            <a:r>
              <a:rPr lang="cs-CZ" altLang="cs-CZ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kanylu, </a:t>
            </a:r>
            <a:r>
              <a:rPr lang="cs-CZ" altLang="cs-CZ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tracheostomickou kanylu</a:t>
            </a:r>
            <a:endParaRPr lang="cs-CZ" altLang="cs-CZ" sz="28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lnSpc>
                <a:spcPct val="80000"/>
              </a:lnSpc>
            </a:pPr>
            <a:endParaRPr lang="cs-CZ" altLang="cs-CZ" sz="2867" dirty="0"/>
          </a:p>
          <a:p>
            <a:pPr eaLnBrk="1" hangingPunct="1">
              <a:lnSpc>
                <a:spcPct val="80000"/>
              </a:lnSpc>
            </a:pPr>
            <a:endParaRPr lang="cs-CZ" altLang="cs-CZ" sz="2867" dirty="0"/>
          </a:p>
        </p:txBody>
      </p:sp>
    </p:spTree>
    <p:extLst>
      <p:ext uri="{BB962C8B-B14F-4D97-AF65-F5344CB8AC3E}">
        <p14:creationId xmlns:p14="http://schemas.microsoft.com/office/powerpoint/2010/main" val="42214001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14" name="Nadpis 1"/>
          <p:cNvSpPr>
            <a:spLocks noGrp="1"/>
          </p:cNvSpPr>
          <p:nvPr>
            <p:ph type="title"/>
          </p:nvPr>
        </p:nvSpPr>
        <p:spPr>
          <a:xfrm>
            <a:off x="698230" y="1099469"/>
            <a:ext cx="9278797" cy="615553"/>
          </a:xfrm>
        </p:spPr>
        <p:txBody>
          <a:bodyPr/>
          <a:lstStyle/>
          <a:p>
            <a:pPr algn="ctr"/>
            <a:r>
              <a:rPr lang="cs-CZ" altLang="cs-CZ" sz="4000" dirty="0">
                <a:latin typeface="Arial" panose="020B0604020202020204" pitchFamily="34" charset="0"/>
                <a:cs typeface="Arial" panose="020B0604020202020204" pitchFamily="34" charset="0"/>
              </a:rPr>
              <a:t>Bronchoskopie</a:t>
            </a:r>
            <a:endParaRPr lang="cs-CZ" altLang="cs-CZ" sz="4000" dirty="0" smtClean="0"/>
          </a:p>
        </p:txBody>
      </p:sp>
      <p:sp>
        <p:nvSpPr>
          <p:cNvPr id="64515" name="Zástupný symbol pro obsah 2"/>
          <p:cNvSpPr>
            <a:spLocks noGrp="1"/>
          </p:cNvSpPr>
          <p:nvPr>
            <p:ph type="body" idx="1"/>
          </p:nvPr>
        </p:nvSpPr>
        <p:spPr>
          <a:xfrm>
            <a:off x="698230" y="1778871"/>
            <a:ext cx="9278797" cy="3877985"/>
          </a:xfrm>
        </p:spPr>
        <p:txBody>
          <a:bodyPr/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cs-CZ" altLang="cs-CZ" sz="2800" dirty="0">
                <a:latin typeface="Arial" panose="020B0604020202020204" pitchFamily="34" charset="0"/>
                <a:cs typeface="Arial" panose="020B0604020202020204" pitchFamily="34" charset="0"/>
              </a:rPr>
              <a:t>Invazivní endoskopická vyšetřovací metoda bronchiálního stromu pomocí flexibilního bronchoskopu (</a:t>
            </a:r>
            <a:r>
              <a:rPr lang="cs-CZ" altLang="cs-CZ" sz="2800" dirty="0" err="1">
                <a:solidFill>
                  <a:srgbClr val="CC006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bronchofibroskopie</a:t>
            </a:r>
            <a:r>
              <a:rPr lang="cs-CZ" altLang="cs-CZ" sz="2800" dirty="0">
                <a:solidFill>
                  <a:srgbClr val="CC006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– BFSK</a:t>
            </a:r>
            <a:r>
              <a:rPr lang="cs-CZ" altLang="cs-CZ" sz="2800" dirty="0">
                <a:latin typeface="Arial" panose="020B0604020202020204" pitchFamily="34" charset="0"/>
                <a:cs typeface="Arial" panose="020B0604020202020204" pitchFamily="34" charset="0"/>
              </a:rPr>
              <a:t>), který se zavádí přes ETK či TSK (v IP)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cs-CZ" altLang="cs-CZ" sz="2800" dirty="0">
                <a:latin typeface="Arial" panose="020B0604020202020204" pitchFamily="34" charset="0"/>
                <a:cs typeface="Arial" panose="020B0604020202020204" pitchFamily="34" charset="0"/>
              </a:rPr>
              <a:t>Slouží k posouzení vizuálních změn, odběru vzorků (biopsie, mikrobiologie) nebo k léčebným zákrokům (hluboké odsátí, odsátí hlenových zátek, krev. koagul i odstranění cizích předmětů)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cs-CZ" altLang="cs-CZ" sz="2800" dirty="0">
                <a:latin typeface="Arial" panose="020B0604020202020204" pitchFamily="34" charset="0"/>
                <a:cs typeface="Arial" panose="020B0604020202020204" pitchFamily="34" charset="0"/>
              </a:rPr>
              <a:t>Provádí se v CA, relaxaci</a:t>
            </a:r>
          </a:p>
        </p:txBody>
      </p:sp>
    </p:spTree>
    <p:extLst>
      <p:ext uri="{BB962C8B-B14F-4D97-AF65-F5344CB8AC3E}">
        <p14:creationId xmlns:p14="http://schemas.microsoft.com/office/powerpoint/2010/main" val="34513328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538" name="Rectangle 2"/>
          <p:cNvSpPr>
            <a:spLocks noGrp="1" noChangeArrowheads="1"/>
          </p:cNvSpPr>
          <p:nvPr>
            <p:ph type="title"/>
          </p:nvPr>
        </p:nvSpPr>
        <p:spPr>
          <a:xfrm>
            <a:off x="698500" y="937728"/>
            <a:ext cx="9278797" cy="610936"/>
          </a:xfrm>
        </p:spPr>
        <p:txBody>
          <a:bodyPr/>
          <a:lstStyle/>
          <a:p>
            <a:pPr algn="ctr" eaLnBrk="1" hangingPunct="1"/>
            <a:r>
              <a:rPr lang="cs-CZ" altLang="cs-CZ" sz="4000" dirty="0">
                <a:latin typeface="Arial" panose="020B0604020202020204" pitchFamily="34" charset="0"/>
                <a:cs typeface="Arial" panose="020B0604020202020204" pitchFamily="34" charset="0"/>
              </a:rPr>
              <a:t>Bronchoskopie</a:t>
            </a:r>
          </a:p>
        </p:txBody>
      </p:sp>
      <p:pic>
        <p:nvPicPr>
          <p:cNvPr id="65540" name="Picture 5" descr="DSCF002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32304" y="1585403"/>
            <a:ext cx="3811187" cy="500163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Nadpis 1"/>
          <p:cNvSpPr txBox="1">
            <a:spLocks/>
          </p:cNvSpPr>
          <p:nvPr/>
        </p:nvSpPr>
        <p:spPr>
          <a:xfrm>
            <a:off x="5118100" y="6337071"/>
            <a:ext cx="6078397" cy="2769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3500" b="1" i="0">
                <a:solidFill>
                  <a:srgbClr val="428F9B"/>
                </a:solidFill>
                <a:latin typeface="Calibri"/>
                <a:ea typeface="+mj-ea"/>
                <a:cs typeface="Calibri"/>
              </a:defRPr>
            </a:lvl1pPr>
          </a:lstStyle>
          <a:p>
            <a:pPr algn="ctr"/>
            <a:r>
              <a:rPr lang="cs-CZ" sz="1800" b="0" kern="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Zdroj: autorka</a:t>
            </a:r>
            <a:endParaRPr lang="cs-CZ" sz="1800" b="0" kern="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2883956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90" name="Rectangle 2"/>
          <p:cNvSpPr>
            <a:spLocks noGrp="1" noChangeArrowheads="1"/>
          </p:cNvSpPr>
          <p:nvPr>
            <p:ph type="title"/>
          </p:nvPr>
        </p:nvSpPr>
        <p:spPr>
          <a:xfrm>
            <a:off x="707301" y="1114425"/>
            <a:ext cx="9278797" cy="615553"/>
          </a:xfrm>
        </p:spPr>
        <p:txBody>
          <a:bodyPr/>
          <a:lstStyle/>
          <a:p>
            <a:pPr algn="ctr" eaLnBrk="1" hangingPunct="1"/>
            <a:r>
              <a:rPr lang="cs-CZ" altLang="cs-CZ" sz="4000" dirty="0">
                <a:latin typeface="Arial" panose="020B0604020202020204" pitchFamily="34" charset="0"/>
              </a:rPr>
              <a:t>NLZP v průběhu UPV</a:t>
            </a:r>
          </a:p>
        </p:txBody>
      </p:sp>
      <p:sp>
        <p:nvSpPr>
          <p:cNvPr id="6349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707301" y="1876425"/>
            <a:ext cx="9278797" cy="3877985"/>
          </a:xfrm>
        </p:spPr>
        <p:txBody>
          <a:bodyPr/>
          <a:lstStyle/>
          <a:p>
            <a:pPr marL="457200" indent="-457200" eaLnBrk="1" hangingPunct="1">
              <a:buFont typeface="Arial" panose="020B0604020202020204" pitchFamily="34" charset="0"/>
              <a:buChar char="•"/>
            </a:pPr>
            <a:r>
              <a:rPr lang="cs-CZ" altLang="cs-CZ" sz="2800" b="1" dirty="0">
                <a:solidFill>
                  <a:srgbClr val="8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Asistuje při </a:t>
            </a:r>
            <a:r>
              <a:rPr lang="cs-CZ" altLang="cs-CZ" sz="2800" b="1" dirty="0" err="1" smtClean="0">
                <a:solidFill>
                  <a:srgbClr val="8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bronchofibroskopii</a:t>
            </a:r>
            <a:r>
              <a:rPr lang="cs-CZ" altLang="cs-CZ" sz="2800" b="1" dirty="0" smtClean="0">
                <a:solidFill>
                  <a:srgbClr val="8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(BFSK) -</a:t>
            </a:r>
            <a:r>
              <a:rPr lang="cs-CZ" altLang="cs-CZ" sz="2800" b="1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cs-CZ" altLang="cs-CZ" sz="2800" dirty="0">
                <a:latin typeface="Arial" panose="020B0604020202020204" pitchFamily="34" charset="0"/>
                <a:cs typeface="Arial" panose="020B0604020202020204" pitchFamily="34" charset="0"/>
              </a:rPr>
              <a:t>odsávání, </a:t>
            </a:r>
            <a:r>
              <a:rPr lang="cs-CZ" altLang="cs-CZ" sz="2800" dirty="0" err="1">
                <a:latin typeface="Arial" panose="020B0604020202020204" pitchFamily="34" charset="0"/>
                <a:cs typeface="Arial" panose="020B0604020202020204" pitchFamily="34" charset="0"/>
              </a:rPr>
              <a:t>laváži</a:t>
            </a:r>
            <a:r>
              <a:rPr lang="cs-CZ" altLang="cs-CZ" sz="2800" dirty="0">
                <a:latin typeface="Arial" panose="020B0604020202020204" pitchFamily="34" charset="0"/>
                <a:cs typeface="Arial" panose="020B0604020202020204" pitchFamily="34" charset="0"/>
              </a:rPr>
              <a:t> (</a:t>
            </a:r>
            <a:r>
              <a:rPr lang="cs-CZ" altLang="cs-CZ" sz="280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bronchoalveolární </a:t>
            </a:r>
            <a:r>
              <a:rPr lang="cs-CZ" altLang="cs-CZ" sz="2800" dirty="0" err="1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laváž</a:t>
            </a:r>
            <a:r>
              <a:rPr lang="cs-CZ" altLang="cs-CZ" sz="280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tzv. BAL</a:t>
            </a:r>
            <a:r>
              <a:rPr lang="cs-CZ" altLang="cs-CZ" sz="2800" dirty="0">
                <a:solidFill>
                  <a:srgbClr val="CC006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cs-CZ" altLang="cs-CZ" sz="2800" dirty="0">
                <a:latin typeface="Arial" panose="020B0604020202020204" pitchFamily="34" charset="0"/>
                <a:cs typeface="Arial" panose="020B0604020202020204" pitchFamily="34" charset="0"/>
              </a:rPr>
              <a:t>– 150-300 ml léčeb. roztoku, hned odsát! Tuto </a:t>
            </a:r>
            <a:r>
              <a:rPr lang="cs-CZ" altLang="cs-CZ" sz="2800" dirty="0" err="1">
                <a:latin typeface="Arial" panose="020B0604020202020204" pitchFamily="34" charset="0"/>
                <a:cs typeface="Arial" panose="020B0604020202020204" pitchFamily="34" charset="0"/>
              </a:rPr>
              <a:t>bronchoalveolár</a:t>
            </a:r>
            <a:r>
              <a:rPr lang="cs-CZ" altLang="cs-CZ" sz="2800" dirty="0">
                <a:latin typeface="Arial" panose="020B0604020202020204" pitchFamily="34" charset="0"/>
                <a:cs typeface="Arial" panose="020B0604020202020204" pitchFamily="34" charset="0"/>
              </a:rPr>
              <a:t>. tekutinu poslat na vyš.) a odběru vzorků na vyšetření</a:t>
            </a:r>
            <a:endParaRPr lang="cs-CZ" altLang="cs-CZ" sz="28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457200" indent="-457200" eaLnBrk="1" hangingPunct="1">
              <a:buFont typeface="Arial" panose="020B0604020202020204" pitchFamily="34" charset="0"/>
              <a:buChar char="•"/>
            </a:pPr>
            <a:r>
              <a:rPr lang="cs-CZ" altLang="cs-CZ" sz="2800" b="1" dirty="0">
                <a:solidFill>
                  <a:schemeClr val="hlin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Provádí dle ordinace lékaře</a:t>
            </a:r>
          </a:p>
          <a:p>
            <a:pPr marL="914400" lvl="1" indent="-457200" eaLnBrk="1" hangingPunct="1">
              <a:buFont typeface="Arial" panose="020B0604020202020204" pitchFamily="34" charset="0"/>
              <a:buChar char="•"/>
            </a:pPr>
            <a:r>
              <a:rPr lang="cs-CZ" altLang="cs-CZ" sz="2800" dirty="0">
                <a:latin typeface="Arial" panose="020B0604020202020204" pitchFamily="34" charset="0"/>
                <a:cs typeface="Arial" panose="020B0604020202020204" pitchFamily="34" charset="0"/>
              </a:rPr>
              <a:t>odběr materiálu na vyšetření krevních plynů, sleduje hodnoty</a:t>
            </a:r>
            <a:endParaRPr lang="cs-CZ" altLang="cs-CZ" sz="2800" dirty="0">
              <a:latin typeface="Arial" panose="020B0604020202020204" pitchFamily="34" charset="0"/>
              <a:cs typeface="Arial" panose="020B0604020202020204" pitchFamily="34" charset="0"/>
              <a:sym typeface="Symbol" panose="05050102010706020507" pitchFamily="18" charset="2"/>
            </a:endParaRPr>
          </a:p>
          <a:p>
            <a:pPr marL="914400" lvl="1" indent="-457200" eaLnBrk="1" hangingPunct="1">
              <a:buFont typeface="Arial" panose="020B0604020202020204" pitchFamily="34" charset="0"/>
              <a:buChar char="•"/>
            </a:pPr>
            <a:r>
              <a:rPr lang="cs-CZ" altLang="cs-CZ" sz="2800" dirty="0">
                <a:latin typeface="Arial" panose="020B0604020202020204" pitchFamily="34" charset="0"/>
                <a:cs typeface="Arial" panose="020B0604020202020204" pitchFamily="34" charset="0"/>
              </a:rPr>
              <a:t>odběr sekretu z trachey na kultivační vyšetření</a:t>
            </a:r>
          </a:p>
          <a:p>
            <a:pPr marL="914400" lvl="1" indent="-457200" eaLnBrk="1" hangingPunct="1">
              <a:buFont typeface="Arial" panose="020B0604020202020204" pitchFamily="34" charset="0"/>
              <a:buChar char="•"/>
            </a:pPr>
            <a:r>
              <a:rPr lang="cs-CZ" altLang="cs-CZ" sz="2800" b="1" dirty="0" err="1" smtClean="0">
                <a:solidFill>
                  <a:schemeClr val="folHlin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ambuing</a:t>
            </a:r>
            <a:endParaRPr lang="cs-CZ" altLang="cs-CZ" sz="2800" b="1" dirty="0">
              <a:solidFill>
                <a:schemeClr val="folHlin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353377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90" name="Rectangle 2"/>
          <p:cNvSpPr>
            <a:spLocks noGrp="1" noChangeArrowheads="1"/>
          </p:cNvSpPr>
          <p:nvPr>
            <p:ph type="title"/>
          </p:nvPr>
        </p:nvSpPr>
        <p:spPr>
          <a:xfrm>
            <a:off x="707301" y="962025"/>
            <a:ext cx="9278797" cy="615553"/>
          </a:xfrm>
        </p:spPr>
        <p:txBody>
          <a:bodyPr/>
          <a:lstStyle/>
          <a:p>
            <a:pPr algn="ctr" eaLnBrk="1" hangingPunct="1"/>
            <a:r>
              <a:rPr lang="cs-CZ" altLang="cs-CZ" sz="4000" dirty="0">
                <a:latin typeface="Arial" panose="020B0604020202020204" pitchFamily="34" charset="0"/>
              </a:rPr>
              <a:t>NLZP v průběhu UPV</a:t>
            </a:r>
          </a:p>
        </p:txBody>
      </p:sp>
      <p:sp>
        <p:nvSpPr>
          <p:cNvPr id="6349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707301" y="1724025"/>
            <a:ext cx="9278797" cy="3355662"/>
          </a:xfrm>
        </p:spPr>
        <p:txBody>
          <a:bodyPr/>
          <a:lstStyle/>
          <a:p>
            <a:pPr marL="457200" indent="-457200" eaLnBrk="1" hangingPunct="1">
              <a:buFont typeface="Arial" panose="020B0604020202020204" pitchFamily="34" charset="0"/>
              <a:buChar char="•"/>
            </a:pPr>
            <a:r>
              <a:rPr lang="cs-CZ" altLang="cs-CZ" sz="2800" b="1" dirty="0" smtClean="0">
                <a:solidFill>
                  <a:schemeClr val="hlin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Spolupracuje </a:t>
            </a:r>
            <a:r>
              <a:rPr lang="cs-CZ" altLang="cs-CZ" sz="2800" b="1" dirty="0">
                <a:solidFill>
                  <a:schemeClr val="hlin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 fyzioterapeutem</a:t>
            </a:r>
            <a:r>
              <a:rPr lang="cs-CZ" altLang="cs-CZ" sz="28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endParaRPr lang="cs-CZ" altLang="cs-CZ" sz="2800" b="1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457200" indent="-457200" eaLnBrk="1" hangingPunct="1">
              <a:buFont typeface="Arial" panose="020B0604020202020204" pitchFamily="34" charset="0"/>
              <a:buChar char="•"/>
            </a:pPr>
            <a:r>
              <a:rPr lang="cs-CZ" altLang="cs-CZ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při </a:t>
            </a:r>
            <a:r>
              <a:rPr lang="cs-CZ" altLang="cs-CZ" sz="2800" dirty="0">
                <a:latin typeface="Arial" panose="020B0604020202020204" pitchFamily="34" charset="0"/>
                <a:cs typeface="Arial" panose="020B0604020202020204" pitchFamily="34" charset="0"/>
              </a:rPr>
              <a:t>fyzioterapii (dechová, pohybová, vibrační masáž hrudníku, masáž </a:t>
            </a:r>
            <a:r>
              <a:rPr lang="cs-CZ" altLang="cs-CZ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zad)</a:t>
            </a:r>
          </a:p>
          <a:p>
            <a:pPr marL="457200" indent="-457200" eaLnBrk="1" hangingPunct="1">
              <a:buFont typeface="Arial" panose="020B0604020202020204" pitchFamily="34" charset="0"/>
              <a:buChar char="•"/>
            </a:pPr>
            <a:r>
              <a:rPr lang="cs-CZ" altLang="cs-CZ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podle </a:t>
            </a:r>
            <a:r>
              <a:rPr lang="cs-CZ" altLang="cs-CZ" sz="2800" dirty="0">
                <a:latin typeface="Arial" panose="020B0604020202020204" pitchFamily="34" charset="0"/>
                <a:cs typeface="Arial" panose="020B0604020202020204" pitchFamily="34" charset="0"/>
              </a:rPr>
              <a:t>celkového stavu pac. v pravidelných intervalech </a:t>
            </a:r>
            <a:r>
              <a:rPr lang="cs-CZ" altLang="cs-CZ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polohuje</a:t>
            </a:r>
          </a:p>
          <a:p>
            <a:pPr marL="457200" indent="-457200" eaLnBrk="1" hangingPunct="1">
              <a:buFont typeface="Arial" panose="020B0604020202020204" pitchFamily="34" charset="0"/>
              <a:buChar char="•"/>
            </a:pPr>
            <a:r>
              <a:rPr lang="cs-CZ" altLang="cs-CZ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v</a:t>
            </a:r>
            <a:r>
              <a:rPr lang="cs-CZ" altLang="cs-CZ" sz="2800" dirty="0">
                <a:latin typeface="Arial" panose="020B0604020202020204" pitchFamily="34" charset="0"/>
                <a:cs typeface="Arial" panose="020B0604020202020204" pitchFamily="34" charset="0"/>
              </a:rPr>
              <a:t> součinnosti s fyzioterapeutem posazuje pacienta do křesla</a:t>
            </a:r>
            <a:endParaRPr lang="cs-CZ" altLang="cs-CZ" sz="28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indent="-342900" eaLnBrk="1" hangingPunct="1">
              <a:buFont typeface="Arial" panose="020B0604020202020204" pitchFamily="34" charset="0"/>
              <a:buChar char="•"/>
            </a:pPr>
            <a:endParaRPr lang="cs-CZ" altLang="cs-CZ" sz="2206" dirty="0"/>
          </a:p>
        </p:txBody>
      </p:sp>
      <p:pic>
        <p:nvPicPr>
          <p:cNvPr id="4" name="Obrázek 3" descr="CIMG0911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32300" y="4314825"/>
            <a:ext cx="4729360" cy="23554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Nadpis 1"/>
          <p:cNvSpPr txBox="1">
            <a:spLocks/>
          </p:cNvSpPr>
          <p:nvPr/>
        </p:nvSpPr>
        <p:spPr>
          <a:xfrm>
            <a:off x="6787909" y="6696146"/>
            <a:ext cx="6078397" cy="2769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3500" b="1" i="0">
                <a:solidFill>
                  <a:srgbClr val="428F9B"/>
                </a:solidFill>
                <a:latin typeface="Calibri"/>
                <a:ea typeface="+mj-ea"/>
                <a:cs typeface="Calibri"/>
              </a:defRPr>
            </a:lvl1pPr>
          </a:lstStyle>
          <a:p>
            <a:pPr algn="ctr"/>
            <a:r>
              <a:rPr lang="cs-CZ" sz="1800" b="0" kern="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Zdroj: autorka</a:t>
            </a:r>
            <a:endParaRPr lang="cs-CZ" sz="1800" b="0" kern="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612607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562" name="Rectangle 2"/>
          <p:cNvSpPr>
            <a:spLocks noGrp="1" noChangeArrowheads="1"/>
          </p:cNvSpPr>
          <p:nvPr>
            <p:ph type="title"/>
          </p:nvPr>
        </p:nvSpPr>
        <p:spPr>
          <a:xfrm>
            <a:off x="707301" y="962025"/>
            <a:ext cx="9278797" cy="615553"/>
          </a:xfrm>
        </p:spPr>
        <p:txBody>
          <a:bodyPr/>
          <a:lstStyle/>
          <a:p>
            <a:pPr algn="ctr" eaLnBrk="1" hangingPunct="1"/>
            <a:r>
              <a:rPr lang="cs-CZ" altLang="cs-CZ" sz="4000" dirty="0">
                <a:latin typeface="Arial" panose="020B0604020202020204" pitchFamily="34" charset="0"/>
              </a:rPr>
              <a:t>NLZP v průběhu UPV</a:t>
            </a:r>
          </a:p>
        </p:txBody>
      </p:sp>
      <p:sp>
        <p:nvSpPr>
          <p:cNvPr id="6656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707301" y="1724025"/>
            <a:ext cx="9278797" cy="4985980"/>
          </a:xfrm>
        </p:spPr>
        <p:txBody>
          <a:bodyPr/>
          <a:lstStyle/>
          <a:p>
            <a:pPr marL="342900" indent="-342900" eaLnBrk="1" hangingPunct="1">
              <a:lnSpc>
                <a:spcPct val="90000"/>
              </a:lnSpc>
              <a:buFont typeface="Arial" panose="020B0604020202020204" pitchFamily="34" charset="0"/>
              <a:buChar char="•"/>
            </a:pPr>
            <a:r>
              <a:rPr lang="cs-CZ" altLang="cs-CZ" sz="2400" b="1" dirty="0">
                <a:solidFill>
                  <a:schemeClr val="hlin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Udržuje optimální polohu pac.</a:t>
            </a:r>
          </a:p>
          <a:p>
            <a:pPr marL="800100" lvl="1" indent="-342900" eaLnBrk="1" hangingPunct="1">
              <a:lnSpc>
                <a:spcPct val="90000"/>
              </a:lnSpc>
              <a:buFont typeface="Arial" panose="020B0604020202020204" pitchFamily="34" charset="0"/>
              <a:buChar char="•"/>
            </a:pPr>
            <a:r>
              <a:rPr lang="cs-CZ" altLang="cs-CZ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zvýšená poloha </a:t>
            </a:r>
            <a:r>
              <a:rPr lang="cs-CZ" altLang="cs-CZ" sz="2400" dirty="0">
                <a:latin typeface="Arial" panose="020B0604020202020204" pitchFamily="34" charset="0"/>
                <a:cs typeface="Arial" panose="020B0604020202020204" pitchFamily="34" charset="0"/>
              </a:rPr>
              <a:t>hlavy, </a:t>
            </a:r>
            <a:r>
              <a:rPr lang="cs-CZ" altLang="cs-CZ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zvýšená </a:t>
            </a:r>
            <a:r>
              <a:rPr lang="cs-CZ" altLang="cs-CZ" sz="2400" dirty="0">
                <a:latin typeface="Arial" panose="020B0604020202020204" pitchFamily="34" charset="0"/>
                <a:cs typeface="Arial" panose="020B0604020202020204" pitchFamily="34" charset="0"/>
              </a:rPr>
              <a:t>horní polovina těla → závisí na  diagnóze pac. → prevence </a:t>
            </a:r>
            <a:r>
              <a:rPr lang="cs-CZ" altLang="cs-CZ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ventilátorové pneumonie (VAP)</a:t>
            </a:r>
            <a:endParaRPr lang="cs-CZ" altLang="cs-CZ" sz="24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800100" lvl="1" indent="-342900" eaLnBrk="1" hangingPunct="1">
              <a:lnSpc>
                <a:spcPct val="90000"/>
              </a:lnSpc>
              <a:buFont typeface="Arial" panose="020B0604020202020204" pitchFamily="34" charset="0"/>
              <a:buChar char="•"/>
            </a:pPr>
            <a:r>
              <a:rPr lang="cs-CZ" altLang="cs-CZ" sz="2400" dirty="0">
                <a:latin typeface="Arial" panose="020B0604020202020204" pitchFamily="34" charset="0"/>
                <a:cs typeface="Arial" panose="020B0604020202020204" pitchFamily="34" charset="0"/>
              </a:rPr>
              <a:t>usměrňuje nadměrné pohyby hlavy pac.</a:t>
            </a:r>
            <a:endParaRPr lang="cs-CZ" altLang="cs-CZ" sz="24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indent="-342900" eaLnBrk="1" hangingPunct="1">
              <a:lnSpc>
                <a:spcPct val="90000"/>
              </a:lnSpc>
              <a:buFont typeface="Arial" panose="020B0604020202020204" pitchFamily="34" charset="0"/>
              <a:buChar char="•"/>
            </a:pPr>
            <a:r>
              <a:rPr lang="cs-CZ" altLang="cs-CZ" sz="2400" b="1" dirty="0">
                <a:solidFill>
                  <a:schemeClr val="hlin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Součástí </a:t>
            </a:r>
            <a:r>
              <a:rPr lang="cs-CZ" altLang="cs-CZ" sz="2400" b="1" dirty="0" smtClean="0">
                <a:solidFill>
                  <a:schemeClr val="hlin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ošetřovatelské </a:t>
            </a:r>
            <a:r>
              <a:rPr lang="cs-CZ" altLang="cs-CZ" sz="2400" b="1" dirty="0">
                <a:solidFill>
                  <a:schemeClr val="hlin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péče je: </a:t>
            </a:r>
          </a:p>
          <a:p>
            <a:pPr marL="800100" lvl="1" indent="-342900" eaLnBrk="1" hangingPunct="1">
              <a:lnSpc>
                <a:spcPct val="90000"/>
              </a:lnSpc>
              <a:buFont typeface="Arial" panose="020B0604020202020204" pitchFamily="34" charset="0"/>
              <a:buChar char="•"/>
            </a:pPr>
            <a:r>
              <a:rPr lang="cs-CZ" altLang="cs-CZ" sz="240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hygiena D.Ú. </a:t>
            </a:r>
            <a:r>
              <a:rPr lang="cs-CZ" altLang="cs-CZ" sz="2400" dirty="0">
                <a:latin typeface="Arial" panose="020B0604020202020204" pitchFamily="34" charset="0"/>
                <a:cs typeface="Arial" panose="020B0604020202020204" pitchFamily="34" charset="0"/>
              </a:rPr>
              <a:t>podle potřeby (zvýšená potřeba u pac. s </a:t>
            </a:r>
            <a:r>
              <a:rPr lang="cs-CZ" altLang="cs-CZ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intubací)</a:t>
            </a:r>
            <a:endParaRPr lang="cs-CZ" altLang="cs-CZ" sz="2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257300" lvl="2" indent="-342900" eaLnBrk="1" hangingPunct="1">
              <a:lnSpc>
                <a:spcPct val="90000"/>
              </a:lnSpc>
              <a:buFont typeface="Arial" panose="020B0604020202020204" pitchFamily="34" charset="0"/>
              <a:buChar char="•"/>
            </a:pPr>
            <a:r>
              <a:rPr lang="cs-CZ" altLang="cs-CZ" sz="2400" dirty="0">
                <a:latin typeface="Arial" panose="020B0604020202020204" pitchFamily="34" charset="0"/>
                <a:cs typeface="Arial" panose="020B0604020202020204" pitchFamily="34" charset="0"/>
              </a:rPr>
              <a:t>Čištění zubů 2x denně kartáčkem a pastou</a:t>
            </a:r>
          </a:p>
          <a:p>
            <a:pPr marL="1257300" lvl="2" indent="-342900" eaLnBrk="1" hangingPunct="1">
              <a:lnSpc>
                <a:spcPct val="90000"/>
              </a:lnSpc>
              <a:buFont typeface="Arial" panose="020B0604020202020204" pitchFamily="34" charset="0"/>
              <a:buChar char="•"/>
            </a:pPr>
            <a:r>
              <a:rPr lang="cs-CZ" altLang="cs-CZ" sz="2400" dirty="0">
                <a:latin typeface="Arial" panose="020B0604020202020204" pitchFamily="34" charset="0"/>
                <a:cs typeface="Arial" panose="020B0604020202020204" pitchFamily="34" charset="0"/>
              </a:rPr>
              <a:t>Odsávání z dutiny ústní, </a:t>
            </a:r>
            <a:r>
              <a:rPr lang="cs-CZ" altLang="cs-CZ" sz="2400" dirty="0" err="1">
                <a:latin typeface="Arial" panose="020B0604020202020204" pitchFamily="34" charset="0"/>
                <a:cs typeface="Arial" panose="020B0604020202020204" pitchFamily="34" charset="0"/>
              </a:rPr>
              <a:t>hypofaryngu</a:t>
            </a:r>
            <a:r>
              <a:rPr lang="cs-CZ" altLang="cs-CZ" sz="2400" dirty="0">
                <a:latin typeface="Arial" panose="020B0604020202020204" pitchFamily="34" charset="0"/>
                <a:cs typeface="Arial" panose="020B0604020202020204" pitchFamily="34" charset="0"/>
              </a:rPr>
              <a:t> (nad balónkem), kdykoliv podle potřeby </a:t>
            </a:r>
          </a:p>
          <a:p>
            <a:pPr marL="1257300" lvl="2" indent="-342900" eaLnBrk="1" hangingPunct="1">
              <a:lnSpc>
                <a:spcPct val="90000"/>
              </a:lnSpc>
              <a:buFont typeface="Arial" panose="020B0604020202020204" pitchFamily="34" charset="0"/>
              <a:buChar char="•"/>
            </a:pPr>
            <a:r>
              <a:rPr lang="cs-CZ" altLang="cs-CZ" sz="2400" dirty="0">
                <a:latin typeface="Arial" panose="020B0604020202020204" pitchFamily="34" charset="0"/>
                <a:cs typeface="Arial" panose="020B0604020202020204" pitchFamily="34" charset="0"/>
              </a:rPr>
              <a:t>Výplach dutiny ústní 0,1% </a:t>
            </a:r>
            <a:r>
              <a:rPr lang="cs-CZ" altLang="cs-CZ" sz="2400" dirty="0" err="1">
                <a:latin typeface="Arial" panose="020B0604020202020204" pitchFamily="34" charset="0"/>
                <a:cs typeface="Arial" panose="020B0604020202020204" pitchFamily="34" charset="0"/>
              </a:rPr>
              <a:t>chlorhexidinem</a:t>
            </a:r>
            <a:r>
              <a:rPr lang="cs-CZ" altLang="cs-CZ" sz="2400" dirty="0">
                <a:latin typeface="Arial" panose="020B0604020202020204" pitchFamily="34" charset="0"/>
                <a:cs typeface="Arial" panose="020B0604020202020204" pitchFamily="34" charset="0"/>
              </a:rPr>
              <a:t> po čištění zubů a každé 4 hodiny </a:t>
            </a:r>
          </a:p>
          <a:p>
            <a:pPr marL="1257300" lvl="2" indent="-342900" eaLnBrk="1" hangingPunct="1">
              <a:lnSpc>
                <a:spcPct val="90000"/>
              </a:lnSpc>
              <a:buFont typeface="Arial" panose="020B0604020202020204" pitchFamily="34" charset="0"/>
              <a:buChar char="•"/>
            </a:pPr>
            <a:r>
              <a:rPr lang="cs-CZ" altLang="cs-CZ" sz="2400" dirty="0">
                <a:latin typeface="Arial" panose="020B0604020202020204" pitchFamily="34" charset="0"/>
                <a:cs typeface="Arial" panose="020B0604020202020204" pitchFamily="34" charset="0"/>
              </a:rPr>
              <a:t>Polohování endotracheální kanyly á 12 hodin</a:t>
            </a:r>
            <a:endParaRPr lang="cs-CZ" altLang="cs-CZ" sz="24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800100" lvl="1" indent="-342900" eaLnBrk="1" hangingPunct="1">
              <a:lnSpc>
                <a:spcPct val="90000"/>
              </a:lnSpc>
              <a:buFont typeface="Arial" panose="020B0604020202020204" pitchFamily="34" charset="0"/>
              <a:buChar char="•"/>
            </a:pPr>
            <a:r>
              <a:rPr lang="cs-CZ" altLang="cs-CZ" sz="2400" dirty="0">
                <a:solidFill>
                  <a:srgbClr val="CC006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ošetřování očí</a:t>
            </a:r>
            <a:r>
              <a:rPr lang="cs-CZ" altLang="cs-CZ" sz="2400" dirty="0">
                <a:latin typeface="Arial" panose="020B0604020202020204" pitchFamily="34" charset="0"/>
                <a:cs typeface="Arial" panose="020B0604020202020204" pitchFamily="34" charset="0"/>
              </a:rPr>
              <a:t> - ochrana rohovky (kapky, masti)</a:t>
            </a:r>
            <a:endParaRPr lang="cs-CZ" altLang="cs-CZ" sz="24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indent="-342900" eaLnBrk="1" hangingPunct="1">
              <a:lnSpc>
                <a:spcPct val="90000"/>
              </a:lnSpc>
              <a:buFont typeface="Arial" panose="020B0604020202020204" pitchFamily="34" charset="0"/>
              <a:buChar char="•"/>
            </a:pPr>
            <a:r>
              <a:rPr lang="cs-CZ" altLang="cs-CZ" sz="2400" dirty="0">
                <a:latin typeface="Arial" panose="020B0604020202020204" pitchFamily="34" charset="0"/>
                <a:cs typeface="Arial" panose="020B0604020202020204" pitchFamily="34" charset="0"/>
              </a:rPr>
              <a:t>		</a:t>
            </a:r>
          </a:p>
        </p:txBody>
      </p:sp>
    </p:spTree>
    <p:extLst>
      <p:ext uri="{BB962C8B-B14F-4D97-AF65-F5344CB8AC3E}">
        <p14:creationId xmlns:p14="http://schemas.microsoft.com/office/powerpoint/2010/main" val="4437604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586" name="Nadpis 1"/>
          <p:cNvSpPr>
            <a:spLocks noGrp="1"/>
          </p:cNvSpPr>
          <p:nvPr>
            <p:ph type="title"/>
          </p:nvPr>
        </p:nvSpPr>
        <p:spPr>
          <a:xfrm>
            <a:off x="709115" y="1038225"/>
            <a:ext cx="9278797" cy="615553"/>
          </a:xfrm>
        </p:spPr>
        <p:txBody>
          <a:bodyPr/>
          <a:lstStyle/>
          <a:p>
            <a:pPr algn="ctr"/>
            <a:r>
              <a:rPr lang="cs-CZ" altLang="cs-CZ" sz="4000" dirty="0">
                <a:latin typeface="Arial" panose="020B0604020202020204" pitchFamily="34" charset="0"/>
              </a:rPr>
              <a:t>NLZP v průběhu UPV</a:t>
            </a:r>
            <a:endParaRPr lang="cs-CZ" altLang="cs-CZ" sz="4000" dirty="0" smtClean="0"/>
          </a:p>
        </p:txBody>
      </p:sp>
      <p:sp>
        <p:nvSpPr>
          <p:cNvPr id="67587" name="Zástupný symbol pro obsah 2"/>
          <p:cNvSpPr>
            <a:spLocks noGrp="1"/>
          </p:cNvSpPr>
          <p:nvPr>
            <p:ph type="body" idx="1"/>
          </p:nvPr>
        </p:nvSpPr>
        <p:spPr>
          <a:xfrm>
            <a:off x="709115" y="1800225"/>
            <a:ext cx="9278797" cy="4585871"/>
          </a:xfrm>
        </p:spPr>
        <p:txBody>
          <a:bodyPr/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cs-CZ" altLang="cs-CZ" sz="2800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Hygienická pravidla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cs-CZ" altLang="cs-CZ" sz="2800" dirty="0">
                <a:latin typeface="Arial" panose="020B0604020202020204" pitchFamily="34" charset="0"/>
                <a:cs typeface="Arial" panose="020B0604020202020204" pitchFamily="34" charset="0"/>
              </a:rPr>
              <a:t>Před odsáváním, výměnou okruhů nebo filtrů dezinfekce rukou, jednorázové rukavice, ústenka, igelitová zástěra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pt-BR" altLang="cs-CZ" sz="2800" dirty="0">
                <a:latin typeface="Arial" panose="020B0604020202020204" pitchFamily="34" charset="0"/>
                <a:cs typeface="Arial" panose="020B0604020202020204" pitchFamily="34" charset="0"/>
              </a:rPr>
              <a:t>Výměna filtrů á 24 hodin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cs-CZ" altLang="cs-CZ" sz="2800" dirty="0">
                <a:latin typeface="Arial" panose="020B0604020202020204" pitchFamily="34" charset="0"/>
                <a:cs typeface="Arial" panose="020B0604020202020204" pitchFamily="34" charset="0"/>
              </a:rPr>
              <a:t>Výměna HME boosteru a všech součástí ventilačního okruhu á 72 hodin (včetně nebulizátoru)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cs-CZ" altLang="cs-CZ" sz="2800" dirty="0">
                <a:latin typeface="Arial" panose="020B0604020202020204" pitchFamily="34" charset="0"/>
                <a:cs typeface="Arial" panose="020B0604020202020204" pitchFamily="34" charset="0"/>
              </a:rPr>
              <a:t>Výměna uzavřeného odsávacího systému dle typu katétru a výrobce (1-7 dní)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cs-CZ" altLang="cs-CZ" sz="2800" dirty="0">
                <a:latin typeface="Arial" panose="020B0604020202020204" pitchFamily="34" charset="0"/>
                <a:cs typeface="Arial" panose="020B0604020202020204" pitchFamily="34" charset="0"/>
              </a:rPr>
              <a:t>Použitý materiál likvidujeme jako infekční</a:t>
            </a:r>
          </a:p>
          <a:p>
            <a:endParaRPr lang="cs-CZ" altLang="cs-CZ" dirty="0" smtClean="0"/>
          </a:p>
        </p:txBody>
      </p:sp>
    </p:spTree>
    <p:extLst>
      <p:ext uri="{BB962C8B-B14F-4D97-AF65-F5344CB8AC3E}">
        <p14:creationId xmlns:p14="http://schemas.microsoft.com/office/powerpoint/2010/main" val="79832515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707301" y="958386"/>
            <a:ext cx="9278797" cy="615553"/>
          </a:xfrm>
        </p:spPr>
        <p:txBody>
          <a:bodyPr/>
          <a:lstStyle/>
          <a:p>
            <a:pPr algn="ctr">
              <a:defRPr/>
            </a:pPr>
            <a:r>
              <a:rPr lang="cs-CZ" sz="4000" dirty="0" smtClean="0">
                <a:latin typeface="Arial" panose="020B0604020202020204" pitchFamily="34" charset="0"/>
                <a:cs typeface="Arial" panose="020B0604020202020204" pitchFamily="34" charset="0"/>
              </a:rPr>
              <a:t>Péče o P na UPV – prevence VAP</a:t>
            </a:r>
            <a:endParaRPr lang="cs-CZ" sz="4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68611" name="Picture 2"/>
          <p:cNvPicPr>
            <a:picLocks noGrp="1" noChangeAspect="1" noChangeArrowheads="1"/>
          </p:cNvPicPr>
          <p:nvPr>
            <p:ph idx="4294967295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009774" y="1573939"/>
            <a:ext cx="6673850" cy="4995863"/>
          </a:xfrm>
          <a:noFill/>
        </p:spPr>
      </p:pic>
    </p:spTree>
    <p:extLst>
      <p:ext uri="{BB962C8B-B14F-4D97-AF65-F5344CB8AC3E}">
        <p14:creationId xmlns:p14="http://schemas.microsoft.com/office/powerpoint/2010/main" val="390958768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634" name="Rectangle 2"/>
          <p:cNvSpPr>
            <a:spLocks noGrp="1" noChangeArrowheads="1"/>
          </p:cNvSpPr>
          <p:nvPr>
            <p:ph type="title"/>
          </p:nvPr>
        </p:nvSpPr>
        <p:spPr>
          <a:xfrm>
            <a:off x="687344" y="1114425"/>
            <a:ext cx="9278797" cy="610936"/>
          </a:xfrm>
        </p:spPr>
        <p:txBody>
          <a:bodyPr/>
          <a:lstStyle/>
          <a:p>
            <a:pPr algn="ctr" eaLnBrk="1" hangingPunct="1"/>
            <a:r>
              <a:rPr lang="cs-CZ" altLang="cs-CZ" sz="4000" dirty="0">
                <a:solidFill>
                  <a:schemeClr val="accent5">
                    <a:lumMod val="75000"/>
                  </a:schemeClr>
                </a:solidFill>
                <a:latin typeface="Arial" panose="020B0604020202020204" pitchFamily="34" charset="0"/>
              </a:rPr>
              <a:t>Toaleta DC</a:t>
            </a:r>
          </a:p>
        </p:txBody>
      </p:sp>
      <p:sp>
        <p:nvSpPr>
          <p:cNvPr id="6963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700044" y="1876425"/>
            <a:ext cx="9278797" cy="4470583"/>
          </a:xfrm>
        </p:spPr>
        <p:txBody>
          <a:bodyPr/>
          <a:lstStyle/>
          <a:p>
            <a:pPr marL="457200" indent="-457200" eaLnBrk="1" hangingPunct="1">
              <a:lnSpc>
                <a:spcPct val="80000"/>
              </a:lnSpc>
              <a:buFont typeface="Arial" panose="020B0604020202020204" pitchFamily="34" charset="0"/>
              <a:buChar char="•"/>
            </a:pPr>
            <a:r>
              <a:rPr lang="cs-CZ" altLang="cs-CZ" sz="2800" dirty="0">
                <a:solidFill>
                  <a:srgbClr val="8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Odsávání z horních i dolních dýchacích cest</a:t>
            </a:r>
            <a:r>
              <a:rPr lang="cs-CZ" altLang="cs-CZ" sz="28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  <a:p>
            <a:pPr marL="457200" indent="-457200" eaLnBrk="1" hangingPunct="1">
              <a:lnSpc>
                <a:spcPct val="80000"/>
              </a:lnSpc>
              <a:buFont typeface="Arial" panose="020B0604020202020204" pitchFamily="34" charset="0"/>
              <a:buChar char="•"/>
            </a:pPr>
            <a:r>
              <a:rPr lang="cs-CZ" altLang="cs-CZ" sz="2800" dirty="0">
                <a:latin typeface="Arial" panose="020B0604020202020204" pitchFamily="34" charset="0"/>
                <a:cs typeface="Arial" panose="020B0604020202020204" pitchFamily="34" charset="0"/>
              </a:rPr>
              <a:t>Při odsávání dodržovat zásady asepse</a:t>
            </a:r>
          </a:p>
          <a:p>
            <a:pPr marL="914400" lvl="1" indent="-457200" eaLnBrk="1" hangingPunct="1">
              <a:lnSpc>
                <a:spcPct val="80000"/>
              </a:lnSpc>
              <a:buFont typeface="Arial" panose="020B0604020202020204" pitchFamily="34" charset="0"/>
              <a:buChar char="•"/>
            </a:pPr>
            <a:r>
              <a:rPr lang="cs-CZ" altLang="cs-CZ" sz="2800" dirty="0">
                <a:latin typeface="Arial" panose="020B0604020202020204" pitchFamily="34" charset="0"/>
                <a:cs typeface="Arial" panose="020B0604020202020204" pitchFamily="34" charset="0"/>
              </a:rPr>
              <a:t>používat sterilní pomůcky</a:t>
            </a:r>
          </a:p>
          <a:p>
            <a:pPr marL="457200" indent="-457200" eaLnBrk="1" hangingPunct="1">
              <a:lnSpc>
                <a:spcPct val="80000"/>
              </a:lnSpc>
              <a:buFont typeface="Arial" panose="020B0604020202020204" pitchFamily="34" charset="0"/>
              <a:buChar char="•"/>
            </a:pPr>
            <a:r>
              <a:rPr lang="cs-CZ" altLang="cs-CZ" sz="2800" dirty="0">
                <a:latin typeface="Arial" panose="020B0604020202020204" pitchFamily="34" charset="0"/>
                <a:cs typeface="Arial" panose="020B0604020202020204" pitchFamily="34" charset="0"/>
              </a:rPr>
              <a:t>Sledovat vitální funkce a celkové projevy pac., ventilační parametry</a:t>
            </a:r>
            <a:endParaRPr lang="cs-CZ" altLang="cs-CZ" sz="28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457200" indent="-457200" eaLnBrk="1" hangingPunct="1">
              <a:lnSpc>
                <a:spcPct val="80000"/>
              </a:lnSpc>
              <a:buFont typeface="Arial" panose="020B0604020202020204" pitchFamily="34" charset="0"/>
              <a:buChar char="•"/>
            </a:pPr>
            <a:r>
              <a:rPr lang="cs-CZ" altLang="cs-CZ" sz="2800" dirty="0">
                <a:latin typeface="Arial" panose="020B0604020202020204" pitchFamily="34" charset="0"/>
                <a:cs typeface="Arial" panose="020B0604020202020204" pitchFamily="34" charset="0"/>
              </a:rPr>
              <a:t>Sledovat charakter, množství a konzistenci sekretu</a:t>
            </a:r>
          </a:p>
          <a:p>
            <a:pPr marL="457200" indent="-457200" eaLnBrk="1" hangingPunct="1">
              <a:lnSpc>
                <a:spcPct val="80000"/>
              </a:lnSpc>
              <a:buFont typeface="Arial" panose="020B0604020202020204" pitchFamily="34" charset="0"/>
              <a:buChar char="•"/>
            </a:pPr>
            <a:r>
              <a:rPr lang="cs-CZ" altLang="cs-CZ" sz="2800" dirty="0">
                <a:latin typeface="Arial" panose="020B0604020202020204" pitchFamily="34" charset="0"/>
                <a:cs typeface="Arial" panose="020B0604020202020204" pitchFamily="34" charset="0"/>
              </a:rPr>
              <a:t>Aplikovat ordinovaná léčiva (</a:t>
            </a:r>
            <a:r>
              <a:rPr lang="cs-CZ" altLang="cs-CZ" sz="2800" dirty="0" err="1">
                <a:latin typeface="Arial" panose="020B0604020202020204" pitchFamily="34" charset="0"/>
                <a:cs typeface="Arial" panose="020B0604020202020204" pitchFamily="34" charset="0"/>
              </a:rPr>
              <a:t>bronchodilatancia</a:t>
            </a:r>
            <a:r>
              <a:rPr lang="cs-CZ" altLang="cs-CZ" sz="2800" dirty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cs-CZ" altLang="cs-CZ" sz="2800" dirty="0" err="1">
                <a:latin typeface="Arial" panose="020B0604020202020204" pitchFamily="34" charset="0"/>
                <a:cs typeface="Arial" panose="020B0604020202020204" pitchFamily="34" charset="0"/>
              </a:rPr>
              <a:t>mukolytika</a:t>
            </a:r>
            <a:r>
              <a:rPr lang="cs-CZ" altLang="cs-CZ" sz="2800" dirty="0">
                <a:latin typeface="Arial" panose="020B0604020202020204" pitchFamily="34" charset="0"/>
                <a:cs typeface="Arial" panose="020B0604020202020204" pitchFamily="34" charset="0"/>
              </a:rPr>
              <a:t>, expektorancia) formou např. </a:t>
            </a:r>
            <a:r>
              <a:rPr lang="cs-CZ" altLang="cs-CZ" sz="2800" dirty="0">
                <a:solidFill>
                  <a:schemeClr val="accent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nebulizace, </a:t>
            </a:r>
            <a:r>
              <a:rPr lang="cs-CZ" altLang="cs-CZ" sz="2800" dirty="0" err="1">
                <a:solidFill>
                  <a:schemeClr val="accent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laváže</a:t>
            </a:r>
            <a:endParaRPr lang="cs-CZ" altLang="cs-CZ" sz="28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457200" indent="-457200" eaLnBrk="1" hangingPunct="1">
              <a:lnSpc>
                <a:spcPct val="80000"/>
              </a:lnSpc>
              <a:buFont typeface="Arial" panose="020B0604020202020204" pitchFamily="34" charset="0"/>
              <a:buChar char="•"/>
            </a:pPr>
            <a:r>
              <a:rPr lang="cs-CZ" altLang="cs-CZ" sz="2800" dirty="0">
                <a:latin typeface="Arial" panose="020B0604020202020204" pitchFamily="34" charset="0"/>
                <a:cs typeface="Arial" panose="020B0604020202020204" pitchFamily="34" charset="0"/>
              </a:rPr>
              <a:t>Podat před odsáváním pac. vyšší podíl kyslíku → bolus 100 % O</a:t>
            </a:r>
            <a:r>
              <a:rPr lang="cs-CZ" altLang="cs-CZ" sz="2800" baseline="-25000" dirty="0">
                <a:latin typeface="Arial" panose="020B0604020202020204" pitchFamily="34" charset="0"/>
                <a:cs typeface="Arial" panose="020B0604020202020204" pitchFamily="34" charset="0"/>
              </a:rPr>
              <a:t>2</a:t>
            </a:r>
            <a:r>
              <a:rPr lang="cs-CZ" altLang="cs-CZ" sz="2800" dirty="0">
                <a:latin typeface="Arial" panose="020B0604020202020204" pitchFamily="34" charset="0"/>
                <a:cs typeface="Arial" panose="020B0604020202020204" pitchFamily="34" charset="0"/>
              </a:rPr>
              <a:t> (u rizikových pac. před a po odsávání z dolních DC)</a:t>
            </a:r>
            <a:endParaRPr lang="cs-CZ" altLang="cs-CZ" sz="28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lnSpc>
                <a:spcPct val="80000"/>
              </a:lnSpc>
            </a:pPr>
            <a:endParaRPr lang="cs-CZ" altLang="cs-CZ" sz="2647" dirty="0"/>
          </a:p>
        </p:txBody>
      </p:sp>
    </p:spTree>
    <p:extLst>
      <p:ext uri="{BB962C8B-B14F-4D97-AF65-F5344CB8AC3E}">
        <p14:creationId xmlns:p14="http://schemas.microsoft.com/office/powerpoint/2010/main" val="10348347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82" name="Rectangle 2"/>
          <p:cNvSpPr>
            <a:spLocks noGrp="1" noChangeArrowheads="1"/>
          </p:cNvSpPr>
          <p:nvPr>
            <p:ph type="title"/>
          </p:nvPr>
        </p:nvSpPr>
        <p:spPr>
          <a:xfrm>
            <a:off x="707300" y="1038225"/>
            <a:ext cx="9278797" cy="615553"/>
          </a:xfrm>
        </p:spPr>
        <p:txBody>
          <a:bodyPr/>
          <a:lstStyle/>
          <a:p>
            <a:pPr algn="ctr" eaLnBrk="1" hangingPunct="1"/>
            <a:r>
              <a:rPr lang="cs-CZ" altLang="cs-CZ" sz="4000" dirty="0" smtClean="0">
                <a:latin typeface="Arial" panose="020B0604020202020204" pitchFamily="34" charset="0"/>
              </a:rPr>
              <a:t>Uzavřený odsávací systém</a:t>
            </a:r>
          </a:p>
        </p:txBody>
      </p:sp>
      <p:sp>
        <p:nvSpPr>
          <p:cNvPr id="7168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707300" y="1952625"/>
            <a:ext cx="9278797" cy="5041380"/>
          </a:xfrm>
        </p:spPr>
        <p:txBody>
          <a:bodyPr/>
          <a:lstStyle/>
          <a:p>
            <a:pPr eaLnBrk="1" hangingPunct="1">
              <a:lnSpc>
                <a:spcPct val="90000"/>
              </a:lnSpc>
              <a:buClr>
                <a:schemeClr val="folHlink"/>
              </a:buClr>
              <a:buFont typeface="Wingdings" panose="05000000000000000000" pitchFamily="2" charset="2"/>
              <a:buNone/>
            </a:pPr>
            <a:r>
              <a:rPr lang="cs-CZ" altLang="cs-CZ" sz="2800" b="1" u="sng" dirty="0">
                <a:solidFill>
                  <a:schemeClr val="folHlin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Výhody</a:t>
            </a:r>
            <a:r>
              <a:rPr lang="cs-CZ" altLang="cs-CZ" sz="2800" b="1" dirty="0">
                <a:solidFill>
                  <a:schemeClr val="folHlin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   </a:t>
            </a:r>
          </a:p>
          <a:p>
            <a:pPr eaLnBrk="1" hangingPunct="1">
              <a:lnSpc>
                <a:spcPct val="90000"/>
              </a:lnSpc>
              <a:buClr>
                <a:schemeClr val="folHlink"/>
              </a:buClr>
              <a:buFont typeface="Wingdings" panose="05000000000000000000" pitchFamily="2" charset="2"/>
              <a:buChar char="ü"/>
            </a:pPr>
            <a:r>
              <a:rPr lang="cs-CZ" altLang="cs-CZ" sz="2800" dirty="0">
                <a:solidFill>
                  <a:schemeClr val="folHlin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ochrana pacienta před NN</a:t>
            </a:r>
          </a:p>
          <a:p>
            <a:pPr eaLnBrk="1" hangingPunct="1">
              <a:lnSpc>
                <a:spcPct val="90000"/>
              </a:lnSpc>
              <a:buClr>
                <a:schemeClr val="folHlink"/>
              </a:buClr>
              <a:buFont typeface="Wingdings" panose="05000000000000000000" pitchFamily="2" charset="2"/>
              <a:buChar char="ü"/>
            </a:pPr>
            <a:r>
              <a:rPr lang="cs-CZ" altLang="cs-CZ" sz="2800" dirty="0">
                <a:solidFill>
                  <a:schemeClr val="folHlin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ochrana personálu</a:t>
            </a:r>
            <a:endParaRPr lang="en-US" altLang="cs-CZ" sz="2800" dirty="0">
              <a:solidFill>
                <a:schemeClr val="folHlin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lnSpc>
                <a:spcPct val="90000"/>
              </a:lnSpc>
              <a:buClr>
                <a:schemeClr val="folHlink"/>
              </a:buClr>
              <a:buFont typeface="Wingdings" panose="05000000000000000000" pitchFamily="2" charset="2"/>
              <a:buChar char="ü"/>
            </a:pPr>
            <a:r>
              <a:rPr lang="cs-CZ" altLang="cs-CZ" sz="2800" dirty="0">
                <a:solidFill>
                  <a:schemeClr val="folHlin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udržení rozepnutí alveol při </a:t>
            </a:r>
            <a:r>
              <a:rPr lang="cs-CZ" altLang="cs-CZ" sz="2800" dirty="0" smtClean="0">
                <a:solidFill>
                  <a:schemeClr val="folHlin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                                odsávání</a:t>
            </a:r>
            <a:endParaRPr lang="en-US" altLang="cs-CZ" sz="2800" dirty="0">
              <a:solidFill>
                <a:schemeClr val="folHlin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lnSpc>
                <a:spcPct val="90000"/>
              </a:lnSpc>
              <a:buClr>
                <a:schemeClr val="folHlink"/>
              </a:buClr>
              <a:buFont typeface="Wingdings" panose="05000000000000000000" pitchFamily="2" charset="2"/>
              <a:buChar char="ü"/>
            </a:pPr>
            <a:r>
              <a:rPr lang="en-US" altLang="cs-CZ" sz="2800" dirty="0" err="1">
                <a:solidFill>
                  <a:schemeClr val="folHlin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aseptické</a:t>
            </a:r>
            <a:r>
              <a:rPr lang="en-US" altLang="cs-CZ" sz="2800" dirty="0">
                <a:solidFill>
                  <a:schemeClr val="folHlin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cs-CZ" sz="2800" dirty="0" err="1">
                <a:solidFill>
                  <a:schemeClr val="folHlin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provedení</a:t>
            </a:r>
            <a:endParaRPr lang="en-US" altLang="cs-CZ" sz="2800" dirty="0">
              <a:solidFill>
                <a:schemeClr val="folHlin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lnSpc>
                <a:spcPct val="90000"/>
              </a:lnSpc>
              <a:buClr>
                <a:schemeClr val="folHlink"/>
              </a:buClr>
              <a:buFont typeface="Wingdings" panose="05000000000000000000" pitchFamily="2" charset="2"/>
              <a:buChar char="ü"/>
            </a:pPr>
            <a:r>
              <a:rPr lang="en-US" altLang="cs-CZ" sz="2800" dirty="0" err="1">
                <a:solidFill>
                  <a:schemeClr val="folHlin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omezení</a:t>
            </a:r>
            <a:r>
              <a:rPr lang="en-US" altLang="cs-CZ" sz="2800" dirty="0">
                <a:solidFill>
                  <a:schemeClr val="folHlin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cs-CZ" sz="2800" dirty="0" err="1">
                <a:solidFill>
                  <a:schemeClr val="folHlin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manipulace</a:t>
            </a:r>
            <a:r>
              <a:rPr lang="en-US" altLang="cs-CZ" sz="2800" dirty="0">
                <a:solidFill>
                  <a:schemeClr val="folHlin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s </a:t>
            </a:r>
            <a:r>
              <a:rPr lang="en-US" altLang="cs-CZ" sz="2800" dirty="0" err="1">
                <a:solidFill>
                  <a:schemeClr val="folHlin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okruhem</a:t>
            </a:r>
            <a:r>
              <a:rPr lang="en-US" altLang="cs-CZ" sz="2800" dirty="0">
                <a:solidFill>
                  <a:schemeClr val="folHlin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cs-CZ" altLang="cs-CZ" sz="2800" dirty="0" smtClean="0">
                <a:solidFill>
                  <a:schemeClr val="folHlin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                      </a:t>
            </a:r>
            <a:r>
              <a:rPr lang="en-US" altLang="cs-CZ" sz="2800" dirty="0" err="1" smtClean="0">
                <a:solidFill>
                  <a:schemeClr val="folHlin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ventilátoru</a:t>
            </a:r>
            <a:endParaRPr lang="en-US" altLang="cs-CZ" sz="2800" dirty="0">
              <a:solidFill>
                <a:schemeClr val="folHlin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lnSpc>
                <a:spcPct val="90000"/>
              </a:lnSpc>
              <a:buFont typeface="Wingdings" panose="05000000000000000000" pitchFamily="2" charset="2"/>
              <a:buNone/>
            </a:pPr>
            <a:endParaRPr lang="cs-CZ" altLang="cs-CZ" sz="28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lnSpc>
                <a:spcPct val="90000"/>
              </a:lnSpc>
              <a:buFont typeface="Wingdings" panose="05000000000000000000" pitchFamily="2" charset="2"/>
              <a:buNone/>
            </a:pPr>
            <a:r>
              <a:rPr lang="cs-CZ" altLang="cs-CZ" sz="28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cs-CZ" altLang="cs-CZ" sz="2800" b="1" u="sng" dirty="0">
                <a:solidFill>
                  <a:schemeClr val="hlin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Nevýhody</a:t>
            </a:r>
            <a:r>
              <a:rPr lang="cs-CZ" altLang="cs-CZ" sz="2800" dirty="0">
                <a:solidFill>
                  <a:schemeClr val="hlin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    </a:t>
            </a:r>
          </a:p>
          <a:p>
            <a:pPr eaLnBrk="1" hangingPunct="1">
              <a:lnSpc>
                <a:spcPct val="90000"/>
              </a:lnSpc>
            </a:pPr>
            <a:r>
              <a:rPr lang="cs-CZ" altLang="cs-CZ" sz="2800" dirty="0">
                <a:solidFill>
                  <a:schemeClr val="hlin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vyšší náklady</a:t>
            </a:r>
          </a:p>
          <a:p>
            <a:pPr eaLnBrk="1" hangingPunct="1">
              <a:lnSpc>
                <a:spcPct val="90000"/>
              </a:lnSpc>
            </a:pPr>
            <a:r>
              <a:rPr lang="cs-CZ" altLang="cs-CZ" sz="280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neprokázané</a:t>
            </a:r>
            <a:r>
              <a:rPr lang="cs-CZ" altLang="cs-CZ" sz="2800" dirty="0">
                <a:solidFill>
                  <a:schemeClr val="hlin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snížení rizika ventilátorové pneumonie</a:t>
            </a:r>
            <a:endParaRPr lang="en-US" altLang="cs-CZ" sz="2800" dirty="0">
              <a:solidFill>
                <a:schemeClr val="hlin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lnSpc>
                <a:spcPct val="90000"/>
              </a:lnSpc>
            </a:pPr>
            <a:endParaRPr lang="cs-CZ" altLang="cs-CZ" sz="2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71685" name="Picture 7" descr="P100084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37300" y="2069865"/>
            <a:ext cx="3886200" cy="30069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Nadpis 1"/>
          <p:cNvSpPr txBox="1">
            <a:spLocks/>
          </p:cNvSpPr>
          <p:nvPr/>
        </p:nvSpPr>
        <p:spPr>
          <a:xfrm>
            <a:off x="6489700" y="5113641"/>
            <a:ext cx="6078397" cy="2769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3500" b="1" i="0">
                <a:solidFill>
                  <a:srgbClr val="428F9B"/>
                </a:solidFill>
                <a:latin typeface="Calibri"/>
                <a:ea typeface="+mj-ea"/>
                <a:cs typeface="Calibri"/>
              </a:defRPr>
            </a:lvl1pPr>
          </a:lstStyle>
          <a:p>
            <a:pPr algn="ctr"/>
            <a:r>
              <a:rPr lang="cs-CZ" sz="1800" b="0" kern="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Zdroj: autorka</a:t>
            </a:r>
            <a:endParaRPr lang="cs-CZ" sz="1800" b="0" kern="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722457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706" name="Rectangle 2"/>
          <p:cNvSpPr>
            <a:spLocks noGrp="1" noChangeArrowheads="1"/>
          </p:cNvSpPr>
          <p:nvPr>
            <p:ph type="title"/>
          </p:nvPr>
        </p:nvSpPr>
        <p:spPr>
          <a:xfrm>
            <a:off x="676458" y="885825"/>
            <a:ext cx="9278797" cy="1231106"/>
          </a:xfrm>
        </p:spPr>
        <p:txBody>
          <a:bodyPr/>
          <a:lstStyle/>
          <a:p>
            <a:pPr algn="ctr" eaLnBrk="1" hangingPunct="1"/>
            <a:r>
              <a:rPr lang="cs-CZ" altLang="cs-CZ" sz="4000" dirty="0">
                <a:latin typeface="Arial" panose="020B0604020202020204" pitchFamily="34" charset="0"/>
              </a:rPr>
              <a:t>O</a:t>
            </a:r>
            <a:r>
              <a:rPr lang="cs-CZ" altLang="cs-CZ" sz="4000" dirty="0">
                <a:latin typeface="Arial" panose="020B0604020202020204" pitchFamily="34" charset="0"/>
                <a:cs typeface="Times New Roman" panose="02020603050405020304" pitchFamily="18" charset="0"/>
              </a:rPr>
              <a:t>dsávání pomocí uzav</a:t>
            </a:r>
            <a:r>
              <a:rPr lang="cs-CZ" altLang="cs-CZ" sz="4000" dirty="0">
                <a:latin typeface="Arial" panose="020B0604020202020204" pitchFamily="34" charset="0"/>
                <a:cs typeface="Arial" panose="020B0604020202020204" pitchFamily="34" charset="0"/>
              </a:rPr>
              <a:t>ř</a:t>
            </a:r>
            <a:r>
              <a:rPr lang="cs-CZ" altLang="cs-CZ" sz="4000" dirty="0">
                <a:latin typeface="Arial" panose="020B0604020202020204" pitchFamily="34" charset="0"/>
                <a:cs typeface="Times New Roman" panose="02020603050405020304" pitchFamily="18" charset="0"/>
              </a:rPr>
              <a:t>eného systému</a:t>
            </a:r>
          </a:p>
        </p:txBody>
      </p:sp>
      <p:sp>
        <p:nvSpPr>
          <p:cNvPr id="7270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700044" y="2121013"/>
            <a:ext cx="9278797" cy="4412105"/>
          </a:xfrm>
        </p:spPr>
        <p:txBody>
          <a:bodyPr/>
          <a:lstStyle/>
          <a:p>
            <a:pPr marL="457200" indent="-457200" eaLnBrk="1" hangingPunct="1">
              <a:buFont typeface="Arial" panose="020B0604020202020204" pitchFamily="34" charset="0"/>
              <a:buChar char="•"/>
            </a:pPr>
            <a:r>
              <a:rPr lang="cs-CZ" altLang="cs-CZ" sz="2800" dirty="0">
                <a:latin typeface="Arial" panose="020B0604020202020204" pitchFamily="34" charset="0"/>
                <a:cs typeface="Arial" panose="020B0604020202020204" pitchFamily="34" charset="0"/>
              </a:rPr>
              <a:t>I u pac. na spontánní ventilaci  </a:t>
            </a:r>
          </a:p>
          <a:p>
            <a:pPr marL="457200" indent="-457200" eaLnBrk="1" hangingPunct="1">
              <a:buFont typeface="Arial" panose="020B0604020202020204" pitchFamily="34" charset="0"/>
              <a:buChar char="•"/>
            </a:pPr>
            <a:r>
              <a:rPr lang="cs-CZ" altLang="cs-CZ" sz="2800" dirty="0">
                <a:solidFill>
                  <a:schemeClr val="hlin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Technika:</a:t>
            </a:r>
            <a:r>
              <a:rPr lang="cs-CZ" altLang="cs-CZ" sz="2800" dirty="0">
                <a:latin typeface="Arial" panose="020B0604020202020204" pitchFamily="34" charset="0"/>
                <a:cs typeface="Arial" panose="020B0604020202020204" pitchFamily="34" charset="0"/>
              </a:rPr>
              <a:t> šetrně, přerušovaně, max.10 s., kontrola vitálních funkcí</a:t>
            </a:r>
          </a:p>
          <a:p>
            <a:pPr marL="457200" indent="-457200" eaLnBrk="1" hangingPunct="1">
              <a:buFont typeface="Arial" panose="020B0604020202020204" pitchFamily="34" charset="0"/>
              <a:buChar char="•"/>
            </a:pPr>
            <a:r>
              <a:rPr lang="cs-CZ" altLang="cs-CZ" sz="2800" dirty="0">
                <a:solidFill>
                  <a:schemeClr val="folHlin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Sledovat charakter sputa, příměsi, množství,               vazkost, dostatečné zvlhčení</a:t>
            </a:r>
          </a:p>
          <a:p>
            <a:pPr marL="457200" indent="-457200" eaLnBrk="1" hangingPunct="1">
              <a:buFont typeface="Arial" panose="020B0604020202020204" pitchFamily="34" charset="0"/>
              <a:buChar char="•"/>
            </a:pPr>
            <a:r>
              <a:rPr lang="cs-CZ" altLang="cs-CZ" sz="2800" dirty="0">
                <a:solidFill>
                  <a:schemeClr val="folHlin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Sputum K+C</a:t>
            </a:r>
          </a:p>
          <a:p>
            <a:pPr marL="457200" indent="-457200" eaLnBrk="1" hangingPunct="1">
              <a:buFont typeface="Arial" panose="020B0604020202020204" pitchFamily="34" charset="0"/>
              <a:buChar char="•"/>
            </a:pPr>
            <a:endParaRPr lang="cs-CZ" altLang="cs-CZ" sz="2800" dirty="0">
              <a:solidFill>
                <a:schemeClr val="folHlin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457200" indent="-457200" eaLnBrk="1" hangingPunct="1">
              <a:buFont typeface="Arial" panose="020B0604020202020204" pitchFamily="34" charset="0"/>
              <a:buChar char="•"/>
            </a:pPr>
            <a:r>
              <a:rPr lang="cs-CZ" altLang="cs-CZ" sz="2800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Komplikace při odsávání</a:t>
            </a:r>
          </a:p>
          <a:p>
            <a:pPr marL="457200" indent="-457200" eaLnBrk="1" hangingPunct="1">
              <a:buFont typeface="Arial" panose="020B0604020202020204" pitchFamily="34" charset="0"/>
              <a:buChar char="•"/>
            </a:pPr>
            <a:r>
              <a:rPr lang="cs-CZ" altLang="cs-CZ" sz="2800" b="1" dirty="0">
                <a:solidFill>
                  <a:srgbClr val="8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Pozor</a:t>
            </a:r>
            <a:r>
              <a:rPr lang="cs-CZ" altLang="cs-CZ" sz="2800" b="1" dirty="0">
                <a:solidFill>
                  <a:schemeClr val="hlin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cs-CZ" altLang="cs-CZ" sz="2800" b="1" dirty="0">
                <a:latin typeface="Arial" panose="020B0604020202020204" pitchFamily="34" charset="0"/>
                <a:cs typeface="Arial" panose="020B0604020202020204" pitchFamily="34" charset="0"/>
              </a:rPr>
              <a:t>→</a:t>
            </a:r>
            <a:r>
              <a:rPr lang="cs-CZ" altLang="cs-CZ" sz="28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cs-CZ" altLang="cs-CZ" sz="2800" dirty="0" err="1">
                <a:latin typeface="Arial" panose="020B0604020202020204" pitchFamily="34" charset="0"/>
                <a:cs typeface="Arial" panose="020B0604020202020204" pitchFamily="34" charset="0"/>
              </a:rPr>
              <a:t>extubace</a:t>
            </a:r>
            <a:r>
              <a:rPr lang="cs-CZ" altLang="cs-CZ" sz="2800" dirty="0">
                <a:latin typeface="Arial" panose="020B0604020202020204" pitchFamily="34" charset="0"/>
                <a:cs typeface="Arial" panose="020B0604020202020204" pitchFamily="34" charset="0"/>
              </a:rPr>
              <a:t>, dislokace, reflexní bradykardie</a:t>
            </a:r>
          </a:p>
          <a:p>
            <a:pPr eaLnBrk="1" hangingPunct="1"/>
            <a:endParaRPr lang="cs-CZ" altLang="cs-CZ" sz="2867" dirty="0"/>
          </a:p>
        </p:txBody>
      </p:sp>
    </p:spTree>
    <p:extLst>
      <p:ext uri="{BB962C8B-B14F-4D97-AF65-F5344CB8AC3E}">
        <p14:creationId xmlns:p14="http://schemas.microsoft.com/office/powerpoint/2010/main" val="3740677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754" name="Rectangle 2"/>
          <p:cNvSpPr>
            <a:spLocks noGrp="1" noChangeArrowheads="1"/>
          </p:cNvSpPr>
          <p:nvPr>
            <p:ph type="title"/>
          </p:nvPr>
        </p:nvSpPr>
        <p:spPr>
          <a:xfrm>
            <a:off x="698500" y="962025"/>
            <a:ext cx="9278797" cy="615553"/>
          </a:xfrm>
        </p:spPr>
        <p:txBody>
          <a:bodyPr/>
          <a:lstStyle/>
          <a:p>
            <a:pPr algn="ctr" eaLnBrk="1" hangingPunct="1"/>
            <a:r>
              <a:rPr lang="cs-CZ" altLang="cs-CZ" sz="4000" dirty="0" smtClean="0">
                <a:latin typeface="Arial" panose="020B0604020202020204" pitchFamily="34" charset="0"/>
              </a:rPr>
              <a:t>Nebulizace</a:t>
            </a:r>
          </a:p>
        </p:txBody>
      </p:sp>
      <p:sp>
        <p:nvSpPr>
          <p:cNvPr id="7475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561010" y="1687754"/>
            <a:ext cx="9278797" cy="3211520"/>
          </a:xfrm>
        </p:spPr>
        <p:txBody>
          <a:bodyPr/>
          <a:lstStyle/>
          <a:p>
            <a:pPr marL="342900" indent="-342900" eaLnBrk="1" hangingPunct="1">
              <a:lnSpc>
                <a:spcPct val="80000"/>
              </a:lnSpc>
              <a:buClr>
                <a:schemeClr val="tx1"/>
              </a:buClr>
              <a:buFont typeface="Arial" panose="020B0604020202020204" pitchFamily="34" charset="0"/>
              <a:buChar char="•"/>
            </a:pPr>
            <a:r>
              <a:rPr lang="cs-CZ" altLang="cs-CZ" sz="2400" b="1" dirty="0">
                <a:latin typeface="Arial" panose="020B0604020202020204" pitchFamily="34" charset="0"/>
                <a:cs typeface="Arial" panose="020B0604020202020204" pitchFamily="34" charset="0"/>
              </a:rPr>
              <a:t>Inhalační </a:t>
            </a:r>
            <a:r>
              <a:rPr lang="en-US" altLang="cs-CZ" sz="2400" b="1" dirty="0" err="1">
                <a:latin typeface="Arial" panose="020B0604020202020204" pitchFamily="34" charset="0"/>
                <a:cs typeface="Arial" panose="020B0604020202020204" pitchFamily="34" charset="0"/>
              </a:rPr>
              <a:t>podání</a:t>
            </a:r>
            <a:r>
              <a:rPr lang="en-US" altLang="cs-CZ" sz="24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cs-CZ" sz="2400" b="1" dirty="0" err="1">
                <a:latin typeface="Arial" panose="020B0604020202020204" pitchFamily="34" charset="0"/>
                <a:cs typeface="Arial" panose="020B0604020202020204" pitchFamily="34" charset="0"/>
              </a:rPr>
              <a:t>léku</a:t>
            </a:r>
            <a:r>
              <a:rPr lang="en-US" altLang="cs-CZ" sz="24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cs-CZ" sz="2400" b="1" dirty="0" err="1">
                <a:latin typeface="Arial" panose="020B0604020202020204" pitchFamily="34" charset="0"/>
                <a:cs typeface="Arial" panose="020B0604020202020204" pitchFamily="34" charset="0"/>
              </a:rPr>
              <a:t>ve</a:t>
            </a:r>
            <a:r>
              <a:rPr lang="en-US" altLang="cs-CZ" sz="2400" b="1" dirty="0">
                <a:latin typeface="Arial" panose="020B0604020202020204" pitchFamily="34" charset="0"/>
                <a:cs typeface="Arial" panose="020B0604020202020204" pitchFamily="34" charset="0"/>
              </a:rPr>
              <a:t> form</a:t>
            </a:r>
            <a:r>
              <a:rPr lang="cs-CZ" altLang="cs-CZ" sz="2400" b="1" dirty="0">
                <a:latin typeface="Arial" panose="020B0604020202020204" pitchFamily="34" charset="0"/>
                <a:cs typeface="Arial" panose="020B0604020202020204" pitchFamily="34" charset="0"/>
              </a:rPr>
              <a:t>ě </a:t>
            </a:r>
            <a:r>
              <a:rPr lang="en-US" altLang="cs-CZ" sz="2400" b="1" dirty="0" err="1">
                <a:latin typeface="Arial" panose="020B0604020202020204" pitchFamily="34" charset="0"/>
                <a:cs typeface="Arial" panose="020B0604020202020204" pitchFamily="34" charset="0"/>
              </a:rPr>
              <a:t>aerosolu</a:t>
            </a:r>
            <a:endParaRPr lang="en-US" altLang="cs-CZ" sz="24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indent="-342900" eaLnBrk="1" hangingPunct="1">
              <a:lnSpc>
                <a:spcPct val="80000"/>
              </a:lnSpc>
              <a:buClr>
                <a:schemeClr val="tx1"/>
              </a:buClr>
              <a:buFont typeface="Arial" panose="020B0604020202020204" pitchFamily="34" charset="0"/>
              <a:buChar char="•"/>
            </a:pPr>
            <a:r>
              <a:rPr lang="cs-CZ" altLang="cs-CZ" sz="2400" dirty="0">
                <a:latin typeface="Arial" panose="020B0604020202020204" pitchFamily="34" charset="0"/>
                <a:cs typeface="Arial" panose="020B0604020202020204" pitchFamily="34" charset="0"/>
              </a:rPr>
              <a:t>Pravidelná v</a:t>
            </a:r>
            <a:r>
              <a:rPr lang="en-US" altLang="cs-CZ" sz="2400" dirty="0" err="1">
                <a:latin typeface="Arial" panose="020B0604020202020204" pitchFamily="34" charset="0"/>
                <a:cs typeface="Arial" panose="020B0604020202020204" pitchFamily="34" charset="0"/>
              </a:rPr>
              <a:t>ýměna</a:t>
            </a:r>
            <a:r>
              <a:rPr lang="cs-CZ" altLang="cs-CZ" sz="2400" dirty="0">
                <a:latin typeface="Arial" panose="020B0604020202020204" pitchFamily="34" charset="0"/>
                <a:cs typeface="Arial" panose="020B0604020202020204" pitchFamily="34" charset="0"/>
              </a:rPr>
              <a:t> nebulizátoru</a:t>
            </a:r>
            <a:endParaRPr lang="en-US" altLang="cs-CZ" sz="2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indent="-342900" eaLnBrk="1" hangingPunct="1">
              <a:lnSpc>
                <a:spcPct val="80000"/>
              </a:lnSpc>
              <a:buClr>
                <a:schemeClr val="tx1"/>
              </a:buClr>
              <a:buFont typeface="Arial" panose="020B0604020202020204" pitchFamily="34" charset="0"/>
              <a:buChar char="•"/>
            </a:pPr>
            <a:r>
              <a:rPr lang="cs-CZ" altLang="cs-CZ" sz="2400" dirty="0">
                <a:latin typeface="Arial" panose="020B0604020202020204" pitchFamily="34" charset="0"/>
                <a:cs typeface="Arial" panose="020B0604020202020204" pitchFamily="34" charset="0"/>
              </a:rPr>
              <a:t>B</a:t>
            </a:r>
            <a:r>
              <a:rPr lang="en-US" altLang="cs-CZ" sz="2400" dirty="0" err="1">
                <a:latin typeface="Arial" panose="020B0604020202020204" pitchFamily="34" charset="0"/>
                <a:cs typeface="Arial" panose="020B0604020202020204" pitchFamily="34" charset="0"/>
              </a:rPr>
              <a:t>ronchodilatancia</a:t>
            </a:r>
            <a:r>
              <a:rPr lang="en-US" altLang="cs-CZ" sz="2400" dirty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US" altLang="cs-CZ" sz="2400" dirty="0" err="1">
                <a:latin typeface="Arial" panose="020B0604020202020204" pitchFamily="34" charset="0"/>
                <a:cs typeface="Arial" panose="020B0604020202020204" pitchFamily="34" charset="0"/>
              </a:rPr>
              <a:t>mukol</a:t>
            </a:r>
            <a:r>
              <a:rPr lang="cs-CZ" altLang="cs-CZ" sz="2400" dirty="0">
                <a:latin typeface="Arial" panose="020B0604020202020204" pitchFamily="34" charset="0"/>
                <a:cs typeface="Arial" panose="020B0604020202020204" pitchFamily="34" charset="0"/>
              </a:rPr>
              <a:t>y</a:t>
            </a:r>
            <a:r>
              <a:rPr lang="en-US" altLang="cs-CZ" sz="2400" dirty="0" err="1">
                <a:latin typeface="Arial" panose="020B0604020202020204" pitchFamily="34" charset="0"/>
                <a:cs typeface="Arial" panose="020B0604020202020204" pitchFamily="34" charset="0"/>
              </a:rPr>
              <a:t>tika</a:t>
            </a:r>
            <a:r>
              <a:rPr lang="en-US" altLang="cs-CZ" sz="2400" dirty="0">
                <a:latin typeface="Arial" panose="020B0604020202020204" pitchFamily="34" charset="0"/>
                <a:cs typeface="Arial" panose="020B0604020202020204" pitchFamily="34" charset="0"/>
              </a:rPr>
              <a:t>,</a:t>
            </a:r>
            <a:r>
              <a:rPr lang="cs-CZ" altLang="cs-CZ" sz="2400" dirty="0">
                <a:latin typeface="Arial" panose="020B0604020202020204" pitchFamily="34" charset="0"/>
                <a:cs typeface="Arial" panose="020B0604020202020204" pitchFamily="34" charset="0"/>
              </a:rPr>
              <a:t> ATB</a:t>
            </a:r>
            <a:r>
              <a:rPr lang="en-US" altLang="cs-CZ" sz="2400" dirty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de-DE" altLang="cs-CZ" sz="2400" dirty="0" err="1">
                <a:latin typeface="Arial" panose="020B0604020202020204" pitchFamily="34" charset="0"/>
                <a:cs typeface="Arial" panose="020B0604020202020204" pitchFamily="34" charset="0"/>
              </a:rPr>
              <a:t>antimykotika</a:t>
            </a:r>
            <a:r>
              <a:rPr lang="de-DE" altLang="cs-CZ" sz="2400" dirty="0">
                <a:latin typeface="Arial" panose="020B0604020202020204" pitchFamily="34" charset="0"/>
                <a:cs typeface="Arial" panose="020B0604020202020204" pitchFamily="34" charset="0"/>
              </a:rPr>
              <a:t>,</a:t>
            </a:r>
            <a:r>
              <a:rPr lang="cs-CZ" altLang="cs-CZ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altLang="cs-CZ" sz="2400" dirty="0" err="1">
                <a:latin typeface="Arial" panose="020B0604020202020204" pitchFamily="34" charset="0"/>
                <a:cs typeface="Arial" panose="020B0604020202020204" pitchFamily="34" charset="0"/>
              </a:rPr>
              <a:t>kortikoidy</a:t>
            </a:r>
            <a:r>
              <a:rPr lang="de-DE" altLang="cs-CZ" sz="2400" dirty="0">
                <a:latin typeface="Arial" panose="020B0604020202020204" pitchFamily="34" charset="0"/>
                <a:cs typeface="Arial" panose="020B0604020202020204" pitchFamily="34" charset="0"/>
              </a:rPr>
              <a:t>,</a:t>
            </a:r>
            <a:r>
              <a:rPr lang="cs-CZ" altLang="cs-CZ" sz="2400" dirty="0">
                <a:latin typeface="Arial" panose="020B0604020202020204" pitchFamily="34" charset="0"/>
                <a:cs typeface="Arial" panose="020B0604020202020204" pitchFamily="34" charset="0"/>
              </a:rPr>
              <a:t> adrenalin</a:t>
            </a:r>
            <a:r>
              <a:rPr lang="de-DE" altLang="cs-CZ" sz="2400" dirty="0">
                <a:latin typeface="Arial" panose="020B0604020202020204" pitchFamily="34" charset="0"/>
                <a:cs typeface="Arial" panose="020B0604020202020204" pitchFamily="34" charset="0"/>
              </a:rPr>
              <a:t>,</a:t>
            </a:r>
            <a:r>
              <a:rPr lang="cs-CZ" altLang="cs-CZ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altLang="cs-CZ" sz="2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lok</a:t>
            </a:r>
            <a:r>
              <a:rPr lang="cs-CZ" altLang="cs-CZ" sz="2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ál</a:t>
            </a:r>
            <a:r>
              <a:rPr lang="de-DE" altLang="cs-CZ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r>
              <a:rPr lang="cs-CZ" altLang="cs-CZ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altLang="cs-CZ" sz="2400" dirty="0" err="1">
                <a:latin typeface="Arial" panose="020B0604020202020204" pitchFamily="34" charset="0"/>
                <a:cs typeface="Arial" panose="020B0604020202020204" pitchFamily="34" charset="0"/>
              </a:rPr>
              <a:t>anestetika</a:t>
            </a:r>
            <a:endParaRPr lang="cs-CZ" altLang="cs-CZ" sz="2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indent="-342900" eaLnBrk="1" hangingPunct="1">
              <a:lnSpc>
                <a:spcPct val="80000"/>
              </a:lnSpc>
              <a:buFont typeface="Arial" panose="020B0604020202020204" pitchFamily="34" charset="0"/>
              <a:buChar char="•"/>
            </a:pPr>
            <a:r>
              <a:rPr lang="cs-CZ" altLang="cs-CZ" sz="2400" b="1" dirty="0">
                <a:solidFill>
                  <a:schemeClr val="folHlin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Výhody</a:t>
            </a:r>
          </a:p>
          <a:p>
            <a:pPr marL="800100" lvl="1" indent="-342900" eaLnBrk="1" hangingPunct="1">
              <a:lnSpc>
                <a:spcPct val="80000"/>
              </a:lnSpc>
              <a:buFont typeface="Arial" panose="020B0604020202020204" pitchFamily="34" charset="0"/>
              <a:buChar char="•"/>
            </a:pPr>
            <a:r>
              <a:rPr lang="cs-CZ" altLang="cs-CZ" sz="2400" dirty="0">
                <a:latin typeface="Arial" panose="020B0604020202020204" pitchFamily="34" charset="0"/>
                <a:cs typeface="Arial" panose="020B0604020202020204" pitchFamily="34" charset="0"/>
              </a:rPr>
              <a:t>Větší dostupnost farmak</a:t>
            </a:r>
          </a:p>
          <a:p>
            <a:pPr marL="342900" indent="-342900" eaLnBrk="1" hangingPunct="1">
              <a:lnSpc>
                <a:spcPct val="80000"/>
              </a:lnSpc>
              <a:buFont typeface="Arial" panose="020B0604020202020204" pitchFamily="34" charset="0"/>
              <a:buChar char="•"/>
            </a:pPr>
            <a:r>
              <a:rPr lang="cs-CZ" altLang="cs-CZ" sz="2400" b="1" dirty="0">
                <a:solidFill>
                  <a:schemeClr val="hlin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Nevýhody</a:t>
            </a:r>
          </a:p>
          <a:p>
            <a:pPr marL="800100" lvl="1" indent="-342900" eaLnBrk="1" hangingPunct="1">
              <a:lnSpc>
                <a:spcPct val="80000"/>
              </a:lnSpc>
              <a:buFont typeface="Arial" panose="020B0604020202020204" pitchFamily="34" charset="0"/>
              <a:buChar char="•"/>
            </a:pPr>
            <a:r>
              <a:rPr lang="cs-CZ" altLang="cs-CZ" sz="2400" dirty="0">
                <a:latin typeface="Arial" panose="020B0604020202020204" pitchFamily="34" charset="0"/>
                <a:cs typeface="Arial" panose="020B0604020202020204" pitchFamily="34" charset="0"/>
              </a:rPr>
              <a:t>Vyšší riziko zanesení infekce</a:t>
            </a:r>
          </a:p>
          <a:p>
            <a:pPr lvl="1" eaLnBrk="1" hangingPunct="1">
              <a:lnSpc>
                <a:spcPct val="80000"/>
              </a:lnSpc>
              <a:buFont typeface="Wingdings" panose="05000000000000000000" pitchFamily="2" charset="2"/>
              <a:buNone/>
            </a:pPr>
            <a:endParaRPr lang="cs-CZ" altLang="cs-CZ" sz="2206" dirty="0"/>
          </a:p>
          <a:p>
            <a:pPr eaLnBrk="1" hangingPunct="1">
              <a:lnSpc>
                <a:spcPct val="80000"/>
              </a:lnSpc>
              <a:buFont typeface="Wingdings" panose="05000000000000000000" pitchFamily="2" charset="2"/>
              <a:buNone/>
            </a:pPr>
            <a:r>
              <a:rPr lang="cs-CZ" altLang="cs-CZ" sz="2426" b="1" dirty="0">
                <a:solidFill>
                  <a:schemeClr val="folHlink"/>
                </a:solidFill>
              </a:rPr>
              <a:t>    </a:t>
            </a:r>
            <a:endParaRPr lang="en-US" altLang="cs-CZ" sz="2426" b="1" dirty="0">
              <a:solidFill>
                <a:schemeClr val="folHlink"/>
              </a:solidFill>
            </a:endParaRPr>
          </a:p>
          <a:p>
            <a:pPr eaLnBrk="1" hangingPunct="1">
              <a:lnSpc>
                <a:spcPct val="80000"/>
              </a:lnSpc>
              <a:buClr>
                <a:schemeClr val="tx1"/>
              </a:buClr>
            </a:pPr>
            <a:endParaRPr lang="cs-CZ" altLang="cs-CZ" sz="2426" b="1" dirty="0">
              <a:cs typeface="Times New Roman" panose="02020603050405020304" pitchFamily="18" charset="0"/>
            </a:endParaRPr>
          </a:p>
        </p:txBody>
      </p:sp>
      <p:sp>
        <p:nvSpPr>
          <p:cNvPr id="74757" name="Rectangle 10"/>
          <p:cNvSpPr>
            <a:spLocks noChangeArrowheads="1"/>
          </p:cNvSpPr>
          <p:nvPr/>
        </p:nvSpPr>
        <p:spPr bwMode="auto">
          <a:xfrm>
            <a:off x="304801" y="-198900"/>
            <a:ext cx="184731" cy="39780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 eaLnBrk="0" hangingPunct="0">
              <a:spcBef>
                <a:spcPct val="20000"/>
              </a:spcBef>
              <a:buClr>
                <a:schemeClr val="accent1"/>
              </a:buClr>
              <a:buSzPct val="65000"/>
              <a:buFont typeface="Wingdings" panose="05000000000000000000" pitchFamily="2" charset="2"/>
              <a:buChar char="n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2"/>
              </a:buClr>
              <a:buSzPct val="60000"/>
              <a:buFont typeface="Wingdings" panose="05000000000000000000" pitchFamily="2" charset="2"/>
              <a:buChar char="q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accent1"/>
              </a:buClr>
              <a:buSzPct val="65000"/>
              <a:buFont typeface="Wingdings" panose="05000000000000000000" pitchFamily="2" charset="2"/>
              <a:buChar char="n"/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q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cs-CZ" altLang="cs-CZ" sz="1985"/>
          </a:p>
        </p:txBody>
      </p:sp>
      <p:sp>
        <p:nvSpPr>
          <p:cNvPr id="74758" name="Rectangle 12"/>
          <p:cNvSpPr>
            <a:spLocks noChangeArrowheads="1"/>
          </p:cNvSpPr>
          <p:nvPr/>
        </p:nvSpPr>
        <p:spPr bwMode="auto">
          <a:xfrm>
            <a:off x="304801" y="-198900"/>
            <a:ext cx="184731" cy="39780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 eaLnBrk="0" hangingPunct="0">
              <a:spcBef>
                <a:spcPct val="20000"/>
              </a:spcBef>
              <a:buClr>
                <a:schemeClr val="accent1"/>
              </a:buClr>
              <a:buSzPct val="65000"/>
              <a:buFont typeface="Wingdings" panose="05000000000000000000" pitchFamily="2" charset="2"/>
              <a:buChar char="n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2"/>
              </a:buClr>
              <a:buSzPct val="60000"/>
              <a:buFont typeface="Wingdings" panose="05000000000000000000" pitchFamily="2" charset="2"/>
              <a:buChar char="q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accent1"/>
              </a:buClr>
              <a:buSzPct val="65000"/>
              <a:buFont typeface="Wingdings" panose="05000000000000000000" pitchFamily="2" charset="2"/>
              <a:buChar char="n"/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q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cs-CZ" altLang="cs-CZ" sz="1985"/>
          </a:p>
        </p:txBody>
      </p:sp>
      <p:graphicFrame>
        <p:nvGraphicFramePr>
          <p:cNvPr id="74759" name="Object 1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745262297"/>
              </p:ext>
            </p:extLst>
          </p:nvPr>
        </p:nvGraphicFramePr>
        <p:xfrm>
          <a:off x="1155700" y="4164979"/>
          <a:ext cx="3686889" cy="24894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29" r:id="rId3" imgW="3343742" imgH="2257740" progId="MSPhotoEd.3">
                  <p:embed/>
                </p:oleObj>
              </mc:Choice>
              <mc:Fallback>
                <p:oleObj r:id="rId3" imgW="3343742" imgH="2257740" progId="MSPhotoEd.3">
                  <p:embed/>
                  <p:pic>
                    <p:nvPicPr>
                      <p:cNvPr id="74759" name="Object 1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lum bright="-12000" contrast="6000"/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155700" y="4164979"/>
                        <a:ext cx="3686889" cy="248943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74760" name="Picture 9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15921" y="3476625"/>
            <a:ext cx="3811186" cy="266975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9" name="Nadpis 1"/>
          <p:cNvSpPr txBox="1">
            <a:spLocks/>
          </p:cNvSpPr>
          <p:nvPr/>
        </p:nvSpPr>
        <p:spPr>
          <a:xfrm>
            <a:off x="6108700" y="6219825"/>
            <a:ext cx="6078397" cy="2769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3500" b="1" i="0">
                <a:solidFill>
                  <a:srgbClr val="428F9B"/>
                </a:solidFill>
                <a:latin typeface="Calibri"/>
                <a:ea typeface="+mj-ea"/>
                <a:cs typeface="Calibri"/>
              </a:defRPr>
            </a:lvl1pPr>
          </a:lstStyle>
          <a:p>
            <a:pPr algn="ctr"/>
            <a:r>
              <a:rPr lang="cs-CZ" sz="1800" b="0" kern="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Zdroj: autorka</a:t>
            </a:r>
            <a:endParaRPr lang="cs-CZ" sz="1800" b="0" kern="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263126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802" name="Rectangle 2"/>
          <p:cNvSpPr>
            <a:spLocks noGrp="1" noChangeArrowheads="1"/>
          </p:cNvSpPr>
          <p:nvPr>
            <p:ph type="title"/>
          </p:nvPr>
        </p:nvSpPr>
        <p:spPr>
          <a:xfrm>
            <a:off x="707301" y="1066718"/>
            <a:ext cx="9278797" cy="1231106"/>
          </a:xfrm>
        </p:spPr>
        <p:txBody>
          <a:bodyPr/>
          <a:lstStyle/>
          <a:p>
            <a:pPr algn="ctr" eaLnBrk="1" hangingPunct="1"/>
            <a:r>
              <a:rPr lang="cs-CZ" altLang="cs-CZ" sz="4000" dirty="0">
                <a:latin typeface="Arial" panose="020B0604020202020204" pitchFamily="34" charset="0"/>
                <a:cs typeface="Arial" panose="020B0604020202020204" pitchFamily="34" charset="0"/>
              </a:rPr>
              <a:t>Zvlhčovaní a ohřívání vdechované směsi</a:t>
            </a:r>
          </a:p>
        </p:txBody>
      </p:sp>
      <p:sp>
        <p:nvSpPr>
          <p:cNvPr id="7680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707301" y="2069865"/>
            <a:ext cx="9278797" cy="2585323"/>
          </a:xfrm>
        </p:spPr>
        <p:txBody>
          <a:bodyPr/>
          <a:lstStyle/>
          <a:p>
            <a:pPr marL="457200" indent="-457200" eaLnBrk="1" hangingPunct="1">
              <a:buFont typeface="Arial" panose="020B0604020202020204" pitchFamily="34" charset="0"/>
              <a:buChar char="•"/>
            </a:pPr>
            <a:r>
              <a:rPr lang="cs-CZ" altLang="cs-CZ" sz="2800" dirty="0">
                <a:solidFill>
                  <a:schemeClr val="accent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Aktivní</a:t>
            </a:r>
            <a:r>
              <a:rPr lang="cs-CZ" altLang="cs-CZ" sz="2800" dirty="0">
                <a:latin typeface="Arial" panose="020B0604020202020204" pitchFamily="34" charset="0"/>
                <a:cs typeface="Arial" panose="020B0604020202020204" pitchFamily="34" charset="0"/>
              </a:rPr>
              <a:t> vs. </a:t>
            </a:r>
            <a:r>
              <a:rPr lang="cs-CZ" altLang="cs-CZ" sz="2800" dirty="0">
                <a:solidFill>
                  <a:srgbClr val="8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Pasivní</a:t>
            </a:r>
          </a:p>
          <a:p>
            <a:pPr marL="457200" indent="-457200" eaLnBrk="1" hangingPunct="1">
              <a:buFont typeface="Arial" panose="020B0604020202020204" pitchFamily="34" charset="0"/>
              <a:buChar char="•"/>
            </a:pPr>
            <a:r>
              <a:rPr lang="cs-CZ" altLang="cs-CZ" sz="2800" dirty="0">
                <a:latin typeface="Arial" panose="020B0604020202020204" pitchFamily="34" charset="0"/>
                <a:cs typeface="Arial" panose="020B0604020202020204" pitchFamily="34" charset="0"/>
              </a:rPr>
              <a:t>Doplňuje </a:t>
            </a:r>
            <a:r>
              <a:rPr lang="cs-CZ" altLang="cs-CZ" sz="2800" dirty="0" err="1">
                <a:latin typeface="Arial" panose="020B0604020202020204" pitchFamily="34" charset="0"/>
                <a:cs typeface="Arial" panose="020B0604020202020204" pitchFamily="34" charset="0"/>
              </a:rPr>
              <a:t>aqua</a:t>
            </a:r>
            <a:r>
              <a:rPr lang="cs-CZ" altLang="cs-CZ" sz="2800" dirty="0">
                <a:latin typeface="Arial" panose="020B0604020202020204" pitchFamily="34" charset="0"/>
                <a:cs typeface="Arial" panose="020B0604020202020204" pitchFamily="34" charset="0"/>
              </a:rPr>
              <a:t> pro </a:t>
            </a:r>
            <a:r>
              <a:rPr lang="cs-CZ" altLang="cs-CZ" sz="2800" dirty="0" err="1">
                <a:latin typeface="Arial" panose="020B0604020202020204" pitchFamily="34" charset="0"/>
                <a:cs typeface="Arial" panose="020B0604020202020204" pitchFamily="34" charset="0"/>
              </a:rPr>
              <a:t>inj</a:t>
            </a:r>
            <a:r>
              <a:rPr lang="cs-CZ" altLang="cs-CZ" sz="2800" dirty="0">
                <a:latin typeface="Arial" panose="020B0604020202020204" pitchFamily="34" charset="0"/>
                <a:cs typeface="Arial" panose="020B0604020202020204" pitchFamily="34" charset="0"/>
              </a:rPr>
              <a:t>. do zvlhčovače, </a:t>
            </a:r>
            <a:r>
              <a:rPr lang="cs-CZ" altLang="cs-CZ" sz="2800" dirty="0">
                <a:solidFill>
                  <a:srgbClr val="CC006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HME – booster </a:t>
            </a:r>
            <a:r>
              <a:rPr lang="cs-CZ" altLang="cs-CZ" sz="2800" dirty="0">
                <a:latin typeface="Arial" panose="020B0604020202020204" pitchFamily="34" charset="0"/>
                <a:cs typeface="Arial" panose="020B0604020202020204" pitchFamily="34" charset="0"/>
              </a:rPr>
              <a:t>(pasivní, nejčastěji)</a:t>
            </a:r>
          </a:p>
          <a:p>
            <a:pPr marL="457200" indent="-457200" eaLnBrk="1" hangingPunct="1">
              <a:buFont typeface="Arial" panose="020B0604020202020204" pitchFamily="34" charset="0"/>
              <a:buChar char="•"/>
            </a:pPr>
            <a:r>
              <a:rPr lang="cs-CZ" altLang="cs-CZ" sz="2800" dirty="0">
                <a:latin typeface="Arial" panose="020B0604020202020204" pitchFamily="34" charset="0"/>
                <a:cs typeface="Arial" panose="020B0604020202020204" pitchFamily="34" charset="0"/>
              </a:rPr>
              <a:t>Kontroluje </a:t>
            </a:r>
            <a:r>
              <a:rPr lang="cs-CZ" altLang="cs-CZ" sz="28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funkč</a:t>
            </a:r>
            <a:r>
              <a:rPr lang="cs-CZ" altLang="cs-CZ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  <a:r>
              <a:rPr lang="cs-CZ" altLang="cs-CZ" sz="2800" dirty="0">
                <a:latin typeface="Arial" panose="020B0604020202020204" pitchFamily="34" charset="0"/>
                <a:cs typeface="Arial" panose="020B0604020202020204" pitchFamily="34" charset="0"/>
              </a:rPr>
              <a:t>zvlhčovače,</a:t>
            </a:r>
            <a:r>
              <a:rPr lang="cs-CZ" altLang="cs-CZ" sz="2800" i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cs-CZ" altLang="cs-CZ" sz="2800" dirty="0">
                <a:latin typeface="Arial" panose="020B0604020202020204" pitchFamily="34" charset="0"/>
                <a:cs typeface="Arial" panose="020B0604020202020204" pitchFamily="34" charset="0"/>
              </a:rPr>
              <a:t>teplotu </a:t>
            </a:r>
            <a:r>
              <a:rPr lang="cs-CZ" altLang="cs-CZ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vdech. </a:t>
            </a:r>
            <a:r>
              <a:rPr lang="cs-CZ" altLang="cs-CZ" sz="2800" dirty="0">
                <a:latin typeface="Arial" panose="020B0604020202020204" pitchFamily="34" charset="0"/>
                <a:cs typeface="Arial" panose="020B0604020202020204" pitchFamily="34" charset="0"/>
              </a:rPr>
              <a:t>směsi</a:t>
            </a:r>
            <a:endParaRPr lang="cs-CZ" altLang="cs-CZ" sz="28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457200" indent="-457200" eaLnBrk="1" hangingPunct="1">
              <a:buFont typeface="Arial" panose="020B0604020202020204" pitchFamily="34" charset="0"/>
              <a:buChar char="•"/>
            </a:pPr>
            <a:r>
              <a:rPr lang="cs-CZ" altLang="cs-CZ" sz="2800" dirty="0">
                <a:latin typeface="Arial" panose="020B0604020202020204" pitchFamily="34" charset="0"/>
                <a:cs typeface="Arial" panose="020B0604020202020204" pitchFamily="34" charset="0"/>
              </a:rPr>
              <a:t>Kontrola - vylévání kondenzačních baněk → děti</a:t>
            </a:r>
            <a:endParaRPr lang="cs-CZ" altLang="cs-CZ" sz="28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457200" indent="-457200" eaLnBrk="1" hangingPunct="1">
              <a:buFont typeface="Arial" panose="020B0604020202020204" pitchFamily="34" charset="0"/>
              <a:buChar char="•"/>
            </a:pPr>
            <a:endParaRPr lang="cs-CZ" altLang="cs-CZ" sz="2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76804" name="Picture 4" descr="Obrázek9"/>
          <p:cNvPicPr>
            <a:picLocks noGrp="1" noChangeAspect="1" noChangeArrowheads="1"/>
          </p:cNvPicPr>
          <p:nvPr>
            <p:ph sz="half" idx="4294967295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835529" y="4715961"/>
            <a:ext cx="3097212" cy="1928203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sp>
        <p:nvSpPr>
          <p:cNvPr id="76805" name="Rectangle 10"/>
          <p:cNvSpPr>
            <a:spLocks noChangeArrowheads="1"/>
          </p:cNvSpPr>
          <p:nvPr/>
        </p:nvSpPr>
        <p:spPr bwMode="auto">
          <a:xfrm>
            <a:off x="304801" y="2432342"/>
            <a:ext cx="184731" cy="39780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 eaLnBrk="0" hangingPunct="0">
              <a:spcBef>
                <a:spcPct val="20000"/>
              </a:spcBef>
              <a:buClr>
                <a:schemeClr val="accent1"/>
              </a:buClr>
              <a:buSzPct val="65000"/>
              <a:buFont typeface="Wingdings" panose="05000000000000000000" pitchFamily="2" charset="2"/>
              <a:buChar char="n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2"/>
              </a:buClr>
              <a:buSzPct val="60000"/>
              <a:buFont typeface="Wingdings" panose="05000000000000000000" pitchFamily="2" charset="2"/>
              <a:buChar char="q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accent1"/>
              </a:buClr>
              <a:buSzPct val="65000"/>
              <a:buFont typeface="Wingdings" panose="05000000000000000000" pitchFamily="2" charset="2"/>
              <a:buChar char="n"/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q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cs-CZ" altLang="cs-CZ" sz="1985"/>
          </a:p>
        </p:txBody>
      </p:sp>
      <p:graphicFrame>
        <p:nvGraphicFramePr>
          <p:cNvPr id="76806" name="Object 9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781071085"/>
              </p:ext>
            </p:extLst>
          </p:nvPr>
        </p:nvGraphicFramePr>
        <p:xfrm>
          <a:off x="5575300" y="4238625"/>
          <a:ext cx="3571346" cy="230036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53" r:id="rId4" imgW="3238952" imgH="2085714" progId="MSPhotoEd.3">
                  <p:embed/>
                </p:oleObj>
              </mc:Choice>
              <mc:Fallback>
                <p:oleObj r:id="rId4" imgW="3238952" imgH="2085714" progId="MSPhotoEd.3">
                  <p:embed/>
                  <p:pic>
                    <p:nvPicPr>
                      <p:cNvPr id="76806" name="Object 9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575300" y="4238625"/>
                        <a:ext cx="3571346" cy="230036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7" name="Nadpis 1"/>
          <p:cNvSpPr txBox="1">
            <a:spLocks/>
          </p:cNvSpPr>
          <p:nvPr/>
        </p:nvSpPr>
        <p:spPr>
          <a:xfrm>
            <a:off x="6642100" y="6644164"/>
            <a:ext cx="6078397" cy="2769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3500" b="1" i="0">
                <a:solidFill>
                  <a:srgbClr val="428F9B"/>
                </a:solidFill>
                <a:latin typeface="Calibri"/>
                <a:ea typeface="+mj-ea"/>
                <a:cs typeface="Calibri"/>
              </a:defRPr>
            </a:lvl1pPr>
          </a:lstStyle>
          <a:p>
            <a:pPr algn="ctr"/>
            <a:r>
              <a:rPr lang="cs-CZ" sz="1800" b="0" kern="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Zdroj: autorka</a:t>
            </a:r>
            <a:endParaRPr lang="cs-CZ" sz="1800" b="0" kern="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560554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874" name="Rectangle 2"/>
          <p:cNvSpPr>
            <a:spLocks noGrp="1" noChangeArrowheads="1"/>
          </p:cNvSpPr>
          <p:nvPr>
            <p:ph type="title"/>
          </p:nvPr>
        </p:nvSpPr>
        <p:spPr>
          <a:xfrm>
            <a:off x="707301" y="1078085"/>
            <a:ext cx="9278797" cy="610936"/>
          </a:xfrm>
        </p:spPr>
        <p:txBody>
          <a:bodyPr/>
          <a:lstStyle/>
          <a:p>
            <a:pPr algn="ctr" eaLnBrk="1" hangingPunct="1"/>
            <a:r>
              <a:rPr lang="cs-CZ" altLang="cs-CZ" sz="4000" dirty="0">
                <a:latin typeface="Arial" panose="020B0604020202020204" pitchFamily="34" charset="0"/>
              </a:rPr>
              <a:t>NLZP zajišťuje</a:t>
            </a:r>
          </a:p>
        </p:txBody>
      </p:sp>
      <p:sp>
        <p:nvSpPr>
          <p:cNvPr id="7987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707301" y="1903321"/>
            <a:ext cx="9278797" cy="2714589"/>
          </a:xfrm>
        </p:spPr>
        <p:txBody>
          <a:bodyPr/>
          <a:lstStyle/>
          <a:p>
            <a:pPr marL="457200" indent="-457200" eaLnBrk="1" hangingPunct="1">
              <a:lnSpc>
                <a:spcPct val="90000"/>
              </a:lnSpc>
              <a:buFont typeface="Arial" panose="020B0604020202020204" pitchFamily="34" charset="0"/>
              <a:buChar char="•"/>
            </a:pPr>
            <a:r>
              <a:rPr lang="cs-CZ" altLang="cs-CZ" sz="2800" dirty="0">
                <a:latin typeface="Arial" panose="020B0604020202020204" pitchFamily="34" charset="0"/>
                <a:cs typeface="Arial" panose="020B0604020202020204" pitchFamily="34" charset="0"/>
              </a:rPr>
              <a:t>dokumentuje ventilační parametry - podle typu ventilačního režimu (MV, frekvenci, PEEP) </a:t>
            </a:r>
          </a:p>
          <a:p>
            <a:pPr marL="457200" indent="-457200" eaLnBrk="1" hangingPunct="1">
              <a:lnSpc>
                <a:spcPct val="90000"/>
              </a:lnSpc>
              <a:buFont typeface="Arial" panose="020B0604020202020204" pitchFamily="34" charset="0"/>
              <a:buChar char="•"/>
            </a:pPr>
            <a:r>
              <a:rPr lang="cs-CZ" altLang="cs-CZ" sz="2800" dirty="0">
                <a:latin typeface="Arial" panose="020B0604020202020204" pitchFamily="34" charset="0"/>
                <a:cs typeface="Arial" panose="020B0604020202020204" pitchFamily="34" charset="0"/>
              </a:rPr>
              <a:t>pravidelnou výměnu ventilačního okruhu, zvlhčovače, </a:t>
            </a:r>
            <a:r>
              <a:rPr lang="cs-CZ" altLang="cs-CZ" sz="2800" dirty="0">
                <a:solidFill>
                  <a:srgbClr val="CC006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antibakteriálních filtrů</a:t>
            </a:r>
            <a:r>
              <a:rPr lang="cs-CZ" altLang="cs-CZ" sz="2800" dirty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cs-CZ" altLang="cs-CZ" sz="2800" dirty="0">
                <a:solidFill>
                  <a:srgbClr val="CC006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spojovací vrapovanou hadici</a:t>
            </a:r>
            <a:endParaRPr lang="cs-CZ" altLang="cs-CZ" sz="2800" b="1" dirty="0">
              <a:solidFill>
                <a:srgbClr val="CC0066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457200" indent="-457200" eaLnBrk="1" hangingPunct="1">
              <a:lnSpc>
                <a:spcPct val="90000"/>
              </a:lnSpc>
              <a:buFont typeface="Arial" panose="020B0604020202020204" pitchFamily="34" charset="0"/>
              <a:buChar char="•"/>
            </a:pPr>
            <a:r>
              <a:rPr lang="cs-CZ" altLang="cs-CZ" sz="2800" dirty="0">
                <a:latin typeface="Arial" panose="020B0604020202020204" pitchFamily="34" charset="0"/>
                <a:cs typeface="Arial" panose="020B0604020202020204" pitchFamily="34" charset="0"/>
              </a:rPr>
              <a:t>výměnu pomůcek/systému na odsávání (uzavřený systém mění pravidelně á 72 hod.)</a:t>
            </a:r>
            <a:endParaRPr lang="cs-CZ" altLang="cs-CZ" sz="28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457200" indent="-457200" eaLnBrk="1" hangingPunct="1">
              <a:lnSpc>
                <a:spcPct val="90000"/>
              </a:lnSpc>
              <a:buFont typeface="Arial" panose="020B0604020202020204" pitchFamily="34" charset="0"/>
              <a:buChar char="•"/>
            </a:pPr>
            <a:endParaRPr lang="cs-CZ" altLang="cs-CZ" sz="2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79876" name="Picture 4" descr="Obrázek11"/>
          <p:cNvPicPr>
            <a:picLocks noGrp="1" noChangeAspect="1" noChangeArrowheads="1"/>
          </p:cNvPicPr>
          <p:nvPr>
            <p:ph sz="half" idx="4294967295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841500" y="4314825"/>
            <a:ext cx="2608262" cy="197485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pic>
        <p:nvPicPr>
          <p:cNvPr id="79877" name="Picture 7" descr="Spojka_s_kol__nk_4d6f71910397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87391" y="4314825"/>
            <a:ext cx="2978709" cy="1974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Nadpis 1"/>
          <p:cNvSpPr txBox="1">
            <a:spLocks/>
          </p:cNvSpPr>
          <p:nvPr/>
        </p:nvSpPr>
        <p:spPr>
          <a:xfrm>
            <a:off x="6489700" y="6012676"/>
            <a:ext cx="6078397" cy="2769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3500" b="1" i="0">
                <a:solidFill>
                  <a:srgbClr val="428F9B"/>
                </a:solidFill>
                <a:latin typeface="Calibri"/>
                <a:ea typeface="+mj-ea"/>
                <a:cs typeface="Calibri"/>
              </a:defRPr>
            </a:lvl1pPr>
          </a:lstStyle>
          <a:p>
            <a:pPr algn="ctr"/>
            <a:r>
              <a:rPr lang="cs-CZ" sz="1800" b="0" kern="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Zdroj: autorka</a:t>
            </a:r>
            <a:endParaRPr lang="cs-CZ" sz="1800" b="0" kern="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579128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898" name="Rectangle 2"/>
          <p:cNvSpPr>
            <a:spLocks noGrp="1" noChangeArrowheads="1"/>
          </p:cNvSpPr>
          <p:nvPr>
            <p:ph type="title"/>
          </p:nvPr>
        </p:nvSpPr>
        <p:spPr>
          <a:xfrm>
            <a:off x="707301" y="1038225"/>
            <a:ext cx="9278797" cy="615553"/>
          </a:xfrm>
        </p:spPr>
        <p:txBody>
          <a:bodyPr/>
          <a:lstStyle/>
          <a:p>
            <a:pPr algn="ctr" eaLnBrk="1" hangingPunct="1"/>
            <a:r>
              <a:rPr lang="cs-CZ" altLang="cs-CZ" sz="4000" dirty="0" smtClean="0">
                <a:latin typeface="Arial" panose="020B0604020202020204" pitchFamily="34" charset="0"/>
              </a:rPr>
              <a:t>Péče o okruh ventilátoru</a:t>
            </a:r>
          </a:p>
        </p:txBody>
      </p:sp>
      <p:sp>
        <p:nvSpPr>
          <p:cNvPr id="8089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707301" y="1800225"/>
            <a:ext cx="9278797" cy="4765151"/>
          </a:xfrm>
        </p:spPr>
        <p:txBody>
          <a:bodyPr/>
          <a:lstStyle/>
          <a:p>
            <a:pPr marL="457200" indent="-457200" eaLnBrk="1" hangingPunct="1">
              <a:lnSpc>
                <a:spcPct val="90000"/>
              </a:lnSpc>
              <a:buClr>
                <a:schemeClr val="folHlink"/>
              </a:buClr>
              <a:buFont typeface="Arial" panose="020B0604020202020204" pitchFamily="34" charset="0"/>
              <a:buChar char="•"/>
            </a:pPr>
            <a:r>
              <a:rPr lang="cs-CZ" altLang="cs-CZ" sz="2800" b="1" dirty="0">
                <a:solidFill>
                  <a:srgbClr val="CC006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Dýchací okruh </a:t>
            </a:r>
          </a:p>
          <a:p>
            <a:pPr marL="457200" indent="-457200" eaLnBrk="1" hangingPunct="1">
              <a:lnSpc>
                <a:spcPct val="90000"/>
              </a:lnSpc>
              <a:buClr>
                <a:schemeClr val="folHlink"/>
              </a:buClr>
              <a:buFont typeface="Arial" panose="020B0604020202020204" pitchFamily="34" charset="0"/>
              <a:buChar char="•"/>
            </a:pPr>
            <a:r>
              <a:rPr lang="cs-CZ" altLang="cs-CZ" sz="2800" dirty="0">
                <a:latin typeface="Arial" panose="020B0604020202020204" pitchFamily="34" charset="0"/>
                <a:cs typeface="Arial" panose="020B0604020202020204" pitchFamily="34" charset="0"/>
              </a:rPr>
              <a:t>Mnoho typů -  jednocestný, dvoucestný (inspirační a expirační část spojena Y spojkou)</a:t>
            </a:r>
          </a:p>
          <a:p>
            <a:pPr marL="457200" indent="-457200" eaLnBrk="1" hangingPunct="1">
              <a:lnSpc>
                <a:spcPct val="90000"/>
              </a:lnSpc>
              <a:buClr>
                <a:schemeClr val="folHlink"/>
              </a:buClr>
              <a:buFont typeface="Arial" panose="020B0604020202020204" pitchFamily="34" charset="0"/>
              <a:buChar char="•"/>
            </a:pPr>
            <a:r>
              <a:rPr lang="cs-CZ" altLang="cs-CZ" sz="2800" dirty="0">
                <a:latin typeface="Arial" panose="020B0604020202020204" pitchFamily="34" charset="0"/>
                <a:cs typeface="Arial" panose="020B0604020202020204" pitchFamily="34" charset="0"/>
              </a:rPr>
              <a:t>Okruhy na jedno použití nebo určené k opakované sterilizaci</a:t>
            </a:r>
          </a:p>
          <a:p>
            <a:pPr marL="457200" indent="-457200" eaLnBrk="1" hangingPunct="1">
              <a:lnSpc>
                <a:spcPct val="90000"/>
              </a:lnSpc>
              <a:buClr>
                <a:schemeClr val="folHlink"/>
              </a:buClr>
              <a:buFont typeface="Arial" panose="020B0604020202020204" pitchFamily="34" charset="0"/>
              <a:buChar char="•"/>
            </a:pPr>
            <a:r>
              <a:rPr lang="cs-CZ" altLang="cs-CZ" sz="2800" dirty="0">
                <a:latin typeface="Arial" panose="020B0604020202020204" pitchFamily="34" charset="0"/>
                <a:cs typeface="Arial" panose="020B0604020202020204" pitchFamily="34" charset="0"/>
              </a:rPr>
              <a:t>Pro děti, dospělé; vyhřívané</a:t>
            </a:r>
          </a:p>
          <a:p>
            <a:pPr marL="457200" indent="-457200" eaLnBrk="1" hangingPunct="1">
              <a:lnSpc>
                <a:spcPct val="90000"/>
              </a:lnSpc>
              <a:buClr>
                <a:schemeClr val="folHlink"/>
              </a:buClr>
              <a:buFont typeface="Arial" panose="020B0604020202020204" pitchFamily="34" charset="0"/>
              <a:buChar char="•"/>
            </a:pPr>
            <a:r>
              <a:rPr lang="cs-CZ" altLang="cs-CZ" sz="2800" dirty="0">
                <a:latin typeface="Arial" panose="020B0604020202020204" pitchFamily="34" charset="0"/>
                <a:cs typeface="Arial" panose="020B0604020202020204" pitchFamily="34" charset="0"/>
              </a:rPr>
              <a:t>Lze do nich připojit zvlhčovače a antibakteriální zvlhčovací filtry</a:t>
            </a:r>
          </a:p>
          <a:p>
            <a:pPr marL="457200" indent="-457200" eaLnBrk="1" hangingPunct="1">
              <a:lnSpc>
                <a:spcPct val="90000"/>
              </a:lnSpc>
              <a:buClr>
                <a:schemeClr val="folHlink"/>
              </a:buClr>
              <a:buFont typeface="Arial" panose="020B0604020202020204" pitchFamily="34" charset="0"/>
              <a:buChar char="•"/>
            </a:pPr>
            <a:r>
              <a:rPr lang="cs-CZ" altLang="cs-CZ" sz="2800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Popis dýchacího okruhu</a:t>
            </a:r>
          </a:p>
          <a:p>
            <a:pPr marL="457200" indent="-457200" eaLnBrk="1" hangingPunct="1">
              <a:lnSpc>
                <a:spcPct val="90000"/>
              </a:lnSpc>
              <a:buClr>
                <a:schemeClr val="folHlink"/>
              </a:buClr>
              <a:buFont typeface="Arial" panose="020B0604020202020204" pitchFamily="34" charset="0"/>
              <a:buChar char="•"/>
            </a:pPr>
            <a:r>
              <a:rPr lang="cs-CZ" altLang="cs-CZ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Endotracheální kanyla </a:t>
            </a:r>
            <a:r>
              <a:rPr lang="cs-CZ" altLang="cs-CZ" sz="2800" dirty="0">
                <a:latin typeface="Arial" panose="020B0604020202020204" pitchFamily="34" charset="0"/>
                <a:cs typeface="Arial" panose="020B0604020202020204" pitchFamily="34" charset="0"/>
              </a:rPr>
              <a:t>– uzavřené odsávání/</a:t>
            </a:r>
            <a:r>
              <a:rPr lang="cs-CZ" altLang="cs-CZ" sz="2800" dirty="0" err="1">
                <a:latin typeface="Arial" panose="020B0604020202020204" pitchFamily="34" charset="0"/>
                <a:cs typeface="Arial" panose="020B0604020202020204" pitchFamily="34" charset="0"/>
              </a:rPr>
              <a:t>vrapovka</a:t>
            </a:r>
            <a:r>
              <a:rPr lang="cs-CZ" altLang="cs-CZ" sz="2800" dirty="0">
                <a:latin typeface="Arial" panose="020B0604020202020204" pitchFamily="34" charset="0"/>
                <a:cs typeface="Arial" panose="020B0604020202020204" pitchFamily="34" charset="0"/>
              </a:rPr>
              <a:t> – HME booster – nebulizátor – antibakteriální filtr – </a:t>
            </a:r>
            <a:r>
              <a:rPr lang="cs-CZ" altLang="cs-CZ" sz="2800" dirty="0" err="1">
                <a:latin typeface="Arial" panose="020B0604020202020204" pitchFamily="34" charset="0"/>
                <a:cs typeface="Arial" panose="020B0604020202020204" pitchFamily="34" charset="0"/>
              </a:rPr>
              <a:t>flow</a:t>
            </a:r>
            <a:r>
              <a:rPr lang="cs-CZ" altLang="cs-CZ" sz="2800" dirty="0">
                <a:latin typeface="Arial" panose="020B0604020202020204" pitchFamily="34" charset="0"/>
                <a:cs typeface="Arial" panose="020B0604020202020204" pitchFamily="34" charset="0"/>
              </a:rPr>
              <a:t> senzor – dvoucestné okruhy</a:t>
            </a:r>
          </a:p>
        </p:txBody>
      </p:sp>
    </p:spTree>
    <p:extLst>
      <p:ext uri="{BB962C8B-B14F-4D97-AF65-F5344CB8AC3E}">
        <p14:creationId xmlns:p14="http://schemas.microsoft.com/office/powerpoint/2010/main" val="17964980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22" name="Rectangle 2"/>
          <p:cNvSpPr>
            <a:spLocks noGrp="1" noChangeArrowheads="1"/>
          </p:cNvSpPr>
          <p:nvPr>
            <p:ph type="title"/>
          </p:nvPr>
        </p:nvSpPr>
        <p:spPr>
          <a:xfrm>
            <a:off x="707300" y="1114425"/>
            <a:ext cx="9278797" cy="615553"/>
          </a:xfrm>
        </p:spPr>
        <p:txBody>
          <a:bodyPr/>
          <a:lstStyle/>
          <a:p>
            <a:pPr algn="ctr" eaLnBrk="1" hangingPunct="1"/>
            <a:r>
              <a:rPr lang="cs-CZ" altLang="cs-CZ" sz="4000" dirty="0" smtClean="0">
                <a:latin typeface="Arial" panose="020B0604020202020204" pitchFamily="34" charset="0"/>
              </a:rPr>
              <a:t>Péče o okruh ventilátoru</a:t>
            </a:r>
          </a:p>
        </p:txBody>
      </p:sp>
      <p:sp>
        <p:nvSpPr>
          <p:cNvPr id="8192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707300" y="1876425"/>
            <a:ext cx="9278797" cy="3970959"/>
          </a:xfrm>
        </p:spPr>
        <p:txBody>
          <a:bodyPr/>
          <a:lstStyle/>
          <a:p>
            <a:pPr marL="457200" indent="-457200" eaLnBrk="1" hangingPunct="1">
              <a:lnSpc>
                <a:spcPct val="90000"/>
              </a:lnSpc>
              <a:buClr>
                <a:schemeClr val="folHlink"/>
              </a:buClr>
              <a:buFont typeface="Arial" panose="020B0604020202020204" pitchFamily="34" charset="0"/>
              <a:buChar char="•"/>
            </a:pPr>
            <a:r>
              <a:rPr lang="cs-CZ" altLang="cs-CZ" sz="2800" b="1" dirty="0">
                <a:solidFill>
                  <a:srgbClr val="33CC3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Péče o dýchací okruh</a:t>
            </a:r>
          </a:p>
          <a:p>
            <a:pPr marL="457200" indent="-457200" eaLnBrk="1" hangingPunct="1">
              <a:lnSpc>
                <a:spcPct val="90000"/>
              </a:lnSpc>
              <a:buClr>
                <a:schemeClr val="folHlink"/>
              </a:buClr>
              <a:buFont typeface="Arial" panose="020B0604020202020204" pitchFamily="34" charset="0"/>
              <a:buChar char="•"/>
            </a:pPr>
            <a:r>
              <a:rPr lang="cs-CZ" altLang="cs-CZ" sz="2800" dirty="0">
                <a:latin typeface="Arial" panose="020B0604020202020204" pitchFamily="34" charset="0"/>
                <a:cs typeface="Arial" panose="020B0604020202020204" pitchFamily="34" charset="0"/>
              </a:rPr>
              <a:t>Sestavování okruhu provádět sterilně</a:t>
            </a:r>
          </a:p>
          <a:p>
            <a:pPr marL="457200" indent="-457200" eaLnBrk="1" hangingPunct="1">
              <a:lnSpc>
                <a:spcPct val="90000"/>
              </a:lnSpc>
              <a:buClr>
                <a:schemeClr val="folHlink"/>
              </a:buClr>
              <a:buFont typeface="Arial" panose="020B0604020202020204" pitchFamily="34" charset="0"/>
              <a:buChar char="•"/>
            </a:pPr>
            <a:r>
              <a:rPr lang="cs-CZ" altLang="cs-CZ" sz="2800" dirty="0">
                <a:latin typeface="Arial" panose="020B0604020202020204" pitchFamily="34" charset="0"/>
                <a:cs typeface="Arial" panose="020B0604020202020204" pitchFamily="34" charset="0"/>
              </a:rPr>
              <a:t>Eliminovat riziko kontaminace okruhu – okruh nadměrně a zbytečně nerozpojovat</a:t>
            </a:r>
          </a:p>
          <a:p>
            <a:pPr marL="457200" indent="-457200" eaLnBrk="1" hangingPunct="1">
              <a:lnSpc>
                <a:spcPct val="90000"/>
              </a:lnSpc>
              <a:buClr>
                <a:schemeClr val="folHlink"/>
              </a:buClr>
              <a:buFont typeface="Arial" panose="020B0604020202020204" pitchFamily="34" charset="0"/>
              <a:buChar char="•"/>
            </a:pPr>
            <a:r>
              <a:rPr lang="cs-CZ" altLang="cs-CZ" sz="2800" dirty="0">
                <a:latin typeface="Arial" panose="020B0604020202020204" pitchFamily="34" charset="0"/>
                <a:cs typeface="Arial" panose="020B0604020202020204" pitchFamily="34" charset="0"/>
              </a:rPr>
              <a:t>Výměnu okruhu provádět dle standardu oddělení</a:t>
            </a:r>
          </a:p>
          <a:p>
            <a:pPr marL="457200" indent="-457200" eaLnBrk="1" hangingPunct="1">
              <a:lnSpc>
                <a:spcPct val="90000"/>
              </a:lnSpc>
              <a:buClr>
                <a:schemeClr val="folHlink"/>
              </a:buClr>
              <a:buFont typeface="Arial" panose="020B0604020202020204" pitchFamily="34" charset="0"/>
              <a:buChar char="•"/>
            </a:pPr>
            <a:r>
              <a:rPr lang="cs-CZ" altLang="cs-CZ" sz="2800" dirty="0">
                <a:latin typeface="Arial" panose="020B0604020202020204" pitchFamily="34" charset="0"/>
                <a:cs typeface="Arial" panose="020B0604020202020204" pitchFamily="34" charset="0"/>
              </a:rPr>
              <a:t>Podle doporučení výrobce je možné některé typy dýchacích okruhů ponechat bez výměny po celou dobu ventilační podpory</a:t>
            </a:r>
          </a:p>
          <a:p>
            <a:pPr marL="457200" indent="-457200" eaLnBrk="1" hangingPunct="1">
              <a:lnSpc>
                <a:spcPct val="90000"/>
              </a:lnSpc>
              <a:buClr>
                <a:schemeClr val="folHlink"/>
              </a:buClr>
              <a:buFont typeface="Arial" panose="020B0604020202020204" pitchFamily="34" charset="0"/>
              <a:buChar char="•"/>
            </a:pPr>
            <a:r>
              <a:rPr lang="cs-CZ" altLang="cs-CZ" sz="2800" dirty="0">
                <a:latin typeface="Arial" panose="020B0604020202020204" pitchFamily="34" charset="0"/>
                <a:cs typeface="Arial" panose="020B0604020202020204" pitchFamily="34" charset="0"/>
              </a:rPr>
              <a:t>Mění se pouze antibakteriální filtr každých 24 hodin</a:t>
            </a:r>
          </a:p>
          <a:p>
            <a:pPr marL="457200" indent="-457200" eaLnBrk="1" hangingPunct="1">
              <a:lnSpc>
                <a:spcPct val="90000"/>
              </a:lnSpc>
              <a:buFont typeface="Arial" panose="020B0604020202020204" pitchFamily="34" charset="0"/>
              <a:buChar char="•"/>
            </a:pPr>
            <a:endParaRPr lang="cs-CZ" altLang="cs-CZ" sz="2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9015812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994" name="Rectangle 2"/>
          <p:cNvSpPr>
            <a:spLocks noGrp="1" noChangeArrowheads="1"/>
          </p:cNvSpPr>
          <p:nvPr>
            <p:ph type="title"/>
          </p:nvPr>
        </p:nvSpPr>
        <p:spPr>
          <a:xfrm>
            <a:off x="707300" y="1038225"/>
            <a:ext cx="9278797" cy="615553"/>
          </a:xfrm>
        </p:spPr>
        <p:txBody>
          <a:bodyPr/>
          <a:lstStyle/>
          <a:p>
            <a:pPr algn="ctr" eaLnBrk="1" hangingPunct="1"/>
            <a:r>
              <a:rPr lang="cs-CZ" altLang="cs-CZ" sz="4000" dirty="0">
                <a:latin typeface="Arial" panose="020B0604020202020204" pitchFamily="34" charset="0"/>
              </a:rPr>
              <a:t>NLZP v průběhu UPV</a:t>
            </a:r>
          </a:p>
        </p:txBody>
      </p:sp>
      <p:sp>
        <p:nvSpPr>
          <p:cNvPr id="8499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707299" y="1800225"/>
            <a:ext cx="9278797" cy="4653582"/>
          </a:xfrm>
        </p:spPr>
        <p:txBody>
          <a:bodyPr/>
          <a:lstStyle/>
          <a:p>
            <a:pPr marL="457200" indent="-457200" eaLnBrk="1" hangingPunct="1">
              <a:lnSpc>
                <a:spcPct val="90000"/>
              </a:lnSpc>
              <a:buFont typeface="Arial" panose="020B0604020202020204" pitchFamily="34" charset="0"/>
              <a:buChar char="•"/>
            </a:pPr>
            <a:r>
              <a:rPr lang="cs-CZ" altLang="cs-CZ" sz="2800" b="1" dirty="0" smtClean="0">
                <a:solidFill>
                  <a:schemeClr val="hlin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Poskytuje psychosociální péči</a:t>
            </a:r>
          </a:p>
          <a:p>
            <a:pPr marL="457200" indent="-457200" eaLnBrk="1" hangingPunct="1">
              <a:lnSpc>
                <a:spcPct val="90000"/>
              </a:lnSpc>
              <a:buFont typeface="Arial" panose="020B0604020202020204" pitchFamily="34" charset="0"/>
              <a:buChar char="•"/>
            </a:pPr>
            <a:r>
              <a:rPr lang="cs-CZ" altLang="cs-CZ" sz="2800" dirty="0">
                <a:latin typeface="Arial" panose="020B0604020202020204" pitchFamily="34" charset="0"/>
                <a:cs typeface="Arial" panose="020B0604020202020204" pitchFamily="34" charset="0"/>
              </a:rPr>
              <a:t>Volí vhodný způsob komunikace s pac.</a:t>
            </a:r>
          </a:p>
          <a:p>
            <a:pPr marL="457200" indent="-457200" eaLnBrk="1" hangingPunct="1">
              <a:lnSpc>
                <a:spcPct val="90000"/>
              </a:lnSpc>
              <a:buFont typeface="Arial" panose="020B0604020202020204" pitchFamily="34" charset="0"/>
              <a:buChar char="•"/>
            </a:pPr>
            <a:r>
              <a:rPr lang="cs-CZ" altLang="cs-CZ" sz="2800" dirty="0">
                <a:latin typeface="Arial" panose="020B0604020202020204" pitchFamily="34" charset="0"/>
                <a:cs typeface="Arial" panose="020B0604020202020204" pitchFamily="34" charset="0"/>
              </a:rPr>
              <a:t>Vysvětlí příbuzným, jak mohou s pac. komunikovat</a:t>
            </a:r>
          </a:p>
          <a:p>
            <a:pPr marL="457200" indent="-457200" eaLnBrk="1" hangingPunct="1">
              <a:lnSpc>
                <a:spcPct val="90000"/>
              </a:lnSpc>
              <a:buFont typeface="Arial" panose="020B0604020202020204" pitchFamily="34" charset="0"/>
              <a:buChar char="•"/>
            </a:pPr>
            <a:r>
              <a:rPr lang="cs-CZ" altLang="cs-CZ" sz="2800" dirty="0">
                <a:latin typeface="Arial" panose="020B0604020202020204" pitchFamily="34" charset="0"/>
                <a:cs typeface="Arial" panose="020B0604020202020204" pitchFamily="34" charset="0"/>
              </a:rPr>
              <a:t>Vysvětlí pac., že pokus o řeč způsobuje dráždění (pohyb hlasových vazů)</a:t>
            </a:r>
          </a:p>
          <a:p>
            <a:pPr marL="457200" indent="-457200" eaLnBrk="1" hangingPunct="1">
              <a:lnSpc>
                <a:spcPct val="90000"/>
              </a:lnSpc>
              <a:buFont typeface="Arial" panose="020B0604020202020204" pitchFamily="34" charset="0"/>
              <a:buChar char="•"/>
            </a:pPr>
            <a:r>
              <a:rPr lang="cs-CZ" altLang="cs-CZ" sz="2800" dirty="0">
                <a:latin typeface="Arial" panose="020B0604020202020204" pitchFamily="34" charset="0"/>
                <a:cs typeface="Arial" panose="020B0604020202020204" pitchFamily="34" charset="0"/>
              </a:rPr>
              <a:t>Pokud je pac. schopen psát, umožní mu psaní krátkých zpráv</a:t>
            </a:r>
          </a:p>
          <a:p>
            <a:pPr marL="457200" indent="-457200" eaLnBrk="1" hangingPunct="1">
              <a:lnSpc>
                <a:spcPct val="90000"/>
              </a:lnSpc>
              <a:buFont typeface="Arial" panose="020B0604020202020204" pitchFamily="34" charset="0"/>
              <a:buChar char="•"/>
            </a:pPr>
            <a:r>
              <a:rPr lang="cs-CZ" altLang="cs-CZ" sz="2800" dirty="0">
                <a:latin typeface="Arial" panose="020B0604020202020204" pitchFamily="34" charset="0"/>
                <a:cs typeface="Arial" panose="020B0604020202020204" pitchFamily="34" charset="0"/>
              </a:rPr>
              <a:t>Komunikační karty</a:t>
            </a:r>
          </a:p>
          <a:p>
            <a:pPr marL="457200" indent="-457200" eaLnBrk="1" hangingPunct="1">
              <a:lnSpc>
                <a:spcPct val="90000"/>
              </a:lnSpc>
              <a:buFont typeface="Arial" panose="020B0604020202020204" pitchFamily="34" charset="0"/>
              <a:buChar char="•"/>
            </a:pPr>
            <a:r>
              <a:rPr lang="cs-CZ" altLang="cs-CZ" sz="2800" dirty="0">
                <a:latin typeface="Arial" panose="020B0604020202020204" pitchFamily="34" charset="0"/>
                <a:cs typeface="Arial" panose="020B0604020202020204" pitchFamily="34" charset="0"/>
              </a:rPr>
              <a:t>Používá tabulku s písmeny, obrázky s různými typy činností (piktogramy)</a:t>
            </a:r>
          </a:p>
          <a:p>
            <a:pPr marL="457200" indent="-457200" eaLnBrk="1" hangingPunct="1">
              <a:lnSpc>
                <a:spcPct val="90000"/>
              </a:lnSpc>
              <a:buFont typeface="Arial" panose="020B0604020202020204" pitchFamily="34" charset="0"/>
              <a:buChar char="•"/>
            </a:pPr>
            <a:r>
              <a:rPr lang="cs-CZ" altLang="cs-CZ" sz="2800" dirty="0">
                <a:latin typeface="Arial" panose="020B0604020202020204" pitchFamily="34" charset="0"/>
                <a:cs typeface="Arial" panose="020B0604020202020204" pitchFamily="34" charset="0"/>
              </a:rPr>
              <a:t>Domluví si s pac. používání určitých symbolů</a:t>
            </a:r>
          </a:p>
          <a:p>
            <a:pPr marL="457200" indent="-457200" eaLnBrk="1" hangingPunct="1">
              <a:lnSpc>
                <a:spcPct val="90000"/>
              </a:lnSpc>
              <a:buFont typeface="Arial" panose="020B0604020202020204" pitchFamily="34" charset="0"/>
              <a:buChar char="•"/>
            </a:pPr>
            <a:endParaRPr lang="cs-CZ" altLang="cs-CZ" sz="28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664934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Rectangle 2"/>
          <p:cNvSpPr>
            <a:spLocks noGrp="1"/>
          </p:cNvSpPr>
          <p:nvPr>
            <p:ph type="title"/>
          </p:nvPr>
        </p:nvSpPr>
        <p:spPr>
          <a:xfrm>
            <a:off x="469900" y="885825"/>
            <a:ext cx="9624060" cy="615553"/>
          </a:xfrm>
        </p:spPr>
        <p:txBody>
          <a:bodyPr/>
          <a:lstStyle/>
          <a:p>
            <a:pPr algn="ctr" eaLnBrk="1" hangingPunct="1"/>
            <a:r>
              <a:rPr lang="cs-CZ" altLang="cs-CZ" sz="4000" dirty="0" smtClean="0">
                <a:latin typeface="Arial" charset="0"/>
                <a:cs typeface="Arial" charset="0"/>
              </a:rPr>
              <a:t>Použité zdroje</a:t>
            </a:r>
            <a:endParaRPr lang="cs-CZ" altLang="cs-CZ" sz="4000" dirty="0">
              <a:latin typeface="Arial" charset="0"/>
              <a:cs typeface="Arial" charset="0"/>
            </a:endParaRPr>
          </a:p>
        </p:txBody>
      </p:sp>
      <p:sp>
        <p:nvSpPr>
          <p:cNvPr id="19459" name="Rectangle 3"/>
          <p:cNvSpPr>
            <a:spLocks noGrp="1"/>
          </p:cNvSpPr>
          <p:nvPr>
            <p:ph type="body" idx="4294967295"/>
          </p:nvPr>
        </p:nvSpPr>
        <p:spPr>
          <a:xfrm>
            <a:off x="546100" y="1647825"/>
            <a:ext cx="9624060" cy="5275979"/>
          </a:xfrm>
          <a:prstGeom prst="rect">
            <a:avLst/>
          </a:prstGeom>
        </p:spPr>
        <p:txBody>
          <a:bodyPr lIns="104315" tIns="52157" rIns="104315" bIns="52157"/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cs-CZ" sz="2800" dirty="0">
                <a:latin typeface="Arial" panose="020B0604020202020204" pitchFamily="34" charset="0"/>
                <a:cs typeface="Arial" panose="020B0604020202020204" pitchFamily="34" charset="0"/>
              </a:rPr>
              <a:t>BARTŮNĚK, P. a kol. </a:t>
            </a:r>
            <a:r>
              <a:rPr lang="cs-CZ" sz="2800" i="1" dirty="0">
                <a:latin typeface="Arial" panose="020B0604020202020204" pitchFamily="34" charset="0"/>
                <a:cs typeface="Arial" panose="020B0604020202020204" pitchFamily="34" charset="0"/>
              </a:rPr>
              <a:t>Vybrané kapitoly z intenzivní péče</a:t>
            </a:r>
            <a:r>
              <a:rPr lang="cs-CZ" sz="2800" dirty="0">
                <a:latin typeface="Arial" panose="020B0604020202020204" pitchFamily="34" charset="0"/>
                <a:cs typeface="Arial" panose="020B0604020202020204" pitchFamily="34" charset="0"/>
              </a:rPr>
              <a:t>. 1. vyd. Praha: </a:t>
            </a:r>
            <a:r>
              <a:rPr lang="cs-CZ" sz="2800" dirty="0" err="1">
                <a:latin typeface="Arial" panose="020B0604020202020204" pitchFamily="34" charset="0"/>
                <a:cs typeface="Arial" panose="020B0604020202020204" pitchFamily="34" charset="0"/>
              </a:rPr>
              <a:t>Grada</a:t>
            </a:r>
            <a:r>
              <a:rPr lang="cs-CZ" sz="2800" dirty="0">
                <a:latin typeface="Arial" panose="020B0604020202020204" pitchFamily="34" charset="0"/>
                <a:cs typeface="Arial" panose="020B0604020202020204" pitchFamily="34" charset="0"/>
              </a:rPr>
              <a:t>, 2016. ISBN </a:t>
            </a:r>
            <a:r>
              <a:rPr lang="cs-CZ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978-80-247-4343-1.</a:t>
            </a:r>
            <a:endParaRPr lang="cs-CZ" sz="28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cs-CZ" sz="2800" dirty="0">
                <a:latin typeface="Arial" panose="020B0604020202020204" pitchFamily="34" charset="0"/>
                <a:cs typeface="Arial" panose="020B0604020202020204" pitchFamily="34" charset="0"/>
              </a:rPr>
              <a:t>DOSTÁL, P. a kol. </a:t>
            </a:r>
            <a:r>
              <a:rPr lang="cs-CZ" sz="2800" i="1" dirty="0">
                <a:latin typeface="Arial" panose="020B0604020202020204" pitchFamily="34" charset="0"/>
                <a:cs typeface="Arial" panose="020B0604020202020204" pitchFamily="34" charset="0"/>
              </a:rPr>
              <a:t>Základy umělé plicní ventilace</a:t>
            </a:r>
            <a:r>
              <a:rPr lang="cs-CZ" sz="2800" dirty="0">
                <a:latin typeface="Arial" panose="020B0604020202020204" pitchFamily="34" charset="0"/>
                <a:cs typeface="Arial" panose="020B0604020202020204" pitchFamily="34" charset="0"/>
              </a:rPr>
              <a:t>. 4. vyd. Praha: </a:t>
            </a:r>
            <a:r>
              <a:rPr lang="cs-CZ" sz="2800" dirty="0" err="1">
                <a:latin typeface="Arial" panose="020B0604020202020204" pitchFamily="34" charset="0"/>
                <a:cs typeface="Arial" panose="020B0604020202020204" pitchFamily="34" charset="0"/>
              </a:rPr>
              <a:t>Maxdorf</a:t>
            </a:r>
            <a:r>
              <a:rPr lang="cs-CZ" sz="2800" dirty="0">
                <a:latin typeface="Arial" panose="020B0604020202020204" pitchFamily="34" charset="0"/>
                <a:cs typeface="Arial" panose="020B0604020202020204" pitchFamily="34" charset="0"/>
              </a:rPr>
              <a:t>, 2018. ISBN </a:t>
            </a:r>
            <a:r>
              <a:rPr lang="cs-CZ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978-80-7345-562-0. 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cs-CZ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KAPOUNOVÁ</a:t>
            </a:r>
            <a:r>
              <a:rPr lang="cs-CZ" sz="2800" dirty="0">
                <a:latin typeface="Arial" panose="020B0604020202020204" pitchFamily="34" charset="0"/>
                <a:cs typeface="Arial" panose="020B0604020202020204" pitchFamily="34" charset="0"/>
              </a:rPr>
              <a:t>, G. </a:t>
            </a:r>
            <a:r>
              <a:rPr lang="cs-CZ" sz="2800" i="1" dirty="0">
                <a:latin typeface="Arial" panose="020B0604020202020204" pitchFamily="34" charset="0"/>
                <a:cs typeface="Arial" panose="020B0604020202020204" pitchFamily="34" charset="0"/>
              </a:rPr>
              <a:t>Ošetřovatelství v intenzivní péči</a:t>
            </a:r>
            <a:r>
              <a:rPr lang="cs-CZ" sz="2800" dirty="0">
                <a:latin typeface="Arial" panose="020B0604020202020204" pitchFamily="34" charset="0"/>
                <a:cs typeface="Arial" panose="020B0604020202020204" pitchFamily="34" charset="0"/>
              </a:rPr>
              <a:t>. 2. vyd. Praha: </a:t>
            </a:r>
            <a:r>
              <a:rPr lang="cs-CZ" sz="2800" dirty="0" err="1">
                <a:latin typeface="Arial" panose="020B0604020202020204" pitchFamily="34" charset="0"/>
                <a:cs typeface="Arial" panose="020B0604020202020204" pitchFamily="34" charset="0"/>
              </a:rPr>
              <a:t>Grada</a:t>
            </a:r>
            <a:r>
              <a:rPr lang="cs-CZ" sz="2800" dirty="0">
                <a:latin typeface="Arial" panose="020B0604020202020204" pitchFamily="34" charset="0"/>
                <a:cs typeface="Arial" panose="020B0604020202020204" pitchFamily="34" charset="0"/>
              </a:rPr>
              <a:t>, 2020. </a:t>
            </a:r>
            <a:r>
              <a:rPr lang="cs-CZ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ISBN 978-80-271-0130-6</a:t>
            </a:r>
            <a:r>
              <a:rPr lang="cs-CZ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cs-CZ" sz="2800" cap="all" dirty="0">
                <a:latin typeface="Arial" panose="020B0604020202020204" pitchFamily="34" charset="0"/>
                <a:cs typeface="Arial" panose="020B0604020202020204" pitchFamily="34" charset="0"/>
              </a:rPr>
              <a:t>Zadák, Z., Havel, E. </a:t>
            </a:r>
            <a:r>
              <a:rPr lang="cs-CZ" sz="2800" i="1" dirty="0">
                <a:latin typeface="Arial" panose="020B0604020202020204" pitchFamily="34" charset="0"/>
                <a:cs typeface="Arial" panose="020B0604020202020204" pitchFamily="34" charset="0"/>
              </a:rPr>
              <a:t>Intenzivní medicína na principech vnitřního lékařství</a:t>
            </a:r>
            <a:r>
              <a:rPr lang="cs-CZ" sz="2800" dirty="0">
                <a:latin typeface="Arial" panose="020B0604020202020204" pitchFamily="34" charset="0"/>
                <a:cs typeface="Arial" panose="020B0604020202020204" pitchFamily="34" charset="0"/>
              </a:rPr>
              <a:t>. 2. vyd. Praha: </a:t>
            </a:r>
            <a:r>
              <a:rPr lang="cs-CZ" sz="2800" dirty="0" err="1">
                <a:latin typeface="Arial" panose="020B0604020202020204" pitchFamily="34" charset="0"/>
                <a:cs typeface="Arial" panose="020B0604020202020204" pitchFamily="34" charset="0"/>
              </a:rPr>
              <a:t>Grada</a:t>
            </a:r>
            <a:r>
              <a:rPr lang="cs-CZ" sz="2800" dirty="0">
                <a:latin typeface="Arial" panose="020B0604020202020204" pitchFamily="34" charset="0"/>
                <a:cs typeface="Arial" panose="020B0604020202020204" pitchFamily="34" charset="0"/>
              </a:rPr>
              <a:t>, 2017. ISBN 978-80-271-0282-2.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endParaRPr lang="cs-CZ" sz="2800" dirty="0"/>
          </a:p>
          <a:p>
            <a:pPr marL="457200" indent="-457200" eaLnBrk="1" hangingPunct="1">
              <a:buFont typeface="Arial" panose="020B0604020202020204" pitchFamily="34" charset="0"/>
              <a:buChar char="•"/>
            </a:pPr>
            <a:endParaRPr lang="cs-CZ" altLang="cs-CZ" sz="2800" dirty="0">
              <a:solidFill>
                <a:schemeClr val="accent1"/>
              </a:solidFill>
              <a:latin typeface="Arial" charset="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9597505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429</TotalTime>
  <Words>755</Words>
  <Application>Microsoft Office PowerPoint</Application>
  <PresentationFormat>Vlastní</PresentationFormat>
  <Paragraphs>153</Paragraphs>
  <Slides>23</Slides>
  <Notes>0</Notes>
  <HiddenSlides>0</HiddenSlides>
  <MMClips>0</MMClips>
  <ScaleCrop>false</ScaleCrop>
  <HeadingPairs>
    <vt:vector size="8" baseType="variant">
      <vt:variant>
        <vt:lpstr>Použitá písma</vt:lpstr>
      </vt:variant>
      <vt:variant>
        <vt:i4>5</vt:i4>
      </vt:variant>
      <vt:variant>
        <vt:lpstr>Motiv</vt:lpstr>
      </vt:variant>
      <vt:variant>
        <vt:i4>1</vt:i4>
      </vt:variant>
      <vt:variant>
        <vt:lpstr>Vložené servery OLE</vt:lpstr>
      </vt:variant>
      <vt:variant>
        <vt:i4>1</vt:i4>
      </vt:variant>
      <vt:variant>
        <vt:lpstr>Nadpisy snímků</vt:lpstr>
      </vt:variant>
      <vt:variant>
        <vt:i4>23</vt:i4>
      </vt:variant>
    </vt:vector>
  </HeadingPairs>
  <TitlesOfParts>
    <vt:vector size="30" baseType="lpstr">
      <vt:lpstr>Arial</vt:lpstr>
      <vt:lpstr>Calibri</vt:lpstr>
      <vt:lpstr>Symbol</vt:lpstr>
      <vt:lpstr>Times New Roman</vt:lpstr>
      <vt:lpstr>Wingdings</vt:lpstr>
      <vt:lpstr>Office Theme</vt:lpstr>
      <vt:lpstr>MSPhotoEd.3</vt:lpstr>
      <vt:lpstr>Prezentace aplikace PowerPoint</vt:lpstr>
      <vt:lpstr>Prezentace aplikace PowerPoint</vt:lpstr>
      <vt:lpstr>Péče o pacienta na UPV</vt:lpstr>
      <vt:lpstr>Péče o pacienta na UPV</vt:lpstr>
      <vt:lpstr>NLZP sleduje a dokumentuje</vt:lpstr>
      <vt:lpstr>NLZP sleduje a dokumentuje</vt:lpstr>
      <vt:lpstr>Bronchoskopie</vt:lpstr>
      <vt:lpstr>Bronchoskopie</vt:lpstr>
      <vt:lpstr>NLZP v průběhu UPV</vt:lpstr>
      <vt:lpstr>NLZP v průběhu UPV</vt:lpstr>
      <vt:lpstr>NLZP v průběhu UPV</vt:lpstr>
      <vt:lpstr>NLZP v průběhu UPV</vt:lpstr>
      <vt:lpstr>Péče o P na UPV – prevence VAP</vt:lpstr>
      <vt:lpstr>Toaleta DC</vt:lpstr>
      <vt:lpstr>Uzavřený odsávací systém</vt:lpstr>
      <vt:lpstr>Odsávání pomocí uzavřeného systému</vt:lpstr>
      <vt:lpstr>Nebulizace</vt:lpstr>
      <vt:lpstr>Zvlhčovaní a ohřívání vdechované směsi</vt:lpstr>
      <vt:lpstr>NLZP zajišťuje</vt:lpstr>
      <vt:lpstr>Péče o okruh ventilátoru</vt:lpstr>
      <vt:lpstr>Péče o okruh ventilátoru</vt:lpstr>
      <vt:lpstr>NLZP v průběhu UPV</vt:lpstr>
      <vt:lpstr>Použité zdroje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Prezentace aplikace PowerPoint</dc:title>
  <dc:creator>Naďa Holická</dc:creator>
  <cp:lastModifiedBy>pfeffe</cp:lastModifiedBy>
  <cp:revision>40</cp:revision>
  <dcterms:created xsi:type="dcterms:W3CDTF">2017-03-15T11:07:40Z</dcterms:created>
  <dcterms:modified xsi:type="dcterms:W3CDTF">2022-01-02T20:56:18Z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2017-03-15T00:00:00Z</vt:filetime>
  </property>
  <property fmtid="{D5CDD505-2E9C-101B-9397-08002B2CF9AE}" pid="3" name="Creator">
    <vt:lpwstr>Adobe InDesign CC 2017 (Windows)</vt:lpwstr>
  </property>
  <property fmtid="{D5CDD505-2E9C-101B-9397-08002B2CF9AE}" pid="4" name="LastSaved">
    <vt:filetime>2017-03-15T00:00:00Z</vt:filetime>
  </property>
</Properties>
</file>