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  <p:sldId id="323" r:id="rId27"/>
    <p:sldId id="324" r:id="rId28"/>
    <p:sldId id="325" r:id="rId29"/>
    <p:sldId id="326" r:id="rId30"/>
    <p:sldId id="327" r:id="rId31"/>
    <p:sldId id="328" r:id="rId32"/>
    <p:sldId id="329" r:id="rId33"/>
    <p:sldId id="330" r:id="rId34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60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A67429-2355-459D-B738-5260D6364F3D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5814D18-03BD-4C96-99D9-A2574063460E}">
      <dgm:prSet phldrT="[Text]"/>
      <dgm:spPr/>
      <dgm:t>
        <a:bodyPr/>
        <a:lstStyle/>
        <a:p>
          <a:r>
            <a:rPr lang="cs-CZ" dirty="0" err="1" smtClean="0"/>
            <a:t>CTV</a:t>
          </a:r>
          <a:endParaRPr lang="cs-CZ" dirty="0" smtClean="0"/>
        </a:p>
        <a:p>
          <a:r>
            <a:rPr lang="cs-CZ" dirty="0" smtClean="0"/>
            <a:t>(celková tělesná voda)</a:t>
          </a:r>
          <a:endParaRPr lang="cs-CZ" dirty="0"/>
        </a:p>
      </dgm:t>
    </dgm:pt>
    <dgm:pt modelId="{FE91F5E5-1794-409E-8084-17B9A173198E}" type="parTrans" cxnId="{97ABC062-A6F6-4C02-8184-EC4404838E89}">
      <dgm:prSet/>
      <dgm:spPr/>
      <dgm:t>
        <a:bodyPr/>
        <a:lstStyle/>
        <a:p>
          <a:endParaRPr lang="cs-CZ"/>
        </a:p>
      </dgm:t>
    </dgm:pt>
    <dgm:pt modelId="{50F98776-A63D-426B-AEE6-492656E96335}" type="sibTrans" cxnId="{97ABC062-A6F6-4C02-8184-EC4404838E89}">
      <dgm:prSet/>
      <dgm:spPr/>
      <dgm:t>
        <a:bodyPr/>
        <a:lstStyle/>
        <a:p>
          <a:endParaRPr lang="cs-CZ"/>
        </a:p>
      </dgm:t>
    </dgm:pt>
    <dgm:pt modelId="{AD824EA1-49B1-40CD-8E11-DB598AA29DD4}">
      <dgm:prSet phldrT="[Text]"/>
      <dgm:spPr/>
      <dgm:t>
        <a:bodyPr/>
        <a:lstStyle/>
        <a:p>
          <a:r>
            <a:rPr lang="cs-CZ" dirty="0" err="1" smtClean="0"/>
            <a:t>ECT</a:t>
          </a:r>
          <a:r>
            <a:rPr lang="cs-CZ" dirty="0" smtClean="0"/>
            <a:t> </a:t>
          </a:r>
        </a:p>
        <a:p>
          <a:r>
            <a:rPr lang="cs-CZ" dirty="0" smtClean="0"/>
            <a:t>(extracelulární tekutina)</a:t>
          </a:r>
          <a:endParaRPr lang="cs-CZ" dirty="0"/>
        </a:p>
      </dgm:t>
    </dgm:pt>
    <dgm:pt modelId="{9C09B2EC-86BD-4AC0-A4FD-726391C4224F}" type="parTrans" cxnId="{14AE75DF-8F39-4FE6-B103-B8DE26010DE6}">
      <dgm:prSet/>
      <dgm:spPr/>
      <dgm:t>
        <a:bodyPr/>
        <a:lstStyle/>
        <a:p>
          <a:endParaRPr lang="cs-CZ"/>
        </a:p>
      </dgm:t>
    </dgm:pt>
    <dgm:pt modelId="{D3FA6EB0-AA47-4DB7-99AD-4F07D81AE618}" type="sibTrans" cxnId="{14AE75DF-8F39-4FE6-B103-B8DE26010DE6}">
      <dgm:prSet/>
      <dgm:spPr/>
      <dgm:t>
        <a:bodyPr/>
        <a:lstStyle/>
        <a:p>
          <a:endParaRPr lang="cs-CZ"/>
        </a:p>
      </dgm:t>
    </dgm:pt>
    <dgm:pt modelId="{03CF234B-162F-4515-AEDB-B597508DA565}">
      <dgm:prSet phldrT="[Text]"/>
      <dgm:spPr/>
      <dgm:t>
        <a:bodyPr/>
        <a:lstStyle/>
        <a:p>
          <a:r>
            <a:rPr lang="cs-CZ" dirty="0" err="1" smtClean="0"/>
            <a:t>ICT</a:t>
          </a:r>
          <a:endParaRPr lang="cs-CZ" dirty="0" smtClean="0"/>
        </a:p>
        <a:p>
          <a:r>
            <a:rPr lang="cs-CZ" dirty="0" smtClean="0"/>
            <a:t>(intracelulární tekutina)</a:t>
          </a:r>
          <a:endParaRPr lang="cs-CZ" dirty="0"/>
        </a:p>
      </dgm:t>
    </dgm:pt>
    <dgm:pt modelId="{BC4672A3-B80D-4F1E-A1CE-99119D5374CA}" type="parTrans" cxnId="{3593240F-97F5-4F7E-B307-E9F0A8F39246}">
      <dgm:prSet/>
      <dgm:spPr/>
      <dgm:t>
        <a:bodyPr/>
        <a:lstStyle/>
        <a:p>
          <a:endParaRPr lang="cs-CZ"/>
        </a:p>
      </dgm:t>
    </dgm:pt>
    <dgm:pt modelId="{A7445542-A86D-46FE-89C0-B4D339F4538C}" type="sibTrans" cxnId="{3593240F-97F5-4F7E-B307-E9F0A8F39246}">
      <dgm:prSet/>
      <dgm:spPr/>
      <dgm:t>
        <a:bodyPr/>
        <a:lstStyle/>
        <a:p>
          <a:endParaRPr lang="cs-CZ"/>
        </a:p>
      </dgm:t>
    </dgm:pt>
    <dgm:pt modelId="{DDFE47EF-1526-47C9-9AF2-DC409F010B2A}">
      <dgm:prSet/>
      <dgm:spPr/>
      <dgm:t>
        <a:bodyPr/>
        <a:lstStyle/>
        <a:p>
          <a:r>
            <a:rPr lang="cs-CZ" dirty="0" smtClean="0"/>
            <a:t>Intersticiální tekutina</a:t>
          </a:r>
        </a:p>
      </dgm:t>
    </dgm:pt>
    <dgm:pt modelId="{BBB4BB47-C66E-4063-9087-C47E8C516D7C}" type="parTrans" cxnId="{1191A065-39AD-4789-8F16-E4BE2136D2DB}">
      <dgm:prSet/>
      <dgm:spPr/>
      <dgm:t>
        <a:bodyPr/>
        <a:lstStyle/>
        <a:p>
          <a:endParaRPr lang="cs-CZ"/>
        </a:p>
      </dgm:t>
    </dgm:pt>
    <dgm:pt modelId="{8714B50E-4559-4B53-A367-6A7390C8C28D}" type="sibTrans" cxnId="{1191A065-39AD-4789-8F16-E4BE2136D2DB}">
      <dgm:prSet/>
      <dgm:spPr/>
      <dgm:t>
        <a:bodyPr/>
        <a:lstStyle/>
        <a:p>
          <a:endParaRPr lang="cs-CZ"/>
        </a:p>
      </dgm:t>
    </dgm:pt>
    <dgm:pt modelId="{6576AA84-184B-48D7-9435-50A17623C6D5}">
      <dgm:prSet/>
      <dgm:spPr/>
      <dgm:t>
        <a:bodyPr/>
        <a:lstStyle/>
        <a:p>
          <a:r>
            <a:rPr lang="cs-CZ" dirty="0" smtClean="0"/>
            <a:t>Intravaskulární tekutina</a:t>
          </a:r>
          <a:endParaRPr lang="cs-CZ" dirty="0"/>
        </a:p>
      </dgm:t>
    </dgm:pt>
    <dgm:pt modelId="{54C2C90A-1C9E-4D17-A9FC-4F4FA8E05354}" type="parTrans" cxnId="{8384E75D-7F19-42CB-A843-D51AA4BAA922}">
      <dgm:prSet/>
      <dgm:spPr/>
      <dgm:t>
        <a:bodyPr/>
        <a:lstStyle/>
        <a:p>
          <a:endParaRPr lang="cs-CZ"/>
        </a:p>
      </dgm:t>
    </dgm:pt>
    <dgm:pt modelId="{C87E0952-F534-4E9F-8BFD-B2CD9CF6A1D7}" type="sibTrans" cxnId="{8384E75D-7F19-42CB-A843-D51AA4BAA922}">
      <dgm:prSet/>
      <dgm:spPr/>
      <dgm:t>
        <a:bodyPr/>
        <a:lstStyle/>
        <a:p>
          <a:endParaRPr lang="cs-CZ"/>
        </a:p>
      </dgm:t>
    </dgm:pt>
    <dgm:pt modelId="{BDDCB64E-63ED-458B-8069-3F996C833E6B}" type="pres">
      <dgm:prSet presAssocID="{93A67429-2355-459D-B738-5260D6364F3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024BD45A-B78F-415A-A679-FEB88D04120F}" type="pres">
      <dgm:prSet presAssocID="{C5814D18-03BD-4C96-99D9-A2574063460E}" presName="root1" presStyleCnt="0"/>
      <dgm:spPr/>
    </dgm:pt>
    <dgm:pt modelId="{BDCB9A17-E48E-401D-B8E5-39E4084AA73E}" type="pres">
      <dgm:prSet presAssocID="{C5814D18-03BD-4C96-99D9-A2574063460E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584CA314-2673-461C-91BE-352CD564B05E}" type="pres">
      <dgm:prSet presAssocID="{C5814D18-03BD-4C96-99D9-A2574063460E}" presName="level2hierChild" presStyleCnt="0"/>
      <dgm:spPr/>
    </dgm:pt>
    <dgm:pt modelId="{925FA07A-3EF5-4636-B8C1-0B6C3A683121}" type="pres">
      <dgm:prSet presAssocID="{9C09B2EC-86BD-4AC0-A4FD-726391C4224F}" presName="conn2-1" presStyleLbl="parChTrans1D2" presStyleIdx="0" presStyleCnt="2"/>
      <dgm:spPr/>
      <dgm:t>
        <a:bodyPr/>
        <a:lstStyle/>
        <a:p>
          <a:endParaRPr lang="cs-CZ"/>
        </a:p>
      </dgm:t>
    </dgm:pt>
    <dgm:pt modelId="{E956A915-3975-4506-AEE6-2DACC1232A47}" type="pres">
      <dgm:prSet presAssocID="{9C09B2EC-86BD-4AC0-A4FD-726391C4224F}" presName="connTx" presStyleLbl="parChTrans1D2" presStyleIdx="0" presStyleCnt="2"/>
      <dgm:spPr/>
      <dgm:t>
        <a:bodyPr/>
        <a:lstStyle/>
        <a:p>
          <a:endParaRPr lang="cs-CZ"/>
        </a:p>
      </dgm:t>
    </dgm:pt>
    <dgm:pt modelId="{6C881ACA-A45E-4073-8CA9-8A91910FF9BB}" type="pres">
      <dgm:prSet presAssocID="{AD824EA1-49B1-40CD-8E11-DB598AA29DD4}" presName="root2" presStyleCnt="0"/>
      <dgm:spPr/>
    </dgm:pt>
    <dgm:pt modelId="{B49FBD7B-C29E-4DA4-821B-321FD1C1F4BA}" type="pres">
      <dgm:prSet presAssocID="{AD824EA1-49B1-40CD-8E11-DB598AA29DD4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1F28C0B-87C2-4402-9875-35548E8C9E22}" type="pres">
      <dgm:prSet presAssocID="{AD824EA1-49B1-40CD-8E11-DB598AA29DD4}" presName="level3hierChild" presStyleCnt="0"/>
      <dgm:spPr/>
    </dgm:pt>
    <dgm:pt modelId="{523276A7-9ACC-41B5-9F6F-1D8F70E404A1}" type="pres">
      <dgm:prSet presAssocID="{BBB4BB47-C66E-4063-9087-C47E8C516D7C}" presName="conn2-1" presStyleLbl="parChTrans1D3" presStyleIdx="0" presStyleCnt="2"/>
      <dgm:spPr/>
      <dgm:t>
        <a:bodyPr/>
        <a:lstStyle/>
        <a:p>
          <a:endParaRPr lang="cs-CZ"/>
        </a:p>
      </dgm:t>
    </dgm:pt>
    <dgm:pt modelId="{02E0528E-CFE7-469B-AEEE-23C7993BEFA6}" type="pres">
      <dgm:prSet presAssocID="{BBB4BB47-C66E-4063-9087-C47E8C516D7C}" presName="connTx" presStyleLbl="parChTrans1D3" presStyleIdx="0" presStyleCnt="2"/>
      <dgm:spPr/>
      <dgm:t>
        <a:bodyPr/>
        <a:lstStyle/>
        <a:p>
          <a:endParaRPr lang="cs-CZ"/>
        </a:p>
      </dgm:t>
    </dgm:pt>
    <dgm:pt modelId="{E9599448-2619-4486-9B6F-AAB9B8410BBE}" type="pres">
      <dgm:prSet presAssocID="{DDFE47EF-1526-47C9-9AF2-DC409F010B2A}" presName="root2" presStyleCnt="0"/>
      <dgm:spPr/>
    </dgm:pt>
    <dgm:pt modelId="{B47816C0-6288-4FE1-BDE8-B2E3CC3CB2BA}" type="pres">
      <dgm:prSet presAssocID="{DDFE47EF-1526-47C9-9AF2-DC409F010B2A}" presName="LevelTwoTextNode" presStyleLbl="node3" presStyleIdx="0" presStyleCnt="2" custLinFactNeighborX="1664" custLinFactNeighborY="-2818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CF5240E6-890C-4FED-A77A-FE739F99C2A8}" type="pres">
      <dgm:prSet presAssocID="{DDFE47EF-1526-47C9-9AF2-DC409F010B2A}" presName="level3hierChild" presStyleCnt="0"/>
      <dgm:spPr/>
    </dgm:pt>
    <dgm:pt modelId="{C4E563E4-C780-42ED-B01E-6B83FA0CB32B}" type="pres">
      <dgm:prSet presAssocID="{54C2C90A-1C9E-4D17-A9FC-4F4FA8E05354}" presName="conn2-1" presStyleLbl="parChTrans1D3" presStyleIdx="1" presStyleCnt="2"/>
      <dgm:spPr/>
      <dgm:t>
        <a:bodyPr/>
        <a:lstStyle/>
        <a:p>
          <a:endParaRPr lang="cs-CZ"/>
        </a:p>
      </dgm:t>
    </dgm:pt>
    <dgm:pt modelId="{061AD766-BAF2-45BD-941C-C588EBFA8C58}" type="pres">
      <dgm:prSet presAssocID="{54C2C90A-1C9E-4D17-A9FC-4F4FA8E05354}" presName="connTx" presStyleLbl="parChTrans1D3" presStyleIdx="1" presStyleCnt="2"/>
      <dgm:spPr/>
      <dgm:t>
        <a:bodyPr/>
        <a:lstStyle/>
        <a:p>
          <a:endParaRPr lang="cs-CZ"/>
        </a:p>
      </dgm:t>
    </dgm:pt>
    <dgm:pt modelId="{F40ABA5F-153C-4CB4-A215-D457D3E35B7F}" type="pres">
      <dgm:prSet presAssocID="{6576AA84-184B-48D7-9435-50A17623C6D5}" presName="root2" presStyleCnt="0"/>
      <dgm:spPr/>
    </dgm:pt>
    <dgm:pt modelId="{799D56EE-9279-499C-88C8-0126D7BCAD86}" type="pres">
      <dgm:prSet presAssocID="{6576AA84-184B-48D7-9435-50A17623C6D5}" presName="LevelTwoTextNod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4FF32F12-F3B3-497E-99A6-06FAA9A87E57}" type="pres">
      <dgm:prSet presAssocID="{6576AA84-184B-48D7-9435-50A17623C6D5}" presName="level3hierChild" presStyleCnt="0"/>
      <dgm:spPr/>
    </dgm:pt>
    <dgm:pt modelId="{33693AC5-5F66-4ED6-9E14-CB89CA1898F8}" type="pres">
      <dgm:prSet presAssocID="{BC4672A3-B80D-4F1E-A1CE-99119D5374CA}" presName="conn2-1" presStyleLbl="parChTrans1D2" presStyleIdx="1" presStyleCnt="2"/>
      <dgm:spPr/>
      <dgm:t>
        <a:bodyPr/>
        <a:lstStyle/>
        <a:p>
          <a:endParaRPr lang="cs-CZ"/>
        </a:p>
      </dgm:t>
    </dgm:pt>
    <dgm:pt modelId="{4EE55290-7217-402F-9A78-2C084E0DB307}" type="pres">
      <dgm:prSet presAssocID="{BC4672A3-B80D-4F1E-A1CE-99119D5374CA}" presName="connTx" presStyleLbl="parChTrans1D2" presStyleIdx="1" presStyleCnt="2"/>
      <dgm:spPr/>
      <dgm:t>
        <a:bodyPr/>
        <a:lstStyle/>
        <a:p>
          <a:endParaRPr lang="cs-CZ"/>
        </a:p>
      </dgm:t>
    </dgm:pt>
    <dgm:pt modelId="{B0617869-2395-49CE-899C-DA5D62D18350}" type="pres">
      <dgm:prSet presAssocID="{03CF234B-162F-4515-AEDB-B597508DA565}" presName="root2" presStyleCnt="0"/>
      <dgm:spPr/>
    </dgm:pt>
    <dgm:pt modelId="{C53171BF-D19A-443D-BDC6-DFD5F2486D43}" type="pres">
      <dgm:prSet presAssocID="{03CF234B-162F-4515-AEDB-B597508DA56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50FF632-B1B0-483E-80EB-48E4886764F0}" type="pres">
      <dgm:prSet presAssocID="{03CF234B-162F-4515-AEDB-B597508DA565}" presName="level3hierChild" presStyleCnt="0"/>
      <dgm:spPr/>
    </dgm:pt>
  </dgm:ptLst>
  <dgm:cxnLst>
    <dgm:cxn modelId="{5F299728-2490-4E67-B6E7-AA4C0C7F72CD}" type="presOf" srcId="{9C09B2EC-86BD-4AC0-A4FD-726391C4224F}" destId="{925FA07A-3EF5-4636-B8C1-0B6C3A683121}" srcOrd="0" destOrd="0" presId="urn:microsoft.com/office/officeart/2005/8/layout/hierarchy2"/>
    <dgm:cxn modelId="{D8A09B1B-5013-4E05-AA69-9A72E141BD82}" type="presOf" srcId="{DDFE47EF-1526-47C9-9AF2-DC409F010B2A}" destId="{B47816C0-6288-4FE1-BDE8-B2E3CC3CB2BA}" srcOrd="0" destOrd="0" presId="urn:microsoft.com/office/officeart/2005/8/layout/hierarchy2"/>
    <dgm:cxn modelId="{97ABC062-A6F6-4C02-8184-EC4404838E89}" srcId="{93A67429-2355-459D-B738-5260D6364F3D}" destId="{C5814D18-03BD-4C96-99D9-A2574063460E}" srcOrd="0" destOrd="0" parTransId="{FE91F5E5-1794-409E-8084-17B9A173198E}" sibTransId="{50F98776-A63D-426B-AEE6-492656E96335}"/>
    <dgm:cxn modelId="{14AE75DF-8F39-4FE6-B103-B8DE26010DE6}" srcId="{C5814D18-03BD-4C96-99D9-A2574063460E}" destId="{AD824EA1-49B1-40CD-8E11-DB598AA29DD4}" srcOrd="0" destOrd="0" parTransId="{9C09B2EC-86BD-4AC0-A4FD-726391C4224F}" sibTransId="{D3FA6EB0-AA47-4DB7-99AD-4F07D81AE618}"/>
    <dgm:cxn modelId="{1191A065-39AD-4789-8F16-E4BE2136D2DB}" srcId="{AD824EA1-49B1-40CD-8E11-DB598AA29DD4}" destId="{DDFE47EF-1526-47C9-9AF2-DC409F010B2A}" srcOrd="0" destOrd="0" parTransId="{BBB4BB47-C66E-4063-9087-C47E8C516D7C}" sibTransId="{8714B50E-4559-4B53-A367-6A7390C8C28D}"/>
    <dgm:cxn modelId="{49AE4B06-E2AE-48D6-BC62-2DF68F33F0F0}" type="presOf" srcId="{C5814D18-03BD-4C96-99D9-A2574063460E}" destId="{BDCB9A17-E48E-401D-B8E5-39E4084AA73E}" srcOrd="0" destOrd="0" presId="urn:microsoft.com/office/officeart/2005/8/layout/hierarchy2"/>
    <dgm:cxn modelId="{5DE6DEEC-8074-4CC6-8DAB-338F8D54E916}" type="presOf" srcId="{AD824EA1-49B1-40CD-8E11-DB598AA29DD4}" destId="{B49FBD7B-C29E-4DA4-821B-321FD1C1F4BA}" srcOrd="0" destOrd="0" presId="urn:microsoft.com/office/officeart/2005/8/layout/hierarchy2"/>
    <dgm:cxn modelId="{DDE608E7-1F43-4CE7-AF89-29893D5D8947}" type="presOf" srcId="{9C09B2EC-86BD-4AC0-A4FD-726391C4224F}" destId="{E956A915-3975-4506-AEE6-2DACC1232A47}" srcOrd="1" destOrd="0" presId="urn:microsoft.com/office/officeart/2005/8/layout/hierarchy2"/>
    <dgm:cxn modelId="{8384E75D-7F19-42CB-A843-D51AA4BAA922}" srcId="{AD824EA1-49B1-40CD-8E11-DB598AA29DD4}" destId="{6576AA84-184B-48D7-9435-50A17623C6D5}" srcOrd="1" destOrd="0" parTransId="{54C2C90A-1C9E-4D17-A9FC-4F4FA8E05354}" sibTransId="{C87E0952-F534-4E9F-8BFD-B2CD9CF6A1D7}"/>
    <dgm:cxn modelId="{858C5A8F-4092-41DA-BEBE-30FDACCC7A51}" type="presOf" srcId="{BC4672A3-B80D-4F1E-A1CE-99119D5374CA}" destId="{33693AC5-5F66-4ED6-9E14-CB89CA1898F8}" srcOrd="0" destOrd="0" presId="urn:microsoft.com/office/officeart/2005/8/layout/hierarchy2"/>
    <dgm:cxn modelId="{3593240F-97F5-4F7E-B307-E9F0A8F39246}" srcId="{C5814D18-03BD-4C96-99D9-A2574063460E}" destId="{03CF234B-162F-4515-AEDB-B597508DA565}" srcOrd="1" destOrd="0" parTransId="{BC4672A3-B80D-4F1E-A1CE-99119D5374CA}" sibTransId="{A7445542-A86D-46FE-89C0-B4D339F4538C}"/>
    <dgm:cxn modelId="{E028DDFA-28F0-4E9F-9E68-5E0AE03226DC}" type="presOf" srcId="{6576AA84-184B-48D7-9435-50A17623C6D5}" destId="{799D56EE-9279-499C-88C8-0126D7BCAD86}" srcOrd="0" destOrd="0" presId="urn:microsoft.com/office/officeart/2005/8/layout/hierarchy2"/>
    <dgm:cxn modelId="{776C12F1-C780-4F3B-AFB9-77146F87FC73}" type="presOf" srcId="{54C2C90A-1C9E-4D17-A9FC-4F4FA8E05354}" destId="{061AD766-BAF2-45BD-941C-C588EBFA8C58}" srcOrd="1" destOrd="0" presId="urn:microsoft.com/office/officeart/2005/8/layout/hierarchy2"/>
    <dgm:cxn modelId="{63976828-07B7-4D2D-8384-154596983DF9}" type="presOf" srcId="{93A67429-2355-459D-B738-5260D6364F3D}" destId="{BDDCB64E-63ED-458B-8069-3F996C833E6B}" srcOrd="0" destOrd="0" presId="urn:microsoft.com/office/officeart/2005/8/layout/hierarchy2"/>
    <dgm:cxn modelId="{7D12A95E-EFB7-43CF-887E-D1B4831CE71C}" type="presOf" srcId="{03CF234B-162F-4515-AEDB-B597508DA565}" destId="{C53171BF-D19A-443D-BDC6-DFD5F2486D43}" srcOrd="0" destOrd="0" presId="urn:microsoft.com/office/officeart/2005/8/layout/hierarchy2"/>
    <dgm:cxn modelId="{05BBEC0E-2892-4398-AF38-D0650B24282C}" type="presOf" srcId="{54C2C90A-1C9E-4D17-A9FC-4F4FA8E05354}" destId="{C4E563E4-C780-42ED-B01E-6B83FA0CB32B}" srcOrd="0" destOrd="0" presId="urn:microsoft.com/office/officeart/2005/8/layout/hierarchy2"/>
    <dgm:cxn modelId="{90F4A1BE-2B6F-45A2-AF6E-FE513893AA9D}" type="presOf" srcId="{BC4672A3-B80D-4F1E-A1CE-99119D5374CA}" destId="{4EE55290-7217-402F-9A78-2C084E0DB307}" srcOrd="1" destOrd="0" presId="urn:microsoft.com/office/officeart/2005/8/layout/hierarchy2"/>
    <dgm:cxn modelId="{CC27405F-26B8-49CC-99D4-C6A27A77F8BA}" type="presOf" srcId="{BBB4BB47-C66E-4063-9087-C47E8C516D7C}" destId="{523276A7-9ACC-41B5-9F6F-1D8F70E404A1}" srcOrd="0" destOrd="0" presId="urn:microsoft.com/office/officeart/2005/8/layout/hierarchy2"/>
    <dgm:cxn modelId="{E1B03D0C-B835-43CD-B787-877ACB98C0C9}" type="presOf" srcId="{BBB4BB47-C66E-4063-9087-C47E8C516D7C}" destId="{02E0528E-CFE7-469B-AEEE-23C7993BEFA6}" srcOrd="1" destOrd="0" presId="urn:microsoft.com/office/officeart/2005/8/layout/hierarchy2"/>
    <dgm:cxn modelId="{A0324250-E231-4511-A80D-8447A5EAAC08}" type="presParOf" srcId="{BDDCB64E-63ED-458B-8069-3F996C833E6B}" destId="{024BD45A-B78F-415A-A679-FEB88D04120F}" srcOrd="0" destOrd="0" presId="urn:microsoft.com/office/officeart/2005/8/layout/hierarchy2"/>
    <dgm:cxn modelId="{EB2F76A9-5608-4569-8236-0C6E0E527F47}" type="presParOf" srcId="{024BD45A-B78F-415A-A679-FEB88D04120F}" destId="{BDCB9A17-E48E-401D-B8E5-39E4084AA73E}" srcOrd="0" destOrd="0" presId="urn:microsoft.com/office/officeart/2005/8/layout/hierarchy2"/>
    <dgm:cxn modelId="{A9F3F366-4B5D-477A-A979-53D10093E79C}" type="presParOf" srcId="{024BD45A-B78F-415A-A679-FEB88D04120F}" destId="{584CA314-2673-461C-91BE-352CD564B05E}" srcOrd="1" destOrd="0" presId="urn:microsoft.com/office/officeart/2005/8/layout/hierarchy2"/>
    <dgm:cxn modelId="{9C545C1A-4145-4E55-8D04-0D88A77875AD}" type="presParOf" srcId="{584CA314-2673-461C-91BE-352CD564B05E}" destId="{925FA07A-3EF5-4636-B8C1-0B6C3A683121}" srcOrd="0" destOrd="0" presId="urn:microsoft.com/office/officeart/2005/8/layout/hierarchy2"/>
    <dgm:cxn modelId="{B19E47B0-BD0C-4A57-A5FD-99C3AB7815A7}" type="presParOf" srcId="{925FA07A-3EF5-4636-B8C1-0B6C3A683121}" destId="{E956A915-3975-4506-AEE6-2DACC1232A47}" srcOrd="0" destOrd="0" presId="urn:microsoft.com/office/officeart/2005/8/layout/hierarchy2"/>
    <dgm:cxn modelId="{671EFA76-5F6F-49E9-A21A-C16E244F09DE}" type="presParOf" srcId="{584CA314-2673-461C-91BE-352CD564B05E}" destId="{6C881ACA-A45E-4073-8CA9-8A91910FF9BB}" srcOrd="1" destOrd="0" presId="urn:microsoft.com/office/officeart/2005/8/layout/hierarchy2"/>
    <dgm:cxn modelId="{A6750675-D0C0-4298-9B6C-772C189511D8}" type="presParOf" srcId="{6C881ACA-A45E-4073-8CA9-8A91910FF9BB}" destId="{B49FBD7B-C29E-4DA4-821B-321FD1C1F4BA}" srcOrd="0" destOrd="0" presId="urn:microsoft.com/office/officeart/2005/8/layout/hierarchy2"/>
    <dgm:cxn modelId="{A558B8E9-7B61-44FC-AF45-C21E772344D1}" type="presParOf" srcId="{6C881ACA-A45E-4073-8CA9-8A91910FF9BB}" destId="{B1F28C0B-87C2-4402-9875-35548E8C9E22}" srcOrd="1" destOrd="0" presId="urn:microsoft.com/office/officeart/2005/8/layout/hierarchy2"/>
    <dgm:cxn modelId="{7F46CFF6-DBD5-4378-A106-F52ACD0392F4}" type="presParOf" srcId="{B1F28C0B-87C2-4402-9875-35548E8C9E22}" destId="{523276A7-9ACC-41B5-9F6F-1D8F70E404A1}" srcOrd="0" destOrd="0" presId="urn:microsoft.com/office/officeart/2005/8/layout/hierarchy2"/>
    <dgm:cxn modelId="{529AB170-FB6E-4226-AC20-3BD3B99D2C2A}" type="presParOf" srcId="{523276A7-9ACC-41B5-9F6F-1D8F70E404A1}" destId="{02E0528E-CFE7-469B-AEEE-23C7993BEFA6}" srcOrd="0" destOrd="0" presId="urn:microsoft.com/office/officeart/2005/8/layout/hierarchy2"/>
    <dgm:cxn modelId="{20A01391-666E-4ABD-BC76-CD7D58841B8F}" type="presParOf" srcId="{B1F28C0B-87C2-4402-9875-35548E8C9E22}" destId="{E9599448-2619-4486-9B6F-AAB9B8410BBE}" srcOrd="1" destOrd="0" presId="urn:microsoft.com/office/officeart/2005/8/layout/hierarchy2"/>
    <dgm:cxn modelId="{05D05C7F-9315-4C3A-8FCB-A1CC68CAD7BA}" type="presParOf" srcId="{E9599448-2619-4486-9B6F-AAB9B8410BBE}" destId="{B47816C0-6288-4FE1-BDE8-B2E3CC3CB2BA}" srcOrd="0" destOrd="0" presId="urn:microsoft.com/office/officeart/2005/8/layout/hierarchy2"/>
    <dgm:cxn modelId="{AA8B9EF4-0115-4D00-84A6-AE8F13507BAF}" type="presParOf" srcId="{E9599448-2619-4486-9B6F-AAB9B8410BBE}" destId="{CF5240E6-890C-4FED-A77A-FE739F99C2A8}" srcOrd="1" destOrd="0" presId="urn:microsoft.com/office/officeart/2005/8/layout/hierarchy2"/>
    <dgm:cxn modelId="{FCFADCA6-A269-4ED6-B8F3-EC50C830A6B8}" type="presParOf" srcId="{B1F28C0B-87C2-4402-9875-35548E8C9E22}" destId="{C4E563E4-C780-42ED-B01E-6B83FA0CB32B}" srcOrd="2" destOrd="0" presId="urn:microsoft.com/office/officeart/2005/8/layout/hierarchy2"/>
    <dgm:cxn modelId="{16E68C6C-56B7-4E9B-94F9-19100727B334}" type="presParOf" srcId="{C4E563E4-C780-42ED-B01E-6B83FA0CB32B}" destId="{061AD766-BAF2-45BD-941C-C588EBFA8C58}" srcOrd="0" destOrd="0" presId="urn:microsoft.com/office/officeart/2005/8/layout/hierarchy2"/>
    <dgm:cxn modelId="{F3ED4639-41CD-4F0A-95C5-DE8C9BE768C2}" type="presParOf" srcId="{B1F28C0B-87C2-4402-9875-35548E8C9E22}" destId="{F40ABA5F-153C-4CB4-A215-D457D3E35B7F}" srcOrd="3" destOrd="0" presId="urn:microsoft.com/office/officeart/2005/8/layout/hierarchy2"/>
    <dgm:cxn modelId="{CAE63FB9-191A-4248-85EF-22B4A8E25309}" type="presParOf" srcId="{F40ABA5F-153C-4CB4-A215-D457D3E35B7F}" destId="{799D56EE-9279-499C-88C8-0126D7BCAD86}" srcOrd="0" destOrd="0" presId="urn:microsoft.com/office/officeart/2005/8/layout/hierarchy2"/>
    <dgm:cxn modelId="{21F1A0E3-EF24-44A6-B4BC-4965B96329C1}" type="presParOf" srcId="{F40ABA5F-153C-4CB4-A215-D457D3E35B7F}" destId="{4FF32F12-F3B3-497E-99A6-06FAA9A87E57}" srcOrd="1" destOrd="0" presId="urn:microsoft.com/office/officeart/2005/8/layout/hierarchy2"/>
    <dgm:cxn modelId="{5A469CBC-5838-4524-A3DF-0C188054A84E}" type="presParOf" srcId="{584CA314-2673-461C-91BE-352CD564B05E}" destId="{33693AC5-5F66-4ED6-9E14-CB89CA1898F8}" srcOrd="2" destOrd="0" presId="urn:microsoft.com/office/officeart/2005/8/layout/hierarchy2"/>
    <dgm:cxn modelId="{B92D9B70-25B3-4A47-A60A-F149260F5668}" type="presParOf" srcId="{33693AC5-5F66-4ED6-9E14-CB89CA1898F8}" destId="{4EE55290-7217-402F-9A78-2C084E0DB307}" srcOrd="0" destOrd="0" presId="urn:microsoft.com/office/officeart/2005/8/layout/hierarchy2"/>
    <dgm:cxn modelId="{C190F599-0EA9-4B5F-8794-0A41B23097CB}" type="presParOf" srcId="{584CA314-2673-461C-91BE-352CD564B05E}" destId="{B0617869-2395-49CE-899C-DA5D62D18350}" srcOrd="3" destOrd="0" presId="urn:microsoft.com/office/officeart/2005/8/layout/hierarchy2"/>
    <dgm:cxn modelId="{EA3C9D8E-AF66-4BA6-83BB-95726A23B1C1}" type="presParOf" srcId="{B0617869-2395-49CE-899C-DA5D62D18350}" destId="{C53171BF-D19A-443D-BDC6-DFD5F2486D43}" srcOrd="0" destOrd="0" presId="urn:microsoft.com/office/officeart/2005/8/layout/hierarchy2"/>
    <dgm:cxn modelId="{134B43EE-986A-4F90-96A5-6CC38F541A67}" type="presParOf" srcId="{B0617869-2395-49CE-899C-DA5D62D18350}" destId="{650FF632-B1B0-483E-80EB-48E4886764F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B9A17-E48E-401D-B8E5-39E4084AA73E}">
      <dsp:nvSpPr>
        <dsp:cNvPr id="0" name=""/>
        <dsp:cNvSpPr/>
      </dsp:nvSpPr>
      <dsp:spPr>
        <a:xfrm>
          <a:off x="686" y="2023396"/>
          <a:ext cx="2256521" cy="112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err="1" smtClean="0"/>
            <a:t>CTV</a:t>
          </a:r>
          <a:endParaRPr lang="cs-CZ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smtClean="0"/>
            <a:t>(celková tělesná voda)</a:t>
          </a:r>
          <a:endParaRPr lang="cs-CZ" sz="2100" kern="1200" dirty="0"/>
        </a:p>
      </dsp:txBody>
      <dsp:txXfrm>
        <a:off x="33732" y="2056442"/>
        <a:ext cx="2190429" cy="1062168"/>
      </dsp:txXfrm>
    </dsp:sp>
    <dsp:sp modelId="{925FA07A-3EF5-4636-B8C1-0B6C3A683121}">
      <dsp:nvSpPr>
        <dsp:cNvPr id="0" name=""/>
        <dsp:cNvSpPr/>
      </dsp:nvSpPr>
      <dsp:spPr>
        <a:xfrm rot="19457599">
          <a:off x="2152728" y="2240717"/>
          <a:ext cx="1111565" cy="44868"/>
        </a:xfrm>
        <a:custGeom>
          <a:avLst/>
          <a:gdLst/>
          <a:ahLst/>
          <a:cxnLst/>
          <a:rect l="0" t="0" r="0" b="0"/>
          <a:pathLst>
            <a:path>
              <a:moveTo>
                <a:pt x="0" y="22434"/>
              </a:moveTo>
              <a:lnTo>
                <a:pt x="1111565" y="2243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2680722" y="2235362"/>
        <a:ext cx="55578" cy="55578"/>
      </dsp:txXfrm>
    </dsp:sp>
    <dsp:sp modelId="{B49FBD7B-C29E-4DA4-821B-321FD1C1F4BA}">
      <dsp:nvSpPr>
        <dsp:cNvPr id="0" name=""/>
        <dsp:cNvSpPr/>
      </dsp:nvSpPr>
      <dsp:spPr>
        <a:xfrm>
          <a:off x="3159815" y="1374646"/>
          <a:ext cx="2256521" cy="112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err="1" smtClean="0"/>
            <a:t>ECT</a:t>
          </a:r>
          <a:r>
            <a:rPr lang="cs-CZ" sz="2100" kern="1200" dirty="0" smtClean="0"/>
            <a:t> </a:t>
          </a:r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smtClean="0"/>
            <a:t>(extracelulární tekutina)</a:t>
          </a:r>
          <a:endParaRPr lang="cs-CZ" sz="2100" kern="1200" dirty="0"/>
        </a:p>
      </dsp:txBody>
      <dsp:txXfrm>
        <a:off x="3192861" y="1407692"/>
        <a:ext cx="2190429" cy="1062168"/>
      </dsp:txXfrm>
    </dsp:sp>
    <dsp:sp modelId="{523276A7-9ACC-41B5-9F6F-1D8F70E404A1}">
      <dsp:nvSpPr>
        <dsp:cNvPr id="0" name=""/>
        <dsp:cNvSpPr/>
      </dsp:nvSpPr>
      <dsp:spPr>
        <a:xfrm rot="19380333">
          <a:off x="5302501" y="1576070"/>
          <a:ext cx="1130964" cy="44868"/>
        </a:xfrm>
        <a:custGeom>
          <a:avLst/>
          <a:gdLst/>
          <a:ahLst/>
          <a:cxnLst/>
          <a:rect l="0" t="0" r="0" b="0"/>
          <a:pathLst>
            <a:path>
              <a:moveTo>
                <a:pt x="0" y="22434"/>
              </a:moveTo>
              <a:lnTo>
                <a:pt x="1130964" y="2243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5839710" y="1570230"/>
        <a:ext cx="56548" cy="56548"/>
      </dsp:txXfrm>
    </dsp:sp>
    <dsp:sp modelId="{B47816C0-6288-4FE1-BDE8-B2E3CC3CB2BA}">
      <dsp:nvSpPr>
        <dsp:cNvPr id="0" name=""/>
        <dsp:cNvSpPr/>
      </dsp:nvSpPr>
      <dsp:spPr>
        <a:xfrm>
          <a:off x="6319631" y="694102"/>
          <a:ext cx="2256521" cy="112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smtClean="0"/>
            <a:t>Intersticiální tekutina</a:t>
          </a:r>
        </a:p>
      </dsp:txBody>
      <dsp:txXfrm>
        <a:off x="6352677" y="727148"/>
        <a:ext cx="2190429" cy="1062168"/>
      </dsp:txXfrm>
    </dsp:sp>
    <dsp:sp modelId="{C4E563E4-C780-42ED-B01E-6B83FA0CB32B}">
      <dsp:nvSpPr>
        <dsp:cNvPr id="0" name=""/>
        <dsp:cNvSpPr/>
      </dsp:nvSpPr>
      <dsp:spPr>
        <a:xfrm rot="2142401">
          <a:off x="5311858" y="2240717"/>
          <a:ext cx="1111565" cy="44868"/>
        </a:xfrm>
        <a:custGeom>
          <a:avLst/>
          <a:gdLst/>
          <a:ahLst/>
          <a:cxnLst/>
          <a:rect l="0" t="0" r="0" b="0"/>
          <a:pathLst>
            <a:path>
              <a:moveTo>
                <a:pt x="0" y="22434"/>
              </a:moveTo>
              <a:lnTo>
                <a:pt x="1111565" y="22434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5839852" y="2235362"/>
        <a:ext cx="55578" cy="55578"/>
      </dsp:txXfrm>
    </dsp:sp>
    <dsp:sp modelId="{799D56EE-9279-499C-88C8-0126D7BCAD86}">
      <dsp:nvSpPr>
        <dsp:cNvPr id="0" name=""/>
        <dsp:cNvSpPr/>
      </dsp:nvSpPr>
      <dsp:spPr>
        <a:xfrm>
          <a:off x="6318945" y="2023396"/>
          <a:ext cx="2256521" cy="112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smtClean="0"/>
            <a:t>Intravaskulární tekutina</a:t>
          </a:r>
          <a:endParaRPr lang="cs-CZ" sz="2100" kern="1200" dirty="0"/>
        </a:p>
      </dsp:txBody>
      <dsp:txXfrm>
        <a:off x="6351991" y="2056442"/>
        <a:ext cx="2190429" cy="1062168"/>
      </dsp:txXfrm>
    </dsp:sp>
    <dsp:sp modelId="{33693AC5-5F66-4ED6-9E14-CB89CA1898F8}">
      <dsp:nvSpPr>
        <dsp:cNvPr id="0" name=""/>
        <dsp:cNvSpPr/>
      </dsp:nvSpPr>
      <dsp:spPr>
        <a:xfrm rot="2142401">
          <a:off x="2152728" y="2889467"/>
          <a:ext cx="1111565" cy="44868"/>
        </a:xfrm>
        <a:custGeom>
          <a:avLst/>
          <a:gdLst/>
          <a:ahLst/>
          <a:cxnLst/>
          <a:rect l="0" t="0" r="0" b="0"/>
          <a:pathLst>
            <a:path>
              <a:moveTo>
                <a:pt x="0" y="22434"/>
              </a:moveTo>
              <a:lnTo>
                <a:pt x="1111565" y="2243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/>
        </a:p>
      </dsp:txBody>
      <dsp:txXfrm>
        <a:off x="2680722" y="2884112"/>
        <a:ext cx="55578" cy="55578"/>
      </dsp:txXfrm>
    </dsp:sp>
    <dsp:sp modelId="{C53171BF-D19A-443D-BDC6-DFD5F2486D43}">
      <dsp:nvSpPr>
        <dsp:cNvPr id="0" name=""/>
        <dsp:cNvSpPr/>
      </dsp:nvSpPr>
      <dsp:spPr>
        <a:xfrm>
          <a:off x="3159815" y="2672145"/>
          <a:ext cx="2256521" cy="11282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err="1" smtClean="0"/>
            <a:t>ICT</a:t>
          </a:r>
          <a:endParaRPr lang="cs-CZ" sz="2100" kern="1200" dirty="0" smtClean="0"/>
        </a:p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100" kern="1200" dirty="0" smtClean="0"/>
            <a:t>(intracelulární tekutina)</a:t>
          </a:r>
          <a:endParaRPr lang="cs-CZ" sz="2100" kern="1200" dirty="0"/>
        </a:p>
      </dsp:txBody>
      <dsp:txXfrm>
        <a:off x="3192861" y="2705191"/>
        <a:ext cx="2190429" cy="10621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21B888EA-EE95-45EE-8D0C-477774B9AB4F}" type="datetimeFigureOut">
              <a:rPr lang="cs-CZ" smtClean="0"/>
              <a:pPr/>
              <a:t>23.9.2022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BA7FB10F-8B40-451B-AAD4-C1E2E8163767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32" name="Obdélník 31"/>
          <p:cNvSpPr/>
          <p:nvPr/>
        </p:nvSpPr>
        <p:spPr>
          <a:xfrm>
            <a:off x="0" y="-1"/>
            <a:ext cx="427736" cy="7558942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39" name="Obdélník 38"/>
          <p:cNvSpPr/>
          <p:nvPr/>
        </p:nvSpPr>
        <p:spPr>
          <a:xfrm>
            <a:off x="362011" y="750415"/>
            <a:ext cx="53467" cy="403352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 dirty="0"/>
          </a:p>
        </p:txBody>
      </p:sp>
      <p:sp>
        <p:nvSpPr>
          <p:cNvPr id="40" name="Obdélník 39"/>
          <p:cNvSpPr/>
          <p:nvPr/>
        </p:nvSpPr>
        <p:spPr>
          <a:xfrm>
            <a:off x="314666" y="750415"/>
            <a:ext cx="32080" cy="403352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 dirty="0"/>
          </a:p>
        </p:txBody>
      </p:sp>
      <p:sp>
        <p:nvSpPr>
          <p:cNvPr id="41" name="Obdélník 40"/>
          <p:cNvSpPr/>
          <p:nvPr/>
        </p:nvSpPr>
        <p:spPr>
          <a:xfrm>
            <a:off x="292385" y="750415"/>
            <a:ext cx="10693" cy="403352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42" name="Obdélník 41"/>
          <p:cNvSpPr/>
          <p:nvPr/>
        </p:nvSpPr>
        <p:spPr>
          <a:xfrm>
            <a:off x="259346" y="750415"/>
            <a:ext cx="10693" cy="403352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1069340" y="4789805"/>
            <a:ext cx="9089390" cy="1357551"/>
          </a:xfrm>
        </p:spPr>
        <p:txBody>
          <a:bodyPr/>
          <a:lstStyle>
            <a:lvl1pPr marR="10084" algn="l">
              <a:defRPr sz="4411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069340" y="4404187"/>
            <a:ext cx="9089390" cy="385618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206">
                <a:solidFill>
                  <a:schemeClr val="tx1"/>
                </a:solidFill>
              </a:defRPr>
            </a:lvl1pPr>
            <a:lvl2pPr marL="504200" indent="0" algn="ctr">
              <a:buNone/>
            </a:lvl2pPr>
            <a:lvl3pPr marL="1008400" indent="0" algn="ctr">
              <a:buNone/>
            </a:lvl3pPr>
            <a:lvl4pPr marL="1512600" indent="0" algn="ctr">
              <a:buNone/>
            </a:lvl4pPr>
            <a:lvl5pPr marL="2016801" indent="0" algn="ctr">
              <a:buNone/>
            </a:lvl5pPr>
            <a:lvl6pPr marL="2521001" indent="0" algn="ctr">
              <a:buNone/>
            </a:lvl6pPr>
            <a:lvl7pPr marL="3025201" indent="0" algn="ctr">
              <a:buNone/>
            </a:lvl7pPr>
            <a:lvl8pPr marL="3529401" indent="0" algn="ctr">
              <a:buNone/>
            </a:lvl8pPr>
            <a:lvl9pPr marL="4033601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56" name="Obdélník 55"/>
          <p:cNvSpPr/>
          <p:nvPr/>
        </p:nvSpPr>
        <p:spPr>
          <a:xfrm>
            <a:off x="298549" y="5566154"/>
            <a:ext cx="85547" cy="1865503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65" name="Obdélník 64"/>
          <p:cNvSpPr/>
          <p:nvPr/>
        </p:nvSpPr>
        <p:spPr>
          <a:xfrm>
            <a:off x="298549" y="5289825"/>
            <a:ext cx="85547" cy="252095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66" name="Obdélník 65"/>
          <p:cNvSpPr/>
          <p:nvPr/>
        </p:nvSpPr>
        <p:spPr>
          <a:xfrm>
            <a:off x="298549" y="5114336"/>
            <a:ext cx="85547" cy="151257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/>
          </a:p>
        </p:txBody>
      </p:sp>
      <p:sp>
        <p:nvSpPr>
          <p:cNvPr id="67" name="Obdélník 66"/>
          <p:cNvSpPr/>
          <p:nvPr/>
        </p:nvSpPr>
        <p:spPr>
          <a:xfrm>
            <a:off x="298549" y="5009433"/>
            <a:ext cx="85547" cy="806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985" dirty="0"/>
          </a:p>
        </p:txBody>
      </p:sp>
    </p:spTree>
    <p:extLst>
      <p:ext uri="{BB962C8B-B14F-4D97-AF65-F5344CB8AC3E}">
        <p14:creationId xmlns:p14="http://schemas.microsoft.com/office/powerpoint/2010/main" val="255127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9/23/2022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11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media4.m4a"/><Relationship Id="rId7" Type="http://schemas.openxmlformats.org/officeDocument/2006/relationships/image" Target="../media/image14.png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5.m4a"/><Relationship Id="rId7" Type="http://schemas.openxmlformats.org/officeDocument/2006/relationships/diagramQuickStyle" Target="../diagrams/quickStyle1.xml"/><Relationship Id="rId2" Type="http://schemas.microsoft.com/office/2007/relationships/media" Target="../media/media5.m4a"/><Relationship Id="rId1" Type="http://schemas.openxmlformats.org/officeDocument/2006/relationships/tags" Target="../tags/tag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3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7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2" Type="http://schemas.microsoft.com/office/2007/relationships/media" Target="../media/media25.m4a"/><Relationship Id="rId1" Type="http://schemas.openxmlformats.org/officeDocument/2006/relationships/tags" Target="../tags/tag9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media27.m4a"/><Relationship Id="rId7" Type="http://schemas.openxmlformats.org/officeDocument/2006/relationships/image" Target="../media/image27.png"/><Relationship Id="rId2" Type="http://schemas.microsoft.com/office/2007/relationships/media" Target="../media/media27.m4a"/><Relationship Id="rId1" Type="http://schemas.openxmlformats.org/officeDocument/2006/relationships/tags" Target="../tags/tag10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7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469900" y="3629025"/>
            <a:ext cx="960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Metabolizmus vody, poruchy hydratace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320264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MUDr. Pavel Brož, Ph.D.</a:t>
            </a:r>
            <a:endParaRPr lang="cs-CZ" sz="2400" dirty="0"/>
          </a:p>
        </p:txBody>
      </p:sp>
      <p:pic>
        <p:nvPicPr>
          <p:cNvPr id="21" name="Zvuk 2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1942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96850" y="6409584"/>
            <a:ext cx="8571230" cy="385618"/>
          </a:xfrm>
        </p:spPr>
        <p:txBody>
          <a:bodyPr/>
          <a:lstStyle/>
          <a:p>
            <a:pPr algn="r"/>
            <a:r>
              <a:rPr lang="cs-CZ" dirty="0" smtClean="0"/>
              <a:t>Pavel Brož</a:t>
            </a:r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1775" y="438599"/>
            <a:ext cx="4220716" cy="2612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36559" y="457790"/>
            <a:ext cx="3993750" cy="2843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0422" y="3739012"/>
            <a:ext cx="4661409" cy="3148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08700" y="3476625"/>
            <a:ext cx="4004432" cy="3781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3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4"/>
    </mc:Choice>
    <mc:Fallback xmlns="">
      <p:transition spd="slow" advTm="3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Metabolismus 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0"/>
            <a:ext cx="8571230" cy="4911499"/>
          </a:xfrm>
        </p:spPr>
        <p:txBody>
          <a:bodyPr>
            <a:normAutofit/>
          </a:bodyPr>
          <a:lstStyle/>
          <a:p>
            <a:r>
              <a:rPr lang="cs-CZ" dirty="0" smtClean="0"/>
              <a:t>Celková tělesná voda – 55-60</a:t>
            </a:r>
            <a:r>
              <a:rPr lang="en-US" dirty="0" smtClean="0"/>
              <a:t>% </a:t>
            </a:r>
            <a:r>
              <a:rPr lang="cs-CZ" dirty="0" smtClean="0"/>
              <a:t>hmotnosti dospělého člověka (muž 60</a:t>
            </a:r>
            <a:r>
              <a:rPr lang="en-US" dirty="0" smtClean="0"/>
              <a:t>%</a:t>
            </a:r>
            <a:r>
              <a:rPr lang="cs-CZ" dirty="0" smtClean="0"/>
              <a:t>, žena 50</a:t>
            </a:r>
            <a:r>
              <a:rPr lang="en-US" dirty="0" smtClean="0"/>
              <a:t>%</a:t>
            </a:r>
            <a:r>
              <a:rPr lang="cs-CZ" dirty="0" smtClean="0"/>
              <a:t>, novorozenec 77</a:t>
            </a:r>
            <a:r>
              <a:rPr lang="en-US" dirty="0" smtClean="0"/>
              <a:t>%</a:t>
            </a:r>
            <a:r>
              <a:rPr lang="cs-CZ" dirty="0" smtClean="0"/>
              <a:t>)</a:t>
            </a:r>
          </a:p>
          <a:p>
            <a:endParaRPr lang="cs-CZ" dirty="0" smtClean="0"/>
          </a:p>
          <a:p>
            <a:r>
              <a:rPr lang="cs-CZ" dirty="0" err="1" smtClean="0"/>
              <a:t>CTV</a:t>
            </a:r>
            <a:endParaRPr lang="cs-CZ" dirty="0" smtClean="0"/>
          </a:p>
          <a:p>
            <a:pPr lvl="1"/>
            <a:r>
              <a:rPr lang="cs-CZ" dirty="0" smtClean="0"/>
              <a:t>2/3 intracelulární</a:t>
            </a:r>
          </a:p>
          <a:p>
            <a:pPr lvl="1"/>
            <a:r>
              <a:rPr lang="cs-CZ" dirty="0" smtClean="0"/>
              <a:t>1/3 extracelulární - „vnitřní moře</a:t>
            </a:r>
            <a:r>
              <a:rPr lang="en-US" dirty="0" smtClean="0"/>
              <a:t>”</a:t>
            </a:r>
            <a:r>
              <a:rPr lang="cs-CZ" dirty="0" smtClean="0"/>
              <a:t> – zdroj O</a:t>
            </a:r>
            <a:r>
              <a:rPr lang="cs-CZ" baseline="-25000" dirty="0" smtClean="0"/>
              <a:t>2</a:t>
            </a:r>
            <a:r>
              <a:rPr lang="cs-CZ" dirty="0" smtClean="0"/>
              <a:t> a živin, vylučování  odpadních produktů metabolismu</a:t>
            </a:r>
          </a:p>
          <a:p>
            <a:pPr lvl="2"/>
            <a:r>
              <a:rPr lang="cs-CZ" dirty="0" smtClean="0"/>
              <a:t>25</a:t>
            </a:r>
            <a:r>
              <a:rPr lang="en-US" dirty="0" smtClean="0"/>
              <a:t>%</a:t>
            </a:r>
            <a:r>
              <a:rPr lang="cs-CZ" dirty="0" smtClean="0"/>
              <a:t> v cévách – součástí plazmy, současně s krevními elementy naplňuje cévní systém</a:t>
            </a:r>
          </a:p>
          <a:p>
            <a:pPr lvl="2"/>
            <a:r>
              <a:rPr lang="cs-CZ" dirty="0" smtClean="0"/>
              <a:t>75</a:t>
            </a:r>
            <a:r>
              <a:rPr lang="en-US" dirty="0" smtClean="0"/>
              <a:t>%</a:t>
            </a:r>
            <a:r>
              <a:rPr lang="cs-CZ" dirty="0" smtClean="0"/>
              <a:t> mimo cévy – omývá buňky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38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521"/>
    </mc:Choice>
    <mc:Fallback xmlns="">
      <p:transition spd="slow" advTm="335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Metabolismus 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17441" y="1796205"/>
            <a:ext cx="8571230" cy="1499065"/>
          </a:xfrm>
        </p:spPr>
        <p:txBody>
          <a:bodyPr/>
          <a:lstStyle/>
          <a:p>
            <a:r>
              <a:rPr lang="cs-CZ" sz="2647" dirty="0" err="1"/>
              <a:t>Transcelulární</a:t>
            </a:r>
            <a:r>
              <a:rPr lang="cs-CZ" sz="2647" dirty="0"/>
              <a:t> tekutina (tekutina v moč. cestách, GIT, v tělesných dutinách - třetí prostor - pleurální, </a:t>
            </a:r>
            <a:r>
              <a:rPr lang="cs-CZ" sz="2647" dirty="0" err="1"/>
              <a:t>perikardiální</a:t>
            </a:r>
            <a:r>
              <a:rPr lang="cs-CZ" sz="2647" dirty="0"/>
              <a:t> dutina, otoky…významné při chorobných stavech). </a:t>
            </a:r>
          </a:p>
          <a:p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8623" y="3781425"/>
            <a:ext cx="3255762" cy="3156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14386" y="3146155"/>
            <a:ext cx="3899267" cy="3009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58424" y="5290193"/>
            <a:ext cx="3235219" cy="1995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611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30"/>
    </mc:Choice>
    <mc:Fallback xmlns="">
      <p:transition spd="slow" advTm="312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1296850" y="1160934"/>
          <a:ext cx="8576153" cy="4526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2170348" y="4893149"/>
            <a:ext cx="623889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60</a:t>
            </a:r>
            <a:r>
              <a:rPr lang="en-US" sz="1985" dirty="0">
                <a:solidFill>
                  <a:srgbClr val="FF0000"/>
                </a:solidFill>
              </a:rPr>
              <a:t>%</a:t>
            </a:r>
            <a:endParaRPr lang="cs-CZ" sz="1985" dirty="0">
              <a:solidFill>
                <a:srgbClr val="FF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267291" y="2113840"/>
            <a:ext cx="665383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20</a:t>
            </a:r>
            <a:r>
              <a:rPr lang="en-US" sz="1985" dirty="0">
                <a:solidFill>
                  <a:srgbClr val="FF0000"/>
                </a:solidFill>
              </a:rPr>
              <a:t>%</a:t>
            </a:r>
            <a:endParaRPr lang="cs-CZ" sz="1985" dirty="0">
              <a:solidFill>
                <a:srgbClr val="FF0000"/>
              </a:solidFill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5267292" y="5131376"/>
            <a:ext cx="623889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40</a:t>
            </a:r>
            <a:r>
              <a:rPr lang="en-US" sz="1985" dirty="0">
                <a:solidFill>
                  <a:srgbClr val="FF0000"/>
                </a:solidFill>
              </a:rPr>
              <a:t>%</a:t>
            </a:r>
            <a:endParaRPr lang="cs-CZ" sz="1985" dirty="0">
              <a:solidFill>
                <a:srgbClr val="FF0000"/>
              </a:solidFill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8602462" y="1399161"/>
            <a:ext cx="623889" cy="3978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15</a:t>
            </a:r>
            <a:r>
              <a:rPr lang="en-US" sz="1985" dirty="0">
                <a:solidFill>
                  <a:srgbClr val="FF0000"/>
                </a:solidFill>
              </a:rPr>
              <a:t>%</a:t>
            </a:r>
            <a:endParaRPr lang="cs-CZ" sz="1985" dirty="0">
              <a:solidFill>
                <a:srgbClr val="FF0000"/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8523053" y="4416696"/>
            <a:ext cx="530681" cy="397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985" dirty="0">
                <a:solidFill>
                  <a:srgbClr val="FF0000"/>
                </a:solidFill>
              </a:rPr>
              <a:t>5</a:t>
            </a:r>
            <a:r>
              <a:rPr lang="en-US" sz="1985" dirty="0">
                <a:solidFill>
                  <a:srgbClr val="FF0000"/>
                </a:solidFill>
              </a:rPr>
              <a:t>%</a:t>
            </a:r>
            <a:endParaRPr lang="cs-CZ" sz="1985" dirty="0">
              <a:solidFill>
                <a:srgbClr val="FF0000"/>
              </a:solidFill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7808374" y="5210784"/>
            <a:ext cx="2255068" cy="1127534"/>
            <a:chOff x="8390904" y="1852705"/>
            <a:chExt cx="2044898" cy="1022449"/>
          </a:xfrm>
        </p:grpSpPr>
        <p:sp>
          <p:nvSpPr>
            <p:cNvPr id="11" name="Zaoblený obdélník 10"/>
            <p:cNvSpPr/>
            <p:nvPr/>
          </p:nvSpPr>
          <p:spPr>
            <a:xfrm>
              <a:off x="8390904" y="1852705"/>
              <a:ext cx="2044898" cy="102244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5400000" scaled="0"/>
            </a:gra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Zaoblený obdélník 4"/>
            <p:cNvSpPr/>
            <p:nvPr/>
          </p:nvSpPr>
          <p:spPr>
            <a:xfrm>
              <a:off x="8390904" y="1852705"/>
              <a:ext cx="1985004" cy="96255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305" tIns="13305" rIns="13305" bIns="13305" numCol="1" spcCol="1270" anchor="ctr" anchorCtr="0">
              <a:noAutofit/>
            </a:bodyPr>
            <a:lstStyle/>
            <a:p>
              <a:pPr algn="ctr" defTabSz="93137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s-CZ" sz="2095" dirty="0"/>
                <a:t>Ascites, edém, ileus…</a:t>
              </a:r>
            </a:p>
          </p:txBody>
        </p:sp>
      </p:grp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724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25"/>
    </mc:Choice>
    <mc:Fallback xmlns="">
      <p:transition spd="slow" advTm="126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081525"/>
            <a:ext cx="8571230" cy="3385542"/>
          </a:xfrm>
        </p:spPr>
        <p:txBody>
          <a:bodyPr/>
          <a:lstStyle/>
          <a:p>
            <a:r>
              <a:rPr lang="cs-CZ" sz="2200" dirty="0" err="1" smtClean="0"/>
              <a:t>Gibbsova</a:t>
            </a:r>
            <a:r>
              <a:rPr lang="cs-CZ" sz="2200" dirty="0" smtClean="0"/>
              <a:t>-</a:t>
            </a:r>
            <a:r>
              <a:rPr lang="cs-CZ" sz="2200" dirty="0" err="1" smtClean="0"/>
              <a:t>Donnanova</a:t>
            </a:r>
            <a:r>
              <a:rPr lang="cs-CZ" sz="2200" dirty="0" smtClean="0"/>
              <a:t> rovnováha </a:t>
            </a:r>
          </a:p>
          <a:p>
            <a:pPr lvl="1"/>
            <a:r>
              <a:rPr lang="cs-CZ" sz="2200" dirty="0" smtClean="0"/>
              <a:t>V </a:t>
            </a:r>
            <a:r>
              <a:rPr lang="cs-CZ" sz="2200" dirty="0" err="1" smtClean="0"/>
              <a:t>intersticiu</a:t>
            </a:r>
            <a:r>
              <a:rPr lang="cs-CZ" sz="2200" dirty="0" smtClean="0"/>
              <a:t> je více iontů Cl</a:t>
            </a:r>
            <a:r>
              <a:rPr lang="cs-CZ" sz="2200" baseline="30000" dirty="0" smtClean="0"/>
              <a:t>-</a:t>
            </a:r>
            <a:r>
              <a:rPr lang="cs-CZ" sz="2200" dirty="0" smtClean="0"/>
              <a:t>, v intracelulárním prostoru je více bílkovin (negativní náboj); oba prostory odděleny semipermeabilní membránou nepropustnou pro velké molekuly, ale propustnou pro malé molekuly a ionty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Iontové pumpy</a:t>
            </a:r>
          </a:p>
          <a:p>
            <a:pPr lvl="1"/>
            <a:r>
              <a:rPr lang="cs-CZ" sz="2200" dirty="0" smtClean="0">
                <a:solidFill>
                  <a:srgbClr val="FF0000"/>
                </a:solidFill>
              </a:rPr>
              <a:t>Součásti buněčných membrán, čerpání iontů proti koncentračnímu gradientu</a:t>
            </a:r>
          </a:p>
          <a:p>
            <a:pPr lvl="2"/>
            <a:r>
              <a:rPr lang="cs-CZ" sz="2200" dirty="0" smtClean="0">
                <a:solidFill>
                  <a:srgbClr val="FF0000"/>
                </a:solidFill>
              </a:rPr>
              <a:t>Na</a:t>
            </a:r>
            <a:r>
              <a:rPr lang="cs-CZ" sz="2200" baseline="30000" dirty="0" smtClean="0">
                <a:solidFill>
                  <a:srgbClr val="FF0000"/>
                </a:solidFill>
              </a:rPr>
              <a:t>+</a:t>
            </a:r>
            <a:r>
              <a:rPr lang="cs-CZ" sz="2200" dirty="0" smtClean="0">
                <a:solidFill>
                  <a:srgbClr val="FF0000"/>
                </a:solidFill>
              </a:rPr>
              <a:t>-K</a:t>
            </a:r>
            <a:r>
              <a:rPr lang="cs-CZ" sz="2200" baseline="30000" dirty="0" smtClean="0">
                <a:solidFill>
                  <a:srgbClr val="FF0000"/>
                </a:solidFill>
              </a:rPr>
              <a:t>+</a:t>
            </a:r>
            <a:r>
              <a:rPr lang="cs-CZ" sz="2200" dirty="0" smtClean="0">
                <a:solidFill>
                  <a:srgbClr val="FF0000"/>
                </a:solidFill>
              </a:rPr>
              <a:t>-</a:t>
            </a:r>
            <a:r>
              <a:rPr lang="cs-CZ" sz="2200" dirty="0" err="1" smtClean="0">
                <a:solidFill>
                  <a:srgbClr val="FF0000"/>
                </a:solidFill>
              </a:rPr>
              <a:t>ATPáza</a:t>
            </a:r>
            <a:r>
              <a:rPr lang="cs-CZ" sz="2200" dirty="0" smtClean="0">
                <a:solidFill>
                  <a:srgbClr val="FF0000"/>
                </a:solidFill>
              </a:rPr>
              <a:t>, Na</a:t>
            </a:r>
            <a:r>
              <a:rPr lang="cs-CZ" sz="2200" baseline="30000" dirty="0" smtClean="0">
                <a:solidFill>
                  <a:srgbClr val="FF0000"/>
                </a:solidFill>
              </a:rPr>
              <a:t>+</a:t>
            </a:r>
            <a:r>
              <a:rPr lang="cs-CZ" sz="2200" dirty="0" smtClean="0">
                <a:solidFill>
                  <a:srgbClr val="FF0000"/>
                </a:solidFill>
              </a:rPr>
              <a:t>-</a:t>
            </a:r>
            <a:r>
              <a:rPr lang="cs-CZ" sz="2200" dirty="0" err="1" smtClean="0">
                <a:solidFill>
                  <a:srgbClr val="FF0000"/>
                </a:solidFill>
              </a:rPr>
              <a:t>Ca</a:t>
            </a:r>
            <a:r>
              <a:rPr lang="cs-CZ" sz="2200" baseline="30000" dirty="0" err="1" smtClean="0">
                <a:solidFill>
                  <a:srgbClr val="FF0000"/>
                </a:solidFill>
              </a:rPr>
              <a:t>2</a:t>
            </a:r>
            <a:r>
              <a:rPr lang="cs-CZ" sz="2200" baseline="30000" dirty="0" smtClean="0">
                <a:solidFill>
                  <a:srgbClr val="FF0000"/>
                </a:solidFill>
              </a:rPr>
              <a:t>+</a:t>
            </a:r>
            <a:r>
              <a:rPr lang="cs-CZ" sz="2200" dirty="0" smtClean="0">
                <a:solidFill>
                  <a:srgbClr val="FF0000"/>
                </a:solidFill>
              </a:rPr>
              <a:t>-</a:t>
            </a:r>
            <a:r>
              <a:rPr lang="cs-CZ" sz="2200" dirty="0" err="1" smtClean="0">
                <a:solidFill>
                  <a:srgbClr val="FF0000"/>
                </a:solidFill>
              </a:rPr>
              <a:t>ATPáza</a:t>
            </a:r>
            <a:endParaRPr lang="cs-CZ" sz="2200" dirty="0" smtClean="0">
              <a:solidFill>
                <a:srgbClr val="FF0000"/>
              </a:solidFill>
            </a:endParaRPr>
          </a:p>
          <a:p>
            <a:pPr lvl="1"/>
            <a:endParaRPr lang="cs-CZ" sz="2200" dirty="0"/>
          </a:p>
        </p:txBody>
      </p: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4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41"/>
    </mc:Choice>
    <mc:Fallback xmlns="">
      <p:transition spd="slow" advTm="518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1138032" y="1002117"/>
          <a:ext cx="8655560" cy="5240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3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3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3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27093">
                <a:tc>
                  <a:txBody>
                    <a:bodyPr/>
                    <a:lstStyle/>
                    <a:p>
                      <a:endParaRPr lang="cs-CZ" sz="2000" dirty="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b="1" dirty="0" smtClean="0"/>
                        <a:t>plazma</a:t>
                      </a:r>
                      <a:r>
                        <a:rPr lang="cs-CZ" sz="2000" b="1" dirty="0"/>
                        <a:t/>
                      </a:r>
                      <a:br>
                        <a:rPr lang="cs-CZ" sz="2000" b="1" dirty="0"/>
                      </a:br>
                      <a:r>
                        <a:rPr lang="cs-CZ" sz="2000" b="1" dirty="0" err="1"/>
                        <a:t>mmol</a:t>
                      </a:r>
                      <a:r>
                        <a:rPr lang="cs-CZ" sz="2000" b="1" dirty="0"/>
                        <a:t>/l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b="1" dirty="0"/>
                        <a:t>intersticiální tekutina</a:t>
                      </a:r>
                      <a:br>
                        <a:rPr lang="cs-CZ" sz="2000" b="1" dirty="0"/>
                      </a:br>
                      <a:r>
                        <a:rPr lang="cs-CZ" sz="2000" b="1" dirty="0" err="1"/>
                        <a:t>mmol</a:t>
                      </a:r>
                      <a:r>
                        <a:rPr lang="cs-CZ" sz="2000" b="1" dirty="0"/>
                        <a:t>/l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b="1" dirty="0"/>
                        <a:t>intracelulární tekutina</a:t>
                      </a:r>
                      <a:br>
                        <a:rPr lang="cs-CZ" sz="2000" b="1" dirty="0"/>
                      </a:br>
                      <a:r>
                        <a:rPr lang="cs-CZ" sz="2000" b="1" dirty="0" err="1"/>
                        <a:t>mmol</a:t>
                      </a:r>
                      <a:r>
                        <a:rPr lang="cs-CZ" sz="2000" b="1" dirty="0"/>
                        <a:t>/l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 dirty="0"/>
                        <a:t>Na</a:t>
                      </a:r>
                      <a:r>
                        <a:rPr lang="cs-CZ" sz="2000" baseline="30000" dirty="0"/>
                        <a:t>+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141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143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10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/>
                        <a:t>K</a:t>
                      </a:r>
                      <a:r>
                        <a:rPr lang="cs-CZ" sz="2000" baseline="30000"/>
                        <a:t>+</a:t>
                      </a:r>
                      <a:endParaRPr lang="cs-CZ" sz="200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4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4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155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/>
                        <a:t>Ca</a:t>
                      </a:r>
                      <a:r>
                        <a:rPr lang="cs-CZ" sz="2000" baseline="30000"/>
                        <a:t>2+</a:t>
                      </a:r>
                      <a:endParaRPr lang="cs-CZ" sz="200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2.5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1.3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&lt;0.001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/>
                        <a:t>Mg</a:t>
                      </a:r>
                      <a:r>
                        <a:rPr lang="cs-CZ" sz="2000" baseline="30000"/>
                        <a:t>2+</a:t>
                      </a:r>
                      <a:endParaRPr lang="cs-CZ" sz="200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1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0.7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15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/>
                        <a:t>Cl</a:t>
                      </a:r>
                      <a:r>
                        <a:rPr lang="cs-CZ" sz="2000" baseline="30000"/>
                        <a:t>-</a:t>
                      </a:r>
                      <a:endParaRPr lang="cs-CZ" sz="200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103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115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8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/>
                        <a:t>HCO</a:t>
                      </a:r>
                      <a:r>
                        <a:rPr lang="cs-CZ" sz="2000" baseline="-25000"/>
                        <a:t>3</a:t>
                      </a:r>
                      <a:r>
                        <a:rPr lang="cs-CZ" sz="2000" baseline="30000"/>
                        <a:t>-</a:t>
                      </a:r>
                      <a:endParaRPr lang="cs-CZ" sz="200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25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28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10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 dirty="0"/>
                        <a:t>H</a:t>
                      </a:r>
                      <a:r>
                        <a:rPr lang="cs-CZ" sz="2000" baseline="-25000" dirty="0"/>
                        <a:t>2</a:t>
                      </a:r>
                      <a:r>
                        <a:rPr lang="cs-CZ" sz="2000" dirty="0"/>
                        <a:t>PO</a:t>
                      </a:r>
                      <a:r>
                        <a:rPr lang="cs-CZ" sz="2000" baseline="-25000" dirty="0"/>
                        <a:t>4</a:t>
                      </a:r>
                      <a:r>
                        <a:rPr lang="cs-CZ" sz="2000" baseline="30000" dirty="0"/>
                        <a:t>-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1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65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 dirty="0" smtClean="0"/>
                        <a:t>proteiny</a:t>
                      </a:r>
                      <a:endParaRPr lang="cs-CZ" sz="2000" dirty="0"/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17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1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47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7099">
                <a:tc>
                  <a:txBody>
                    <a:bodyPr/>
                    <a:lstStyle/>
                    <a:p>
                      <a:r>
                        <a:rPr lang="cs-CZ" sz="2000"/>
                        <a:t>pH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7.4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/>
                        <a:t>7.4</a:t>
                      </a:r>
                    </a:p>
                  </a:txBody>
                  <a:tcPr marL="100838" marR="100838" marT="50419" marB="50419" anchor="ctr"/>
                </a:tc>
                <a:tc>
                  <a:txBody>
                    <a:bodyPr/>
                    <a:lstStyle/>
                    <a:p>
                      <a:r>
                        <a:rPr lang="cs-CZ" sz="2000" dirty="0"/>
                        <a:t>7.4</a:t>
                      </a:r>
                    </a:p>
                  </a:txBody>
                  <a:tcPr marL="100838" marR="100838" marT="50419" marB="50419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Elipsa 2"/>
          <p:cNvSpPr/>
          <p:nvPr/>
        </p:nvSpPr>
        <p:spPr>
          <a:xfrm>
            <a:off x="3043844" y="2510884"/>
            <a:ext cx="5638026" cy="635271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5" name="Elipsa 4"/>
          <p:cNvSpPr/>
          <p:nvPr/>
        </p:nvSpPr>
        <p:spPr>
          <a:xfrm>
            <a:off x="3043844" y="1955022"/>
            <a:ext cx="5638026" cy="635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6" name="Elipsa 5"/>
          <p:cNvSpPr/>
          <p:nvPr/>
        </p:nvSpPr>
        <p:spPr>
          <a:xfrm>
            <a:off x="3067853" y="5232257"/>
            <a:ext cx="5638026" cy="63527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sp>
        <p:nvSpPr>
          <p:cNvPr id="7" name="Elipsa 6"/>
          <p:cNvSpPr/>
          <p:nvPr/>
        </p:nvSpPr>
        <p:spPr>
          <a:xfrm>
            <a:off x="3202662" y="3860834"/>
            <a:ext cx="5638026" cy="635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8978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24"/>
    </mc:Choice>
    <mc:Fallback xmlns="">
      <p:transition spd="slow" advTm="41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Metabolismus vody	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 smtClean="0">
                <a:solidFill>
                  <a:srgbClr val="FF0000"/>
                </a:solidFill>
              </a:rPr>
              <a:t>Příjem vody</a:t>
            </a:r>
          </a:p>
          <a:p>
            <a:pPr lvl="1"/>
            <a:r>
              <a:rPr lang="cs-CZ" sz="2000" dirty="0" smtClean="0"/>
              <a:t>Též brát v úvahu i infuze, </a:t>
            </a:r>
            <a:r>
              <a:rPr lang="cs-CZ" sz="2000" dirty="0" err="1" smtClean="0"/>
              <a:t>nebulizace</a:t>
            </a:r>
            <a:r>
              <a:rPr lang="cs-CZ" sz="2000" dirty="0" smtClean="0"/>
              <a:t>…</a:t>
            </a:r>
          </a:p>
          <a:p>
            <a:pPr lvl="1"/>
            <a:endParaRPr lang="cs-CZ" sz="2000" dirty="0" smtClean="0"/>
          </a:p>
          <a:p>
            <a:r>
              <a:rPr lang="cs-CZ" sz="2000" dirty="0" smtClean="0">
                <a:solidFill>
                  <a:srgbClr val="FF0000"/>
                </a:solidFill>
              </a:rPr>
              <a:t>Výdej vody</a:t>
            </a:r>
          </a:p>
          <a:p>
            <a:pPr lvl="1"/>
            <a:r>
              <a:rPr lang="cs-CZ" sz="2000" dirty="0" smtClean="0"/>
              <a:t>Diuréza, pocení, krvácení, ztráty stolicí, sekrece z ran, popáleniny,odsávání, tělesná teplota</a:t>
            </a:r>
          </a:p>
          <a:p>
            <a:pPr lvl="1"/>
            <a:r>
              <a:rPr lang="cs-CZ" sz="2000" dirty="0" smtClean="0"/>
              <a:t>Složení vydaných tekutin – složení moče u různých chorobných stavů, ztráty tekutin při popáleninách apod.</a:t>
            </a:r>
          </a:p>
          <a:p>
            <a:pPr lvl="1"/>
            <a:r>
              <a:rPr lang="cs-CZ" sz="2000" dirty="0" smtClean="0"/>
              <a:t>Únik vody do třetího prostoru</a:t>
            </a:r>
          </a:p>
          <a:p>
            <a:endParaRPr lang="cs-CZ" sz="2000" dirty="0" smtClean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59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54"/>
    </mc:Choice>
    <mc:Fallback xmlns="">
      <p:transition spd="slow" advTm="366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96850" y="922708"/>
            <a:ext cx="8639232" cy="1086195"/>
          </a:xfrm>
        </p:spPr>
        <p:txBody>
          <a:bodyPr/>
          <a:lstStyle/>
          <a:p>
            <a:r>
              <a:rPr lang="cs-CZ" sz="3529" dirty="0"/>
              <a:t>Metabolismus vody</a:t>
            </a:r>
            <a:br>
              <a:rPr lang="cs-CZ" sz="3529" dirty="0"/>
            </a:br>
            <a:endParaRPr lang="cs-CZ" sz="3529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1217441" y="2669702"/>
          <a:ext cx="8730048" cy="2503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2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2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26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Times New Roman"/>
                          <a:cs typeface="Times New Roman"/>
                        </a:rPr>
                        <a:t>Příjem tekutin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ml/den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Times New Roman"/>
                          <a:cs typeface="Times New Roman"/>
                        </a:rPr>
                        <a:t>výdej tekutin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ml/den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5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voda v nápojích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voda v potravě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>
                          <a:latin typeface="Times New Roman"/>
                          <a:ea typeface="Times New Roman"/>
                          <a:cs typeface="Times New Roman"/>
                        </a:rPr>
                        <a:t>metabolická voda</a:t>
                      </a: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1 500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   600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   400</a:t>
                      </a: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moč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voda ve stolici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 err="1">
                          <a:latin typeface="Times New Roman"/>
                          <a:ea typeface="Times New Roman"/>
                          <a:cs typeface="Times New Roman"/>
                        </a:rPr>
                        <a:t>insenzibilní</a:t>
                      </a: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 perspirace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vydýchaná voda</a:t>
                      </a: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1 500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     50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   500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dirty="0">
                          <a:latin typeface="Times New Roman"/>
                          <a:ea typeface="Times New Roman"/>
                          <a:cs typeface="Times New Roman"/>
                        </a:rPr>
                        <a:t>   450</a:t>
                      </a:r>
                    </a:p>
                  </a:txBody>
                  <a:tcPr marL="49018" marR="4901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2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i="1">
                          <a:latin typeface="Times New Roman"/>
                          <a:ea typeface="Times New Roman"/>
                          <a:cs typeface="Times New Roman"/>
                        </a:rPr>
                        <a:t>celkový příjem</a:t>
                      </a:r>
                      <a:endParaRPr lang="cs-CZ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Times New Roman"/>
                          <a:cs typeface="Times New Roman"/>
                        </a:rPr>
                        <a:t>2 500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i="1">
                          <a:latin typeface="Times New Roman"/>
                          <a:ea typeface="Times New Roman"/>
                          <a:cs typeface="Times New Roman"/>
                        </a:rPr>
                        <a:t>celkový výdej</a:t>
                      </a:r>
                      <a:endParaRPr lang="cs-CZ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Times New Roman"/>
                          <a:ea typeface="Times New Roman"/>
                          <a:cs typeface="Times New Roman"/>
                        </a:rPr>
                        <a:t>2 500</a:t>
                      </a:r>
                      <a:endParaRPr lang="cs-CZ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9018" marR="4901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8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23"/>
    </mc:Choice>
    <mc:Fallback xmlns="">
      <p:transition spd="slow" advTm="138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Řízení metabolismu 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4" y="2028825"/>
            <a:ext cx="8571230" cy="5291975"/>
          </a:xfrm>
        </p:spPr>
        <p:txBody>
          <a:bodyPr>
            <a:normAutofit/>
          </a:bodyPr>
          <a:lstStyle/>
          <a:p>
            <a:r>
              <a:rPr lang="cs-CZ" sz="2000" dirty="0" smtClean="0"/>
              <a:t>Příjem – pocit žízně se dostavuje při poklesu váhy o více jak 2</a:t>
            </a:r>
            <a:r>
              <a:rPr lang="en-US" sz="2000" dirty="0" smtClean="0"/>
              <a:t>%</a:t>
            </a:r>
            <a:endParaRPr lang="cs-CZ" sz="2000" dirty="0" smtClean="0"/>
          </a:p>
          <a:p>
            <a:pPr lvl="1"/>
            <a:r>
              <a:rPr lang="cs-CZ" sz="2000" dirty="0" smtClean="0"/>
              <a:t>Centrum žízně v předním </a:t>
            </a:r>
            <a:r>
              <a:rPr lang="cs-CZ" sz="2000" dirty="0" err="1" smtClean="0"/>
              <a:t>hypothalamu</a:t>
            </a:r>
            <a:endParaRPr lang="cs-CZ" sz="2000" dirty="0" smtClean="0"/>
          </a:p>
          <a:p>
            <a:pPr lvl="1"/>
            <a:r>
              <a:rPr lang="cs-CZ" sz="2000" dirty="0" smtClean="0"/>
              <a:t>Změna objemu buněk v důsledku změny </a:t>
            </a:r>
            <a:r>
              <a:rPr lang="cs-CZ" sz="2000" dirty="0" err="1" smtClean="0"/>
              <a:t>osmolality</a:t>
            </a:r>
            <a:r>
              <a:rPr lang="cs-CZ" sz="2000" dirty="0" smtClean="0"/>
              <a:t> ECT</a:t>
            </a:r>
          </a:p>
          <a:p>
            <a:pPr lvl="1"/>
            <a:r>
              <a:rPr lang="cs-CZ" sz="2000" dirty="0" smtClean="0"/>
              <a:t>Příčiny </a:t>
            </a:r>
            <a:r>
              <a:rPr lang="en-US" sz="2000" dirty="0" smtClean="0"/>
              <a:t> </a:t>
            </a:r>
            <a:endParaRPr lang="cs-CZ" sz="2000" dirty="0" smtClean="0"/>
          </a:p>
          <a:p>
            <a:pPr lvl="2"/>
            <a:r>
              <a:rPr lang="cs-CZ" sz="2000" dirty="0" smtClean="0"/>
              <a:t>Relativní </a:t>
            </a:r>
            <a:r>
              <a:rPr lang="cs-CZ" sz="2000" dirty="0" err="1" smtClean="0"/>
              <a:t>heperosmolalita</a:t>
            </a:r>
            <a:r>
              <a:rPr lang="cs-CZ" sz="2000" dirty="0" smtClean="0"/>
              <a:t> při ztrátě čisté vody</a:t>
            </a:r>
          </a:p>
          <a:p>
            <a:pPr lvl="2"/>
            <a:r>
              <a:rPr lang="cs-CZ" sz="2000" dirty="0" smtClean="0"/>
              <a:t>Snížený objem krve</a:t>
            </a:r>
          </a:p>
          <a:p>
            <a:pPr lvl="2"/>
            <a:r>
              <a:rPr lang="cs-CZ" sz="2000" dirty="0" smtClean="0"/>
              <a:t>Polydipsie – zvýšený pocit žízně v důsledku ztráty tekutin </a:t>
            </a:r>
            <a:r>
              <a:rPr lang="cs-CZ" sz="2000" dirty="0" err="1" smtClean="0"/>
              <a:t>event</a:t>
            </a:r>
            <a:r>
              <a:rPr lang="cs-CZ" sz="2000" dirty="0" smtClean="0"/>
              <a:t>. </a:t>
            </a:r>
            <a:r>
              <a:rPr lang="cs-CZ" sz="2000" dirty="0" err="1" smtClean="0"/>
              <a:t>hyperosmolality</a:t>
            </a:r>
            <a:r>
              <a:rPr lang="cs-CZ" sz="2000" dirty="0" smtClean="0"/>
              <a:t> (DM) x psychogenní polydipsie</a:t>
            </a:r>
          </a:p>
          <a:p>
            <a:pPr lvl="2"/>
            <a:r>
              <a:rPr lang="cs-CZ" sz="2000" dirty="0" smtClean="0"/>
              <a:t>Těžká </a:t>
            </a:r>
            <a:r>
              <a:rPr lang="cs-CZ" sz="2000" dirty="0" err="1" smtClean="0"/>
              <a:t>hypokalémie</a:t>
            </a:r>
            <a:r>
              <a:rPr lang="cs-CZ" sz="2000" dirty="0" smtClean="0"/>
              <a:t> (snížená schopnost ledvin koncentrovat moč)</a:t>
            </a:r>
          </a:p>
          <a:p>
            <a:pPr lvl="2"/>
            <a:endParaRPr lang="cs-CZ" sz="2000" dirty="0" smtClean="0"/>
          </a:p>
          <a:p>
            <a:pPr lvl="2"/>
            <a:endParaRPr lang="cs-CZ" sz="2000" dirty="0" smtClean="0"/>
          </a:p>
          <a:p>
            <a:pPr lvl="1">
              <a:buNone/>
            </a:pPr>
            <a:endParaRPr lang="cs-CZ" sz="2000" dirty="0" smtClean="0"/>
          </a:p>
          <a:p>
            <a:endParaRPr lang="cs-CZ" sz="2000" dirty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52512" y="208028"/>
            <a:ext cx="2929538" cy="2265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9723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80"/>
    </mc:Choice>
    <mc:Fallback xmlns="">
      <p:transition spd="slow" advTm="40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Řízení metabolismu 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0"/>
            <a:ext cx="8798049" cy="5595980"/>
          </a:xfrm>
        </p:spPr>
        <p:txBody>
          <a:bodyPr>
            <a:normAutofit/>
          </a:bodyPr>
          <a:lstStyle/>
          <a:p>
            <a:r>
              <a:rPr lang="cs-CZ" sz="2000" dirty="0" smtClean="0"/>
              <a:t>Výdej</a:t>
            </a:r>
          </a:p>
          <a:p>
            <a:pPr lvl="1"/>
            <a:r>
              <a:rPr lang="cs-CZ" sz="2000" dirty="0" smtClean="0"/>
              <a:t>Renální koncentrační mechanismy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/>
              <a:t>Řízeno </a:t>
            </a:r>
            <a:r>
              <a:rPr lang="cs-CZ" sz="2000" dirty="0" smtClean="0">
                <a:solidFill>
                  <a:srgbClr val="FF0000"/>
                </a:solidFill>
              </a:rPr>
              <a:t>ADH</a:t>
            </a:r>
            <a:r>
              <a:rPr lang="cs-CZ" sz="2000" dirty="0" smtClean="0"/>
              <a:t> (antidiuretický hormon – ADH) – v zadním laloku hypofýzy, působí v distálním tubulu a sběrném kanálku – zpětné vstřebávání vody</a:t>
            </a:r>
          </a:p>
          <a:p>
            <a:pPr lvl="2"/>
            <a:r>
              <a:rPr lang="cs-CZ" sz="2000" dirty="0" smtClean="0"/>
              <a:t>Zvýšená sekrece  ADH při zvýšení </a:t>
            </a:r>
            <a:r>
              <a:rPr lang="cs-CZ" sz="2000" dirty="0" err="1" smtClean="0"/>
              <a:t>osmolality</a:t>
            </a:r>
            <a:r>
              <a:rPr lang="cs-CZ" sz="2000" dirty="0" smtClean="0"/>
              <a:t> ECT v </a:t>
            </a:r>
            <a:r>
              <a:rPr lang="cs-CZ" sz="2000" dirty="0" err="1" smtClean="0"/>
              <a:t>hypothalamu</a:t>
            </a:r>
            <a:r>
              <a:rPr lang="cs-CZ" sz="2000" dirty="0" smtClean="0"/>
              <a:t>, receptory ve velkých žilách, srdečních síních a sinus </a:t>
            </a:r>
            <a:r>
              <a:rPr lang="cs-CZ" sz="2000" dirty="0" err="1" smtClean="0"/>
              <a:t>caroticus</a:t>
            </a:r>
            <a:r>
              <a:rPr lang="cs-CZ" sz="2000" dirty="0" smtClean="0"/>
              <a:t>, stres, nikotin</a:t>
            </a:r>
          </a:p>
          <a:p>
            <a:pPr lvl="2"/>
            <a:r>
              <a:rPr lang="cs-CZ" sz="2000" dirty="0" smtClean="0"/>
              <a:t>Alkohol inhibuje výdej ADH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smtClean="0">
                <a:solidFill>
                  <a:srgbClr val="FF0000"/>
                </a:solidFill>
              </a:rPr>
              <a:t>Aldosteron</a:t>
            </a:r>
            <a:r>
              <a:rPr lang="cs-CZ" sz="2000" dirty="0" smtClean="0"/>
              <a:t> – hormon kůry nadledvin, v distálním tubulu a sběracím kanálku vyvolává zpětnou resorpci Na</a:t>
            </a:r>
            <a:r>
              <a:rPr lang="cs-CZ" sz="2000" baseline="30000" dirty="0" smtClean="0"/>
              <a:t>+ </a:t>
            </a:r>
            <a:r>
              <a:rPr lang="cs-CZ" sz="2000" dirty="0" smtClean="0"/>
              <a:t>a tím i vody (systém RAA)</a:t>
            </a:r>
          </a:p>
          <a:p>
            <a:pPr lvl="1"/>
            <a:endParaRPr lang="cs-CZ" sz="2000" dirty="0" smtClean="0"/>
          </a:p>
          <a:p>
            <a:pPr lvl="1"/>
            <a:r>
              <a:rPr lang="cs-CZ" sz="2000" dirty="0" err="1" smtClean="0">
                <a:solidFill>
                  <a:srgbClr val="FF0000"/>
                </a:solidFill>
              </a:rPr>
              <a:t>Natriuretické</a:t>
            </a:r>
            <a:r>
              <a:rPr lang="cs-CZ" sz="2000" dirty="0" smtClean="0">
                <a:solidFill>
                  <a:srgbClr val="FF0000"/>
                </a:solidFill>
              </a:rPr>
              <a:t> peptidy</a:t>
            </a:r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96650" y="287437"/>
            <a:ext cx="3335171" cy="258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77"/>
    </mc:Choice>
    <mc:Fallback xmlns="">
      <p:transition spd="slow" advTm="581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</p:spPr>
        <p:txBody>
          <a:bodyPr/>
          <a:lstStyle/>
          <a:p>
            <a:r>
              <a:rPr lang="cs-CZ" dirty="0" smtClean="0"/>
              <a:t>Renin-</a:t>
            </a:r>
            <a:r>
              <a:rPr lang="cs-CZ" dirty="0" err="1" smtClean="0"/>
              <a:t>angiotenzin</a:t>
            </a:r>
            <a:r>
              <a:rPr lang="cs-CZ" dirty="0" smtClean="0"/>
              <a:t>-aldosteron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7708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95"/>
    </mc:Choice>
    <mc:Fallback xmlns="">
      <p:transition spd="slow" advTm="36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Somatické vyšetření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538883"/>
          </a:xfrm>
        </p:spPr>
        <p:txBody>
          <a:bodyPr/>
          <a:lstStyle/>
          <a:p>
            <a:r>
              <a:rPr lang="cs-CZ" sz="2000" dirty="0" smtClean="0"/>
              <a:t>Turgor kůže, stav sliznic, tonus </a:t>
            </a:r>
            <a:r>
              <a:rPr lang="cs-CZ" sz="2000" dirty="0" err="1" smtClean="0"/>
              <a:t>bulbů</a:t>
            </a:r>
            <a:endParaRPr lang="cs-CZ" sz="2000" dirty="0" smtClean="0"/>
          </a:p>
          <a:p>
            <a:r>
              <a:rPr lang="cs-CZ" sz="2000" dirty="0" smtClean="0"/>
              <a:t>Náplň krčních žil, centrální žilní tlak</a:t>
            </a:r>
          </a:p>
          <a:p>
            <a:r>
              <a:rPr lang="cs-CZ" sz="2000" dirty="0" smtClean="0"/>
              <a:t>TK, puls</a:t>
            </a:r>
          </a:p>
          <a:p>
            <a:r>
              <a:rPr lang="cs-CZ" sz="2000" dirty="0" smtClean="0"/>
              <a:t>Edémy, ascites</a:t>
            </a:r>
          </a:p>
          <a:p>
            <a:endParaRPr lang="cs-CZ" sz="2000" dirty="0" smtClean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0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22"/>
    </mc:Choice>
    <mc:Fallback xmlns="">
      <p:transition spd="slow" advTm="23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5518" y="1081525"/>
            <a:ext cx="4634352" cy="3120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0900" y="3857625"/>
            <a:ext cx="4183502" cy="2586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53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20"/>
    </mc:Choice>
    <mc:Fallback xmlns="">
      <p:transition spd="slow" advTm="7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Hodnocení diurézy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1900" y="2105025"/>
            <a:ext cx="8571230" cy="5291975"/>
          </a:xfrm>
        </p:spPr>
        <p:txBody>
          <a:bodyPr>
            <a:normAutofit/>
          </a:bodyPr>
          <a:lstStyle/>
          <a:p>
            <a:r>
              <a:rPr lang="cs-CZ" sz="2000" dirty="0" smtClean="0"/>
              <a:t>Zásadní význam pro hodnocení vnitřního prostředí</a:t>
            </a:r>
          </a:p>
          <a:p>
            <a:pPr lvl="1"/>
            <a:r>
              <a:rPr lang="cs-CZ" sz="2000" dirty="0" smtClean="0"/>
              <a:t>Oligurie - 50-500 ml/den</a:t>
            </a:r>
          </a:p>
          <a:p>
            <a:pPr lvl="1"/>
            <a:r>
              <a:rPr lang="cs-CZ" sz="2000" dirty="0" smtClean="0"/>
              <a:t>Anurie - </a:t>
            </a:r>
            <a:r>
              <a:rPr lang="en-US" sz="2000" dirty="0" smtClean="0"/>
              <a:t>&lt;</a:t>
            </a:r>
            <a:r>
              <a:rPr lang="cs-CZ" sz="2000" dirty="0" smtClean="0"/>
              <a:t>50 ml/den</a:t>
            </a:r>
          </a:p>
          <a:p>
            <a:pPr lvl="1"/>
            <a:r>
              <a:rPr lang="cs-CZ" sz="2000" dirty="0" smtClean="0"/>
              <a:t>Polyurie - </a:t>
            </a:r>
            <a:r>
              <a:rPr lang="en-US" sz="2000" dirty="0" smtClean="0"/>
              <a:t>&gt;</a:t>
            </a:r>
            <a:r>
              <a:rPr lang="cs-CZ" sz="2000" dirty="0" smtClean="0"/>
              <a:t>3000 ml/den</a:t>
            </a:r>
          </a:p>
          <a:p>
            <a:pPr lvl="2"/>
            <a:r>
              <a:rPr lang="cs-CZ" sz="2000" dirty="0" smtClean="0"/>
              <a:t>Pacienti v septických stavech, hyperkinetický metabolismus, forsírovaná diuréza, snížená koncentrační schopnost ledvin…nutno adekvátně zvýšit příjem tekutin!!!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5468" y="208028"/>
            <a:ext cx="3207028" cy="2590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557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292"/>
    </mc:Choice>
    <mc:Fallback xmlns="">
      <p:transition spd="slow" advTm="38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Laboratorní parametry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Celková bílkovina</a:t>
            </a:r>
          </a:p>
          <a:p>
            <a:r>
              <a:rPr lang="cs-CZ" sz="2200" dirty="0" smtClean="0"/>
              <a:t>Albumin</a:t>
            </a:r>
          </a:p>
          <a:p>
            <a:pPr>
              <a:buNone/>
            </a:pPr>
            <a:endParaRPr lang="cs-CZ" sz="2200" dirty="0" smtClean="0"/>
          </a:p>
          <a:p>
            <a:r>
              <a:rPr lang="cs-CZ" sz="2200" dirty="0" smtClean="0"/>
              <a:t>Urea </a:t>
            </a:r>
          </a:p>
          <a:p>
            <a:r>
              <a:rPr lang="cs-CZ" sz="2200" dirty="0" smtClean="0"/>
              <a:t>Kreatinin</a:t>
            </a:r>
          </a:p>
          <a:p>
            <a:endParaRPr lang="cs-CZ" sz="2200" dirty="0" smtClean="0"/>
          </a:p>
          <a:p>
            <a:r>
              <a:rPr lang="cs-CZ" sz="2200" dirty="0" err="1" smtClean="0"/>
              <a:t>Hb</a:t>
            </a:r>
            <a:endParaRPr lang="cs-CZ" sz="2200" dirty="0" smtClean="0"/>
          </a:p>
          <a:p>
            <a:r>
              <a:rPr lang="cs-CZ" sz="2200" dirty="0" smtClean="0"/>
              <a:t>HTK</a:t>
            </a:r>
          </a:p>
          <a:p>
            <a:endParaRPr lang="cs-CZ" sz="2200" dirty="0" smtClean="0"/>
          </a:p>
          <a:p>
            <a:r>
              <a:rPr lang="cs-CZ" sz="2200" dirty="0" err="1" smtClean="0"/>
              <a:t>Osmolalita</a:t>
            </a:r>
            <a:r>
              <a:rPr lang="cs-CZ" sz="2200" dirty="0" smtClean="0"/>
              <a:t>,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, Cl</a:t>
            </a:r>
            <a:r>
              <a:rPr lang="cs-CZ" sz="2200" baseline="30000" dirty="0" smtClean="0"/>
              <a:t>-</a:t>
            </a:r>
            <a:r>
              <a:rPr lang="cs-CZ" sz="2200" dirty="0" smtClean="0"/>
              <a:t>, K</a:t>
            </a:r>
            <a:r>
              <a:rPr lang="cs-CZ" sz="2200" baseline="30000" dirty="0" smtClean="0"/>
              <a:t>+</a:t>
            </a:r>
            <a:endParaRPr lang="cs-CZ" sz="2200" baseline="300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0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53"/>
    </mc:Choice>
    <mc:Fallback xmlns="">
      <p:transition spd="slow" advTm="379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Metabolismus</a:t>
            </a:r>
            <a:r>
              <a:rPr lang="en-US" dirty="0" smtClean="0"/>
              <a:t> sod</a:t>
            </a:r>
            <a:r>
              <a:rPr lang="cs-CZ" dirty="0" smtClean="0"/>
              <a:t>í</a:t>
            </a:r>
            <a:r>
              <a:rPr lang="en-US" dirty="0" err="1" smtClean="0"/>
              <a:t>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6259" y="2034431"/>
            <a:ext cx="8571230" cy="5212566"/>
          </a:xfrm>
        </p:spPr>
        <p:txBody>
          <a:bodyPr>
            <a:normAutofit/>
          </a:bodyPr>
          <a:lstStyle/>
          <a:p>
            <a:r>
              <a:rPr lang="cs-CZ" sz="2200" dirty="0" smtClean="0"/>
              <a:t>50</a:t>
            </a:r>
            <a:r>
              <a:rPr lang="en-US" sz="2200" dirty="0" smtClean="0"/>
              <a:t>%</a:t>
            </a:r>
            <a:r>
              <a:rPr lang="cs-CZ" sz="2200" dirty="0" smtClean="0"/>
              <a:t> v </a:t>
            </a:r>
            <a:r>
              <a:rPr lang="cs-CZ" sz="2200" dirty="0" err="1" smtClean="0"/>
              <a:t>ECT</a:t>
            </a:r>
            <a:r>
              <a:rPr lang="cs-CZ" sz="2200" dirty="0" smtClean="0"/>
              <a:t>, 40</a:t>
            </a:r>
            <a:r>
              <a:rPr lang="en-US" sz="2200" dirty="0" smtClean="0"/>
              <a:t>%</a:t>
            </a:r>
            <a:r>
              <a:rPr lang="cs-CZ" sz="2200" dirty="0" smtClean="0"/>
              <a:t> v kostech, 10</a:t>
            </a:r>
            <a:r>
              <a:rPr lang="en-US" sz="2200" dirty="0" smtClean="0"/>
              <a:t>%</a:t>
            </a:r>
            <a:r>
              <a:rPr lang="cs-CZ" sz="2200" dirty="0" smtClean="0"/>
              <a:t> v </a:t>
            </a:r>
            <a:r>
              <a:rPr lang="cs-CZ" sz="2200" dirty="0" err="1" smtClean="0"/>
              <a:t>ICT</a:t>
            </a:r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Hlavní extracelulární kation</a:t>
            </a:r>
          </a:p>
          <a:p>
            <a:r>
              <a:rPr lang="cs-CZ" sz="2200" dirty="0" smtClean="0">
                <a:solidFill>
                  <a:srgbClr val="FF0000"/>
                </a:solidFill>
              </a:rPr>
              <a:t>Největší podíl na osmotickém tlaku </a:t>
            </a:r>
            <a:r>
              <a:rPr lang="cs-CZ" sz="2200" dirty="0" err="1" smtClean="0">
                <a:solidFill>
                  <a:srgbClr val="FF0000"/>
                </a:solidFill>
              </a:rPr>
              <a:t>ECT</a:t>
            </a:r>
            <a:endParaRPr lang="cs-CZ" sz="2200" dirty="0" smtClean="0">
              <a:solidFill>
                <a:srgbClr val="FF0000"/>
              </a:solidFill>
            </a:endParaRPr>
          </a:p>
          <a:p>
            <a:r>
              <a:rPr lang="cs-CZ" sz="2200" dirty="0" smtClean="0">
                <a:solidFill>
                  <a:srgbClr val="FF0000"/>
                </a:solidFill>
              </a:rPr>
              <a:t>Váže na sebe vodu</a:t>
            </a:r>
          </a:p>
          <a:p>
            <a:r>
              <a:rPr lang="cs-CZ" sz="2200" dirty="0" smtClean="0"/>
              <a:t>Regulace metabolismu – </a:t>
            </a:r>
          </a:p>
          <a:p>
            <a:pPr lvl="1"/>
            <a:r>
              <a:rPr lang="cs-CZ" sz="2200" dirty="0" smtClean="0"/>
              <a:t>systém RAA (renin-angiotensin-aldosteron)</a:t>
            </a:r>
          </a:p>
          <a:p>
            <a:pPr lvl="1"/>
            <a:r>
              <a:rPr lang="cs-CZ" sz="2200" dirty="0" err="1" smtClean="0"/>
              <a:t>natriuretické</a:t>
            </a:r>
            <a:r>
              <a:rPr lang="cs-CZ" sz="2200" dirty="0" smtClean="0"/>
              <a:t> peptidy</a:t>
            </a:r>
          </a:p>
          <a:p>
            <a:pPr lvl="1"/>
            <a:r>
              <a:rPr lang="cs-CZ" sz="2200" dirty="0" smtClean="0"/>
              <a:t>dopamin, prostaglandiny, tonus sympatiku</a:t>
            </a:r>
          </a:p>
          <a:p>
            <a:pPr lvl="1"/>
            <a:endParaRPr lang="cs-CZ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29585" y="200025"/>
            <a:ext cx="3294906" cy="2084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bláček 4"/>
          <p:cNvSpPr/>
          <p:nvPr/>
        </p:nvSpPr>
        <p:spPr>
          <a:xfrm>
            <a:off x="7649556" y="2828519"/>
            <a:ext cx="2739044" cy="1429359"/>
          </a:xfrm>
          <a:prstGeom prst="cloudCallout">
            <a:avLst>
              <a:gd name="adj1" fmla="val -87341"/>
              <a:gd name="adj2" fmla="val -39556"/>
            </a:avLst>
          </a:prstGeom>
          <a:solidFill>
            <a:schemeClr val="accent1">
              <a:alpha val="6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985" dirty="0"/>
              <a:t>135-145 </a:t>
            </a:r>
            <a:r>
              <a:rPr lang="cs-CZ" sz="1985" dirty="0" err="1"/>
              <a:t>mmol</a:t>
            </a:r>
            <a:r>
              <a:rPr lang="cs-CZ" sz="1985" dirty="0"/>
              <a:t>/l v plazmě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362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04"/>
    </mc:Choice>
    <mc:Fallback xmlns="">
      <p:transition spd="slow" advTm="355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uild="allAtOnce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Bilance sodíku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 smtClean="0"/>
              <a:t>Příjem</a:t>
            </a:r>
          </a:p>
          <a:p>
            <a:pPr lvl="1"/>
            <a:r>
              <a:rPr lang="cs-CZ" sz="2000" dirty="0" smtClean="0"/>
              <a:t>V potravě ve formě </a:t>
            </a:r>
            <a:r>
              <a:rPr lang="cs-CZ" sz="2000" dirty="0" err="1" smtClean="0"/>
              <a:t>NaCl</a:t>
            </a:r>
            <a:r>
              <a:rPr lang="cs-CZ" sz="2000" dirty="0" smtClean="0"/>
              <a:t> </a:t>
            </a:r>
          </a:p>
          <a:p>
            <a:pPr lvl="2"/>
            <a:r>
              <a:rPr lang="cs-CZ" sz="2000" dirty="0" smtClean="0">
                <a:solidFill>
                  <a:srgbClr val="FF0000"/>
                </a:solidFill>
              </a:rPr>
              <a:t>stačí 1 g/den</a:t>
            </a:r>
            <a:endParaRPr lang="cs-CZ" sz="2000" dirty="0" smtClean="0"/>
          </a:p>
          <a:p>
            <a:r>
              <a:rPr lang="cs-CZ" sz="2000" dirty="0" smtClean="0"/>
              <a:t>Výdej</a:t>
            </a:r>
          </a:p>
          <a:p>
            <a:pPr lvl="1"/>
            <a:r>
              <a:rPr lang="cs-CZ" sz="2000" dirty="0" smtClean="0"/>
              <a:t>90</a:t>
            </a:r>
            <a:r>
              <a:rPr lang="en-US" sz="2000" dirty="0" smtClean="0"/>
              <a:t>%</a:t>
            </a:r>
            <a:r>
              <a:rPr lang="cs-CZ" sz="2000" dirty="0" smtClean="0"/>
              <a:t> močí, 10</a:t>
            </a:r>
            <a:r>
              <a:rPr lang="en-US" sz="2000" dirty="0" smtClean="0"/>
              <a:t>% </a:t>
            </a:r>
            <a:r>
              <a:rPr lang="en-US" sz="2000" dirty="0" err="1" smtClean="0"/>
              <a:t>stolice</a:t>
            </a:r>
            <a:r>
              <a:rPr lang="en-US" sz="2000" dirty="0" smtClean="0"/>
              <a:t> </a:t>
            </a:r>
            <a:r>
              <a:rPr lang="cs-CZ" sz="2000" dirty="0" smtClean="0"/>
              <a:t>+ pot</a:t>
            </a:r>
          </a:p>
          <a:p>
            <a:pPr lvl="1"/>
            <a:r>
              <a:rPr lang="cs-CZ" sz="2000" dirty="0" smtClean="0"/>
              <a:t>k retenci Na dochází až při GF </a:t>
            </a:r>
            <a:r>
              <a:rPr lang="en-US" sz="2000" dirty="0" smtClean="0"/>
              <a:t>&lt;</a:t>
            </a:r>
            <a:r>
              <a:rPr lang="cs-CZ" sz="2000" dirty="0" smtClean="0"/>
              <a:t> 0,5 ml/s, kompenzováno zvýšením FE</a:t>
            </a:r>
          </a:p>
          <a:p>
            <a:pPr lvl="1"/>
            <a:r>
              <a:rPr lang="cs-CZ" sz="2000" dirty="0" smtClean="0"/>
              <a:t>v glomerulech asi 22 400 </a:t>
            </a:r>
            <a:r>
              <a:rPr lang="cs-CZ" sz="2000" dirty="0" err="1" smtClean="0"/>
              <a:t>mmol</a:t>
            </a:r>
            <a:r>
              <a:rPr lang="cs-CZ" sz="2000" dirty="0" smtClean="0"/>
              <a:t> profiltrováno, z toho 22 300 </a:t>
            </a:r>
            <a:r>
              <a:rPr lang="cs-CZ" sz="2000" dirty="0" err="1" smtClean="0"/>
              <a:t>mmol</a:t>
            </a:r>
            <a:r>
              <a:rPr lang="cs-CZ" sz="2000" dirty="0" smtClean="0"/>
              <a:t> vstřebáno</a:t>
            </a:r>
          </a:p>
          <a:p>
            <a:pPr lvl="1"/>
            <a:r>
              <a:rPr lang="cs-CZ" sz="2000" dirty="0" smtClean="0">
                <a:latin typeface="Calibri"/>
              </a:rPr>
              <a:t>↑</a:t>
            </a:r>
            <a:r>
              <a:rPr lang="cs-CZ" sz="2000" dirty="0" smtClean="0"/>
              <a:t>ztráty Na</a:t>
            </a:r>
            <a:r>
              <a:rPr lang="cs-CZ" sz="2000" baseline="30000" dirty="0" smtClean="0"/>
              <a:t>+</a:t>
            </a:r>
            <a:r>
              <a:rPr lang="cs-CZ" sz="2000" dirty="0" smtClean="0"/>
              <a:t> </a:t>
            </a:r>
          </a:p>
          <a:p>
            <a:pPr lvl="2"/>
            <a:r>
              <a:rPr lang="cs-CZ" sz="2000" dirty="0" smtClean="0"/>
              <a:t>terapie diuretiky, osmotická diuréza (diabetes) </a:t>
            </a:r>
          </a:p>
          <a:p>
            <a:pPr lvl="2"/>
            <a:r>
              <a:rPr lang="cs-CZ" sz="2000" dirty="0" smtClean="0"/>
              <a:t>polyurická fáze renální insuficience</a:t>
            </a:r>
          </a:p>
          <a:p>
            <a:pPr lvl="2"/>
            <a:r>
              <a:rPr lang="cs-CZ" sz="2000" dirty="0" smtClean="0"/>
              <a:t>GIT – zvracení, průjmy </a:t>
            </a:r>
          </a:p>
          <a:p>
            <a:pPr lvl="2"/>
            <a:r>
              <a:rPr lang="cs-CZ" sz="2000" dirty="0" smtClean="0"/>
              <a:t>pocení – sport, podnebné podmínky, horečka</a:t>
            </a:r>
          </a:p>
          <a:p>
            <a:endParaRPr lang="cs-CZ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9300" y="200025"/>
            <a:ext cx="3294906" cy="2084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1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60"/>
    </mc:Choice>
    <mc:Fallback xmlns="">
      <p:transition spd="slow" advTm="38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Hyponatrémie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Změna poměru mezi zásobou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a jeho distribučním prostorem v neprospěch Na</a:t>
            </a:r>
            <a:r>
              <a:rPr lang="cs-CZ" sz="2200" baseline="30000" dirty="0" smtClean="0"/>
              <a:t>+</a:t>
            </a:r>
          </a:p>
          <a:p>
            <a:pPr lvl="1"/>
            <a:r>
              <a:rPr lang="cs-CZ" sz="2200" dirty="0" smtClean="0"/>
              <a:t>Zásoba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může být zvýšena i snížena</a:t>
            </a:r>
          </a:p>
          <a:p>
            <a:pPr lvl="2"/>
            <a:r>
              <a:rPr lang="cs-CZ" sz="2200" dirty="0" smtClean="0"/>
              <a:t>Deplece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(zvracení, průjmy, diuretika, pocení)</a:t>
            </a:r>
          </a:p>
          <a:p>
            <a:pPr lvl="2"/>
            <a:r>
              <a:rPr lang="cs-CZ" sz="2200" dirty="0" smtClean="0"/>
              <a:t>Edémy (</a:t>
            </a:r>
            <a:r>
              <a:rPr lang="cs-CZ" sz="2200" dirty="0" err="1" smtClean="0"/>
              <a:t>kard</a:t>
            </a:r>
            <a:r>
              <a:rPr lang="cs-CZ" sz="2200" dirty="0" smtClean="0"/>
              <a:t>. insuficience, cirhóza, </a:t>
            </a:r>
            <a:r>
              <a:rPr lang="cs-CZ" sz="2200" dirty="0" err="1" smtClean="0"/>
              <a:t>hypoalbuminémie</a:t>
            </a:r>
            <a:r>
              <a:rPr lang="cs-CZ" sz="2200" dirty="0" smtClean="0"/>
              <a:t>)</a:t>
            </a:r>
          </a:p>
          <a:p>
            <a:pPr lvl="2"/>
            <a:r>
              <a:rPr lang="cs-CZ" sz="2200" dirty="0" smtClean="0"/>
              <a:t>Endokrinní příčiny (SIADH, CSWS)</a:t>
            </a:r>
          </a:p>
          <a:p>
            <a:pPr lvl="2"/>
            <a:r>
              <a:rPr lang="cs-CZ" sz="2200" dirty="0" smtClean="0"/>
              <a:t>Polydipsie, </a:t>
            </a:r>
            <a:r>
              <a:rPr lang="cs-CZ" sz="2200" dirty="0" err="1" smtClean="0"/>
              <a:t>hypothyreóza</a:t>
            </a:r>
            <a:r>
              <a:rPr lang="cs-CZ" sz="2200" dirty="0" smtClean="0"/>
              <a:t>…</a:t>
            </a:r>
          </a:p>
          <a:p>
            <a:pPr lvl="2"/>
            <a:endParaRPr lang="cs-CZ" sz="2200" dirty="0" smtClean="0"/>
          </a:p>
          <a:p>
            <a:r>
              <a:rPr lang="cs-CZ" sz="2200" dirty="0" smtClean="0"/>
              <a:t>Není vždy provázena </a:t>
            </a:r>
            <a:r>
              <a:rPr lang="cs-CZ" sz="2200" dirty="0" err="1" smtClean="0"/>
              <a:t>hypoosmolalitou</a:t>
            </a:r>
            <a:r>
              <a:rPr lang="cs-CZ" sz="2200" dirty="0" smtClean="0"/>
              <a:t> (hyperglykémie)</a:t>
            </a:r>
          </a:p>
          <a:p>
            <a:pPr>
              <a:buNone/>
            </a:pPr>
            <a:endParaRPr lang="cs-CZ" sz="2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26009" y="5021768"/>
            <a:ext cx="2121472" cy="254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063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496"/>
    </mc:Choice>
    <mc:Fallback xmlns="">
      <p:transition spd="slow" advTm="42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Hyponatrémie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Klinický obraz</a:t>
            </a:r>
          </a:p>
          <a:p>
            <a:pPr lvl="1"/>
            <a:r>
              <a:rPr lang="cs-CZ" sz="2200" dirty="0" smtClean="0"/>
              <a:t>Neurologické (přesun vody z ECT do ICT)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Subj</a:t>
            </a:r>
            <a:r>
              <a:rPr lang="cs-CZ" sz="2200" dirty="0" smtClean="0"/>
              <a:t>.: poruchy chování, dezorientovanost, letargie, apatie, bolesti hlavy…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Obj</a:t>
            </a:r>
            <a:r>
              <a:rPr lang="cs-CZ" sz="2200" dirty="0" smtClean="0"/>
              <a:t>.: snížené reflexy, křeče, porucha vědomí, hypotermie…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Lab</a:t>
            </a:r>
            <a:r>
              <a:rPr lang="cs-CZ" sz="2200" dirty="0" smtClean="0"/>
              <a:t>.: příznaky přítomny </a:t>
            </a:r>
          </a:p>
          <a:p>
            <a:pPr lvl="2"/>
            <a:r>
              <a:rPr lang="cs-CZ" sz="2200" dirty="0" smtClean="0"/>
              <a:t>při akutním vzniku a S-Na </a:t>
            </a:r>
            <a:r>
              <a:rPr lang="en-US" sz="2200" dirty="0" smtClean="0"/>
              <a:t>&lt;</a:t>
            </a:r>
            <a:r>
              <a:rPr lang="cs-CZ" sz="2200" dirty="0" smtClean="0"/>
              <a:t> 130 mmol/l a S-osm 	  </a:t>
            </a:r>
            <a:r>
              <a:rPr lang="en-US" sz="2200" dirty="0" smtClean="0"/>
              <a:t>&lt;</a:t>
            </a:r>
            <a:r>
              <a:rPr lang="cs-CZ" sz="2200" dirty="0" smtClean="0"/>
              <a:t> 271 mmol/kg, </a:t>
            </a:r>
          </a:p>
          <a:p>
            <a:pPr lvl="2"/>
            <a:r>
              <a:rPr lang="cs-CZ" sz="2200" dirty="0" smtClean="0"/>
              <a:t>při delším vývoji při S-Na </a:t>
            </a:r>
            <a:r>
              <a:rPr lang="en-US" sz="2200" dirty="0" smtClean="0"/>
              <a:t>&lt; 120 </a:t>
            </a:r>
            <a:r>
              <a:rPr lang="en-US" sz="2200" dirty="0" err="1" smtClean="0"/>
              <a:t>mmol</a:t>
            </a:r>
            <a:r>
              <a:rPr lang="en-US" sz="2200" dirty="0" smtClean="0"/>
              <a:t>/l a S</a:t>
            </a:r>
            <a:r>
              <a:rPr lang="cs-CZ" sz="2200" dirty="0" smtClean="0"/>
              <a:t>-osm </a:t>
            </a:r>
            <a:r>
              <a:rPr lang="en-US" sz="2200" dirty="0" smtClean="0"/>
              <a:t>&lt; 250 </a:t>
            </a:r>
            <a:r>
              <a:rPr lang="en-US" sz="2200" dirty="0" err="1" smtClean="0"/>
              <a:t>mmol</a:t>
            </a:r>
            <a:r>
              <a:rPr lang="en-US" sz="2200" dirty="0" smtClean="0"/>
              <a:t>/kg…</a:t>
            </a:r>
            <a:r>
              <a:rPr lang="en-US" sz="2200" dirty="0" err="1" smtClean="0"/>
              <a:t>letalita</a:t>
            </a:r>
            <a:r>
              <a:rPr lang="en-US" sz="2200" dirty="0" smtClean="0"/>
              <a:t> a</a:t>
            </a:r>
            <a:r>
              <a:rPr lang="cs-CZ" sz="2200" dirty="0" smtClean="0"/>
              <a:t>ž 50</a:t>
            </a:r>
            <a:r>
              <a:rPr lang="en-US" sz="2200" dirty="0" smtClean="0"/>
              <a:t>%</a:t>
            </a:r>
            <a:r>
              <a:rPr lang="cs-CZ" sz="2200" dirty="0" smtClean="0"/>
              <a:t>!</a:t>
            </a:r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632"/>
    </mc:Choice>
    <mc:Fallback xmlns="">
      <p:transition spd="slow" advTm="476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529" dirty="0" err="1"/>
              <a:t>Hyponatrémie</a:t>
            </a:r>
            <a:r>
              <a:rPr lang="cs-CZ" sz="3529" dirty="0"/>
              <a:t> u geriatrických pacientů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393700" y="2181225"/>
            <a:ext cx="9278797" cy="2031325"/>
          </a:xfrm>
        </p:spPr>
        <p:txBody>
          <a:bodyPr/>
          <a:lstStyle/>
          <a:p>
            <a:pPr lvl="1"/>
            <a:r>
              <a:rPr lang="cs-CZ" sz="2200" dirty="0" smtClean="0"/>
              <a:t>Diuretika, městnavá srdeční slabost</a:t>
            </a:r>
          </a:p>
          <a:p>
            <a:pPr lvl="1"/>
            <a:r>
              <a:rPr lang="cs-CZ" sz="2200" dirty="0" smtClean="0"/>
              <a:t>U více jak 10</a:t>
            </a:r>
            <a:r>
              <a:rPr lang="en-US" sz="2200" dirty="0" smtClean="0"/>
              <a:t>%</a:t>
            </a:r>
            <a:r>
              <a:rPr lang="cs-CZ" sz="2200" dirty="0" smtClean="0"/>
              <a:t> hospitalizovaných geriatrických pacientů</a:t>
            </a:r>
          </a:p>
          <a:p>
            <a:pPr lvl="1"/>
            <a:r>
              <a:rPr lang="cs-CZ" sz="2200" dirty="0" smtClean="0"/>
              <a:t>Mnohdy chudá symptomatologie…často uvažována CMP!!!</a:t>
            </a:r>
          </a:p>
          <a:p>
            <a:pPr lvl="1"/>
            <a:r>
              <a:rPr lang="cs-CZ" sz="2200" dirty="0" smtClean="0"/>
              <a:t>Mortalita závažné </a:t>
            </a:r>
            <a:r>
              <a:rPr lang="cs-CZ" sz="2200" dirty="0" err="1" smtClean="0"/>
              <a:t>hyponatrémie</a:t>
            </a:r>
            <a:r>
              <a:rPr lang="cs-CZ" sz="2200" dirty="0" smtClean="0"/>
              <a:t> až 10</a:t>
            </a:r>
            <a:r>
              <a:rPr lang="en-US" sz="2200" dirty="0" smtClean="0"/>
              <a:t>%</a:t>
            </a:r>
          </a:p>
          <a:p>
            <a:pPr lvl="1"/>
            <a:r>
              <a:rPr lang="cs-CZ" sz="2200" dirty="0" smtClean="0"/>
              <a:t>Pozor na rychlou normalizaci </a:t>
            </a:r>
            <a:r>
              <a:rPr lang="cs-CZ" sz="2200" dirty="0" err="1" smtClean="0"/>
              <a:t>natrémie</a:t>
            </a:r>
            <a:r>
              <a:rPr lang="cs-CZ" sz="2200" dirty="0" smtClean="0"/>
              <a:t> </a:t>
            </a:r>
          </a:p>
          <a:p>
            <a:pPr lvl="1"/>
            <a:endParaRPr lang="cs-CZ" sz="2200" dirty="0" smtClean="0"/>
          </a:p>
        </p:txBody>
      </p:sp>
      <p:pic>
        <p:nvPicPr>
          <p:cNvPr id="8" name="Zvuk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9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60"/>
    </mc:Choice>
    <mc:Fallback xmlns="">
      <p:transition spd="slow" advTm="23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Hypernatrémie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708434"/>
          </a:xfrm>
        </p:spPr>
        <p:txBody>
          <a:bodyPr/>
          <a:lstStyle/>
          <a:p>
            <a:r>
              <a:rPr lang="cs-CZ" sz="2200" dirty="0" smtClean="0"/>
              <a:t>Zásoba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může být zvýšena i snížena, změna poměru mezi zásobou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a jeho distribučním prostorem</a:t>
            </a:r>
          </a:p>
          <a:p>
            <a:pPr lvl="1"/>
            <a:r>
              <a:rPr lang="cs-CZ" sz="2200" dirty="0" smtClean="0"/>
              <a:t>Ztráty vody ledvinami (</a:t>
            </a:r>
            <a:r>
              <a:rPr lang="cs-CZ" sz="2200" dirty="0" err="1" smtClean="0"/>
              <a:t>nefrogenní</a:t>
            </a:r>
            <a:r>
              <a:rPr lang="cs-CZ" sz="2200" dirty="0" smtClean="0"/>
              <a:t> i centrální diabetes, osmotická diuréza-glykosurie)</a:t>
            </a:r>
          </a:p>
          <a:p>
            <a:pPr lvl="1"/>
            <a:r>
              <a:rPr lang="cs-CZ" sz="2200" dirty="0" smtClean="0"/>
              <a:t>Ztráty GIT (průjmy…)</a:t>
            </a:r>
          </a:p>
          <a:p>
            <a:pPr lvl="1"/>
            <a:r>
              <a:rPr lang="cs-CZ" sz="2200" dirty="0" smtClean="0"/>
              <a:t>Horečky, popáleniny</a:t>
            </a:r>
          </a:p>
          <a:p>
            <a:pPr lvl="1"/>
            <a:r>
              <a:rPr lang="cs-CZ" sz="2200" dirty="0" smtClean="0"/>
              <a:t>Po úpravě hyperglykémie</a:t>
            </a:r>
          </a:p>
          <a:p>
            <a:endParaRPr lang="cs-CZ" sz="2200" dirty="0"/>
          </a:p>
        </p:txBody>
      </p:sp>
      <p:pic>
        <p:nvPicPr>
          <p:cNvPr id="10" name="Zvuk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696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90"/>
    </mc:Choice>
    <mc:Fallback xmlns="">
      <p:transition spd="slow" advTm="165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Hypernatrémie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 smtClean="0"/>
              <a:t>Klinický obraz</a:t>
            </a:r>
          </a:p>
          <a:p>
            <a:pPr lvl="1"/>
            <a:r>
              <a:rPr lang="cs-CZ" sz="2200" dirty="0" smtClean="0"/>
              <a:t>Neurologická </a:t>
            </a:r>
            <a:r>
              <a:rPr lang="cs-CZ" sz="2200" dirty="0" err="1" smtClean="0"/>
              <a:t>symptomatolgie</a:t>
            </a:r>
            <a:endParaRPr lang="cs-CZ" sz="2200" dirty="0" smtClean="0"/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Subj</a:t>
            </a:r>
            <a:r>
              <a:rPr lang="cs-CZ" sz="2200" dirty="0" smtClean="0"/>
              <a:t>.: dráždivost, neklid, letargie, zejména u starých pacientů se sníženým pocitem žízně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Obj</a:t>
            </a:r>
            <a:r>
              <a:rPr lang="cs-CZ" sz="2200" dirty="0" smtClean="0"/>
              <a:t>.: při S-Na </a:t>
            </a:r>
            <a:r>
              <a:rPr lang="en-US" sz="2200" dirty="0" smtClean="0"/>
              <a:t>&gt;</a:t>
            </a:r>
            <a:r>
              <a:rPr lang="cs-CZ" sz="2200" dirty="0" smtClean="0"/>
              <a:t> 160 </a:t>
            </a:r>
            <a:r>
              <a:rPr lang="cs-CZ" sz="2200" dirty="0" err="1" smtClean="0"/>
              <a:t>mmol</a:t>
            </a:r>
            <a:r>
              <a:rPr lang="cs-CZ" sz="2200" dirty="0" smtClean="0"/>
              <a:t>/l cca 60</a:t>
            </a:r>
            <a:r>
              <a:rPr lang="en-US" sz="2200" dirty="0" smtClean="0"/>
              <a:t>%</a:t>
            </a:r>
            <a:r>
              <a:rPr lang="cs-CZ" sz="2200" dirty="0" smtClean="0"/>
              <a:t> letalita, přesun vody z ICT do ECT…demyelinizace a poškození mozkových cév…</a:t>
            </a:r>
          </a:p>
          <a:p>
            <a:pPr lvl="1"/>
            <a:endParaRPr lang="cs-CZ" sz="2200" dirty="0" smtClean="0"/>
          </a:p>
          <a:p>
            <a:pPr lvl="1"/>
            <a:r>
              <a:rPr lang="cs-CZ" sz="2200" dirty="0" err="1" smtClean="0"/>
              <a:t>Lab</a:t>
            </a:r>
            <a:r>
              <a:rPr lang="cs-CZ" sz="2200" dirty="0" smtClean="0"/>
              <a:t>.: symptomatologie přítomna </a:t>
            </a:r>
          </a:p>
          <a:p>
            <a:pPr lvl="2"/>
            <a:r>
              <a:rPr lang="cs-CZ" sz="2200" dirty="0" smtClean="0"/>
              <a:t>při akutním vzniku při S-Na </a:t>
            </a:r>
            <a:r>
              <a:rPr lang="en-US" sz="2200" dirty="0" smtClean="0"/>
              <a:t>&gt;</a:t>
            </a:r>
            <a:r>
              <a:rPr lang="cs-CZ" sz="2200" dirty="0" smtClean="0"/>
              <a:t> 150 </a:t>
            </a:r>
            <a:r>
              <a:rPr lang="cs-CZ" sz="2200" dirty="0" err="1" smtClean="0"/>
              <a:t>mmol</a:t>
            </a:r>
            <a:r>
              <a:rPr lang="cs-CZ" sz="2200" dirty="0" smtClean="0"/>
              <a:t>/l, S-osm </a:t>
            </a:r>
            <a:r>
              <a:rPr lang="en-US" sz="2200" dirty="0" smtClean="0"/>
              <a:t>&gt; 310 mmol/l,</a:t>
            </a:r>
            <a:endParaRPr lang="cs-CZ" sz="2200" dirty="0" smtClean="0"/>
          </a:p>
          <a:p>
            <a:pPr lvl="2"/>
            <a:r>
              <a:rPr lang="en-US" sz="2200" dirty="0" smtClean="0"/>
              <a:t>p</a:t>
            </a:r>
            <a:r>
              <a:rPr lang="cs-CZ" sz="2200" dirty="0" err="1" smtClean="0"/>
              <a:t>ři</a:t>
            </a:r>
            <a:r>
              <a:rPr lang="cs-CZ" sz="2200" dirty="0" smtClean="0"/>
              <a:t> chronickém vzniku při S-Na </a:t>
            </a:r>
            <a:r>
              <a:rPr lang="en-US" sz="2200" dirty="0" smtClean="0"/>
              <a:t>&gt;</a:t>
            </a:r>
            <a:r>
              <a:rPr lang="cs-CZ" sz="2200" dirty="0" smtClean="0"/>
              <a:t> 160 </a:t>
            </a:r>
            <a:r>
              <a:rPr lang="cs-CZ" sz="2200" dirty="0" err="1" smtClean="0"/>
              <a:t>mmol</a:t>
            </a:r>
            <a:r>
              <a:rPr lang="cs-CZ" sz="2200" dirty="0" smtClean="0"/>
              <a:t>/l a S-osm </a:t>
            </a:r>
            <a:r>
              <a:rPr lang="en-US" sz="2200" dirty="0" smtClean="0"/>
              <a:t>&gt;</a:t>
            </a:r>
            <a:r>
              <a:rPr lang="cs-CZ" sz="2200" dirty="0" smtClean="0"/>
              <a:t> 330 </a:t>
            </a:r>
            <a:r>
              <a:rPr lang="cs-CZ" sz="2200" dirty="0" err="1" smtClean="0"/>
              <a:t>mmol</a:t>
            </a:r>
            <a:r>
              <a:rPr lang="cs-CZ" sz="2200" dirty="0" smtClean="0"/>
              <a:t>/kg </a:t>
            </a:r>
          </a:p>
        </p:txBody>
      </p:sp>
      <p:pic>
        <p:nvPicPr>
          <p:cNvPr id="8" name="Zvuk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09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86"/>
    </mc:Choice>
    <mc:Fallback xmlns="">
      <p:transition spd="slow" advTm="36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9"/>
            <a:ext cx="10232451" cy="1086195"/>
          </a:xfrm>
        </p:spPr>
        <p:txBody>
          <a:bodyPr/>
          <a:lstStyle/>
          <a:p>
            <a:r>
              <a:rPr lang="cs-CZ" sz="3529" dirty="0" err="1"/>
              <a:t>Hypernatrémie</a:t>
            </a:r>
            <a:r>
              <a:rPr lang="cs-CZ" sz="3529" dirty="0"/>
              <a:t> + </a:t>
            </a:r>
            <a:r>
              <a:rPr lang="cs-CZ" sz="3529" dirty="0" err="1"/>
              <a:t>hyperosmolalita</a:t>
            </a:r>
            <a:r>
              <a:rPr lang="cs-CZ" sz="3529" dirty="0"/>
              <a:t> u geriatrických pacientů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1084796" y="2790825"/>
            <a:ext cx="9278797" cy="2031325"/>
          </a:xfrm>
        </p:spPr>
        <p:txBody>
          <a:bodyPr/>
          <a:lstStyle/>
          <a:p>
            <a:r>
              <a:rPr lang="cs-CZ" sz="2200" dirty="0" err="1" smtClean="0"/>
              <a:t>Natrémie</a:t>
            </a:r>
            <a:r>
              <a:rPr lang="cs-CZ" sz="2200" dirty="0" smtClean="0"/>
              <a:t> nad 145 </a:t>
            </a:r>
            <a:r>
              <a:rPr lang="cs-CZ" sz="2200" dirty="0" err="1" smtClean="0"/>
              <a:t>mmol</a:t>
            </a:r>
            <a:r>
              <a:rPr lang="cs-CZ" sz="2200" dirty="0" smtClean="0"/>
              <a:t>/l u cca 3</a:t>
            </a:r>
            <a:r>
              <a:rPr lang="en-US" sz="2200" dirty="0" smtClean="0"/>
              <a:t>%</a:t>
            </a:r>
            <a:r>
              <a:rPr lang="cs-CZ" sz="2200" dirty="0" smtClean="0"/>
              <a:t> geriatrických pacientů</a:t>
            </a:r>
          </a:p>
          <a:p>
            <a:r>
              <a:rPr lang="cs-CZ" sz="2200" dirty="0" smtClean="0"/>
              <a:t>Nedostatečný příjem tekutin – snížený pocit žízně</a:t>
            </a:r>
          </a:p>
          <a:p>
            <a:r>
              <a:rPr lang="cs-CZ" sz="2200" dirty="0" smtClean="0"/>
              <a:t>Zvýšené ztráty…diuretika</a:t>
            </a:r>
          </a:p>
          <a:p>
            <a:r>
              <a:rPr lang="cs-CZ" sz="2200" dirty="0" err="1" smtClean="0"/>
              <a:t>Hyperosmolalita</a:t>
            </a:r>
            <a:r>
              <a:rPr lang="cs-CZ" sz="2200" dirty="0" smtClean="0"/>
              <a:t> – hyperglykémie (x Na)</a:t>
            </a:r>
          </a:p>
          <a:p>
            <a:endParaRPr lang="cs-CZ" sz="2200" dirty="0" smtClean="0"/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13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78"/>
    </mc:Choice>
    <mc:Fallback xmlns="">
      <p:transition spd="slow" advTm="7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Osmolalita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90184" y="2105025"/>
            <a:ext cx="8559823" cy="4605712"/>
          </a:xfrm>
        </p:spPr>
        <p:txBody>
          <a:bodyPr>
            <a:normAutofit/>
          </a:bodyPr>
          <a:lstStyle/>
          <a:p>
            <a:endParaRPr lang="cs-CZ" sz="2200" dirty="0" smtClean="0">
              <a:solidFill>
                <a:srgbClr val="FF0000"/>
              </a:solidFill>
            </a:endParaRPr>
          </a:p>
          <a:p>
            <a:r>
              <a:rPr lang="cs-CZ" sz="2200" dirty="0" smtClean="0">
                <a:solidFill>
                  <a:srgbClr val="FF0000"/>
                </a:solidFill>
              </a:rPr>
              <a:t>Vyjadřuje množství osmoticky aktivních částic (bez ohledu na velikost obsažených) v jednom kilogramu rozpouštědla (mmol/kg)</a:t>
            </a:r>
            <a:r>
              <a:rPr lang="cs-CZ" sz="2200" dirty="0" smtClean="0"/>
              <a:t>; nezávisí na velikosti molekul</a:t>
            </a:r>
          </a:p>
          <a:p>
            <a:pPr>
              <a:buNone/>
            </a:pPr>
            <a:endParaRPr lang="cs-CZ" sz="2200" dirty="0" smtClean="0"/>
          </a:p>
          <a:p>
            <a:endParaRPr lang="cs-CZ" sz="2200" dirty="0" smtClean="0"/>
          </a:p>
          <a:p>
            <a:r>
              <a:rPr lang="cs-CZ" sz="2200" dirty="0" smtClean="0"/>
              <a:t>Stejnou </a:t>
            </a:r>
            <a:r>
              <a:rPr lang="cs-CZ" sz="2200" dirty="0" err="1" smtClean="0"/>
              <a:t>osmolalitu</a:t>
            </a:r>
            <a:r>
              <a:rPr lang="cs-CZ" sz="2200" dirty="0" smtClean="0"/>
              <a:t> má 1 mol albuminu a 1 mol glukózy</a:t>
            </a:r>
          </a:p>
          <a:p>
            <a:pPr>
              <a:buNone/>
            </a:pPr>
            <a:endParaRPr lang="cs-CZ" sz="2200" dirty="0" smtClean="0">
              <a:solidFill>
                <a:srgbClr val="FF0000"/>
              </a:solidFill>
            </a:endParaRPr>
          </a:p>
          <a:p>
            <a:endParaRPr lang="cs-CZ" sz="2200" dirty="0" smtClean="0"/>
          </a:p>
          <a:p>
            <a:r>
              <a:rPr lang="cs-CZ" sz="2200" dirty="0" smtClean="0"/>
              <a:t>Regulováno pomocí osmoreceptorů v mezimozku…sekrece antidiuretického hormonu…ovlivnění resorpce vody v distálním tubulu ledvin</a:t>
            </a:r>
          </a:p>
        </p:txBody>
      </p:sp>
      <p:sp>
        <p:nvSpPr>
          <p:cNvPr id="5" name="Obláček 4"/>
          <p:cNvSpPr/>
          <p:nvPr/>
        </p:nvSpPr>
        <p:spPr>
          <a:xfrm>
            <a:off x="3746500" y="1959577"/>
            <a:ext cx="1985221" cy="1191132"/>
          </a:xfrm>
          <a:prstGeom prst="cloudCallout">
            <a:avLst>
              <a:gd name="adj1" fmla="val -87372"/>
              <a:gd name="adj2" fmla="val -75661"/>
            </a:avLst>
          </a:prstGeom>
          <a:solidFill>
            <a:schemeClr val="accent1"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985" dirty="0"/>
              <a:t>275-295 </a:t>
            </a:r>
            <a:r>
              <a:rPr lang="cs-CZ" sz="1985" dirty="0" err="1"/>
              <a:t>mmol</a:t>
            </a:r>
            <a:r>
              <a:rPr lang="cs-CZ" sz="1985" dirty="0"/>
              <a:t>/kg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40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16"/>
    </mc:Choice>
    <mc:Fallback xmlns="">
      <p:transition spd="slow" advTm="30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9"/>
            <a:ext cx="10232451" cy="543097"/>
          </a:xfrm>
        </p:spPr>
        <p:txBody>
          <a:bodyPr/>
          <a:lstStyle/>
          <a:p>
            <a:r>
              <a:rPr lang="cs-CZ" sz="3529" dirty="0" err="1"/>
              <a:t>Osmolalita</a:t>
            </a:r>
            <a:r>
              <a:rPr lang="cs-CZ" sz="3529" dirty="0"/>
              <a:t> – výpočet x měření?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6100" y="1482484"/>
            <a:ext cx="1618919" cy="2400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5245" y="4245190"/>
            <a:ext cx="3970441" cy="294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300" y="2008556"/>
            <a:ext cx="4049850" cy="29669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Elipsa 5"/>
          <p:cNvSpPr/>
          <p:nvPr/>
        </p:nvSpPr>
        <p:spPr>
          <a:xfrm>
            <a:off x="5346700" y="5131375"/>
            <a:ext cx="1032315" cy="317635"/>
          </a:xfrm>
          <a:prstGeom prst="ellipse">
            <a:avLst/>
          </a:prstGeom>
          <a:noFill/>
          <a:ln w="317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44"/>
    </mc:Choice>
    <mc:Fallback xmlns="">
      <p:transition spd="slow" advTm="15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Osmolalita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 smtClean="0"/>
              <a:t>Výpočet</a:t>
            </a:r>
          </a:p>
          <a:p>
            <a:pPr lvl="1"/>
            <a:r>
              <a:rPr lang="cs-CZ" sz="2000" dirty="0" smtClean="0">
                <a:solidFill>
                  <a:srgbClr val="FF0000"/>
                </a:solidFill>
              </a:rPr>
              <a:t>Osm = 2 x Na + glukóza + urea</a:t>
            </a:r>
          </a:p>
          <a:p>
            <a:pPr lvl="2"/>
            <a:r>
              <a:rPr lang="cs-CZ" sz="2000" dirty="0" smtClean="0"/>
              <a:t>X extrémní koncentrace bílkovin či </a:t>
            </a:r>
            <a:r>
              <a:rPr lang="cs-CZ" sz="2000" dirty="0" err="1" smtClean="0"/>
              <a:t>hyperlipidémie</a:t>
            </a:r>
            <a:r>
              <a:rPr lang="cs-CZ" sz="2000" dirty="0" smtClean="0"/>
              <a:t> </a:t>
            </a:r>
          </a:p>
          <a:p>
            <a:pPr lvl="1"/>
            <a:r>
              <a:rPr lang="cs-CZ" sz="2000" dirty="0" smtClean="0">
                <a:solidFill>
                  <a:srgbClr val="FF0000"/>
                </a:solidFill>
              </a:rPr>
              <a:t>Vysoká koncentrace látky o malé molekule – ovlivnění pouze měřené </a:t>
            </a:r>
            <a:r>
              <a:rPr lang="cs-CZ" sz="2000" dirty="0" err="1" smtClean="0">
                <a:solidFill>
                  <a:srgbClr val="FF0000"/>
                </a:solidFill>
              </a:rPr>
              <a:t>osmolality</a:t>
            </a:r>
            <a:r>
              <a:rPr lang="cs-CZ" sz="2000" dirty="0" smtClean="0">
                <a:solidFill>
                  <a:srgbClr val="FF0000"/>
                </a:solidFill>
              </a:rPr>
              <a:t> </a:t>
            </a:r>
          </a:p>
          <a:p>
            <a:pPr lvl="2"/>
            <a:r>
              <a:rPr lang="cs-CZ" sz="2000" dirty="0" err="1" smtClean="0">
                <a:solidFill>
                  <a:srgbClr val="FF0000"/>
                </a:solidFill>
              </a:rPr>
              <a:t>Ethanol</a:t>
            </a:r>
            <a:r>
              <a:rPr lang="cs-CZ" sz="2000" dirty="0" smtClean="0"/>
              <a:t> – 1 g/l alkoholu – S_osm </a:t>
            </a:r>
            <a:r>
              <a:rPr lang="cs-CZ" sz="2000" dirty="0" smtClean="0">
                <a:latin typeface="Calibri"/>
              </a:rPr>
              <a:t>↑ o cca 20 </a:t>
            </a:r>
            <a:r>
              <a:rPr lang="cs-CZ" sz="2000" dirty="0" err="1" smtClean="0">
                <a:latin typeface="Calibri"/>
              </a:rPr>
              <a:t>mmol</a:t>
            </a:r>
            <a:r>
              <a:rPr lang="cs-CZ" sz="2000" dirty="0" smtClean="0">
                <a:latin typeface="Calibri"/>
              </a:rPr>
              <a:t>/kg</a:t>
            </a:r>
            <a:endParaRPr lang="cs-CZ" sz="2000" dirty="0" smtClean="0"/>
          </a:p>
          <a:p>
            <a:pPr lvl="2"/>
            <a:r>
              <a:rPr lang="cs-CZ" sz="2000" dirty="0" err="1" smtClean="0">
                <a:solidFill>
                  <a:srgbClr val="FF0000"/>
                </a:solidFill>
              </a:rPr>
              <a:t>Ethylenglykol</a:t>
            </a:r>
            <a:r>
              <a:rPr lang="cs-CZ" sz="2000" dirty="0" smtClean="0"/>
              <a:t> – ve </a:t>
            </a:r>
            <a:r>
              <a:rPr lang="cs-CZ" sz="2000" dirty="0" err="1" smtClean="0"/>
              <a:t>Fridexu</a:t>
            </a:r>
            <a:r>
              <a:rPr lang="cs-CZ" sz="2000" dirty="0" smtClean="0"/>
              <a:t>, zneužíván k sebevražedným úmyslům </a:t>
            </a:r>
          </a:p>
          <a:p>
            <a:pPr lvl="2"/>
            <a:r>
              <a:rPr lang="cs-CZ" sz="2000" dirty="0" err="1" smtClean="0">
                <a:solidFill>
                  <a:srgbClr val="FF0000"/>
                </a:solidFill>
              </a:rPr>
              <a:t>Methanol</a:t>
            </a:r>
            <a:endParaRPr lang="cs-CZ" sz="2000" dirty="0" smtClean="0">
              <a:solidFill>
                <a:srgbClr val="FF0000"/>
              </a:solidFill>
            </a:endParaRPr>
          </a:p>
          <a:p>
            <a:r>
              <a:rPr lang="cs-CZ" sz="2000" dirty="0" smtClean="0"/>
              <a:t>Význam – u </a:t>
            </a:r>
            <a:r>
              <a:rPr lang="cs-CZ" sz="2000" dirty="0" err="1" smtClean="0"/>
              <a:t>hyperosmolárních</a:t>
            </a:r>
            <a:r>
              <a:rPr lang="cs-CZ" sz="2000" dirty="0" smtClean="0"/>
              <a:t> stavů (dekompenzace diabetu), rychlý pokles </a:t>
            </a:r>
            <a:r>
              <a:rPr lang="cs-CZ" sz="2000" dirty="0" err="1" smtClean="0"/>
              <a:t>osmolality</a:t>
            </a:r>
            <a:r>
              <a:rPr lang="cs-CZ" sz="2000" dirty="0" smtClean="0"/>
              <a:t> může vést k edému mozku</a:t>
            </a:r>
            <a:endParaRPr lang="cs-CZ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46327" y="4878311"/>
            <a:ext cx="1397246" cy="2350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34604" y="34373"/>
            <a:ext cx="2669264" cy="1803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0988" y="5846054"/>
            <a:ext cx="1042963" cy="158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55295" y="193191"/>
            <a:ext cx="2360448" cy="1588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ázek 7" descr="Vojackova Zlatuse_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24621" y="4552882"/>
            <a:ext cx="2779320" cy="2084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4421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530"/>
    </mc:Choice>
    <mc:Fallback xmlns="">
      <p:transition spd="slow" advTm="34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8"/>
            <a:ext cx="10232451" cy="610936"/>
          </a:xfrm>
        </p:spPr>
        <p:txBody>
          <a:bodyPr/>
          <a:lstStyle/>
          <a:p>
            <a:r>
              <a:rPr lang="cs-CZ" sz="3970" dirty="0"/>
              <a:t>Poruchy hydratace - rozdělení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7618" y="2486025"/>
            <a:ext cx="9278797" cy="2215991"/>
          </a:xfrm>
        </p:spPr>
        <p:txBody>
          <a:bodyPr/>
          <a:lstStyle/>
          <a:p>
            <a:r>
              <a:rPr lang="cs-CZ" sz="2400" dirty="0" smtClean="0"/>
              <a:t>Hypertonická dehydratace</a:t>
            </a:r>
          </a:p>
          <a:p>
            <a:r>
              <a:rPr lang="cs-CZ" sz="2400" dirty="0" smtClean="0"/>
              <a:t>Izotonická dehydratace</a:t>
            </a:r>
          </a:p>
          <a:p>
            <a:r>
              <a:rPr lang="cs-CZ" sz="2400" dirty="0" smtClean="0"/>
              <a:t>Hypotonická dehydratace</a:t>
            </a:r>
          </a:p>
          <a:p>
            <a:r>
              <a:rPr lang="cs-CZ" sz="2400" dirty="0" smtClean="0"/>
              <a:t>Hypotonická </a:t>
            </a:r>
            <a:r>
              <a:rPr lang="cs-CZ" sz="2400" dirty="0" err="1" smtClean="0"/>
              <a:t>hyperhydratace</a:t>
            </a:r>
            <a:endParaRPr lang="cs-CZ" sz="2400" dirty="0" smtClean="0"/>
          </a:p>
          <a:p>
            <a:r>
              <a:rPr lang="cs-CZ" sz="2400" dirty="0" smtClean="0"/>
              <a:t>Izotonická </a:t>
            </a:r>
            <a:r>
              <a:rPr lang="cs-CZ" sz="2400" dirty="0" err="1" smtClean="0"/>
              <a:t>hyperhydratace</a:t>
            </a:r>
            <a:endParaRPr lang="cs-CZ" sz="2400" dirty="0" smtClean="0"/>
          </a:p>
          <a:p>
            <a:r>
              <a:rPr lang="cs-CZ" sz="2400" dirty="0" smtClean="0"/>
              <a:t>Hypertonická </a:t>
            </a:r>
            <a:r>
              <a:rPr lang="cs-CZ" sz="2400" dirty="0" err="1" smtClean="0"/>
              <a:t>hyperhydratace</a:t>
            </a:r>
            <a:endParaRPr lang="cs-CZ" sz="24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6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83"/>
    </mc:Choice>
    <mc:Fallback xmlns="">
      <p:transition spd="slow" advTm="27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4796" y="1465459"/>
            <a:ext cx="10232451" cy="543097"/>
          </a:xfrm>
        </p:spPr>
        <p:txBody>
          <a:bodyPr/>
          <a:lstStyle/>
          <a:p>
            <a:r>
              <a:rPr lang="cs-CZ" sz="3529" dirty="0"/>
              <a:t>Ztráta prosté vody (hypertonická dehydratace)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84796" y="2638425"/>
            <a:ext cx="8529104" cy="1854200"/>
          </a:xfrm>
        </p:spPr>
        <p:txBody>
          <a:bodyPr>
            <a:no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U pacientů, kteří ztrácejí vodu (dechem, pocením) a nepijí</a:t>
            </a:r>
            <a:r>
              <a:rPr lang="cs-CZ" sz="2200" dirty="0" smtClean="0"/>
              <a:t> – po iktu, staří lidé, ztráty hypotonické moči při diabetu </a:t>
            </a:r>
            <a:r>
              <a:rPr lang="cs-CZ" sz="2200" dirty="0" err="1" smtClean="0"/>
              <a:t>insipidu</a:t>
            </a:r>
            <a:r>
              <a:rPr lang="cs-CZ" sz="2200" dirty="0" smtClean="0"/>
              <a:t>…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↑</a:t>
            </a:r>
            <a:r>
              <a:rPr lang="cs-CZ" sz="2200" dirty="0" smtClean="0">
                <a:solidFill>
                  <a:srgbClr val="FF0000"/>
                </a:solidFill>
              </a:rPr>
              <a:t> </a:t>
            </a:r>
            <a:r>
              <a:rPr lang="cs-CZ" sz="2200" dirty="0" err="1" smtClean="0">
                <a:solidFill>
                  <a:srgbClr val="FF0000"/>
                </a:solidFill>
              </a:rPr>
              <a:t>osmolalita</a:t>
            </a:r>
            <a:r>
              <a:rPr lang="cs-CZ" sz="2200" dirty="0" smtClean="0">
                <a:solidFill>
                  <a:srgbClr val="FF0000"/>
                </a:solidFill>
              </a:rPr>
              <a:t> a koncentrace Na</a:t>
            </a:r>
            <a:r>
              <a:rPr lang="cs-CZ" sz="2200" baseline="30000" dirty="0" smtClean="0">
                <a:solidFill>
                  <a:srgbClr val="FF0000"/>
                </a:solidFill>
              </a:rPr>
              <a:t>+</a:t>
            </a:r>
            <a:r>
              <a:rPr lang="cs-CZ" sz="2200" dirty="0" smtClean="0">
                <a:solidFill>
                  <a:srgbClr val="FF0000"/>
                </a:solidFill>
              </a:rPr>
              <a:t> v ECT </a:t>
            </a:r>
            <a:r>
              <a:rPr lang="cs-CZ" sz="2200" dirty="0" smtClean="0"/>
              <a:t>– přesun vody do ECT, osmoticky aktivních látek do ICT, v krvi stoupá koncentrace bílkovin a hemoglobinu, hematokrit se nemění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Kompenzační mechanismus – produkce </a:t>
            </a:r>
            <a:r>
              <a:rPr lang="cs-CZ" sz="2200" dirty="0" err="1" smtClean="0">
                <a:solidFill>
                  <a:srgbClr val="FF0000"/>
                </a:solidFill>
              </a:rPr>
              <a:t>ADH</a:t>
            </a:r>
            <a:r>
              <a:rPr lang="cs-CZ" sz="2200" dirty="0" smtClean="0">
                <a:solidFill>
                  <a:srgbClr val="FF0000"/>
                </a:solidFill>
              </a:rPr>
              <a:t> (</a:t>
            </a:r>
            <a:r>
              <a:rPr lang="cs-CZ" sz="2200" dirty="0" err="1" smtClean="0">
                <a:solidFill>
                  <a:srgbClr val="FF0000"/>
                </a:solidFill>
              </a:rPr>
              <a:t>adiuretinu</a:t>
            </a:r>
            <a:r>
              <a:rPr lang="cs-CZ" sz="2200" dirty="0" smtClean="0">
                <a:solidFill>
                  <a:srgbClr val="FF0000"/>
                </a:solidFill>
              </a:rPr>
              <a:t>) – </a:t>
            </a:r>
            <a:r>
              <a:rPr lang="cs-CZ" sz="2200" dirty="0" smtClean="0">
                <a:solidFill>
                  <a:srgbClr val="FF0000"/>
                </a:solidFill>
                <a:latin typeface="Calibri"/>
              </a:rPr>
              <a:t>↑ zpětné resorpce vody</a:t>
            </a:r>
            <a:endParaRPr lang="cs-CZ" sz="2200" dirty="0" smtClean="0">
              <a:solidFill>
                <a:srgbClr val="FF0000"/>
              </a:solidFill>
            </a:endParaRPr>
          </a:p>
          <a:p>
            <a:pPr lvl="1"/>
            <a:endParaRPr lang="cs-CZ" sz="2200" dirty="0" smtClean="0"/>
          </a:p>
          <a:p>
            <a:endParaRPr lang="cs-CZ" sz="2200" dirty="0"/>
          </a:p>
        </p:txBody>
      </p:sp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3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83"/>
    </mc:Choice>
    <mc:Fallback xmlns="">
      <p:transition spd="slow" advTm="216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0275" y="1343025"/>
            <a:ext cx="10232451" cy="543097"/>
          </a:xfrm>
        </p:spPr>
        <p:txBody>
          <a:bodyPr/>
          <a:lstStyle/>
          <a:p>
            <a:r>
              <a:rPr lang="cs-CZ" sz="3529" dirty="0"/>
              <a:t>Ztráta </a:t>
            </a:r>
            <a:r>
              <a:rPr lang="cs-CZ" sz="3529" dirty="0" err="1"/>
              <a:t>izoosmolární</a:t>
            </a:r>
            <a:r>
              <a:rPr lang="cs-CZ" sz="3529" dirty="0"/>
              <a:t> tekutiny (izotonická dehydratace)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80931" y="2562225"/>
            <a:ext cx="8571230" cy="5595980"/>
          </a:xfrm>
        </p:spPr>
        <p:txBody>
          <a:bodyPr>
            <a:normAutofit/>
          </a:bodyPr>
          <a:lstStyle/>
          <a:p>
            <a:r>
              <a:rPr lang="cs-CZ" sz="2200" dirty="0" smtClean="0">
                <a:solidFill>
                  <a:srgbClr val="FF0000"/>
                </a:solidFill>
              </a:rPr>
              <a:t>Ztráty např. při zvracení, průjmech, popáleninách, ascitu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Nestoupá </a:t>
            </a:r>
            <a:r>
              <a:rPr lang="cs-CZ" sz="2200" dirty="0" err="1" smtClean="0">
                <a:solidFill>
                  <a:srgbClr val="FF0000"/>
                </a:solidFill>
              </a:rPr>
              <a:t>osmolalita</a:t>
            </a:r>
            <a:r>
              <a:rPr lang="cs-CZ" sz="2200" dirty="0" smtClean="0">
                <a:solidFill>
                  <a:srgbClr val="FF0000"/>
                </a:solidFill>
              </a:rPr>
              <a:t> ECT, laboratorně známky </a:t>
            </a:r>
            <a:r>
              <a:rPr lang="cs-CZ" sz="2200" dirty="0" err="1" smtClean="0">
                <a:solidFill>
                  <a:srgbClr val="FF0000"/>
                </a:solidFill>
              </a:rPr>
              <a:t>hemokoncentrace</a:t>
            </a:r>
            <a:r>
              <a:rPr lang="cs-CZ" sz="2200" dirty="0" smtClean="0">
                <a:solidFill>
                  <a:srgbClr val="FF0000"/>
                </a:solidFill>
              </a:rPr>
              <a:t>, nižší turgor kůže, snížená diuréza, pokles TK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rgbClr val="FF0000"/>
                </a:solidFill>
              </a:rPr>
              <a:t>Produkce reninu </a:t>
            </a:r>
            <a:r>
              <a:rPr lang="cs-CZ" sz="2200" dirty="0" smtClean="0"/>
              <a:t>v </a:t>
            </a:r>
            <a:r>
              <a:rPr lang="cs-CZ" sz="2200" dirty="0" err="1" smtClean="0"/>
              <a:t>juxtaglomerulárním</a:t>
            </a:r>
            <a:r>
              <a:rPr lang="cs-CZ" sz="2200" dirty="0" smtClean="0"/>
              <a:t> aparátu ledviny jako reakce na snížení tlaku (dále též při snížení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)…</a:t>
            </a:r>
          </a:p>
          <a:p>
            <a:endParaRPr lang="cs-CZ" sz="2200" dirty="0" smtClean="0"/>
          </a:p>
          <a:p>
            <a:r>
              <a:rPr lang="cs-CZ" sz="2200" dirty="0" smtClean="0"/>
              <a:t>zvýšená produkce </a:t>
            </a:r>
            <a:r>
              <a:rPr lang="cs-CZ" sz="2200" dirty="0" smtClean="0">
                <a:solidFill>
                  <a:srgbClr val="FF0000"/>
                </a:solidFill>
              </a:rPr>
              <a:t>aldosteronu</a:t>
            </a:r>
            <a:r>
              <a:rPr lang="cs-CZ" sz="2200" dirty="0" smtClean="0"/>
              <a:t>…zvýšené vstřebávání Na</a:t>
            </a:r>
            <a:r>
              <a:rPr lang="cs-CZ" sz="2200" baseline="30000" dirty="0" smtClean="0"/>
              <a:t>+</a:t>
            </a:r>
            <a:r>
              <a:rPr lang="cs-CZ" sz="2200" dirty="0" smtClean="0"/>
              <a:t> a vody…vzestup krevního tlaku</a:t>
            </a:r>
            <a:endParaRPr lang="cs-CZ" sz="22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79"/>
    </mc:Choice>
    <mc:Fallback xmlns="">
      <p:transition spd="slow" advTm="330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0397" y="843299"/>
            <a:ext cx="9419811" cy="587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60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59"/>
    </mc:Choice>
    <mc:Fallback xmlns="">
      <p:transition spd="slow" advTm="7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Izotonická </a:t>
            </a:r>
            <a:r>
              <a:rPr lang="cs-CZ" dirty="0" err="1" smtClean="0"/>
              <a:t>hyperhydratace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8601799" cy="2369880"/>
          </a:xfrm>
        </p:spPr>
        <p:txBody>
          <a:bodyPr/>
          <a:lstStyle/>
          <a:p>
            <a:r>
              <a:rPr lang="cs-CZ" sz="2200" dirty="0" smtClean="0"/>
              <a:t>Roste objem </a:t>
            </a:r>
            <a:r>
              <a:rPr lang="cs-CZ" sz="2200" dirty="0" err="1" smtClean="0"/>
              <a:t>ECT</a:t>
            </a:r>
            <a:r>
              <a:rPr lang="cs-CZ" sz="2200" dirty="0" smtClean="0"/>
              <a:t>, </a:t>
            </a:r>
            <a:r>
              <a:rPr lang="cs-CZ" sz="2200" dirty="0" err="1" smtClean="0"/>
              <a:t>osmolalita</a:t>
            </a:r>
            <a:r>
              <a:rPr lang="cs-CZ" sz="2200" dirty="0" smtClean="0"/>
              <a:t> se nemění</a:t>
            </a:r>
          </a:p>
          <a:p>
            <a:pPr lvl="1"/>
            <a:r>
              <a:rPr lang="cs-CZ" sz="2200" dirty="0" smtClean="0"/>
              <a:t>U pacientů s kardiální insuficiencí, u </a:t>
            </a:r>
            <a:r>
              <a:rPr lang="cs-CZ" sz="2200" dirty="0" err="1" smtClean="0"/>
              <a:t>cirhotiků</a:t>
            </a:r>
            <a:r>
              <a:rPr lang="cs-CZ" sz="2200" dirty="0" smtClean="0"/>
              <a:t> a pacientů s </a:t>
            </a:r>
            <a:r>
              <a:rPr lang="cs-CZ" sz="2200" dirty="0" err="1" smtClean="0"/>
              <a:t>nefrot</a:t>
            </a:r>
            <a:r>
              <a:rPr lang="cs-CZ" sz="2200" dirty="0" smtClean="0"/>
              <a:t>. syndromem</a:t>
            </a:r>
          </a:p>
          <a:p>
            <a:pPr lvl="1"/>
            <a:r>
              <a:rPr lang="cs-CZ" sz="2200" dirty="0" smtClean="0"/>
              <a:t>Retence</a:t>
            </a:r>
          </a:p>
          <a:p>
            <a:pPr lvl="1"/>
            <a:endParaRPr lang="cs-CZ" sz="2200" dirty="0" smtClean="0"/>
          </a:p>
          <a:p>
            <a:r>
              <a:rPr lang="cs-CZ" sz="2200" dirty="0" smtClean="0"/>
              <a:t>U těžkých stavů současně přítomen </a:t>
            </a:r>
            <a:r>
              <a:rPr lang="cs-CZ" sz="2200" dirty="0" err="1" smtClean="0"/>
              <a:t>hyperaldosteronismus</a:t>
            </a:r>
            <a:r>
              <a:rPr lang="cs-CZ" sz="2200" dirty="0" smtClean="0"/>
              <a:t>, sekrece glukokortikoidů a </a:t>
            </a:r>
            <a:r>
              <a:rPr lang="cs-CZ" sz="2200" dirty="0" err="1" smtClean="0"/>
              <a:t>adiuretinu</a:t>
            </a: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27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32"/>
    </mc:Choice>
    <mc:Fallback xmlns="">
      <p:transition spd="slow" advTm="224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Hypotonická </a:t>
            </a:r>
            <a:r>
              <a:rPr lang="cs-CZ" dirty="0" err="1" smtClean="0"/>
              <a:t>hyperhydratace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13375" y="2181225"/>
            <a:ext cx="9278797" cy="1354217"/>
          </a:xfrm>
        </p:spPr>
        <p:txBody>
          <a:bodyPr/>
          <a:lstStyle/>
          <a:p>
            <a:r>
              <a:rPr lang="cs-CZ" sz="2200" dirty="0" smtClean="0">
                <a:solidFill>
                  <a:srgbClr val="FF0000"/>
                </a:solidFill>
              </a:rPr>
              <a:t>Nadbytek prosté vody</a:t>
            </a:r>
          </a:p>
          <a:p>
            <a:r>
              <a:rPr lang="cs-CZ" sz="2200" dirty="0" smtClean="0"/>
              <a:t>U kardiaků, kteří nejsou schopni vyloučit tekutiny + nadbytečný příjem vody</a:t>
            </a:r>
          </a:p>
          <a:p>
            <a:r>
              <a:rPr lang="cs-CZ" sz="2200" dirty="0" smtClean="0"/>
              <a:t>Částečná korekce přesunem vody do </a:t>
            </a:r>
            <a:r>
              <a:rPr lang="cs-CZ" sz="2200" dirty="0" err="1" smtClean="0"/>
              <a:t>ICT</a:t>
            </a:r>
            <a:endParaRPr lang="cs-CZ" sz="2200" dirty="0" smtClean="0"/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68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66"/>
    </mc:Choice>
    <mc:Fallback xmlns="">
      <p:transition spd="slow" advTm="147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8|1.1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5.7|1.2|8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4|4.1|2.8|0.8|1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1400</Words>
  <Application>Microsoft Office PowerPoint</Application>
  <PresentationFormat>Vlastní</PresentationFormat>
  <Paragraphs>271</Paragraphs>
  <Slides>33</Slides>
  <Notes>0</Notes>
  <HiddenSlides>0</HiddenSlides>
  <MMClips>33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6" baseType="lpstr">
      <vt:lpstr>Calibri</vt:lpstr>
      <vt:lpstr>Times New Roman</vt:lpstr>
      <vt:lpstr>Office Theme</vt:lpstr>
      <vt:lpstr>Prezentace aplikace PowerPoint</vt:lpstr>
      <vt:lpstr>Prezentace aplikace PowerPoint</vt:lpstr>
      <vt:lpstr>Metabolismus vody</vt:lpstr>
      <vt:lpstr>Metabolismus vody</vt:lpstr>
      <vt:lpstr>Prezentace aplikace PowerPoint</vt:lpstr>
      <vt:lpstr>Prezentace aplikace PowerPoint</vt:lpstr>
      <vt:lpstr>Prezentace aplikace PowerPoint</vt:lpstr>
      <vt:lpstr>Metabolismus vody </vt:lpstr>
      <vt:lpstr>Metabolismus vody </vt:lpstr>
      <vt:lpstr>Řízení metabolismu vody</vt:lpstr>
      <vt:lpstr>Řízení metabolismu vody</vt:lpstr>
      <vt:lpstr>Renin-angiotenzin-aldosteron</vt:lpstr>
      <vt:lpstr>Somatické vyšetření</vt:lpstr>
      <vt:lpstr>Prezentace aplikace PowerPoint</vt:lpstr>
      <vt:lpstr>Hodnocení diurézy</vt:lpstr>
      <vt:lpstr>Laboratorní parametry</vt:lpstr>
      <vt:lpstr>Metabolismus sodíku</vt:lpstr>
      <vt:lpstr>Bilance sodíku</vt:lpstr>
      <vt:lpstr>Hyponatrémie</vt:lpstr>
      <vt:lpstr>Hyponatrémie</vt:lpstr>
      <vt:lpstr>Hyponatrémie u geriatrických pacientů</vt:lpstr>
      <vt:lpstr>Hypernatrémie</vt:lpstr>
      <vt:lpstr>Hypernatrémie</vt:lpstr>
      <vt:lpstr>Hypernatrémie + hyperosmolalita u geriatrických pacientů</vt:lpstr>
      <vt:lpstr>Osmolalita</vt:lpstr>
      <vt:lpstr>Osmolalita – výpočet x měření?</vt:lpstr>
      <vt:lpstr>Osmolalita</vt:lpstr>
      <vt:lpstr>Poruchy hydratace - rozdělení</vt:lpstr>
      <vt:lpstr>Ztráta prosté vody (hypertonická dehydratace)</vt:lpstr>
      <vt:lpstr>Ztráta izoosmolární tekutiny (izotonická dehydratace)</vt:lpstr>
      <vt:lpstr>Prezentace aplikace PowerPoint</vt:lpstr>
      <vt:lpstr>Izotonická hyperhydratace</vt:lpstr>
      <vt:lpstr>Hypotonická hyperhydratace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Broz Pavel</cp:lastModifiedBy>
  <cp:revision>21</cp:revision>
  <dcterms:created xsi:type="dcterms:W3CDTF">2017-03-15T11:07:40Z</dcterms:created>
  <dcterms:modified xsi:type="dcterms:W3CDTF">2022-09-23T12:06:24Z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