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86" r:id="rId2"/>
    <p:sldId id="256" r:id="rId3"/>
    <p:sldId id="257" r:id="rId4"/>
    <p:sldId id="260" r:id="rId5"/>
    <p:sldId id="261" r:id="rId6"/>
    <p:sldId id="258" r:id="rId7"/>
    <p:sldId id="259" r:id="rId8"/>
    <p:sldId id="270" r:id="rId9"/>
    <p:sldId id="271" r:id="rId10"/>
    <p:sldId id="265" r:id="rId11"/>
    <p:sldId id="272" r:id="rId12"/>
    <p:sldId id="267" r:id="rId13"/>
    <p:sldId id="273" r:id="rId14"/>
    <p:sldId id="266" r:id="rId15"/>
    <p:sldId id="274" r:id="rId16"/>
    <p:sldId id="275" r:id="rId17"/>
    <p:sldId id="262" r:id="rId18"/>
    <p:sldId id="268" r:id="rId19"/>
    <p:sldId id="276" r:id="rId20"/>
    <p:sldId id="264" r:id="rId21"/>
    <p:sldId id="277" r:id="rId22"/>
    <p:sldId id="278" r:id="rId23"/>
    <p:sldId id="263" r:id="rId24"/>
    <p:sldId id="280" r:id="rId25"/>
    <p:sldId id="281" r:id="rId26"/>
    <p:sldId id="282" r:id="rId27"/>
    <p:sldId id="283" r:id="rId28"/>
    <p:sldId id="284" r:id="rId29"/>
    <p:sldId id="285" r:id="rId30"/>
    <p:sldId id="279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20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195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648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31986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160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592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77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614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534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009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554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723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1030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709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72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439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082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28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12/17/2022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6871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00F4C3FB-7061-E049-2617-21CB377C2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47" y="867757"/>
            <a:ext cx="11804947" cy="512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71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0322" y="1265382"/>
            <a:ext cx="8144134" cy="2841397"/>
          </a:xfrm>
        </p:spPr>
        <p:txBody>
          <a:bodyPr/>
          <a:lstStyle/>
          <a:p>
            <a:pPr algn="l"/>
            <a:r>
              <a:rPr lang="cs-CZ" sz="2400" dirty="0"/>
              <a:t>Reflexe minulosti ve </a:t>
            </a:r>
            <a:r>
              <a:rPr lang="cs-CZ" sz="4000" dirty="0">
                <a:solidFill>
                  <a:srgbClr val="FFFF00"/>
                </a:solidFill>
              </a:rPr>
              <a:t>starověku</a:t>
            </a:r>
            <a:r>
              <a:rPr lang="cs-CZ" sz="2400" dirty="0"/>
              <a:t>, nejstarší texty reflektující minulost ve starověkých orientálních despociích, možnosti didaktické aplikace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cs-CZ" dirty="0"/>
              <a:t>HIPO1 a TFDP1</a:t>
            </a:r>
          </a:p>
        </p:txBody>
      </p:sp>
    </p:spTree>
    <p:extLst>
      <p:ext uri="{BB962C8B-B14F-4D97-AF65-F5344CB8AC3E}">
        <p14:creationId xmlns:p14="http://schemas.microsoft.com/office/powerpoint/2010/main" val="4142088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MEZOPOTÁMIE</a:t>
            </a:r>
            <a:br>
              <a:rPr lang="cs-CZ" dirty="0"/>
            </a:br>
            <a:r>
              <a:rPr lang="cs-CZ" dirty="0" err="1"/>
              <a:t>Gilgameš</a:t>
            </a:r>
            <a:r>
              <a:rPr lang="cs-CZ" dirty="0"/>
              <a:t> v Louvru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677" y="2255741"/>
            <a:ext cx="1821085" cy="4249198"/>
          </a:xfr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56852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Sargon</a:t>
            </a:r>
            <a:r>
              <a:rPr lang="cs-CZ" dirty="0"/>
              <a:t> I. Akkadský</a:t>
            </a:r>
            <a:br>
              <a:rPr lang="cs-CZ" dirty="0"/>
            </a:br>
            <a:r>
              <a:rPr lang="cs-CZ" dirty="0"/>
              <a:t>Národní muzeum v Bagdádu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873" y="2171821"/>
            <a:ext cx="3038410" cy="4276281"/>
          </a:xfr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53168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Sargon</a:t>
            </a:r>
            <a:r>
              <a:rPr lang="cs-CZ" dirty="0"/>
              <a:t> II. a bůh </a:t>
            </a:r>
            <a:r>
              <a:rPr lang="cs-CZ" dirty="0" err="1"/>
              <a:t>Marduk</a:t>
            </a:r>
            <a:br>
              <a:rPr lang="cs-CZ" dirty="0"/>
            </a:br>
            <a:r>
              <a:rPr lang="cs-CZ" dirty="0"/>
              <a:t>Muzeum Předního východu v Berlíně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247" y="2129410"/>
            <a:ext cx="3297624" cy="4496760"/>
          </a:xfr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28523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BEROSOS CALDAEUS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441" y="2336800"/>
            <a:ext cx="3710563" cy="4171640"/>
          </a:xfr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048074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EGYPT</a:t>
            </a:r>
            <a:br>
              <a:rPr lang="cs-CZ" dirty="0"/>
            </a:br>
            <a:r>
              <a:rPr lang="cs-CZ" dirty="0"/>
              <a:t>PALERMSKÝ KÁMEN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749" y="1336944"/>
            <a:ext cx="3571269" cy="4767828"/>
          </a:xfrm>
          <a:ln w="762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584567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4E55AE-FDC2-4815-8658-94F5DBEB2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Podobné rameny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1B92879-8758-4596-AEC3-14859B05C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3997939"/>
          </a:xfrm>
        </p:spPr>
        <p:txBody>
          <a:bodyPr>
            <a:noAutofit/>
          </a:bodyPr>
          <a:lstStyle/>
          <a:p>
            <a:r>
              <a:rPr lang="cs-CZ" sz="3600" b="1" dirty="0" err="1"/>
              <a:t>Karnacký</a:t>
            </a:r>
            <a:r>
              <a:rPr lang="cs-CZ" sz="3600" b="1" dirty="0"/>
              <a:t> seznam</a:t>
            </a:r>
            <a:r>
              <a:rPr lang="cs-CZ" sz="3600" dirty="0"/>
              <a:t> (kolem roku 1500 př. n . l.)</a:t>
            </a:r>
          </a:p>
          <a:p>
            <a:r>
              <a:rPr lang="cs-CZ" sz="3600" b="1" dirty="0" err="1"/>
              <a:t>Ebóvský</a:t>
            </a:r>
            <a:r>
              <a:rPr lang="cs-CZ" sz="3600" b="1" dirty="0"/>
              <a:t> seznam</a:t>
            </a:r>
            <a:r>
              <a:rPr lang="cs-CZ" sz="3600" dirty="0"/>
              <a:t> (kolem roku 1300 př. n. 1.) </a:t>
            </a:r>
          </a:p>
          <a:p>
            <a:r>
              <a:rPr lang="cs-CZ" sz="3600" b="1" dirty="0" err="1"/>
              <a:t>Sakkárský</a:t>
            </a:r>
            <a:r>
              <a:rPr lang="cs-CZ" sz="3600" b="1" dirty="0"/>
              <a:t> seznam</a:t>
            </a:r>
            <a:r>
              <a:rPr lang="cs-CZ" sz="3600" dirty="0"/>
              <a:t> (kolem roku 1250 př. n. 1.)</a:t>
            </a:r>
          </a:p>
          <a:p>
            <a:r>
              <a:rPr lang="cs-CZ" sz="3600" b="1" dirty="0"/>
              <a:t>Turínský papyrus</a:t>
            </a:r>
            <a:r>
              <a:rPr lang="cs-CZ" sz="3600" dirty="0"/>
              <a:t>, pocházející ze 13. stol. př. n. l.</a:t>
            </a:r>
          </a:p>
        </p:txBody>
      </p:sp>
    </p:spTree>
    <p:extLst>
      <p:ext uri="{BB962C8B-B14F-4D97-AF65-F5344CB8AC3E}">
        <p14:creationId xmlns:p14="http://schemas.microsoft.com/office/powerpoint/2010/main" val="1625799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2DD28D-9711-46AA-A086-D1FF72573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Letopisy </a:t>
            </a:r>
            <a:r>
              <a:rPr lang="cs-CZ" dirty="0" err="1"/>
              <a:t>Thutmose</a:t>
            </a:r>
            <a:r>
              <a:rPr lang="cs-CZ" dirty="0"/>
              <a:t> III.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EB7E0519-D52C-48DF-8893-D49667072C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99268" y="2109310"/>
            <a:ext cx="3229292" cy="4305723"/>
          </a:xfrm>
        </p:spPr>
      </p:pic>
    </p:spTree>
    <p:extLst>
      <p:ext uri="{BB962C8B-B14F-4D97-AF65-F5344CB8AC3E}">
        <p14:creationId xmlns:p14="http://schemas.microsoft.com/office/powerpoint/2010/main" val="42286836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Rosettská deska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568" y="1124465"/>
            <a:ext cx="3362996" cy="5464869"/>
          </a:xfr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4670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C5516F-4CA9-49AB-84CA-F1AD41136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Další památky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62EC627-E0D3-4706-9749-884FC5D8B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3600" dirty="0"/>
              <a:t>Královské deníky</a:t>
            </a:r>
          </a:p>
          <a:p>
            <a:r>
              <a:rPr lang="cs-CZ" sz="3600" dirty="0"/>
              <a:t>Životopisy - nápis na stěnách </a:t>
            </a:r>
            <a:r>
              <a:rPr lang="cs-CZ" sz="3600" b="1" dirty="0"/>
              <a:t>hrobu úředníka </a:t>
            </a:r>
            <a:r>
              <a:rPr lang="cs-CZ" sz="3600" b="1" dirty="0" err="1"/>
              <a:t>Mecena</a:t>
            </a:r>
            <a:r>
              <a:rPr lang="cs-CZ" sz="3600" dirty="0"/>
              <a:t> z 3. dynastie kolem roku 2950 př. n. 1.</a:t>
            </a:r>
          </a:p>
          <a:p>
            <a:r>
              <a:rPr lang="cs-CZ" sz="3600" dirty="0"/>
              <a:t>Eposy a hymny - </a:t>
            </a:r>
            <a:r>
              <a:rPr lang="cs-CZ" sz="3600" b="1" dirty="0"/>
              <a:t>píseň o vítězství </a:t>
            </a:r>
            <a:r>
              <a:rPr lang="cs-CZ" sz="3600" b="1" dirty="0" err="1"/>
              <a:t>Ramesse</a:t>
            </a:r>
            <a:r>
              <a:rPr lang="cs-CZ" sz="3600" b="1" dirty="0"/>
              <a:t> II.</a:t>
            </a:r>
            <a:r>
              <a:rPr lang="cs-CZ" sz="3600" dirty="0"/>
              <a:t> nad Chetity u </a:t>
            </a:r>
            <a:r>
              <a:rPr lang="cs-CZ" sz="3600" dirty="0" err="1"/>
              <a:t>Kadeše</a:t>
            </a:r>
            <a:r>
              <a:rPr lang="cs-CZ" sz="3600" dirty="0"/>
              <a:t>, pocházející ze 13. stol. př. n. 1.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42953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Chetité</a:t>
            </a:r>
            <a:br>
              <a:rPr lang="cs-CZ" dirty="0"/>
            </a:br>
            <a:r>
              <a:rPr lang="cs-CZ" dirty="0"/>
              <a:t>Vykopávky v </a:t>
            </a:r>
            <a:r>
              <a:rPr lang="cs-CZ" dirty="0" err="1"/>
              <a:t>Chattušaši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601" y="2214252"/>
            <a:ext cx="6620520" cy="4350628"/>
          </a:xfr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3330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B52546-B9BA-429E-9BC0-377441A4D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Chetité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D3BFF19-CFEA-47A5-82F0-1D4FD8E1E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400" b="1" dirty="0" err="1"/>
              <a:t>Telepinova</a:t>
            </a:r>
            <a:r>
              <a:rPr lang="cs-CZ" sz="4400" b="1" dirty="0"/>
              <a:t> kronika</a:t>
            </a:r>
          </a:p>
          <a:p>
            <a:r>
              <a:rPr lang="cs-CZ" sz="4400" b="1" dirty="0" err="1"/>
              <a:t>Muršílovy</a:t>
            </a:r>
            <a:r>
              <a:rPr lang="cs-CZ" sz="4400" b="1" dirty="0"/>
              <a:t> anály</a:t>
            </a:r>
          </a:p>
          <a:p>
            <a:r>
              <a:rPr lang="cs-CZ" sz="4400" b="1" dirty="0" err="1"/>
              <a:t>Chatušilův</a:t>
            </a:r>
            <a:r>
              <a:rPr lang="cs-CZ" sz="4400" b="1" dirty="0"/>
              <a:t> životopis</a:t>
            </a:r>
            <a:endParaRPr lang="cs-CZ" sz="4400" dirty="0"/>
          </a:p>
        </p:txBody>
      </p:sp>
    </p:spTree>
    <p:extLst>
      <p:ext uri="{BB962C8B-B14F-4D97-AF65-F5344CB8AC3E}">
        <p14:creationId xmlns:p14="http://schemas.microsoft.com/office/powerpoint/2010/main" val="1859224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Persie</a:t>
            </a:r>
            <a:br>
              <a:rPr lang="cs-CZ" dirty="0"/>
            </a:br>
            <a:r>
              <a:rPr lang="cs-CZ" dirty="0" err="1"/>
              <a:t>Behistúnský</a:t>
            </a:r>
            <a:r>
              <a:rPr lang="cs-CZ" dirty="0"/>
              <a:t> nápis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118" y="2269481"/>
            <a:ext cx="5655870" cy="4241902"/>
          </a:xfr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35013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2AE9EC-4900-4D95-90B2-FAF0ECAC8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Fírdausí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DAE68C5-8964-40A9-9EA4-4E45A151C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000" b="1" dirty="0"/>
              <a:t>národní epos </a:t>
            </a:r>
          </a:p>
          <a:p>
            <a:r>
              <a:rPr lang="cs-CZ" sz="4000" b="1" i="1" dirty="0"/>
              <a:t>Kniha králů  </a:t>
            </a:r>
          </a:p>
          <a:p>
            <a:r>
              <a:rPr lang="cs-CZ" sz="4000" b="1" dirty="0"/>
              <a:t>(</a:t>
            </a:r>
            <a:r>
              <a:rPr lang="cs-CZ" sz="4000" b="1" dirty="0" err="1"/>
              <a:t>Šáhnáme</a:t>
            </a:r>
            <a:r>
              <a:rPr lang="cs-CZ" sz="4000" b="1" dirty="0"/>
              <a:t>- </a:t>
            </a:r>
            <a:r>
              <a:rPr lang="cs-CZ" sz="4000" dirty="0"/>
              <a:t>persky </a:t>
            </a:r>
            <a:r>
              <a:rPr lang="cs-CZ" sz="4000" dirty="0" err="1"/>
              <a:t>شاهنامه</a:t>
            </a:r>
            <a:r>
              <a:rPr lang="cs-CZ" sz="4000" dirty="0"/>
              <a:t>)</a:t>
            </a:r>
          </a:p>
          <a:p>
            <a:r>
              <a:rPr lang="cs-CZ" sz="4000" dirty="0"/>
              <a:t>Kolem roku 1010 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B5E1089-CF52-429D-8913-0DEB022BC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0" y="15240"/>
            <a:ext cx="47625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250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EE9B51-6805-4F03-95B4-C785C8BAF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Řečtí dějepisci Persie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EB65626-45AC-4001-9419-94321DB225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600" b="1" dirty="0" err="1"/>
              <a:t>Dionýsios</a:t>
            </a:r>
            <a:r>
              <a:rPr lang="cs-CZ" sz="3600" b="1" dirty="0"/>
              <a:t> z </a:t>
            </a:r>
            <a:r>
              <a:rPr lang="cs-CZ" sz="3600" b="1" dirty="0" err="1"/>
              <a:t>Milétu</a:t>
            </a:r>
            <a:endParaRPr lang="cs-CZ" sz="3600" b="1" dirty="0"/>
          </a:p>
          <a:p>
            <a:r>
              <a:rPr lang="cs-CZ" sz="3600" b="1" dirty="0" err="1"/>
              <a:t>Chárón</a:t>
            </a:r>
            <a:r>
              <a:rPr lang="cs-CZ" sz="3600" b="1" dirty="0"/>
              <a:t> z </a:t>
            </a:r>
            <a:r>
              <a:rPr lang="cs-CZ" sz="3600" b="1" dirty="0" err="1"/>
              <a:t>Lampsaku</a:t>
            </a:r>
            <a:endParaRPr lang="cs-CZ" sz="3600" b="1" dirty="0"/>
          </a:p>
          <a:p>
            <a:r>
              <a:rPr lang="cs-CZ" sz="3600" b="1" dirty="0"/>
              <a:t>Hérodotos z </a:t>
            </a:r>
            <a:r>
              <a:rPr lang="cs-CZ" sz="3600" b="1" dirty="0" err="1"/>
              <a:t>Halikarnássu</a:t>
            </a:r>
            <a:endParaRPr lang="cs-CZ" sz="3600" b="1" dirty="0"/>
          </a:p>
          <a:p>
            <a:r>
              <a:rPr lang="cs-CZ" sz="3600" b="1" dirty="0" err="1"/>
              <a:t>Ktesias</a:t>
            </a: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2388387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0321" y="502921"/>
            <a:ext cx="5857639" cy="5909358"/>
          </a:xfrm>
        </p:spPr>
        <p:txBody>
          <a:bodyPr>
            <a:normAutofit fontScale="90000"/>
          </a:bodyPr>
          <a:lstStyle/>
          <a:p>
            <a:r>
              <a:rPr lang="cs-CZ" dirty="0">
                <a:solidFill>
                  <a:srgbClr val="FFFF00"/>
                </a:solidFill>
              </a:rPr>
              <a:t>Přední východ  </a:t>
            </a:r>
            <a:br>
              <a:rPr lang="cs-CZ" dirty="0"/>
            </a:br>
            <a:r>
              <a:rPr lang="cs-CZ" dirty="0"/>
              <a:t>Izrael</a:t>
            </a:r>
            <a:br>
              <a:rPr lang="cs-CZ" dirty="0"/>
            </a:br>
            <a:r>
              <a:rPr lang="cs-CZ" dirty="0"/>
              <a:t>Rembrandt van </a:t>
            </a:r>
            <a:r>
              <a:rPr lang="cs-CZ" dirty="0" err="1"/>
              <a:t>Rijn</a:t>
            </a:r>
            <a:br>
              <a:rPr lang="cs-CZ" dirty="0"/>
            </a:br>
            <a:r>
              <a:rPr lang="cs-CZ" dirty="0"/>
              <a:t>Anděl zabraňuje oběti (Abrahám)</a:t>
            </a:r>
            <a:br>
              <a:rPr lang="cs-CZ" dirty="0"/>
            </a:br>
            <a:r>
              <a:rPr lang="cs-CZ" b="1" dirty="0"/>
              <a:t>Pentateuch</a:t>
            </a:r>
            <a:r>
              <a:rPr lang="cs-CZ" dirty="0"/>
              <a:t> (</a:t>
            </a:r>
            <a:r>
              <a:rPr lang="cs-CZ" b="1" dirty="0"/>
              <a:t>Genesis — Stvořeni, Exodus — Odchod z Egypta, </a:t>
            </a:r>
            <a:r>
              <a:rPr lang="cs-CZ" b="1" dirty="0" err="1"/>
              <a:t>Leviticus</a:t>
            </a:r>
            <a:r>
              <a:rPr lang="cs-CZ" b="1" dirty="0"/>
              <a:t> — Kniha kněžských obřadů, </a:t>
            </a:r>
            <a:r>
              <a:rPr lang="cs-CZ" b="1" dirty="0" err="1"/>
              <a:t>Numeri</a:t>
            </a:r>
            <a:r>
              <a:rPr lang="cs-CZ" b="1" dirty="0"/>
              <a:t> — Vypravování o bloudění na poušti před vstupem do Palestiny, Deuteronomium — Druhý zákon</a:t>
            </a:r>
            <a:r>
              <a:rPr lang="cs-CZ" dirty="0"/>
              <a:t>) bylo připisováno bájnému proroku Mojžíšovi a nazváno</a:t>
            </a:r>
            <a:r>
              <a:rPr lang="cs-CZ" b="1" dirty="0"/>
              <a:t> tóra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104" y="1087470"/>
            <a:ext cx="4289660" cy="5324809"/>
          </a:xfrm>
          <a:ln w="762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768013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Indie</a:t>
            </a:r>
            <a:br>
              <a:rPr lang="cs-CZ" dirty="0"/>
            </a:br>
            <a:r>
              <a:rPr lang="cs-CZ" dirty="0" err="1"/>
              <a:t>Ašóka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913" y="1179996"/>
            <a:ext cx="3668042" cy="5194342"/>
          </a:xfr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092857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755FE54-7685-4789-99BB-94D1EE9B9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Indie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0E62D5D-526F-40A1-877F-A81D87B96D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3200" b="1" i="1" dirty="0"/>
              <a:t>Mahábhárata</a:t>
            </a:r>
          </a:p>
          <a:p>
            <a:r>
              <a:rPr lang="cs-CZ" sz="3200" b="1" i="1" dirty="0"/>
              <a:t>Rámájana</a:t>
            </a:r>
          </a:p>
          <a:p>
            <a:r>
              <a:rPr lang="cs-CZ" sz="3200" b="1" i="1" dirty="0"/>
              <a:t>Védy, </a:t>
            </a:r>
            <a:r>
              <a:rPr lang="cs-CZ" sz="3200" b="1" i="1" dirty="0" err="1"/>
              <a:t>purány</a:t>
            </a:r>
            <a:endParaRPr lang="cs-CZ" sz="3200" b="1" i="1" dirty="0"/>
          </a:p>
          <a:p>
            <a:r>
              <a:rPr lang="cs-CZ" sz="3200" b="1" dirty="0"/>
              <a:t>kašmírské kronice </a:t>
            </a:r>
            <a:r>
              <a:rPr lang="cs-CZ" sz="3200" b="1" dirty="0" err="1"/>
              <a:t>Račakarangini</a:t>
            </a:r>
            <a:r>
              <a:rPr lang="cs-CZ" sz="3200" dirty="0"/>
              <a:t> od </a:t>
            </a:r>
            <a:r>
              <a:rPr lang="cs-CZ" sz="3200" b="1" dirty="0" err="1"/>
              <a:t>Rolhani</a:t>
            </a:r>
            <a:r>
              <a:rPr lang="cs-CZ" sz="3200" dirty="0"/>
              <a:t> z 13. stol. př. n. 1. </a:t>
            </a:r>
          </a:p>
          <a:p>
            <a:r>
              <a:rPr lang="cs-CZ" sz="3200" dirty="0"/>
              <a:t>letopisy z jižní Indie a Cejlonu </a:t>
            </a:r>
            <a:r>
              <a:rPr lang="cs-CZ" sz="3200" b="1" dirty="0" err="1"/>
              <a:t>Mahavamsa</a:t>
            </a:r>
            <a:r>
              <a:rPr lang="cs-CZ" sz="3200" b="1" dirty="0"/>
              <a:t> </a:t>
            </a:r>
            <a:r>
              <a:rPr lang="cs-CZ" sz="3200" dirty="0"/>
              <a:t>od </a:t>
            </a:r>
            <a:r>
              <a:rPr lang="cs-CZ" sz="3200" b="1" dirty="0" err="1"/>
              <a:t>Maharamy</a:t>
            </a:r>
            <a:r>
              <a:rPr lang="cs-CZ" sz="3200" b="1" dirty="0"/>
              <a:t> z </a:t>
            </a:r>
            <a:r>
              <a:rPr lang="cs-CZ" sz="3200" b="1" dirty="0" err="1"/>
              <a:t>Dipavamse</a:t>
            </a:r>
            <a:r>
              <a:rPr lang="cs-CZ" sz="3200" b="1" dirty="0"/>
              <a:t> (5. století př. n. l.)</a:t>
            </a:r>
          </a:p>
          <a:p>
            <a:r>
              <a:rPr lang="cs-CZ" b="1" dirty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0855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Čína </a:t>
            </a:r>
            <a:br>
              <a:rPr lang="cs-CZ" dirty="0"/>
            </a:br>
            <a:r>
              <a:rPr lang="cs-CZ" dirty="0" err="1"/>
              <a:t>Š´ting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905" y="2314242"/>
            <a:ext cx="9372190" cy="3790530"/>
          </a:xfrm>
        </p:spPr>
      </p:pic>
    </p:spTree>
    <p:extLst>
      <p:ext uri="{BB962C8B-B14F-4D97-AF65-F5344CB8AC3E}">
        <p14:creationId xmlns:p14="http://schemas.microsoft.com/office/powerpoint/2010/main" val="34928581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280F2D-962C-4F67-8AFA-3BCEBEE44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Kniha dějin (</a:t>
            </a:r>
            <a:r>
              <a:rPr lang="cs-CZ" b="1" dirty="0" err="1"/>
              <a:t>Šu-ťing</a:t>
            </a:r>
            <a:r>
              <a:rPr lang="cs-CZ" b="1" dirty="0"/>
              <a:t>). 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D769089-B842-4707-9614-CC9F94B111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68130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6328AD-AC98-4585-B8F9-611A863CA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Čínské letopisy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57DD260-58C9-45BB-A107-FBDC09F50D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/>
              <a:t>Bambusové anály (</a:t>
            </a:r>
            <a:r>
              <a:rPr lang="cs-CZ" dirty="0"/>
              <a:t>Začínají v nejranějších legendárních dobách (za Žlutého císaře) a zahrnují i dějiny Období válčících států (5. století př. n. l. - 221 př. n. l.)</a:t>
            </a:r>
          </a:p>
          <a:p>
            <a:r>
              <a:rPr lang="cs-CZ" b="1" dirty="0"/>
              <a:t>Letopisy Jar a podzimů (</a:t>
            </a:r>
            <a:r>
              <a:rPr lang="cs-CZ" b="1" dirty="0" err="1"/>
              <a:t>Čchun</a:t>
            </a:r>
            <a:r>
              <a:rPr lang="cs-CZ" b="1" dirty="0"/>
              <a:t> —</a:t>
            </a:r>
            <a:r>
              <a:rPr lang="cs-CZ" b="1" dirty="0" err="1"/>
              <a:t>čchiou</a:t>
            </a:r>
            <a:r>
              <a:rPr lang="cs-CZ" b="1" dirty="0"/>
              <a:t>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5989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0321" y="693266"/>
            <a:ext cx="3525919" cy="2171853"/>
          </a:xfrm>
        </p:spPr>
        <p:txBody>
          <a:bodyPr>
            <a:normAutofit fontScale="90000"/>
          </a:bodyPr>
          <a:lstStyle/>
          <a:p>
            <a:br>
              <a:rPr lang="cs-CZ" dirty="0"/>
            </a:br>
            <a:r>
              <a:rPr lang="cs-CZ" dirty="0" err="1"/>
              <a:t>S´ma</a:t>
            </a:r>
            <a:r>
              <a:rPr lang="cs-CZ" dirty="0"/>
              <a:t> </a:t>
            </a:r>
            <a:r>
              <a:rPr lang="cs-CZ" dirty="0" err="1"/>
              <a:t>Čchien</a:t>
            </a:r>
            <a:r>
              <a:rPr lang="cs-CZ" dirty="0"/>
              <a:t>:</a:t>
            </a:r>
            <a:br>
              <a:rPr lang="cs-CZ" dirty="0"/>
            </a:br>
            <a:r>
              <a:rPr lang="cs-CZ" i="1" dirty="0"/>
              <a:t>Zápisky dějepisce</a:t>
            </a:r>
            <a:br>
              <a:rPr lang="cs-CZ" dirty="0"/>
            </a:br>
            <a:r>
              <a:rPr lang="cs-CZ" sz="4400" b="1" dirty="0"/>
              <a:t>Š — ti</a:t>
            </a:r>
            <a:br>
              <a:rPr lang="cs-CZ" dirty="0"/>
            </a:b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536" y="950537"/>
            <a:ext cx="5274061" cy="5352079"/>
          </a:xfrm>
          <a:ln w="762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12901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F7BDF7-4B9E-4207-AA9D-0D8606947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Typologie mýtů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DAFF2CC-E109-441F-BB01-DB8CE5AE0A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521127"/>
          </a:xfrm>
        </p:spPr>
        <p:txBody>
          <a:bodyPr>
            <a:normAutofit/>
          </a:bodyPr>
          <a:lstStyle/>
          <a:p>
            <a:pPr lvl="0"/>
            <a:r>
              <a:rPr lang="cs-CZ" dirty="0"/>
              <a:t>kosmogonické mýty (z </a:t>
            </a:r>
            <a:r>
              <a:rPr lang="cs-CZ" dirty="0" err="1"/>
              <a:t>řec</a:t>
            </a:r>
            <a:r>
              <a:rPr lang="cs-CZ" dirty="0"/>
              <a:t>. kosmos, svět a </a:t>
            </a:r>
            <a:r>
              <a:rPr lang="cs-CZ" dirty="0" err="1"/>
              <a:t>gonia</a:t>
            </a:r>
            <a:r>
              <a:rPr lang="cs-CZ" dirty="0"/>
              <a:t>, zrození), které vyprávějí o vzniku a počátcích světa;</a:t>
            </a:r>
          </a:p>
          <a:p>
            <a:pPr lvl="0"/>
            <a:r>
              <a:rPr lang="cs-CZ" dirty="0" err="1"/>
              <a:t>antropogonické</a:t>
            </a:r>
            <a:r>
              <a:rPr lang="cs-CZ" dirty="0"/>
              <a:t> mýty (z </a:t>
            </a:r>
            <a:r>
              <a:rPr lang="cs-CZ" dirty="0" err="1"/>
              <a:t>řec</a:t>
            </a:r>
            <a:r>
              <a:rPr lang="cs-CZ" dirty="0"/>
              <a:t>. </a:t>
            </a:r>
            <a:r>
              <a:rPr lang="cs-CZ" dirty="0" err="1"/>
              <a:t>anthropos</a:t>
            </a:r>
            <a:r>
              <a:rPr lang="cs-CZ" dirty="0"/>
              <a:t>, člověk a </a:t>
            </a:r>
            <a:r>
              <a:rPr lang="cs-CZ" dirty="0" err="1"/>
              <a:t>gonia</a:t>
            </a:r>
            <a:r>
              <a:rPr lang="cs-CZ" dirty="0"/>
              <a:t>, zrození), které vyprávějí o původu, zrození či stvoření člověka;</a:t>
            </a:r>
          </a:p>
          <a:p>
            <a:pPr lvl="0"/>
            <a:r>
              <a:rPr lang="cs-CZ" dirty="0" err="1"/>
              <a:t>aitiologické</a:t>
            </a:r>
            <a:r>
              <a:rPr lang="cs-CZ" dirty="0"/>
              <a:t> mýty (z </a:t>
            </a:r>
            <a:r>
              <a:rPr lang="cs-CZ" dirty="0" err="1"/>
              <a:t>řec</a:t>
            </a:r>
            <a:r>
              <a:rPr lang="cs-CZ" dirty="0"/>
              <a:t>. </a:t>
            </a:r>
            <a:r>
              <a:rPr lang="cs-CZ" dirty="0" err="1"/>
              <a:t>aitia</a:t>
            </a:r>
            <a:r>
              <a:rPr lang="cs-CZ" dirty="0"/>
              <a:t>, příčina), které vysvětlují původ různých svátků, zvyků a institucí a potvrzují tak jejich oprávněnost;</a:t>
            </a:r>
          </a:p>
          <a:p>
            <a:pPr lvl="0"/>
            <a:r>
              <a:rPr lang="cs-CZ" dirty="0" err="1"/>
              <a:t>soteriologické</a:t>
            </a:r>
            <a:r>
              <a:rPr lang="cs-CZ" dirty="0"/>
              <a:t> mýty (z </a:t>
            </a:r>
            <a:r>
              <a:rPr lang="cs-CZ" dirty="0" err="1"/>
              <a:t>řec</a:t>
            </a:r>
            <a:r>
              <a:rPr lang="cs-CZ" dirty="0"/>
              <a:t>. </a:t>
            </a:r>
            <a:r>
              <a:rPr lang="cs-CZ" dirty="0" err="1"/>
              <a:t>sótér</a:t>
            </a:r>
            <a:r>
              <a:rPr lang="cs-CZ" dirty="0"/>
              <a:t>, zachránce) o záchraně a zachráncích;</a:t>
            </a:r>
          </a:p>
          <a:p>
            <a:pPr lvl="0"/>
            <a:r>
              <a:rPr lang="cs-CZ" dirty="0"/>
              <a:t>eschatologické mýty (z </a:t>
            </a:r>
            <a:r>
              <a:rPr lang="cs-CZ" dirty="0" err="1"/>
              <a:t>řec</a:t>
            </a:r>
            <a:r>
              <a:rPr lang="cs-CZ" dirty="0"/>
              <a:t>. ta </a:t>
            </a:r>
            <a:r>
              <a:rPr lang="cs-CZ" dirty="0" err="1"/>
              <a:t>eschata</a:t>
            </a:r>
            <a:r>
              <a:rPr lang="cs-CZ" dirty="0"/>
              <a:t>, poslední věci), které předkládají obrazné vylíčení budoucnosti, případně konce světa.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75741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5D06E8-4F4D-4D87-8193-B14F0EB68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Mezopotámské mýty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A9D28AF-3281-4F35-872F-7C3ED3F58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000" dirty="0"/>
              <a:t>několik generací bohů (</a:t>
            </a:r>
            <a:r>
              <a:rPr lang="cs-CZ" sz="4000" b="1" dirty="0" err="1"/>
              <a:t>Lachmu</a:t>
            </a:r>
            <a:r>
              <a:rPr lang="cs-CZ" sz="4000" b="1" dirty="0"/>
              <a:t>, </a:t>
            </a:r>
            <a:r>
              <a:rPr lang="cs-CZ" sz="4000" b="1" dirty="0" err="1"/>
              <a:t>Lachamu</a:t>
            </a:r>
            <a:r>
              <a:rPr lang="cs-CZ" sz="4000" b="1" dirty="0"/>
              <a:t>; </a:t>
            </a:r>
            <a:r>
              <a:rPr lang="cs-CZ" sz="4000" b="1" dirty="0" err="1"/>
              <a:t>Anšar</a:t>
            </a:r>
            <a:r>
              <a:rPr lang="cs-CZ" sz="4000" b="1" dirty="0"/>
              <a:t>, </a:t>
            </a:r>
            <a:r>
              <a:rPr lang="cs-CZ" sz="4000" b="1" dirty="0" err="1"/>
              <a:t>Kišar</a:t>
            </a:r>
            <a:r>
              <a:rPr lang="cs-CZ" sz="4000" b="1" dirty="0"/>
              <a:t>; </a:t>
            </a:r>
            <a:r>
              <a:rPr lang="cs-CZ" sz="4000" b="1" dirty="0" err="1"/>
              <a:t>An</a:t>
            </a:r>
            <a:r>
              <a:rPr lang="cs-CZ" sz="4000" b="1" dirty="0"/>
              <a:t>, </a:t>
            </a:r>
            <a:r>
              <a:rPr lang="cs-CZ" sz="4000" b="1" dirty="0" err="1"/>
              <a:t>Enki</a:t>
            </a:r>
            <a:r>
              <a:rPr lang="cs-CZ" sz="4000" dirty="0"/>
              <a:t>), tento proces (teogonie) skončil stvořením </a:t>
            </a:r>
            <a:r>
              <a:rPr lang="cs-CZ" sz="4000" b="1" dirty="0" err="1"/>
              <a:t>Marduka</a:t>
            </a:r>
            <a:r>
              <a:rPr lang="cs-CZ" sz="4000" dirty="0"/>
              <a:t> (rodiče: </a:t>
            </a:r>
            <a:r>
              <a:rPr lang="cs-CZ" sz="4000" b="1" dirty="0" err="1"/>
              <a:t>Enki</a:t>
            </a:r>
            <a:r>
              <a:rPr lang="cs-CZ" sz="4000" b="1" dirty="0"/>
              <a:t> a </a:t>
            </a:r>
            <a:r>
              <a:rPr lang="cs-CZ" sz="4000" b="1" dirty="0" err="1"/>
              <a:t>Damkina</a:t>
            </a:r>
            <a:r>
              <a:rPr lang="cs-CZ" sz="4000" dirty="0"/>
              <a:t>), </a:t>
            </a:r>
            <a:r>
              <a:rPr lang="cs-CZ" sz="4000" dirty="0" err="1"/>
              <a:t>Inan</a:t>
            </a:r>
            <a:r>
              <a:rPr lang="cs-CZ" sz="4000" dirty="0"/>
              <a:t> (</a:t>
            </a:r>
            <a:r>
              <a:rPr lang="cs-CZ" sz="4000" dirty="0" err="1"/>
              <a:t>Ištar</a:t>
            </a:r>
            <a:r>
              <a:rPr lang="cs-CZ" sz="4000" dirty="0"/>
              <a:t>) – manžel </a:t>
            </a:r>
            <a:r>
              <a:rPr lang="cs-CZ" sz="4000" dirty="0" err="1"/>
              <a:t>Dumuzi</a:t>
            </a:r>
            <a:endParaRPr lang="cs-CZ" sz="4000" dirty="0"/>
          </a:p>
          <a:p>
            <a:r>
              <a:rPr lang="cs-CZ" sz="4000" dirty="0"/>
              <a:t>Epos o </a:t>
            </a:r>
            <a:r>
              <a:rPr lang="cs-CZ" sz="4000" dirty="0" err="1"/>
              <a:t>Gilgamešovi</a:t>
            </a: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974602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4B40F9-A850-45AF-9A50-89DBB26B6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Egypt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F56D9B5-801C-4F53-8753-0050BC1E9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2800" dirty="0"/>
              <a:t>Hor (či </a:t>
            </a:r>
            <a:r>
              <a:rPr lang="cs-CZ" sz="2800" dirty="0" err="1"/>
              <a:t>Hór</a:t>
            </a:r>
            <a:r>
              <a:rPr lang="cs-CZ" sz="2800" dirty="0"/>
              <a:t>), latinsky </a:t>
            </a:r>
            <a:r>
              <a:rPr lang="cs-CZ" sz="2800" dirty="0" err="1"/>
              <a:t>Horus</a:t>
            </a:r>
            <a:r>
              <a:rPr lang="cs-CZ" sz="2800" dirty="0"/>
              <a:t>, byl staroegyptský bůh nebes, slunce a světla, božský vládce Egypta. Slunce a Měsíc byly považovány za jeho oči. Jeho otcem byl </a:t>
            </a:r>
            <a:r>
              <a:rPr lang="cs-CZ" sz="2800" dirty="0" err="1"/>
              <a:t>Usir</a:t>
            </a:r>
            <a:r>
              <a:rPr lang="cs-CZ" sz="2800" dirty="0"/>
              <a:t> a matkou </a:t>
            </a:r>
            <a:r>
              <a:rPr lang="cs-CZ" sz="2800" dirty="0" err="1"/>
              <a:t>Eset</a:t>
            </a:r>
            <a:r>
              <a:rPr lang="cs-CZ" sz="2800" dirty="0"/>
              <a:t>. Byl zobrazován jako muž se sokolí hlavou nebo jako sokol.</a:t>
            </a:r>
          </a:p>
          <a:p>
            <a:r>
              <a:rPr lang="cs-CZ" sz="2800" dirty="0" err="1"/>
              <a:t>Amon</a:t>
            </a:r>
            <a:r>
              <a:rPr lang="cs-CZ" sz="2800" dirty="0"/>
              <a:t>-Re - zobrazován zpravidla antropomorfně v podobě muže obvykle s čelenkou se  dvěma vysokými pery, jejíž součástí může být i  sluneční kotouč, a s dalšími božskými a královskými odznaky. Univerzální, státní bůh.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69074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265B1F-B1CD-454E-A97A-92FA0C71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07508"/>
            <a:ext cx="9613861" cy="1080938"/>
          </a:xfrm>
        </p:spPr>
        <p:txBody>
          <a:bodyPr/>
          <a:lstStyle/>
          <a:p>
            <a:r>
              <a:rPr lang="cs-CZ" dirty="0"/>
              <a:t>Početný indický panteon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43FE3A8-D0A9-44E2-82FC-F6A9A412F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sz="3600" b="1" dirty="0"/>
              <a:t>hromovládce a</a:t>
            </a:r>
            <a:r>
              <a:rPr lang="cs-CZ" sz="3600" dirty="0"/>
              <a:t> </a:t>
            </a:r>
            <a:r>
              <a:rPr lang="cs-CZ" sz="3600" b="1" dirty="0"/>
              <a:t>král bohů Indra</a:t>
            </a:r>
          </a:p>
          <a:p>
            <a:r>
              <a:rPr lang="cs-CZ" sz="3600" dirty="0"/>
              <a:t>bůh ohně </a:t>
            </a:r>
            <a:r>
              <a:rPr lang="cs-CZ" sz="3600" b="1" dirty="0" err="1"/>
              <a:t>Agni</a:t>
            </a:r>
            <a:r>
              <a:rPr lang="cs-CZ" sz="3600" dirty="0"/>
              <a:t> </a:t>
            </a:r>
          </a:p>
          <a:p>
            <a:r>
              <a:rPr lang="cs-CZ" sz="3600" dirty="0"/>
              <a:t>bůh stejnojmenného opojného nápoje </a:t>
            </a:r>
            <a:r>
              <a:rPr lang="cs-CZ" sz="3600" b="1" dirty="0"/>
              <a:t>Sóma</a:t>
            </a:r>
          </a:p>
          <a:p>
            <a:r>
              <a:rPr lang="cs-CZ" sz="3600" dirty="0"/>
              <a:t>božství blíženci </a:t>
            </a:r>
            <a:r>
              <a:rPr lang="cs-CZ" sz="3600" b="1" dirty="0" err="1"/>
              <a:t>Ašvinové</a:t>
            </a:r>
            <a:endParaRPr lang="cs-CZ" sz="3600" b="1" dirty="0"/>
          </a:p>
          <a:p>
            <a:r>
              <a:rPr lang="cs-CZ" sz="3600" b="1" dirty="0"/>
              <a:t>vládce </a:t>
            </a:r>
            <a:r>
              <a:rPr lang="cs-CZ" sz="3600" b="1" dirty="0" err="1"/>
              <a:t>rta</a:t>
            </a:r>
            <a:r>
              <a:rPr lang="cs-CZ" sz="3600" b="1" dirty="0"/>
              <a:t> - kosmického řádu</a:t>
            </a:r>
            <a:r>
              <a:rPr lang="cs-CZ" sz="3600" dirty="0"/>
              <a:t>, </a:t>
            </a:r>
            <a:r>
              <a:rPr lang="cs-CZ" sz="3600" b="1" dirty="0" err="1"/>
              <a:t>Varuna</a:t>
            </a:r>
            <a:endParaRPr lang="cs-CZ" sz="3600" b="1" dirty="0"/>
          </a:p>
          <a:p>
            <a:r>
              <a:rPr lang="cs-CZ" sz="3600" b="1" dirty="0"/>
              <a:t>Později </a:t>
            </a:r>
            <a:r>
              <a:rPr lang="cs-CZ" sz="3600" b="1" dirty="0" err="1"/>
              <a:t>trimúrtí</a:t>
            </a:r>
            <a:r>
              <a:rPr lang="cs-CZ" sz="3600" b="1" dirty="0"/>
              <a:t>:</a:t>
            </a:r>
          </a:p>
          <a:p>
            <a:r>
              <a:rPr lang="cs-CZ" sz="3500" b="1" dirty="0"/>
              <a:t>Višnu, Šiva, </a:t>
            </a:r>
            <a:r>
              <a:rPr lang="cs-CZ" sz="3500" b="1" dirty="0" err="1"/>
              <a:t>Brahma</a:t>
            </a:r>
            <a:endParaRPr lang="cs-CZ" sz="3500" b="1" dirty="0"/>
          </a:p>
          <a:p>
            <a:r>
              <a:rPr lang="cs-CZ" sz="3500" dirty="0"/>
              <a:t>Eposy Mahábhárata a Rámájana</a:t>
            </a:r>
          </a:p>
        </p:txBody>
      </p:sp>
    </p:spTree>
    <p:extLst>
      <p:ext uri="{BB962C8B-B14F-4D97-AF65-F5344CB8AC3E}">
        <p14:creationId xmlns:p14="http://schemas.microsoft.com/office/powerpoint/2010/main" val="43220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9B0B2A-C548-4E26-B02E-DBAB56717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Perská mytologie - </a:t>
            </a:r>
            <a:r>
              <a:rPr lang="cs-CZ" dirty="0" err="1"/>
              <a:t>Avesta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07113A7-774C-4BD4-8BFB-65C11130B3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000" dirty="0" err="1"/>
              <a:t>Ahura</a:t>
            </a:r>
            <a:r>
              <a:rPr lang="cs-CZ" sz="4000" dirty="0"/>
              <a:t> Mazda</a:t>
            </a:r>
          </a:p>
          <a:p>
            <a:r>
              <a:rPr lang="cs-CZ" sz="4000" dirty="0"/>
              <a:t>protivník </a:t>
            </a:r>
            <a:r>
              <a:rPr lang="cs-CZ" sz="4000" b="1" dirty="0" err="1"/>
              <a:t>Angra</a:t>
            </a:r>
            <a:r>
              <a:rPr lang="cs-CZ" sz="4000" b="1" dirty="0"/>
              <a:t> </a:t>
            </a:r>
            <a:r>
              <a:rPr lang="cs-CZ" sz="4000" b="1" dirty="0" err="1"/>
              <a:t>Mainju</a:t>
            </a:r>
            <a:r>
              <a:rPr lang="cs-CZ" sz="4000" dirty="0"/>
              <a:t> </a:t>
            </a:r>
          </a:p>
          <a:p>
            <a:r>
              <a:rPr lang="cs-CZ" sz="4000" dirty="0"/>
              <a:t>Prorok </a:t>
            </a:r>
            <a:r>
              <a:rPr lang="cs-CZ" sz="4000" dirty="0" err="1"/>
              <a:t>Zrathuštra</a:t>
            </a:r>
            <a:endParaRPr lang="cs-CZ" sz="4000" dirty="0"/>
          </a:p>
        </p:txBody>
      </p:sp>
    </p:spTree>
    <p:extLst>
      <p:ext uri="{BB962C8B-B14F-4D97-AF65-F5344CB8AC3E}">
        <p14:creationId xmlns:p14="http://schemas.microsoft.com/office/powerpoint/2010/main" val="27588064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DA0F51-6BA3-4178-B57A-00CFA3C8D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Čínská mytologie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1CA041B2-0FC1-4ACE-B50F-6CE9788F5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368727"/>
          </a:xfrm>
        </p:spPr>
        <p:txBody>
          <a:bodyPr>
            <a:noAutofit/>
          </a:bodyPr>
          <a:lstStyle/>
          <a:p>
            <a:r>
              <a:rPr lang="cs-CZ" sz="4400" b="1" i="1" dirty="0"/>
              <a:t>mýtus o </a:t>
            </a:r>
            <a:r>
              <a:rPr lang="cs-CZ" sz="4400" b="1" i="1" dirty="0" err="1"/>
              <a:t>Nü</a:t>
            </a:r>
            <a:r>
              <a:rPr lang="cs-CZ" sz="4400" b="1" i="1" dirty="0"/>
              <a:t> </a:t>
            </a:r>
            <a:r>
              <a:rPr lang="cs-CZ" sz="4400" b="1" i="1" dirty="0" err="1"/>
              <a:t>Kua</a:t>
            </a:r>
            <a:endParaRPr lang="cs-CZ" sz="4400" b="1" i="1" dirty="0"/>
          </a:p>
          <a:p>
            <a:r>
              <a:rPr lang="cs-CZ" sz="4400" b="1" dirty="0"/>
              <a:t>mýtus o Jin a Jang</a:t>
            </a:r>
          </a:p>
          <a:p>
            <a:r>
              <a:rPr lang="cs-CZ" sz="4400" b="1" i="1" dirty="0"/>
              <a:t>mýtus o bohovi </a:t>
            </a:r>
            <a:r>
              <a:rPr lang="cs-CZ" sz="4400" b="1" i="1" dirty="0" err="1"/>
              <a:t>Čuan</a:t>
            </a:r>
            <a:r>
              <a:rPr lang="cs-CZ" sz="4400" b="1" i="1" dirty="0"/>
              <a:t> </a:t>
            </a:r>
            <a:r>
              <a:rPr lang="cs-CZ" sz="4400" b="1" i="1" dirty="0" err="1"/>
              <a:t>Sü</a:t>
            </a:r>
            <a:endParaRPr lang="cs-CZ" sz="4400" b="1" i="1" dirty="0"/>
          </a:p>
          <a:p>
            <a:r>
              <a:rPr lang="cs-CZ" sz="4400" b="1" i="1" dirty="0" err="1"/>
              <a:t>Čuang</a:t>
            </a:r>
            <a:endParaRPr lang="cs-CZ" sz="4400" b="1" i="1" dirty="0"/>
          </a:p>
          <a:p>
            <a:r>
              <a:rPr lang="cs-CZ" sz="4400" b="1" i="1" dirty="0"/>
              <a:t>mýtus vypráví o obrovi </a:t>
            </a:r>
            <a:r>
              <a:rPr lang="cs-CZ" sz="4400" b="1" i="1" dirty="0" err="1"/>
              <a:t>Pchan</a:t>
            </a:r>
            <a:r>
              <a:rPr lang="cs-CZ" sz="4400" b="1" i="1" dirty="0"/>
              <a:t> </a:t>
            </a:r>
            <a:r>
              <a:rPr lang="cs-CZ" sz="4400" b="1" i="1" dirty="0" err="1"/>
              <a:t>Kuovi</a:t>
            </a:r>
            <a:endParaRPr lang="cs-CZ" sz="4400" dirty="0"/>
          </a:p>
        </p:txBody>
      </p:sp>
    </p:spTree>
    <p:extLst>
      <p:ext uri="{BB962C8B-B14F-4D97-AF65-F5344CB8AC3E}">
        <p14:creationId xmlns:p14="http://schemas.microsoft.com/office/powerpoint/2010/main" val="38520578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7BE93B-4EDE-495B-985C-352669BA1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557412"/>
          </a:xfrm>
        </p:spPr>
        <p:txBody>
          <a:bodyPr>
            <a:normAutofit fontScale="90000"/>
          </a:bodyPr>
          <a:lstStyle/>
          <a:p>
            <a:r>
              <a:rPr lang="cs-CZ" dirty="0"/>
              <a:t>Literatura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C5E29556-B2ED-4C97-8302-D7A5F403A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447800"/>
            <a:ext cx="9613861" cy="5410200"/>
          </a:xfrm>
        </p:spPr>
        <p:txBody>
          <a:bodyPr>
            <a:normAutofit fontScale="70000" lnSpcReduction="20000"/>
          </a:bodyPr>
          <a:lstStyle/>
          <a:p>
            <a:r>
              <a:rPr lang="cs-CZ" dirty="0"/>
              <a:t>GREEN, Dan – LYTTLETON, David. </a:t>
            </a:r>
            <a:r>
              <a:rPr lang="cs-CZ" i="1" dirty="0"/>
              <a:t>Mýty a legendy pro unavené rodiče a jejich děti.</a:t>
            </a:r>
            <a:r>
              <a:rPr lang="cs-CZ" dirty="0"/>
              <a:t> Nakl. JOTA, 2019.</a:t>
            </a:r>
          </a:p>
          <a:p>
            <a:r>
              <a:rPr lang="cs-CZ" dirty="0"/>
              <a:t>ZAMAROVSKÝ, Vojtěch. </a:t>
            </a:r>
            <a:r>
              <a:rPr lang="cs-CZ" i="1" dirty="0"/>
              <a:t>Bohové a hrdinové antických bájí</a:t>
            </a:r>
            <a:r>
              <a:rPr lang="cs-CZ" dirty="0"/>
              <a:t>. 5. vyd. Praha: Brána, 2000.</a:t>
            </a:r>
          </a:p>
          <a:p>
            <a:r>
              <a:rPr lang="cs-CZ" dirty="0"/>
              <a:t>GREEN, </a:t>
            </a:r>
            <a:r>
              <a:rPr lang="cs-CZ" dirty="0" err="1"/>
              <a:t>Miranda</a:t>
            </a:r>
            <a:r>
              <a:rPr lang="cs-CZ" dirty="0"/>
              <a:t>. </a:t>
            </a:r>
            <a:r>
              <a:rPr lang="cs-CZ" i="1" dirty="0"/>
              <a:t>Keltské mýty.</a:t>
            </a:r>
            <a:r>
              <a:rPr lang="cs-CZ" dirty="0"/>
              <a:t> Praha: Levné knihy, 2006.</a:t>
            </a:r>
          </a:p>
          <a:p>
            <a:r>
              <a:rPr lang="cs-CZ" dirty="0"/>
              <a:t>SPÁČILOVÁ, Libuše; WOLFOVÁ, Maria. </a:t>
            </a:r>
            <a:r>
              <a:rPr lang="cs-CZ" i="1" dirty="0"/>
              <a:t>Germánská mytologie.</a:t>
            </a:r>
            <a:r>
              <a:rPr lang="cs-CZ" dirty="0"/>
              <a:t> Překlad Eva Bosáková. 1. vyd. Praha: </a:t>
            </a:r>
            <a:r>
              <a:rPr lang="cs-CZ" dirty="0" err="1"/>
              <a:t>Votobia</a:t>
            </a:r>
            <a:r>
              <a:rPr lang="cs-CZ" dirty="0"/>
              <a:t>, 1996. ISBN 80-7198-138-9. S. 14.</a:t>
            </a:r>
          </a:p>
          <a:p>
            <a:r>
              <a:rPr lang="cs-CZ" dirty="0"/>
              <a:t>MÁCHAL, Jan. </a:t>
            </a:r>
            <a:r>
              <a:rPr lang="cs-CZ" i="1" dirty="0"/>
              <a:t>Bájesloví slovanské</a:t>
            </a:r>
            <a:r>
              <a:rPr lang="cs-CZ" dirty="0"/>
              <a:t>. Olomouc: </a:t>
            </a:r>
            <a:r>
              <a:rPr lang="cs-CZ" dirty="0" err="1"/>
              <a:t>Votobia</a:t>
            </a:r>
            <a:r>
              <a:rPr lang="cs-CZ" dirty="0"/>
              <a:t>, 1995, ISBN 80-85866-91-9</a:t>
            </a:r>
          </a:p>
          <a:p>
            <a:r>
              <a:rPr lang="cs-CZ" b="1" cap="all" dirty="0"/>
              <a:t>ZAMAROVSKÝ</a:t>
            </a:r>
            <a:r>
              <a:rPr lang="cs-CZ" b="1" dirty="0"/>
              <a:t>, Vojtěch. </a:t>
            </a:r>
            <a:r>
              <a:rPr lang="cs-CZ" b="1" i="1" dirty="0" err="1"/>
              <a:t>Gilgameš</a:t>
            </a:r>
            <a:r>
              <a:rPr lang="cs-CZ" b="1" i="1" dirty="0"/>
              <a:t>: pro čtenáře od 12 let</a:t>
            </a:r>
            <a:r>
              <a:rPr lang="cs-CZ" b="1" dirty="0"/>
              <a:t>. 2. vyd. Praha: Albatros, 1983. 109 s.</a:t>
            </a:r>
            <a:endParaRPr lang="cs-CZ" dirty="0"/>
          </a:p>
          <a:p>
            <a:r>
              <a:rPr lang="cs-CZ" dirty="0"/>
              <a:t>CASSIRER, Ernst. </a:t>
            </a:r>
            <a:r>
              <a:rPr lang="cs-CZ" i="1" dirty="0"/>
              <a:t>Filosofie symbolických forem 2. Mýtické myšlení.</a:t>
            </a:r>
            <a:r>
              <a:rPr lang="cs-CZ" dirty="0"/>
              <a:t> Praha: </a:t>
            </a:r>
            <a:r>
              <a:rPr lang="cs-CZ" dirty="0" err="1"/>
              <a:t>Oikúmené</a:t>
            </a:r>
            <a:r>
              <a:rPr lang="cs-CZ" dirty="0"/>
              <a:t>, 1996.</a:t>
            </a:r>
          </a:p>
          <a:p>
            <a:r>
              <a:rPr lang="cs-CZ" dirty="0"/>
              <a:t>ELIADE, </a:t>
            </a:r>
            <a:r>
              <a:rPr lang="cs-CZ" dirty="0" err="1"/>
              <a:t>Mircea</a:t>
            </a:r>
            <a:r>
              <a:rPr lang="cs-CZ" dirty="0"/>
              <a:t>. </a:t>
            </a:r>
            <a:r>
              <a:rPr lang="cs-CZ" i="1" dirty="0"/>
              <a:t>Mýtus o věčném návratu</a:t>
            </a:r>
            <a:r>
              <a:rPr lang="cs-CZ" dirty="0"/>
              <a:t>. Praha: ISE, 1993.</a:t>
            </a:r>
          </a:p>
          <a:p>
            <a:r>
              <a:rPr lang="cs-CZ" dirty="0"/>
              <a:t>HART, George. </a:t>
            </a:r>
            <a:r>
              <a:rPr lang="cs-CZ" i="1" dirty="0"/>
              <a:t>Egyptské mýty</a:t>
            </a:r>
            <a:r>
              <a:rPr lang="cs-CZ" dirty="0"/>
              <a:t>, Praha: NLN, 2001.</a:t>
            </a:r>
          </a:p>
          <a:p>
            <a:r>
              <a:rPr lang="cs-CZ" dirty="0"/>
              <a:t>MC CALL, Henrietta. </a:t>
            </a:r>
            <a:r>
              <a:rPr lang="cs-CZ" i="1" dirty="0"/>
              <a:t>Mezopotámské mýty</a:t>
            </a:r>
            <a:r>
              <a:rPr lang="cs-CZ" dirty="0"/>
              <a:t>. Praha: NLN, 1998.</a:t>
            </a:r>
          </a:p>
          <a:p>
            <a:r>
              <a:rPr lang="cs-CZ" dirty="0"/>
              <a:t>ZBAVITEL, Dušan; MERHAUTOVÁ, Eliška; FILIPSKÝ, Jan; KŘÍŽKOVÁ, Hana. </a:t>
            </a:r>
            <a:r>
              <a:rPr lang="cs-CZ" i="1" dirty="0"/>
              <a:t>Bohové s lotosovýma očima. </a:t>
            </a:r>
            <a:r>
              <a:rPr lang="cs-CZ" dirty="0"/>
              <a:t>Praha: Vyšehrad, 1986. S. 7-9, 15 -19.</a:t>
            </a:r>
          </a:p>
          <a:p>
            <a:r>
              <a:rPr lang="cs-CZ" dirty="0"/>
              <a:t>ANNE BIRRELLOVÁ, </a:t>
            </a:r>
            <a:r>
              <a:rPr lang="cs-CZ" i="1" dirty="0"/>
              <a:t>Čínské mýty</a:t>
            </a:r>
            <a:r>
              <a:rPr lang="cs-CZ" dirty="0"/>
              <a:t>. Levné knihy, Praha, 2006.</a:t>
            </a:r>
          </a:p>
          <a:p>
            <a:r>
              <a:rPr lang="cs-CZ" dirty="0"/>
              <a:t>GRAVES, Robert. </a:t>
            </a:r>
            <a:r>
              <a:rPr lang="cs-CZ" i="1" dirty="0"/>
              <a:t>Řecké mýty</a:t>
            </a:r>
            <a:r>
              <a:rPr lang="cs-CZ" dirty="0"/>
              <a:t>. Praha: Levné knihy </a:t>
            </a:r>
            <a:r>
              <a:rPr lang="cs-CZ" dirty="0" err="1"/>
              <a:t>KMa</a:t>
            </a:r>
            <a:r>
              <a:rPr lang="cs-CZ" dirty="0"/>
              <a:t>, 2004.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9306045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í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167</TotalTime>
  <Words>950</Words>
  <Application>Microsoft Office PowerPoint</Application>
  <PresentationFormat>Širokoúhlá obrazovka</PresentationFormat>
  <Paragraphs>94</Paragraphs>
  <Slides>30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3" baseType="lpstr">
      <vt:lpstr>Arial</vt:lpstr>
      <vt:lpstr>Trebuchet MS</vt:lpstr>
      <vt:lpstr>Berlín</vt:lpstr>
      <vt:lpstr>Prezentace aplikace PowerPoint</vt:lpstr>
      <vt:lpstr>Reflexe minulosti ve starověku, nejstarší texty reflektující minulost ve starověkých orientálních despociích, možnosti didaktické aplikace</vt:lpstr>
      <vt:lpstr>MEZOPOTÁMIE Gilgameš v Louvru</vt:lpstr>
      <vt:lpstr>Sargon I. Akkadský Národní muzeum v Bagdádu</vt:lpstr>
      <vt:lpstr>Sargon II. a bůh Marduk Muzeum Předního východu v Berlíně</vt:lpstr>
      <vt:lpstr>BEROSOS CALDAEUS</vt:lpstr>
      <vt:lpstr>EGYPT PALERMSKÝ KÁMEN</vt:lpstr>
      <vt:lpstr>Podobné rameny</vt:lpstr>
      <vt:lpstr>Letopisy Thutmose III.</vt:lpstr>
      <vt:lpstr>Rosettská deska</vt:lpstr>
      <vt:lpstr>Další památky</vt:lpstr>
      <vt:lpstr>Chetité Vykopávky v Chattušaši</vt:lpstr>
      <vt:lpstr>Chetité</vt:lpstr>
      <vt:lpstr>Persie Behistúnský nápis</vt:lpstr>
      <vt:lpstr>Fírdausí</vt:lpstr>
      <vt:lpstr>Řečtí dějepisci Persie</vt:lpstr>
      <vt:lpstr>Přední východ   Izrael Rembrandt van Rijn Anděl zabraňuje oběti (Abrahám) Pentateuch (Genesis — Stvořeni, Exodus — Odchod z Egypta, Leviticus — Kniha kněžských obřadů, Numeri — Vypravování o bloudění na poušti před vstupem do Palestiny, Deuteronomium — Druhý zákon) bylo připisováno bájnému proroku Mojžíšovi a nazváno tóra</vt:lpstr>
      <vt:lpstr>Indie Ašóka</vt:lpstr>
      <vt:lpstr>Indie</vt:lpstr>
      <vt:lpstr>Čína  Š´ting</vt:lpstr>
      <vt:lpstr>Kniha dějin (Šu-ťing). </vt:lpstr>
      <vt:lpstr>Čínské letopisy</vt:lpstr>
      <vt:lpstr> S´ma Čchien: Zápisky dějepisce Š — ti </vt:lpstr>
      <vt:lpstr>Typologie mýtů</vt:lpstr>
      <vt:lpstr>Mezopotámské mýty</vt:lpstr>
      <vt:lpstr>Egypt</vt:lpstr>
      <vt:lpstr>Početný indický panteon</vt:lpstr>
      <vt:lpstr>Perská mytologie - Avesta</vt:lpstr>
      <vt:lpstr>Čínská mytologie</vt:lpstr>
      <vt:lpstr>Literatura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Reflexe minulosti ve starověku, nejstarší texty reflektující minulost ve starověkých orientálních despociích, možnosti didaktické aplikace</dc:title>
  <dc:creator>Hewlett-Packard Company</dc:creator>
  <cp:lastModifiedBy>Jana Műllerová</cp:lastModifiedBy>
  <cp:revision>30</cp:revision>
  <dcterms:created xsi:type="dcterms:W3CDTF">2020-09-27T14:35:22Z</dcterms:created>
  <dcterms:modified xsi:type="dcterms:W3CDTF">2022-12-17T14:39:11Z</dcterms:modified>
</cp:coreProperties>
</file>