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367" r:id="rId3"/>
    <p:sldId id="256" r:id="rId4"/>
    <p:sldId id="345" r:id="rId5"/>
    <p:sldId id="270" r:id="rId6"/>
    <p:sldId id="273" r:id="rId7"/>
    <p:sldId id="277" r:id="rId8"/>
    <p:sldId id="278" r:id="rId9"/>
    <p:sldId id="279" r:id="rId10"/>
    <p:sldId id="280" r:id="rId11"/>
    <p:sldId id="338" r:id="rId12"/>
    <p:sldId id="281" r:id="rId13"/>
    <p:sldId id="366" r:id="rId14"/>
    <p:sldId id="359" r:id="rId15"/>
    <p:sldId id="356" r:id="rId16"/>
    <p:sldId id="357" r:id="rId17"/>
    <p:sldId id="368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4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25C9E-FE34-4B13-B67F-4B71454A9D94}" type="datetimeFigureOut">
              <a:rPr lang="cs-CZ" smtClean="0"/>
              <a:t>13.03.2023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0424AD-A224-47E9-B229-A258F191D202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757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BAAB34-87C4-43C7-8DFF-B4D38DD61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388B91C-B897-4875-AC4B-0F40B1092E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2829A49-99B7-4AC2-9EFE-0CC18B6CA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47F72-7B77-4851-BB33-11FDD6C159E9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BF6C5A-E3C4-4822-89C7-35BC609D5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8FBF4C5-2EAA-48CB-8B74-C6C61D15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1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5E900-54D6-4E14-BA29-A410B489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2C9FE2-FDBE-4195-9E76-F52FDA791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98931F0-3DEE-43EB-A101-97835EEBF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0B05-D7A5-4DA0-8994-ECD5CA9EFEEF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8F7DEA5-4BFF-40BB-AC92-BA845CBED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AA145EC-B936-412B-804A-F83D9CCFE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45749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BA7752-6D12-40E9-BA60-BD75C61D3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1D846F-7087-48B8-A908-FEBB353D0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6EC207-FE94-4187-AC5E-8113C2072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019E3-4D14-4408-9151-CFC622DA634B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04588C-D35F-4AD2-B29C-C6D0989A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323C28-0238-42DF-9F8A-4DA043B1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35133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0C620A-D655-44AA-AB5D-ADD41A6CD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EE6D5D2-1A36-41CB-BE2F-BB142E241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50CA7BA-733C-4744-BEAC-48046C0180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56A77C-ABC6-4951-A43E-7844A3B88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AE7D5-3B3C-4F6D-B500-DDEE9953A1D6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C8A81E7-7D97-4DE9-9DC4-78A1ED4CA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57B06BB-9FAC-48A0-B56B-F18AA6763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5597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6EC2F0-51AA-4ABA-8259-B7627A35B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AEBA287-7E1E-48A8-9C67-41BB588C8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5666760-B85B-4F98-8EEC-60DCEB8956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A0BA9B6-605C-4EFE-AB38-583E0F081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57B15F2-E54F-41C5-8577-218FA81BE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D67F0BA-9363-4BCE-8168-E07A9D94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84EFF-1108-44C1-A712-650ABE02EF86}" type="datetime1">
              <a:rPr lang="de-AT" smtClean="0"/>
              <a:t>13.03.23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AB867A3-F0B0-4461-A546-D8C3AF8C1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C70571D-4934-4543-85AD-69C2CC19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9738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A30784-81C0-47C8-BF40-57A836416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0EAEE82-B162-4A89-B573-DF78510FF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6617E-1FC5-4318-8BAC-7E04CE8B8717}" type="datetime1">
              <a:rPr lang="de-AT" smtClean="0"/>
              <a:t>13.03.23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DC67D42-1172-415F-9053-25D0B3581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F41D053-08BD-4ACB-BA37-35BCBA46C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923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4C9F06-7D37-4641-B06C-E9E622A40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D19CC-13E9-46A3-A34E-2DA6D1665224}" type="datetime1">
              <a:rPr lang="de-AT" smtClean="0"/>
              <a:t>13.03.23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4C0388D-2DDA-4E4A-AB0A-C6818355C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974D44-51B1-47B0-916A-5E0150C39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79020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E45141-7D10-484F-88D5-C28A7A49E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1CC9701-FC62-4A1A-B3E6-EFB0405E4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1DA850D-6536-4F7A-86DA-03FC8262A5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C7EB428-F8B7-4C57-A192-6AE3DDF4B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6E17C-9CF1-4542-A78F-7B36CAC15A1C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EFFA23-7DB6-440C-B6FB-7BE23877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CDEAB2A-925E-4ADB-9883-44C024F09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70028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15C6C-5952-4DE4-8EA4-5488D1A00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C7B8DC1-F55B-4AA8-8670-375D62B987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453F19-B84F-473C-B021-F9CC8C4E1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45FED41-6BA6-424E-9EE6-F45DBC2EF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E457B-0F37-452F-831D-9675F6EB5CD2}" type="datetime1">
              <a:rPr lang="de-AT" smtClean="0"/>
              <a:t>13.03.23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E286163-3365-4879-9CE0-0FD53FC49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4ECE42C-79FA-4D17-A092-C1082404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513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EB1ABD-E79D-47BF-98F1-D218EED80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4E9E102-9D74-43DA-BEA6-03FEFE322E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0ED744-6179-4F35-9828-73CECDCAD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F28A0-65B4-4E20-8C7F-5B9FA078C56D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111AB0-2C08-4BA4-ADDE-066CFD036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D96BF6D-FB68-4E34-A709-3EB6145B3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19575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69666CA-67FA-4498-8471-5F36C8A9E8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FCC712-4C64-4C31-BFF1-3618D3FAA5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85D1D3-3B79-4539-A109-6391DFD33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32CE9-F0F1-4677-A411-1B7F859BF1D8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5B87E6-795A-4A10-8773-F817C96B5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F77485-EA63-4128-B26B-AA4B999F0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0355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26B14A0A-85D3-46D9-9B0D-73196D1C7ADD}" type="datetime1">
              <a:rPr lang="de-AT" smtClean="0"/>
              <a:t>13.03.23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Rechteck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hteck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4" name="Rechteck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9" name="Rechteck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Gerade Verbindung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0" name="Gerade Verbindung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2" name="Gerade Verbindung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7" name="Rechteck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Ellipse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Ellipse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4" name="Ellipse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Ellipse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5" name="Ellipse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16489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2931F2E-0177-4319-980A-01D3E8E9BAE2}" type="datetime1">
              <a:rPr lang="de-AT" smtClean="0"/>
              <a:t>13.03.23</a:t>
            </a:fld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474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D787B9F9-D16A-42DD-B50F-DDFA508B1009}" type="datetime1">
              <a:rPr lang="de-AT" smtClean="0"/>
              <a:t>13.03.23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de-DE"/>
          </a:p>
        </p:txBody>
      </p:sp>
      <p:sp>
        <p:nvSpPr>
          <p:cNvPr id="9" name="Rechteck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hteck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Rechteck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hteck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Gerade Verbindung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7" name="Gerade Verbindung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8" name="Rechteck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9" name="Ellipse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0" name="Ellipse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1" name="Ellipse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2" name="Ellipse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Ellipse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6" name="Gerade Verbindung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7655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37527-55C7-40D4-9B84-67BF94E242E4}" type="datetime1">
              <a:rPr lang="de-AT" smtClean="0"/>
              <a:t>13.03.23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190391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1CDD7-73A2-47D6-B222-4A49DCDBF1F9}" type="datetime1">
              <a:rPr lang="de-AT" smtClean="0"/>
              <a:t>13.03.23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016237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DE0FEB1-EB21-40B9-B43E-3F1DA8E89932}" type="datetime1">
              <a:rPr lang="de-AT" smtClean="0"/>
              <a:t>13.03.23</a:t>
            </a:fld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521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120AA-AEE0-41EC-8FA1-45A504CA88F5}" type="datetime1">
              <a:rPr lang="de-AT" smtClean="0"/>
              <a:t>13.03.23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51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Rechteck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4" name="Ellipse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18" name="Inhaltsplatzhalt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21" name="Datumsplatzhalt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70E1369-5B73-43FD-A0CA-AEB685FC72C4}" type="datetime1">
              <a:rPr lang="de-AT" smtClean="0"/>
              <a:t>13.03.23</a:t>
            </a:fld>
            <a:endParaRPr lang="de-DE"/>
          </a:p>
        </p:txBody>
      </p:sp>
      <p:sp>
        <p:nvSpPr>
          <p:cNvPr id="22" name="Foliennummernplatzhalt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  <p:sp>
        <p:nvSpPr>
          <p:cNvPr id="23" name="Fußzeilenplatzhalt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8547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3" name="Ellipse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1" name="Rechteck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Gerade Verbindung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9" name="Gerade Verbindung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0" name="Gerade Verbindung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17" name="Datumsplatzhalt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AA9454B-B239-4439-8F83-F0F3E0A57BD5}" type="datetime1">
              <a:rPr lang="de-AT" smtClean="0"/>
              <a:t>13.03.23</a:t>
            </a:fld>
            <a:endParaRPr lang="de-DE"/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  <p:sp>
        <p:nvSpPr>
          <p:cNvPr id="21" name="Fußzeilenplatzhalt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4736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BDC9-8727-4F3F-90D6-B1079521D8D6}" type="datetime1">
              <a:rPr lang="de-AT" smtClean="0"/>
              <a:t>13.03.23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02210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40900-B78C-4497-913B-46DB805F72DA}" type="datetime1">
              <a:rPr lang="de-AT" smtClean="0"/>
              <a:t>13.03.23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4559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0B57D89-4F7A-4BAF-A1F9-0426E34FE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38BCE47-FB22-48FF-A41F-EE24120D4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5156A18-BBA1-4DCE-AE0A-FEDBAF4AE1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B5CFA-FF97-45B1-9B1B-F9FA1AAA5399}" type="datetime1">
              <a:rPr lang="de-AT" smtClean="0"/>
              <a:t>13.03.23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8F5240-5422-4518-8985-CEC235FF2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728610-6DA6-4F2A-A53C-4F7C8D2943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46D5E-D9C2-4927-9A1C-B14759E0D30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7044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erade Verbindung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D31804C-12FE-42B9-AE85-45F6606F6650}" type="datetime1">
              <a:rPr lang="de-AT" smtClean="0"/>
              <a:t>13.03.23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Rechteck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Gerade Verbindung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2" name="Ellipse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CFAC4BD-41E6-460A-9767-0E905E878F8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047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B56627F-5CD3-1946-045F-9996650B8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950" y="1123950"/>
            <a:ext cx="9944100" cy="4610100"/>
          </a:xfrm>
          <a:prstGeom prst="rect">
            <a:avLst/>
          </a:prstGeom>
        </p:spPr>
      </p:pic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BEC4006-A3D3-B29C-00FD-551C4E878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8592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9A9825-BF35-4F2E-B776-AA9209DCCA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Hörverstehen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863280E-D53C-4DB4-99C0-EFEC884397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9E5B256-DADC-4572-7107-F8C7287ED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46D5E-D9C2-4927-9A1C-B14759E0D30B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4402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Fertigkeiten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mündlich realisierte Sprache: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rezeptiv: Hörverstehen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produktiv: Sprechen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schriftlich realisierte Sprache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rezeptiv: Leseverstehen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produktiv: Schreiben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65A67FC-1E66-8649-887C-9D3AA5540AC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431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Hörverstehen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b="1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rezeptive Fähigkeit, einen gesprochenen Text zu verstehen</a:t>
            </a:r>
          </a:p>
          <a:p>
            <a:endParaRPr lang="de-AT" b="1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Form der Sinnherstellung: </a:t>
            </a:r>
            <a:r>
              <a:rPr lang="de-AT" dirty="0">
                <a:latin typeface="Garamond" panose="02020404030301010803" pitchFamily="18" charset="0"/>
              </a:rPr>
              <a:t>wahrgenommene Laute müssen analysiert und einer Bedeutung zugeordnet werden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b="1" dirty="0">
                <a:latin typeface="Garamond" panose="02020404030301010803" pitchFamily="18" charset="0"/>
              </a:rPr>
              <a:t>mögliche Probleme: 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bestimmte bedeutungsunterscheidende Laute können, aufgrund der Hörgewohnheiten in der Erstsprache, kaum oder nur mit höchster Konzentration wahrgenommen werden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Wenn Phonem erkannt wurde: Zuordnung einer von Sprecher/innen intendierten Bedeutung</a:t>
            </a:r>
          </a:p>
          <a:p>
            <a:pPr lvl="1"/>
            <a:endParaRPr lang="de-AT" dirty="0">
              <a:latin typeface="Garamond" panose="02020404030301010803" pitchFamily="18" charset="0"/>
            </a:endParaRP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1757909-2346-3D00-5B5C-C090D0852B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846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Hörverstehen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neue Bedeutungen müssen erfolgreich verankert werden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Vorverständnis aktivieren durch kleine Spielszenen, Zeichnungen, Gesten und Mimik, Auswahl und Ordnen von Bildelementen, kurze Verständigung in Erstsprache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Aktivierung innerer Bilder und </a:t>
            </a:r>
            <a:r>
              <a:rPr lang="de-AT" dirty="0" err="1">
                <a:latin typeface="Garamond" panose="02020404030301010803" pitchFamily="18" charset="0"/>
              </a:rPr>
              <a:t>Vorerfahrungen</a:t>
            </a:r>
            <a:endParaRPr lang="de-AT" dirty="0">
              <a:latin typeface="Garamond" panose="02020404030301010803" pitchFamily="18" charset="0"/>
            </a:endParaRPr>
          </a:p>
          <a:p>
            <a:pPr marL="0" indent="0">
              <a:buNone/>
            </a:pPr>
            <a:endParaRPr lang="de-AT" sz="2800" dirty="0">
              <a:latin typeface="Garamond" panose="02020404030301010803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DB4D772-F9F5-81F3-4516-F1AB393F91D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1140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Hörverstehen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lange rezeptive Phasen nötig: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für die Ausprägung des Klangbildes und der Einzellautung sehr wesentlich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phonemische Phänomene müssen im Gehirn verankert werden, ehe sie an Sprachwerkzeuge weitergegeben werden</a:t>
            </a:r>
          </a:p>
          <a:p>
            <a:pPr marL="0" indent="0">
              <a:buNone/>
            </a:pPr>
            <a:endParaRPr lang="sv-SE" sz="2400" dirty="0">
              <a:latin typeface="Garamond" panose="02020404030301010803" pitchFamily="18" charset="0"/>
            </a:endParaRP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15EC3D9-F722-05FD-AACC-BFE37073A29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137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Hörverstehen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geeignete Hörerfahrungen: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Vorlesen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Lieder und Gedichte</a:t>
            </a:r>
          </a:p>
          <a:p>
            <a:pPr lvl="1"/>
            <a:r>
              <a:rPr lang="de-AT" dirty="0">
                <a:latin typeface="Garamond" panose="02020404030301010803" pitchFamily="18" charset="0"/>
              </a:rPr>
              <a:t>unterstützt durch CDs etc.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endParaRPr lang="de-AT" dirty="0">
              <a:latin typeface="Garamond" panose="02020404030301010803" pitchFamily="18" charset="0"/>
            </a:endParaRP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5F5745C-0B1A-DF43-5491-6E4DB3EE6EA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5626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Hörverstehen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Hörverstehen ist auch Entwicklung eines zweiten Laut- und Sprachsystems im Gehirn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wächst nicht bei allen Schüler/innen gleich schnell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Voraussetzung für genauere Aussprache und für Wortschatzwachstum </a:t>
            </a:r>
          </a:p>
          <a:p>
            <a:pPr marL="0" indent="0">
              <a:buNone/>
            </a:pPr>
            <a:endParaRPr lang="sv-SE" sz="2400" dirty="0">
              <a:latin typeface="Garamond" panose="02020404030301010803" pitchFamily="18" charset="0"/>
            </a:endParaRP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7BA66B9-0A6E-3DD3-B693-7935D5139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767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Praxis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Länge der Hörtexte: ein bis zwei Minuten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abwechslungsreiche Übungen zur Identifizierung von Lauten, Lautgruppen, Wörtern, Wortgruppen, Sätzen und Satzkernen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DAED7A3-9C58-F87A-9F0A-37E0BB48C5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2426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Garamond" panose="02020404030301010803" pitchFamily="18" charset="0"/>
              </a:rPr>
              <a:t>Hörverstehen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Erweiterung des individuellen Lexikons ist bei Übungen zum Hörverstehen der offensichtlichste Erfolg</a:t>
            </a:r>
          </a:p>
          <a:p>
            <a:endParaRPr lang="de-AT" dirty="0">
              <a:latin typeface="Garamond" panose="02020404030301010803" pitchFamily="18" charset="0"/>
            </a:endParaRPr>
          </a:p>
          <a:p>
            <a:r>
              <a:rPr lang="de-AT" dirty="0">
                <a:latin typeface="Garamond" panose="02020404030301010803" pitchFamily="18" charset="0"/>
              </a:rPr>
              <a:t>Voraussetzung dafür: abgespeicherte Lautmuster müssen, weitgehend unbewusst, aktiviert werden</a:t>
            </a:r>
          </a:p>
          <a:p>
            <a:pPr marL="0" indent="0">
              <a:buNone/>
            </a:pPr>
            <a:endParaRPr lang="sv-SE" sz="2800" dirty="0">
              <a:latin typeface="Garamond" panose="02020404030301010803" pitchFamily="18" charset="0"/>
            </a:endParaRP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05AB460-A457-E54D-128C-6ABCD6EC95B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044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Varianten des Hörverstehens</a:t>
            </a:r>
            <a:endParaRPr lang="de-DE" dirty="0">
              <a:latin typeface="Garamond" panose="02020404030301010803" pitchFamily="18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2600" dirty="0">
              <a:latin typeface="Garamond" panose="02020404030301010803" pitchFamily="18" charset="0"/>
            </a:endParaRPr>
          </a:p>
          <a:p>
            <a:r>
              <a:rPr lang="de-DE" sz="2600" dirty="0">
                <a:latin typeface="Garamond" panose="02020404030301010803" pitchFamily="18" charset="0"/>
              </a:rPr>
              <a:t>globales Hörverstehen</a:t>
            </a:r>
            <a:r>
              <a:rPr lang="de-DE" dirty="0">
                <a:latin typeface="Garamond" panose="02020404030301010803" pitchFamily="18" charset="0"/>
              </a:rPr>
              <a:t>: Ziel ist es, die Kernaussagen des Textes und die emotionale Grundstimmung zu erfassen</a:t>
            </a:r>
          </a:p>
          <a:p>
            <a:pPr marL="0" indent="0">
              <a:buNone/>
            </a:pPr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selektives Hörverstehen: Ziel ist es, bestimmte Informationen herauszuhören; zielgerichtetes Hören</a:t>
            </a:r>
          </a:p>
          <a:p>
            <a:pPr marL="0" indent="0">
              <a:buNone/>
            </a:pPr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detailliertes Hörverstehen: Ziel ist es, möglichst alle Informationen zu verstehen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EC8AF05-32F6-081A-10D9-8BB9574F78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93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E6CC3C-07CE-4178-8F1A-A45459CC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latin typeface="Garamond" panose="02020404030301010803" pitchFamily="18" charset="0"/>
              </a:rPr>
              <a:t>Hörtexte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7E4C4B-3149-46BA-BE2D-CEED36C48A0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Inhalt der Hörtexte muss Interessen und Aufmerksamkeit der Lerner/innen ansprechen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Lexik, Grammatik und Stilistik müssen der jeweiligen lernstufe entsprechen</a:t>
            </a:r>
          </a:p>
          <a:p>
            <a:r>
              <a:rPr lang="de-DE" dirty="0">
                <a:latin typeface="Garamond" panose="02020404030301010803" pitchFamily="18" charset="0"/>
              </a:rPr>
              <a:t>Für Anfänger/</a:t>
            </a:r>
            <a:r>
              <a:rPr lang="de-DE" dirty="0" err="1">
                <a:latin typeface="Garamond" panose="02020404030301010803" pitchFamily="18" charset="0"/>
              </a:rPr>
              <a:t>innenunterricht</a:t>
            </a:r>
            <a:r>
              <a:rPr lang="de-DE" dirty="0">
                <a:latin typeface="Garamond" panose="02020404030301010803" pitchFamily="18" charset="0"/>
              </a:rPr>
              <a:t>: reduzierte Texte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Lange der Sätze: anfangs bei 5-7 Wörtern, später  maximal 12 Wörter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Länge: bei Anfänger/innen 1 bis 3 Minuten, Fortgeschrittene 3 bis 5 Minuten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Wichtig: Hören von unterschiedlichen Sprecher/innen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Neben Aufgaben zu verschiedenen Hörstrategien auch Aufgaben, die Lerner/innen dazu anleiten, auf Sprecher- und Gliederungssignale zu achten.</a:t>
            </a: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926717E-37D0-0EC1-C1A7-AE593CD5D98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100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00F4E4-C749-407A-A9B9-0F04C27EA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Beispiele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159C55-733E-42F4-B880-48F4C1F7A7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>
                <a:latin typeface="Garamond" panose="02020404030301010803" pitchFamily="18" charset="0"/>
              </a:rPr>
              <a:t>http://www.hoertexte-deutsch.at/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https://www.deutsch-perfekt.com/deutsch-hoeren/ueber-gefuehle-sprechen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https://grundschul-blog.de/hoerverstehenstests/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41C1138-C67E-2E20-B680-6C911D9D52F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710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DABFD-B6A1-41B4-A407-F319629CE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</p:spPr>
        <p:txBody>
          <a:bodyPr>
            <a:normAutofit/>
          </a:bodyPr>
          <a:lstStyle/>
          <a:p>
            <a:r>
              <a:rPr lang="de-DE" sz="2800" dirty="0">
                <a:latin typeface="Garamond" panose="02020404030301010803" pitchFamily="18" charset="0"/>
              </a:rPr>
              <a:t>Vier Ebenen des verstehenden Zuhörens (Carmen Spiegel)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6936EDA-E577-4905-9D77-B13466509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dirty="0"/>
          </a:p>
          <a:p>
            <a:r>
              <a:rPr lang="de-DE" dirty="0">
                <a:latin typeface="Garamond" panose="02020404030301010803" pitchFamily="18" charset="0"/>
              </a:rPr>
              <a:t>akustisches Erfassen  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kognitives Behalten (z. B. einer Adresse)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begreifendes Zuhören: Verknüpfung mit dem Vorwissen des Zuhörenden (erkennt z. B. bei einer Postleitzahl, aus welcher Region der Sprecher kommt)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konstruierendes Zuhören: Ziehen von Folgerungen, Aufdecken von Widersprüchen etc.</a:t>
            </a:r>
          </a:p>
          <a:p>
            <a:endParaRPr lang="de-DE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FC7E30F-7D84-C12B-7D2C-A0A20CE5EB8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2883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9FBB74-697A-4322-9145-D062453C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>
                <a:latin typeface="Garamond" panose="02020404030301010803" pitchFamily="18" charset="0"/>
              </a:rPr>
              <a:t>Formen zuhörerfreundlichen Sprechens (Carmen Spiegel)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B555DA-7C6E-461D-AC26-91CD5C826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e-DE" dirty="0"/>
          </a:p>
          <a:p>
            <a:r>
              <a:rPr lang="de-DE" dirty="0">
                <a:latin typeface="Garamond" panose="02020404030301010803" pitchFamily="18" charset="0"/>
              </a:rPr>
              <a:t>Aufmerksamkeit herstellen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Inhalte durch Schlüsselwörter vorbereiten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Zuhörermotivation durch steuernde Fragen herstellen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Inhalte multimodal und widerspruchsfrei vermitteln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Redepausen einbauen </a:t>
            </a:r>
          </a:p>
          <a:p>
            <a:endParaRPr lang="de-DE" dirty="0">
              <a:latin typeface="Garamond" panose="02020404030301010803" pitchFamily="18" charset="0"/>
            </a:endParaRPr>
          </a:p>
          <a:p>
            <a:r>
              <a:rPr lang="de-DE" dirty="0">
                <a:latin typeface="Garamond" panose="02020404030301010803" pitchFamily="18" charset="0"/>
              </a:rPr>
              <a:t>Aktivierungsphasen für die Verarbeitung und Verankerung des vermittelten Wissens einbauen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ACB0DEE-9791-C8E8-80A9-63C038175C5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5788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D0316-D5F4-D8F8-F977-C45DC5B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Literatur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BD538E5-F171-96BE-C3F0-68E2D402445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de-DE" dirty="0"/>
          </a:p>
          <a:p>
            <a:r>
              <a:rPr lang="de-AT" sz="2200" dirty="0">
                <a:latin typeface="Garamond" panose="02020404030301010803" pitchFamily="18" charset="0"/>
              </a:rPr>
              <a:t>RÖSCH, H. (</a:t>
            </a:r>
            <a:r>
              <a:rPr lang="de-AT" sz="2200" dirty="0" err="1">
                <a:latin typeface="Garamond" panose="02020404030301010803" pitchFamily="18" charset="0"/>
              </a:rPr>
              <a:t>Hg</a:t>
            </a:r>
            <a:r>
              <a:rPr lang="de-AT" sz="2200" dirty="0">
                <a:latin typeface="Garamond" panose="02020404030301010803" pitchFamily="18" charset="0"/>
              </a:rPr>
              <a:t>.). Deutsch als Zweitsprache. </a:t>
            </a:r>
            <a:r>
              <a:rPr lang="de-AT" sz="2200" dirty="0" err="1">
                <a:latin typeface="Garamond" panose="02020404030301010803" pitchFamily="18" charset="0"/>
              </a:rPr>
              <a:t>Sprachförderung</a:t>
            </a:r>
            <a:r>
              <a:rPr lang="de-AT" sz="2200" dirty="0">
                <a:latin typeface="Garamond" panose="02020404030301010803" pitchFamily="18" charset="0"/>
              </a:rPr>
              <a:t> in der Sekundarstufe 1. Grundlagen – Übungsideen – Kopiervorlagen. 7. Aufl. Braunschweig: Westermann, 2019. ISBN-10 3507417510.</a:t>
            </a:r>
          </a:p>
          <a:p>
            <a:endParaRPr lang="de-DE" sz="2200" dirty="0">
              <a:latin typeface="Garamond" panose="02020404030301010803" pitchFamily="18" charset="0"/>
            </a:endParaRPr>
          </a:p>
          <a:p>
            <a:r>
              <a:rPr lang="de-AT" sz="2200" dirty="0">
                <a:latin typeface="Garamond" panose="02020404030301010803" pitchFamily="18" charset="0"/>
              </a:rPr>
              <a:t>RÖSCH, H. Deutsch als Zweit- und Fremdsprache. Berlin: Akademie Verlag, 2011. ISBN 9783050045443.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B457D7B-54EE-64AC-0CF4-0DFE370C427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CFAC4BD-41E6-460A-9767-0E905E878F8A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011600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ereus">
  <a:themeElements>
    <a:clrScheme name="Nereus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Nereu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re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565</Words>
  <Application>Microsoft Macintosh PowerPoint</Application>
  <PresentationFormat>Breitbild</PresentationFormat>
  <Paragraphs>122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Century Schoolbook</vt:lpstr>
      <vt:lpstr>Garamond</vt:lpstr>
      <vt:lpstr>Wingdings</vt:lpstr>
      <vt:lpstr>Wingdings 2</vt:lpstr>
      <vt:lpstr>Office</vt:lpstr>
      <vt:lpstr>Nereus</vt:lpstr>
      <vt:lpstr>PowerPoint-Präsentation</vt:lpstr>
      <vt:lpstr>Hörverstehen</vt:lpstr>
      <vt:lpstr>Fertigkeiten</vt:lpstr>
      <vt:lpstr>Hörverstehen</vt:lpstr>
      <vt:lpstr>Hörverstehen</vt:lpstr>
      <vt:lpstr>Hörverstehen</vt:lpstr>
      <vt:lpstr>Hörverstehen</vt:lpstr>
      <vt:lpstr>Hörverstehen</vt:lpstr>
      <vt:lpstr>Praxis</vt:lpstr>
      <vt:lpstr>Hörverstehen</vt:lpstr>
      <vt:lpstr>Varianten des Hörverstehens</vt:lpstr>
      <vt:lpstr>Hörtexte</vt:lpstr>
      <vt:lpstr>Beispiele</vt:lpstr>
      <vt:lpstr>Vier Ebenen des verstehenden Zuhörens (Carmen Spiegel)</vt:lpstr>
      <vt:lpstr>Formen zuhörerfreundlichen Sprechens (Carmen Spiegel)</vt:lpstr>
      <vt:lpstr>Literatur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Jirka</dc:creator>
  <cp:lastModifiedBy>Jürgen Ehrenmüller</cp:lastModifiedBy>
  <cp:revision>15</cp:revision>
  <dcterms:created xsi:type="dcterms:W3CDTF">2020-06-07T20:44:18Z</dcterms:created>
  <dcterms:modified xsi:type="dcterms:W3CDTF">2023-03-13T12:51:19Z</dcterms:modified>
</cp:coreProperties>
</file>