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42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41" r:id="rId44"/>
    <p:sldId id="340" r:id="rId4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04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4C780C-E4A9-423B-AF1D-6822F6EF49ED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cs-CZ"/>
        </a:p>
      </dgm:t>
    </dgm:pt>
    <dgm:pt modelId="{C91CE9D2-D0F1-4DA3-92BC-3B680165E16B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1. fáze: Vodou zásobené město </a:t>
          </a:r>
          <a:r>
            <a:rPr lang="cs-CZ" b="0" dirty="0">
              <a:latin typeface="Arial Narrow" panose="020B0606020202030204" pitchFamily="34" charset="0"/>
            </a:rPr>
            <a:t>(od 16. stol.)</a:t>
          </a:r>
        </a:p>
      </dgm:t>
    </dgm:pt>
    <dgm:pt modelId="{F0EFAC4C-05E6-4953-A8DE-57088BF678D1}" type="parTrans" cxnId="{863500CC-25A0-4929-96FE-7DEFDABBEC9A}">
      <dgm:prSet/>
      <dgm:spPr/>
      <dgm:t>
        <a:bodyPr/>
        <a:lstStyle/>
        <a:p>
          <a:endParaRPr lang="cs-CZ"/>
        </a:p>
      </dgm:t>
    </dgm:pt>
    <dgm:pt modelId="{44D3FDA3-8E4A-45A5-889C-443DB79E94C4}" type="sibTrans" cxnId="{863500CC-25A0-4929-96FE-7DEFDABBEC9A}">
      <dgm:prSet/>
      <dgm:spPr/>
      <dgm:t>
        <a:bodyPr/>
        <a:lstStyle/>
        <a:p>
          <a:endParaRPr lang="cs-CZ"/>
        </a:p>
      </dgm:t>
    </dgm:pt>
    <dgm:pt modelId="{EC9893AE-FBD3-4EC5-8ED2-862AD1F00E0F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zajištění zásobování města vodou</a:t>
          </a:r>
        </a:p>
      </dgm:t>
    </dgm:pt>
    <dgm:pt modelId="{0021B7F0-4DEA-4A5D-B6E9-EAB91DE0A093}" type="parTrans" cxnId="{173EC7F4-218D-4489-8040-B438EE0C89DA}">
      <dgm:prSet/>
      <dgm:spPr/>
      <dgm:t>
        <a:bodyPr/>
        <a:lstStyle/>
        <a:p>
          <a:endParaRPr lang="cs-CZ"/>
        </a:p>
      </dgm:t>
    </dgm:pt>
    <dgm:pt modelId="{3F12CDCC-A6CB-4B82-A936-42CFB0E82A6C}" type="sibTrans" cxnId="{173EC7F4-218D-4489-8040-B438EE0C89DA}">
      <dgm:prSet/>
      <dgm:spPr/>
      <dgm:t>
        <a:bodyPr/>
        <a:lstStyle/>
        <a:p>
          <a:endParaRPr lang="cs-CZ"/>
        </a:p>
      </dgm:t>
    </dgm:pt>
    <dgm:pt modelId="{4260FA5F-CD82-46CC-A952-459D31EFAE42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čerpání zdrojů vody a budování vodovodu  </a:t>
          </a:r>
        </a:p>
      </dgm:t>
    </dgm:pt>
    <dgm:pt modelId="{0E752A5C-45C4-4BE3-AF35-98DF751E5741}" type="parTrans" cxnId="{56BDAF22-50CD-4B85-8FE7-4365DBE151FF}">
      <dgm:prSet/>
      <dgm:spPr/>
      <dgm:t>
        <a:bodyPr/>
        <a:lstStyle/>
        <a:p>
          <a:endParaRPr lang="cs-CZ"/>
        </a:p>
      </dgm:t>
    </dgm:pt>
    <dgm:pt modelId="{D98DA3F8-D398-4B66-A530-AE6BA95BF81D}" type="sibTrans" cxnId="{56BDAF22-50CD-4B85-8FE7-4365DBE151FF}">
      <dgm:prSet/>
      <dgm:spPr/>
      <dgm:t>
        <a:bodyPr/>
        <a:lstStyle/>
        <a:p>
          <a:endParaRPr lang="cs-CZ"/>
        </a:p>
      </dgm:t>
    </dgm:pt>
    <dgm:pt modelId="{AFD11865-BB63-47B7-945A-3775C4E51143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2. fáze: Kanalizované město </a:t>
          </a:r>
          <a:r>
            <a:rPr lang="cs-CZ" b="0" dirty="0">
              <a:latin typeface="Arial Narrow" panose="020B0606020202030204" pitchFamily="34" charset="0"/>
            </a:rPr>
            <a:t>(</a:t>
          </a:r>
          <a:r>
            <a:rPr lang="cs-CZ" dirty="0">
              <a:latin typeface="Arial Narrow" panose="020B0606020202030204" pitchFamily="34" charset="0"/>
            </a:rPr>
            <a:t>od 19. stol.)</a:t>
          </a:r>
          <a:endParaRPr lang="cs-CZ" b="1" dirty="0">
            <a:latin typeface="Arial Narrow" panose="020B0606020202030204" pitchFamily="34" charset="0"/>
          </a:endParaRPr>
        </a:p>
      </dgm:t>
    </dgm:pt>
    <dgm:pt modelId="{F6AACA87-16B1-44FB-8CD6-7C3DAB606A4F}" type="parTrans" cxnId="{25DB6145-B52A-477F-BFCB-AB9BE1090E9F}">
      <dgm:prSet/>
      <dgm:spPr/>
      <dgm:t>
        <a:bodyPr/>
        <a:lstStyle/>
        <a:p>
          <a:endParaRPr lang="cs-CZ"/>
        </a:p>
      </dgm:t>
    </dgm:pt>
    <dgm:pt modelId="{87D01C62-FBBA-41FC-B3FD-19000631E697}" type="sibTrans" cxnId="{25DB6145-B52A-477F-BFCB-AB9BE1090E9F}">
      <dgm:prSet/>
      <dgm:spPr/>
      <dgm:t>
        <a:bodyPr/>
        <a:lstStyle/>
        <a:p>
          <a:endParaRPr lang="cs-CZ"/>
        </a:p>
      </dgm:t>
    </dgm:pt>
    <dgm:pt modelId="{05C5C586-E50A-43AB-A8FE-2267D9B95387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ochrana zdraví obyvatel</a:t>
          </a:r>
        </a:p>
      </dgm:t>
    </dgm:pt>
    <dgm:pt modelId="{6CDD5546-99C0-4CBD-B7F9-B6A81847A69E}" type="parTrans" cxnId="{019C3CC6-5D8C-4360-A715-227380AB57B7}">
      <dgm:prSet/>
      <dgm:spPr/>
      <dgm:t>
        <a:bodyPr/>
        <a:lstStyle/>
        <a:p>
          <a:endParaRPr lang="cs-CZ"/>
        </a:p>
      </dgm:t>
    </dgm:pt>
    <dgm:pt modelId="{A87FE0DC-8861-4813-9D0A-5F549911481E}" type="sibTrans" cxnId="{019C3CC6-5D8C-4360-A715-227380AB57B7}">
      <dgm:prSet/>
      <dgm:spPr/>
      <dgm:t>
        <a:bodyPr/>
        <a:lstStyle/>
        <a:p>
          <a:endParaRPr lang="cs-CZ"/>
        </a:p>
      </dgm:t>
    </dgm:pt>
    <dgm:pt modelId="{81B10AEF-D8CD-4B96-8A70-EDEBE8480146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kanalizace odpadních vod  </a:t>
          </a:r>
        </a:p>
      </dgm:t>
    </dgm:pt>
    <dgm:pt modelId="{07BD2F54-4D21-4791-8227-43DDDACA9EB3}" type="parTrans" cxnId="{C2663795-530D-49F0-A32C-48B97B1BB24C}">
      <dgm:prSet/>
      <dgm:spPr/>
      <dgm:t>
        <a:bodyPr/>
        <a:lstStyle/>
        <a:p>
          <a:endParaRPr lang="cs-CZ"/>
        </a:p>
      </dgm:t>
    </dgm:pt>
    <dgm:pt modelId="{AC6335BD-B3DF-4E5C-B75D-C23615A21B75}" type="sibTrans" cxnId="{C2663795-530D-49F0-A32C-48B97B1BB24C}">
      <dgm:prSet/>
      <dgm:spPr/>
      <dgm:t>
        <a:bodyPr/>
        <a:lstStyle/>
        <a:p>
          <a:endParaRPr lang="cs-CZ"/>
        </a:p>
      </dgm:t>
    </dgm:pt>
    <dgm:pt modelId="{B69F5DB0-802A-4D10-8C92-2DCDD5058005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3. fáze: Odvodněné město </a:t>
          </a:r>
          <a:r>
            <a:rPr lang="cs-CZ" b="0" dirty="0">
              <a:latin typeface="Arial Narrow" panose="020B0606020202030204" pitchFamily="34" charset="0"/>
            </a:rPr>
            <a:t>(</a:t>
          </a:r>
          <a:r>
            <a:rPr lang="cs-CZ" dirty="0">
              <a:latin typeface="Arial Narrow" panose="020B0606020202030204" pitchFamily="34" charset="0"/>
            </a:rPr>
            <a:t>od počátku 20. stol.)</a:t>
          </a:r>
          <a:endParaRPr lang="cs-CZ" b="1" dirty="0">
            <a:latin typeface="Arial Narrow" panose="020B0606020202030204" pitchFamily="34" charset="0"/>
          </a:endParaRPr>
        </a:p>
      </dgm:t>
    </dgm:pt>
    <dgm:pt modelId="{A2883840-65D2-47FA-9BCB-BD74C2F3DFB5}" type="parTrans" cxnId="{5E7AFABC-6D48-4B76-AF3E-38C08616DD59}">
      <dgm:prSet/>
      <dgm:spPr/>
      <dgm:t>
        <a:bodyPr/>
        <a:lstStyle/>
        <a:p>
          <a:endParaRPr lang="cs-CZ"/>
        </a:p>
      </dgm:t>
    </dgm:pt>
    <dgm:pt modelId="{05DB353B-7C7E-463C-A03A-8D17FCF899E7}" type="sibTrans" cxnId="{5E7AFABC-6D48-4B76-AF3E-38C08616DD59}">
      <dgm:prSet/>
      <dgm:spPr/>
      <dgm:t>
        <a:bodyPr/>
        <a:lstStyle/>
        <a:p>
          <a:endParaRPr lang="cs-CZ"/>
        </a:p>
      </dgm:t>
    </dgm:pt>
    <dgm:pt modelId="{02397120-8C42-4690-91A6-F1A6B156DDF5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protipovodňová ochrana</a:t>
          </a:r>
        </a:p>
      </dgm:t>
    </dgm:pt>
    <dgm:pt modelId="{39872AAC-28B6-4961-B40E-1F84D00A68A6}" type="parTrans" cxnId="{0A5B262F-D2A1-4DC1-9F8F-9908C552C900}">
      <dgm:prSet/>
      <dgm:spPr/>
      <dgm:t>
        <a:bodyPr/>
        <a:lstStyle/>
        <a:p>
          <a:endParaRPr lang="cs-CZ"/>
        </a:p>
      </dgm:t>
    </dgm:pt>
    <dgm:pt modelId="{61929AD8-F042-4DCA-AD22-3EB124E617AD}" type="sibTrans" cxnId="{0A5B262F-D2A1-4DC1-9F8F-9908C552C900}">
      <dgm:prSet/>
      <dgm:spPr/>
      <dgm:t>
        <a:bodyPr/>
        <a:lstStyle/>
        <a:p>
          <a:endParaRPr lang="cs-CZ"/>
        </a:p>
      </dgm:t>
    </dgm:pt>
    <dgm:pt modelId="{A959B3B4-D209-46E5-8771-1F4C9D808731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odvodnění ploch, kanalizování vodních toků  </a:t>
          </a:r>
        </a:p>
      </dgm:t>
    </dgm:pt>
    <dgm:pt modelId="{D7B42C39-C46B-4A40-AD19-BA292112DDE3}" type="parTrans" cxnId="{789C732F-680A-47A0-BCE1-ECD7C535B992}">
      <dgm:prSet/>
      <dgm:spPr/>
      <dgm:t>
        <a:bodyPr/>
        <a:lstStyle/>
        <a:p>
          <a:endParaRPr lang="cs-CZ"/>
        </a:p>
      </dgm:t>
    </dgm:pt>
    <dgm:pt modelId="{A3170C8E-50C9-447E-898D-D8C959540447}" type="sibTrans" cxnId="{789C732F-680A-47A0-BCE1-ECD7C535B992}">
      <dgm:prSet/>
      <dgm:spPr/>
      <dgm:t>
        <a:bodyPr/>
        <a:lstStyle/>
        <a:p>
          <a:endParaRPr lang="cs-CZ"/>
        </a:p>
      </dgm:t>
    </dgm:pt>
    <dgm:pt modelId="{A0B4ED52-3C7D-46C4-B8E8-BA07F7A89507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4. fáze: Město koridorů vodních toků </a:t>
          </a:r>
          <a:r>
            <a:rPr lang="cs-CZ" b="0" dirty="0">
              <a:latin typeface="Arial Narrow" panose="020B0606020202030204" pitchFamily="34" charset="0"/>
            </a:rPr>
            <a:t>(</a:t>
          </a:r>
          <a:r>
            <a:rPr lang="cs-CZ" dirty="0">
              <a:latin typeface="Arial Narrow" panose="020B0606020202030204" pitchFamily="34" charset="0"/>
            </a:rPr>
            <a:t>od 60. let 20. stol. - současnost)</a:t>
          </a:r>
          <a:r>
            <a:rPr lang="cs-CZ" b="1" dirty="0">
              <a:latin typeface="Arial Narrow" panose="020B0606020202030204" pitchFamily="34" charset="0"/>
            </a:rPr>
            <a:t> </a:t>
          </a:r>
        </a:p>
      </dgm:t>
    </dgm:pt>
    <dgm:pt modelId="{2B3CCCC4-8442-4251-86C7-6CB5EF024314}" type="parTrans" cxnId="{EE7643D9-0038-4DC8-987B-1BA52E9CDBA8}">
      <dgm:prSet/>
      <dgm:spPr/>
      <dgm:t>
        <a:bodyPr/>
        <a:lstStyle/>
        <a:p>
          <a:endParaRPr lang="cs-CZ"/>
        </a:p>
      </dgm:t>
    </dgm:pt>
    <dgm:pt modelId="{C9C1FC65-6D73-4A14-BB44-A2E1E2681849}" type="sibTrans" cxnId="{EE7643D9-0038-4DC8-987B-1BA52E9CDBA8}">
      <dgm:prSet/>
      <dgm:spPr/>
      <dgm:t>
        <a:bodyPr/>
        <a:lstStyle/>
        <a:p>
          <a:endParaRPr lang="cs-CZ"/>
        </a:p>
      </dgm:t>
    </dgm:pt>
    <dgm:pt modelId="{2B298587-370D-41B9-8926-47147F56CBBF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zajištění kvality životního prostředí </a:t>
          </a:r>
        </a:p>
      </dgm:t>
    </dgm:pt>
    <dgm:pt modelId="{C263A8F0-52E0-4365-8D4B-796C135C2BFB}" type="parTrans" cxnId="{D36FC45F-86C1-4EFB-83B5-805F14459A0B}">
      <dgm:prSet/>
      <dgm:spPr/>
      <dgm:t>
        <a:bodyPr/>
        <a:lstStyle/>
        <a:p>
          <a:endParaRPr lang="cs-CZ"/>
        </a:p>
      </dgm:t>
    </dgm:pt>
    <dgm:pt modelId="{2B1244BA-C979-40EC-B6A1-B5ACE57F0A9D}" type="sibTrans" cxnId="{D36FC45F-86C1-4EFB-83B5-805F14459A0B}">
      <dgm:prSet/>
      <dgm:spPr/>
      <dgm:t>
        <a:bodyPr/>
        <a:lstStyle/>
        <a:p>
          <a:endParaRPr lang="cs-CZ"/>
        </a:p>
      </dgm:t>
    </dgm:pt>
    <dgm:pt modelId="{6B9FAD6A-C28E-48B1-B6FB-3B6891449A3C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eliminace zdrojů znečištění, posílení rekreační a ekologické funkce vodních toků </a:t>
          </a:r>
        </a:p>
      </dgm:t>
    </dgm:pt>
    <dgm:pt modelId="{B756E3DF-D32D-4B13-AB18-EFC968C73467}" type="parTrans" cxnId="{D2E840B0-B24B-4F80-A352-854C85BDD326}">
      <dgm:prSet/>
      <dgm:spPr/>
      <dgm:t>
        <a:bodyPr/>
        <a:lstStyle/>
        <a:p>
          <a:endParaRPr lang="cs-CZ"/>
        </a:p>
      </dgm:t>
    </dgm:pt>
    <dgm:pt modelId="{2E1D31A3-5170-4545-BC86-5A2B47C0EC78}" type="sibTrans" cxnId="{D2E840B0-B24B-4F80-A352-854C85BDD326}">
      <dgm:prSet/>
      <dgm:spPr/>
      <dgm:t>
        <a:bodyPr/>
        <a:lstStyle/>
        <a:p>
          <a:endParaRPr lang="cs-CZ"/>
        </a:p>
      </dgm:t>
    </dgm:pt>
    <dgm:pt modelId="{B68EE75E-8EC6-41CA-8EFB-0848B38DC14C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5. fáze: Město podporující oběh vody </a:t>
          </a:r>
          <a:r>
            <a:rPr lang="cs-CZ" b="0" dirty="0">
              <a:latin typeface="Arial Narrow" panose="020B0606020202030204" pitchFamily="34" charset="0"/>
            </a:rPr>
            <a:t>(aktuální vize)</a:t>
          </a:r>
          <a:endParaRPr lang="cs-CZ" b="1" dirty="0">
            <a:latin typeface="Arial Narrow" panose="020B0606020202030204" pitchFamily="34" charset="0"/>
          </a:endParaRPr>
        </a:p>
      </dgm:t>
    </dgm:pt>
    <dgm:pt modelId="{A5588156-15EB-48B2-8194-2CF80D6A097F}" type="parTrans" cxnId="{45A8C47A-72E1-4FCC-889F-DBBDEE71F664}">
      <dgm:prSet/>
      <dgm:spPr/>
      <dgm:t>
        <a:bodyPr/>
        <a:lstStyle/>
        <a:p>
          <a:endParaRPr lang="cs-CZ"/>
        </a:p>
      </dgm:t>
    </dgm:pt>
    <dgm:pt modelId="{8EAF689C-1BBA-4BD6-8680-B31AC386E962}" type="sibTrans" cxnId="{45A8C47A-72E1-4FCC-889F-DBBDEE71F664}">
      <dgm:prSet/>
      <dgm:spPr/>
      <dgm:t>
        <a:bodyPr/>
        <a:lstStyle/>
        <a:p>
          <a:endParaRPr lang="cs-CZ"/>
        </a:p>
      </dgm:t>
    </dgm:pt>
    <dgm:pt modelId="{EC7EA852-548D-419D-B562-D3AED6F23984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reakce na limity přírodních zdrojů</a:t>
          </a:r>
        </a:p>
      </dgm:t>
    </dgm:pt>
    <dgm:pt modelId="{44E0B84C-824F-4863-8933-EF358D9B0651}" type="parTrans" cxnId="{7905CD72-C86B-4FA1-A16F-39CE349FFA1D}">
      <dgm:prSet/>
      <dgm:spPr/>
      <dgm:t>
        <a:bodyPr/>
        <a:lstStyle/>
        <a:p>
          <a:endParaRPr lang="cs-CZ"/>
        </a:p>
      </dgm:t>
    </dgm:pt>
    <dgm:pt modelId="{0E13B332-47F4-446F-BE6B-5A63DEB41134}" type="sibTrans" cxnId="{7905CD72-C86B-4FA1-A16F-39CE349FFA1D}">
      <dgm:prSet/>
      <dgm:spPr/>
      <dgm:t>
        <a:bodyPr/>
        <a:lstStyle/>
        <a:p>
          <a:endParaRPr lang="cs-CZ"/>
        </a:p>
      </dgm:t>
    </dgm:pt>
    <dgm:pt modelId="{A165F3E2-56F6-4C14-A60E-6F9638B6E5FD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podpora lokálního oběhu vody, ochrana vodních toků jako biokoridorů</a:t>
          </a:r>
        </a:p>
      </dgm:t>
    </dgm:pt>
    <dgm:pt modelId="{4297B6B8-2941-4A0E-80FC-DDE9E1C8FBA8}" type="parTrans" cxnId="{43E648F1-6E99-42D3-B0D3-37175DE19E83}">
      <dgm:prSet/>
      <dgm:spPr/>
      <dgm:t>
        <a:bodyPr/>
        <a:lstStyle/>
        <a:p>
          <a:endParaRPr lang="cs-CZ"/>
        </a:p>
      </dgm:t>
    </dgm:pt>
    <dgm:pt modelId="{7D445EA5-E0DD-4AEE-8E0C-D4886C7DD2CD}" type="sibTrans" cxnId="{43E648F1-6E99-42D3-B0D3-37175DE19E83}">
      <dgm:prSet/>
      <dgm:spPr/>
      <dgm:t>
        <a:bodyPr/>
        <a:lstStyle/>
        <a:p>
          <a:endParaRPr lang="cs-CZ"/>
        </a:p>
      </dgm:t>
    </dgm:pt>
    <dgm:pt modelId="{B6A1AAF1-1160-481D-88D9-F49E987CB006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6. fáze: Město citlivé k vodě </a:t>
          </a:r>
          <a:r>
            <a:rPr lang="cs-CZ" b="0" dirty="0">
              <a:latin typeface="Arial Narrow" panose="020B0606020202030204" pitchFamily="34" charset="0"/>
            </a:rPr>
            <a:t>(budoucnost</a:t>
          </a:r>
          <a:r>
            <a:rPr lang="cs-CZ" b="0" dirty="0"/>
            <a:t>)</a:t>
          </a:r>
        </a:p>
      </dgm:t>
    </dgm:pt>
    <dgm:pt modelId="{636F47C8-C894-402B-97CA-D0ABDDC2AD81}" type="parTrans" cxnId="{D7BD3309-BA4A-4DF7-9B31-069F795BF5BA}">
      <dgm:prSet/>
      <dgm:spPr/>
      <dgm:t>
        <a:bodyPr/>
        <a:lstStyle/>
        <a:p>
          <a:endParaRPr lang="cs-CZ"/>
        </a:p>
      </dgm:t>
    </dgm:pt>
    <dgm:pt modelId="{602A726E-FE7C-481F-8A87-556A33168BA1}" type="sibTrans" cxnId="{D7BD3309-BA4A-4DF7-9B31-069F795BF5BA}">
      <dgm:prSet/>
      <dgm:spPr/>
      <dgm:t>
        <a:bodyPr/>
        <a:lstStyle/>
        <a:p>
          <a:endParaRPr lang="cs-CZ"/>
        </a:p>
      </dgm:t>
    </dgm:pt>
    <dgm:pt modelId="{8318A5CA-36DA-4B40-A9B1-EA35D200C692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mezigenerační spravedlnost a adaptace na klimatické změny</a:t>
          </a:r>
        </a:p>
      </dgm:t>
    </dgm:pt>
    <dgm:pt modelId="{034B6E46-3D5A-4A15-9C05-528DB7DB7A4D}" type="parTrans" cxnId="{7398CEFF-94FD-474D-9443-F0F53A163142}">
      <dgm:prSet/>
      <dgm:spPr/>
      <dgm:t>
        <a:bodyPr/>
        <a:lstStyle/>
        <a:p>
          <a:endParaRPr lang="cs-CZ"/>
        </a:p>
      </dgm:t>
    </dgm:pt>
    <dgm:pt modelId="{A59BA732-CD9F-4D59-AE17-E06D8E06FDBD}" type="sibTrans" cxnId="{7398CEFF-94FD-474D-9443-F0F53A163142}">
      <dgm:prSet/>
      <dgm:spPr/>
      <dgm:t>
        <a:bodyPr/>
        <a:lstStyle/>
        <a:p>
          <a:endParaRPr lang="cs-CZ"/>
        </a:p>
      </dgm:t>
    </dgm:pt>
    <dgm:pt modelId="{3622172B-8B99-41E3-AE62-1045ADB63AC4}">
      <dgm:prSet/>
      <dgm:spPr/>
      <dgm:t>
        <a:bodyPr/>
        <a:lstStyle/>
        <a:p>
          <a:r>
            <a:rPr lang="cs-CZ" b="1" dirty="0">
              <a:latin typeface="Arial Narrow" panose="020B0606020202030204" pitchFamily="34" charset="0"/>
            </a:rPr>
            <a:t>adaptivní infrastruktura, reflektující hodnotu vody a její multifunkčnost</a:t>
          </a:r>
        </a:p>
      </dgm:t>
    </dgm:pt>
    <dgm:pt modelId="{E880EA9F-F889-42FF-AD03-D00E2849BCBD}" type="parTrans" cxnId="{7F050005-88FB-44C2-A3D7-1A235DC63983}">
      <dgm:prSet/>
      <dgm:spPr/>
      <dgm:t>
        <a:bodyPr/>
        <a:lstStyle/>
        <a:p>
          <a:endParaRPr lang="cs-CZ"/>
        </a:p>
      </dgm:t>
    </dgm:pt>
    <dgm:pt modelId="{B21F6FDF-4355-456E-B07C-A8E3D6991707}" type="sibTrans" cxnId="{7F050005-88FB-44C2-A3D7-1A235DC63983}">
      <dgm:prSet/>
      <dgm:spPr/>
      <dgm:t>
        <a:bodyPr/>
        <a:lstStyle/>
        <a:p>
          <a:endParaRPr lang="cs-CZ"/>
        </a:p>
      </dgm:t>
    </dgm:pt>
    <dgm:pt modelId="{6507D31D-C496-4E7C-B652-5F3512E645BC}" type="pres">
      <dgm:prSet presAssocID="{224C780C-E4A9-423B-AF1D-6822F6EF49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56E0350A-A761-40D5-A2F6-73055D9D6E4E}" type="pres">
      <dgm:prSet presAssocID="{B6A1AAF1-1160-481D-88D9-F49E987CB006}" presName="boxAndChildren" presStyleCnt="0"/>
      <dgm:spPr/>
    </dgm:pt>
    <dgm:pt modelId="{0CA31122-C442-464B-A73F-CBE5943B9038}" type="pres">
      <dgm:prSet presAssocID="{B6A1AAF1-1160-481D-88D9-F49E987CB006}" presName="parentTextBox" presStyleLbl="node1" presStyleIdx="0" presStyleCnt="6"/>
      <dgm:spPr/>
      <dgm:t>
        <a:bodyPr/>
        <a:lstStyle/>
        <a:p>
          <a:endParaRPr lang="cs-CZ"/>
        </a:p>
      </dgm:t>
    </dgm:pt>
    <dgm:pt modelId="{DF858AE4-67DF-4C28-9A58-7B48B594E517}" type="pres">
      <dgm:prSet presAssocID="{B6A1AAF1-1160-481D-88D9-F49E987CB006}" presName="entireBox" presStyleLbl="node1" presStyleIdx="0" presStyleCnt="6"/>
      <dgm:spPr/>
      <dgm:t>
        <a:bodyPr/>
        <a:lstStyle/>
        <a:p>
          <a:endParaRPr lang="cs-CZ"/>
        </a:p>
      </dgm:t>
    </dgm:pt>
    <dgm:pt modelId="{4D3AF87E-241C-473C-9085-8F0C6CE411A2}" type="pres">
      <dgm:prSet presAssocID="{B6A1AAF1-1160-481D-88D9-F49E987CB006}" presName="descendantBox" presStyleCnt="0"/>
      <dgm:spPr/>
    </dgm:pt>
    <dgm:pt modelId="{31555107-AF7F-495F-B12F-686F50FE4644}" type="pres">
      <dgm:prSet presAssocID="{8318A5CA-36DA-4B40-A9B1-EA35D200C692}" presName="childTextBox" presStyleLbl="fgAccFollowNode1" presStyleIdx="0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C54B853-0269-4910-B8BE-39035FA11E5B}" type="pres">
      <dgm:prSet presAssocID="{3622172B-8B99-41E3-AE62-1045ADB63AC4}" presName="childTextBox" presStyleLbl="fgAccFollowNode1" presStyleIdx="1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576292A-F334-46B9-91E2-D58DE5BCE665}" type="pres">
      <dgm:prSet presAssocID="{8EAF689C-1BBA-4BD6-8680-B31AC386E962}" presName="sp" presStyleCnt="0"/>
      <dgm:spPr/>
    </dgm:pt>
    <dgm:pt modelId="{6A9093B0-24AC-4938-BCF0-CB13DF360E8C}" type="pres">
      <dgm:prSet presAssocID="{B68EE75E-8EC6-41CA-8EFB-0848B38DC14C}" presName="arrowAndChildren" presStyleCnt="0"/>
      <dgm:spPr/>
    </dgm:pt>
    <dgm:pt modelId="{492A2911-D883-4BA0-A194-8DE914221F5E}" type="pres">
      <dgm:prSet presAssocID="{B68EE75E-8EC6-41CA-8EFB-0848B38DC14C}" presName="parentTextArrow" presStyleLbl="node1" presStyleIdx="0" presStyleCnt="6"/>
      <dgm:spPr/>
      <dgm:t>
        <a:bodyPr/>
        <a:lstStyle/>
        <a:p>
          <a:endParaRPr lang="cs-CZ"/>
        </a:p>
      </dgm:t>
    </dgm:pt>
    <dgm:pt modelId="{32DE3E99-4CF4-4E64-812A-BD0C567410F3}" type="pres">
      <dgm:prSet presAssocID="{B68EE75E-8EC6-41CA-8EFB-0848B38DC14C}" presName="arrow" presStyleLbl="node1" presStyleIdx="1" presStyleCnt="6"/>
      <dgm:spPr/>
      <dgm:t>
        <a:bodyPr/>
        <a:lstStyle/>
        <a:p>
          <a:endParaRPr lang="cs-CZ"/>
        </a:p>
      </dgm:t>
    </dgm:pt>
    <dgm:pt modelId="{08DEBC20-BECD-43BD-87A5-0B67637D2669}" type="pres">
      <dgm:prSet presAssocID="{B68EE75E-8EC6-41CA-8EFB-0848B38DC14C}" presName="descendantArrow" presStyleCnt="0"/>
      <dgm:spPr/>
    </dgm:pt>
    <dgm:pt modelId="{06F17A15-49CE-46E6-AE8F-D33CF0902631}" type="pres">
      <dgm:prSet presAssocID="{EC7EA852-548D-419D-B562-D3AED6F23984}" presName="childTextArrow" presStyleLbl="fgAccFollowNode1" presStyleIdx="2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A0F82DF-9E44-48D1-BECD-6A85922C004A}" type="pres">
      <dgm:prSet presAssocID="{A165F3E2-56F6-4C14-A60E-6F9638B6E5FD}" presName="childTextArrow" presStyleLbl="fgAccFollowNode1" presStyleIdx="3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658C50C-D994-4B6F-B58D-FFE7E6DB0F8B}" type="pres">
      <dgm:prSet presAssocID="{C9C1FC65-6D73-4A14-BB44-A2E1E2681849}" presName="sp" presStyleCnt="0"/>
      <dgm:spPr/>
    </dgm:pt>
    <dgm:pt modelId="{014D37B5-A931-4F1A-8015-96EDCA8EE0B3}" type="pres">
      <dgm:prSet presAssocID="{A0B4ED52-3C7D-46C4-B8E8-BA07F7A89507}" presName="arrowAndChildren" presStyleCnt="0"/>
      <dgm:spPr/>
    </dgm:pt>
    <dgm:pt modelId="{B976552F-26AB-46B7-8414-41181F592138}" type="pres">
      <dgm:prSet presAssocID="{A0B4ED52-3C7D-46C4-B8E8-BA07F7A89507}" presName="parentTextArrow" presStyleLbl="node1" presStyleIdx="1" presStyleCnt="6"/>
      <dgm:spPr/>
      <dgm:t>
        <a:bodyPr/>
        <a:lstStyle/>
        <a:p>
          <a:endParaRPr lang="cs-CZ"/>
        </a:p>
      </dgm:t>
    </dgm:pt>
    <dgm:pt modelId="{096B1931-BD42-4A1E-88C4-2ACB4FFA6ED8}" type="pres">
      <dgm:prSet presAssocID="{A0B4ED52-3C7D-46C4-B8E8-BA07F7A89507}" presName="arrow" presStyleLbl="node1" presStyleIdx="2" presStyleCnt="6"/>
      <dgm:spPr/>
      <dgm:t>
        <a:bodyPr/>
        <a:lstStyle/>
        <a:p>
          <a:endParaRPr lang="cs-CZ"/>
        </a:p>
      </dgm:t>
    </dgm:pt>
    <dgm:pt modelId="{0260CEFC-8530-42F7-BD84-C9B2C2B7C2E4}" type="pres">
      <dgm:prSet presAssocID="{A0B4ED52-3C7D-46C4-B8E8-BA07F7A89507}" presName="descendantArrow" presStyleCnt="0"/>
      <dgm:spPr/>
    </dgm:pt>
    <dgm:pt modelId="{1DD36BF8-9BBA-40FF-B25E-E5059F088B1E}" type="pres">
      <dgm:prSet presAssocID="{2B298587-370D-41B9-8926-47147F56CBBF}" presName="childTextArrow" presStyleLbl="fgAccFollowNode1" presStyleIdx="4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42C65D1-575E-4A49-A218-401FCAF4A997}" type="pres">
      <dgm:prSet presAssocID="{6B9FAD6A-C28E-48B1-B6FB-3B6891449A3C}" presName="childTextArrow" presStyleLbl="fgAccFollowNode1" presStyleIdx="5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5DABB0C-C984-4CD7-8E30-6056AF10CCE6}" type="pres">
      <dgm:prSet presAssocID="{05DB353B-7C7E-463C-A03A-8D17FCF899E7}" presName="sp" presStyleCnt="0"/>
      <dgm:spPr/>
    </dgm:pt>
    <dgm:pt modelId="{6145EC65-FE96-4282-B2A2-A013095F59F3}" type="pres">
      <dgm:prSet presAssocID="{B69F5DB0-802A-4D10-8C92-2DCDD5058005}" presName="arrowAndChildren" presStyleCnt="0"/>
      <dgm:spPr/>
    </dgm:pt>
    <dgm:pt modelId="{E1738342-A26C-4761-ADE8-F01CB3F9ABDC}" type="pres">
      <dgm:prSet presAssocID="{B69F5DB0-802A-4D10-8C92-2DCDD5058005}" presName="parentTextArrow" presStyleLbl="node1" presStyleIdx="2" presStyleCnt="6"/>
      <dgm:spPr/>
      <dgm:t>
        <a:bodyPr/>
        <a:lstStyle/>
        <a:p>
          <a:endParaRPr lang="cs-CZ"/>
        </a:p>
      </dgm:t>
    </dgm:pt>
    <dgm:pt modelId="{4A549250-587A-4C9B-B08C-CF084540A293}" type="pres">
      <dgm:prSet presAssocID="{B69F5DB0-802A-4D10-8C92-2DCDD5058005}" presName="arrow" presStyleLbl="node1" presStyleIdx="3" presStyleCnt="6"/>
      <dgm:spPr/>
      <dgm:t>
        <a:bodyPr/>
        <a:lstStyle/>
        <a:p>
          <a:endParaRPr lang="cs-CZ"/>
        </a:p>
      </dgm:t>
    </dgm:pt>
    <dgm:pt modelId="{992E3D9C-F73E-4127-BBB1-F77E69D61CB2}" type="pres">
      <dgm:prSet presAssocID="{B69F5DB0-802A-4D10-8C92-2DCDD5058005}" presName="descendantArrow" presStyleCnt="0"/>
      <dgm:spPr/>
    </dgm:pt>
    <dgm:pt modelId="{94C93BBB-0ECC-44E3-A26C-C1874823846B}" type="pres">
      <dgm:prSet presAssocID="{02397120-8C42-4690-91A6-F1A6B156DDF5}" presName="childTextArrow" presStyleLbl="fgAccFollowNode1" presStyleIdx="6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7D2FDC0-80E4-4FE5-8A00-E089FA136A27}" type="pres">
      <dgm:prSet presAssocID="{A959B3B4-D209-46E5-8771-1F4C9D808731}" presName="childTextArrow" presStyleLbl="fgAccFollowNode1" presStyleIdx="7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10FFB9-26D5-470D-9776-DE52FABF5E79}" type="pres">
      <dgm:prSet presAssocID="{87D01C62-FBBA-41FC-B3FD-19000631E697}" presName="sp" presStyleCnt="0"/>
      <dgm:spPr/>
    </dgm:pt>
    <dgm:pt modelId="{F5B82379-C9DB-4D08-9924-0736239B4F26}" type="pres">
      <dgm:prSet presAssocID="{AFD11865-BB63-47B7-945A-3775C4E51143}" presName="arrowAndChildren" presStyleCnt="0"/>
      <dgm:spPr/>
    </dgm:pt>
    <dgm:pt modelId="{0D3D566C-8153-4A7B-9F45-4BAB9A48E5CE}" type="pres">
      <dgm:prSet presAssocID="{AFD11865-BB63-47B7-945A-3775C4E51143}" presName="parentTextArrow" presStyleLbl="node1" presStyleIdx="3" presStyleCnt="6"/>
      <dgm:spPr/>
      <dgm:t>
        <a:bodyPr/>
        <a:lstStyle/>
        <a:p>
          <a:endParaRPr lang="cs-CZ"/>
        </a:p>
      </dgm:t>
    </dgm:pt>
    <dgm:pt modelId="{580FD211-AB92-41DE-8955-40FB89E241E5}" type="pres">
      <dgm:prSet presAssocID="{AFD11865-BB63-47B7-945A-3775C4E51143}" presName="arrow" presStyleLbl="node1" presStyleIdx="4" presStyleCnt="6"/>
      <dgm:spPr/>
      <dgm:t>
        <a:bodyPr/>
        <a:lstStyle/>
        <a:p>
          <a:endParaRPr lang="cs-CZ"/>
        </a:p>
      </dgm:t>
    </dgm:pt>
    <dgm:pt modelId="{1B15E41B-EEFD-4C39-B424-D1C45BA3C544}" type="pres">
      <dgm:prSet presAssocID="{AFD11865-BB63-47B7-945A-3775C4E51143}" presName="descendantArrow" presStyleCnt="0"/>
      <dgm:spPr/>
    </dgm:pt>
    <dgm:pt modelId="{85170494-2FF4-48B5-81C7-61022CB75E2A}" type="pres">
      <dgm:prSet presAssocID="{05C5C586-E50A-43AB-A8FE-2267D9B95387}" presName="childTextArrow" presStyleLbl="fgAccFollowNode1" presStyleIdx="8" presStyleCnt="12" custLinFactNeighborX="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A060765-FAED-41A2-B97A-8BF7A1BAC5BD}" type="pres">
      <dgm:prSet presAssocID="{81B10AEF-D8CD-4B96-8A70-EDEBE8480146}" presName="childTextArrow" presStyleLbl="fgAccFollowNode1" presStyleIdx="9" presStyleCnt="1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9864CC3-8802-4EBB-BA67-258A4124E8C1}" type="pres">
      <dgm:prSet presAssocID="{44D3FDA3-8E4A-45A5-889C-443DB79E94C4}" presName="sp" presStyleCnt="0"/>
      <dgm:spPr/>
    </dgm:pt>
    <dgm:pt modelId="{E39DADFF-1B89-44B7-93FE-7538CC3FFDC6}" type="pres">
      <dgm:prSet presAssocID="{C91CE9D2-D0F1-4DA3-92BC-3B680165E16B}" presName="arrowAndChildren" presStyleCnt="0"/>
      <dgm:spPr/>
    </dgm:pt>
    <dgm:pt modelId="{624DB3AF-CEEC-43A4-AFA4-DC67C22342A2}" type="pres">
      <dgm:prSet presAssocID="{C91CE9D2-D0F1-4DA3-92BC-3B680165E16B}" presName="parentTextArrow" presStyleLbl="node1" presStyleIdx="4" presStyleCnt="6"/>
      <dgm:spPr/>
      <dgm:t>
        <a:bodyPr/>
        <a:lstStyle/>
        <a:p>
          <a:endParaRPr lang="cs-CZ"/>
        </a:p>
      </dgm:t>
    </dgm:pt>
    <dgm:pt modelId="{CBEA39ED-2A6B-4A79-A1D4-FB2D5A413FC2}" type="pres">
      <dgm:prSet presAssocID="{C91CE9D2-D0F1-4DA3-92BC-3B680165E16B}" presName="arrow" presStyleLbl="node1" presStyleIdx="5" presStyleCnt="6" custLinFactNeighborX="-1326" custLinFactNeighborY="-21600"/>
      <dgm:spPr/>
      <dgm:t>
        <a:bodyPr/>
        <a:lstStyle/>
        <a:p>
          <a:endParaRPr lang="cs-CZ"/>
        </a:p>
      </dgm:t>
    </dgm:pt>
    <dgm:pt modelId="{8D420161-B88A-4E7E-8B04-5083CF467F43}" type="pres">
      <dgm:prSet presAssocID="{C91CE9D2-D0F1-4DA3-92BC-3B680165E16B}" presName="descendantArrow" presStyleCnt="0"/>
      <dgm:spPr/>
    </dgm:pt>
    <dgm:pt modelId="{FD07DDF0-ECA0-40BF-8989-4A4BE52D8A1A}" type="pres">
      <dgm:prSet presAssocID="{EC9893AE-FBD3-4EC5-8ED2-862AD1F00E0F}" presName="childTextArrow" presStyleLbl="fgAccFollowNode1" presStyleIdx="10" presStyleCnt="12" custLinFactNeighborY="249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2640C6-8936-41B7-9EFF-79D3C696B23D}" type="pres">
      <dgm:prSet presAssocID="{4260FA5F-CD82-46CC-A952-459D31EFAE42}" presName="childTextArrow" presStyleLbl="fgAccFollowNode1" presStyleIdx="11" presStyleCnt="12" custLinFactNeighborX="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B72E7FA6-CA6E-47AD-99E3-D35687683C85}" type="presOf" srcId="{EC7EA852-548D-419D-B562-D3AED6F23984}" destId="{06F17A15-49CE-46E6-AE8F-D33CF0902631}" srcOrd="0" destOrd="0" presId="urn:microsoft.com/office/officeart/2005/8/layout/process4"/>
    <dgm:cxn modelId="{F6DB6847-6519-45A2-BD25-D49CB5682A2F}" type="presOf" srcId="{4260FA5F-CD82-46CC-A952-459D31EFAE42}" destId="{202640C6-8936-41B7-9EFF-79D3C696B23D}" srcOrd="0" destOrd="0" presId="urn:microsoft.com/office/officeart/2005/8/layout/process4"/>
    <dgm:cxn modelId="{61E946A0-1458-4DD1-B10C-8B40D86EB052}" type="presOf" srcId="{2B298587-370D-41B9-8926-47147F56CBBF}" destId="{1DD36BF8-9BBA-40FF-B25E-E5059F088B1E}" srcOrd="0" destOrd="0" presId="urn:microsoft.com/office/officeart/2005/8/layout/process4"/>
    <dgm:cxn modelId="{45A8C47A-72E1-4FCC-889F-DBBDEE71F664}" srcId="{224C780C-E4A9-423B-AF1D-6822F6EF49ED}" destId="{B68EE75E-8EC6-41CA-8EFB-0848B38DC14C}" srcOrd="4" destOrd="0" parTransId="{A5588156-15EB-48B2-8194-2CF80D6A097F}" sibTransId="{8EAF689C-1BBA-4BD6-8680-B31AC386E962}"/>
    <dgm:cxn modelId="{85E73D8B-C12D-4C38-88B1-5DF9BC3DD1EF}" type="presOf" srcId="{8318A5CA-36DA-4B40-A9B1-EA35D200C692}" destId="{31555107-AF7F-495F-B12F-686F50FE4644}" srcOrd="0" destOrd="0" presId="urn:microsoft.com/office/officeart/2005/8/layout/process4"/>
    <dgm:cxn modelId="{88AD3EC9-2600-4E38-A645-792D070B164C}" type="presOf" srcId="{B68EE75E-8EC6-41CA-8EFB-0848B38DC14C}" destId="{32DE3E99-4CF4-4E64-812A-BD0C567410F3}" srcOrd="1" destOrd="0" presId="urn:microsoft.com/office/officeart/2005/8/layout/process4"/>
    <dgm:cxn modelId="{56BDAF22-50CD-4B85-8FE7-4365DBE151FF}" srcId="{C91CE9D2-D0F1-4DA3-92BC-3B680165E16B}" destId="{4260FA5F-CD82-46CC-A952-459D31EFAE42}" srcOrd="1" destOrd="0" parTransId="{0E752A5C-45C4-4BE3-AF35-98DF751E5741}" sibTransId="{D98DA3F8-D398-4B66-A530-AE6BA95BF81D}"/>
    <dgm:cxn modelId="{2A31BFE9-34FE-4DBF-84AA-C59E113DA553}" type="presOf" srcId="{C91CE9D2-D0F1-4DA3-92BC-3B680165E16B}" destId="{CBEA39ED-2A6B-4A79-A1D4-FB2D5A413FC2}" srcOrd="1" destOrd="0" presId="urn:microsoft.com/office/officeart/2005/8/layout/process4"/>
    <dgm:cxn modelId="{1EEFF111-51AE-4B98-AD34-7D4DBF33940E}" type="presOf" srcId="{02397120-8C42-4690-91A6-F1A6B156DDF5}" destId="{94C93BBB-0ECC-44E3-A26C-C1874823846B}" srcOrd="0" destOrd="0" presId="urn:microsoft.com/office/officeart/2005/8/layout/process4"/>
    <dgm:cxn modelId="{058BC1D0-7ADD-4B67-9F88-A6E8069A6F31}" type="presOf" srcId="{B6A1AAF1-1160-481D-88D9-F49E987CB006}" destId="{DF858AE4-67DF-4C28-9A58-7B48B594E517}" srcOrd="1" destOrd="0" presId="urn:microsoft.com/office/officeart/2005/8/layout/process4"/>
    <dgm:cxn modelId="{C2663795-530D-49F0-A32C-48B97B1BB24C}" srcId="{AFD11865-BB63-47B7-945A-3775C4E51143}" destId="{81B10AEF-D8CD-4B96-8A70-EDEBE8480146}" srcOrd="1" destOrd="0" parTransId="{07BD2F54-4D21-4791-8227-43DDDACA9EB3}" sibTransId="{AC6335BD-B3DF-4E5C-B75D-C23615A21B75}"/>
    <dgm:cxn modelId="{8FF303F3-9772-4467-A5D4-4B136F16E390}" type="presOf" srcId="{A959B3B4-D209-46E5-8771-1F4C9D808731}" destId="{07D2FDC0-80E4-4FE5-8A00-E089FA136A27}" srcOrd="0" destOrd="0" presId="urn:microsoft.com/office/officeart/2005/8/layout/process4"/>
    <dgm:cxn modelId="{25DB6145-B52A-477F-BFCB-AB9BE1090E9F}" srcId="{224C780C-E4A9-423B-AF1D-6822F6EF49ED}" destId="{AFD11865-BB63-47B7-945A-3775C4E51143}" srcOrd="1" destOrd="0" parTransId="{F6AACA87-16B1-44FB-8CD6-7C3DAB606A4F}" sibTransId="{87D01C62-FBBA-41FC-B3FD-19000631E697}"/>
    <dgm:cxn modelId="{D7BD3309-BA4A-4DF7-9B31-069F795BF5BA}" srcId="{224C780C-E4A9-423B-AF1D-6822F6EF49ED}" destId="{B6A1AAF1-1160-481D-88D9-F49E987CB006}" srcOrd="5" destOrd="0" parTransId="{636F47C8-C894-402B-97CA-D0ABDDC2AD81}" sibTransId="{602A726E-FE7C-481F-8A87-556A33168BA1}"/>
    <dgm:cxn modelId="{C60CF278-700E-4B26-A0FE-8137D15607B2}" type="presOf" srcId="{C91CE9D2-D0F1-4DA3-92BC-3B680165E16B}" destId="{624DB3AF-CEEC-43A4-AFA4-DC67C22342A2}" srcOrd="0" destOrd="0" presId="urn:microsoft.com/office/officeart/2005/8/layout/process4"/>
    <dgm:cxn modelId="{48B119D1-6C7B-417E-A0F3-6158966FEE1B}" type="presOf" srcId="{AFD11865-BB63-47B7-945A-3775C4E51143}" destId="{580FD211-AB92-41DE-8955-40FB89E241E5}" srcOrd="1" destOrd="0" presId="urn:microsoft.com/office/officeart/2005/8/layout/process4"/>
    <dgm:cxn modelId="{C142D30F-673E-49C9-9533-CA01616B8C9D}" type="presOf" srcId="{3622172B-8B99-41E3-AE62-1045ADB63AC4}" destId="{FC54B853-0269-4910-B8BE-39035FA11E5B}" srcOrd="0" destOrd="0" presId="urn:microsoft.com/office/officeart/2005/8/layout/process4"/>
    <dgm:cxn modelId="{7398CEFF-94FD-474D-9443-F0F53A163142}" srcId="{B6A1AAF1-1160-481D-88D9-F49E987CB006}" destId="{8318A5CA-36DA-4B40-A9B1-EA35D200C692}" srcOrd="0" destOrd="0" parTransId="{034B6E46-3D5A-4A15-9C05-528DB7DB7A4D}" sibTransId="{A59BA732-CD9F-4D59-AE17-E06D8E06FDBD}"/>
    <dgm:cxn modelId="{0BDCD240-8999-4F3B-ABB6-B09CCA5726AE}" type="presOf" srcId="{B68EE75E-8EC6-41CA-8EFB-0848B38DC14C}" destId="{492A2911-D883-4BA0-A194-8DE914221F5E}" srcOrd="0" destOrd="0" presId="urn:microsoft.com/office/officeart/2005/8/layout/process4"/>
    <dgm:cxn modelId="{74FFB846-F830-40A9-8681-17661115592A}" type="presOf" srcId="{A0B4ED52-3C7D-46C4-B8E8-BA07F7A89507}" destId="{B976552F-26AB-46B7-8414-41181F592138}" srcOrd="0" destOrd="0" presId="urn:microsoft.com/office/officeart/2005/8/layout/process4"/>
    <dgm:cxn modelId="{D36FC45F-86C1-4EFB-83B5-805F14459A0B}" srcId="{A0B4ED52-3C7D-46C4-B8E8-BA07F7A89507}" destId="{2B298587-370D-41B9-8926-47147F56CBBF}" srcOrd="0" destOrd="0" parTransId="{C263A8F0-52E0-4365-8D4B-796C135C2BFB}" sibTransId="{2B1244BA-C979-40EC-B6A1-B5ACE57F0A9D}"/>
    <dgm:cxn modelId="{EE7643D9-0038-4DC8-987B-1BA52E9CDBA8}" srcId="{224C780C-E4A9-423B-AF1D-6822F6EF49ED}" destId="{A0B4ED52-3C7D-46C4-B8E8-BA07F7A89507}" srcOrd="3" destOrd="0" parTransId="{2B3CCCC4-8442-4251-86C7-6CB5EF024314}" sibTransId="{C9C1FC65-6D73-4A14-BB44-A2E1E2681849}"/>
    <dgm:cxn modelId="{8C6310AB-86E0-42E1-AED7-E501E06DCC9D}" type="presOf" srcId="{A165F3E2-56F6-4C14-A60E-6F9638B6E5FD}" destId="{4A0F82DF-9E44-48D1-BECD-6A85922C004A}" srcOrd="0" destOrd="0" presId="urn:microsoft.com/office/officeart/2005/8/layout/process4"/>
    <dgm:cxn modelId="{52418DCF-8C9B-4D05-BDD6-D2569F1C0A8F}" type="presOf" srcId="{B69F5DB0-802A-4D10-8C92-2DCDD5058005}" destId="{4A549250-587A-4C9B-B08C-CF084540A293}" srcOrd="1" destOrd="0" presId="urn:microsoft.com/office/officeart/2005/8/layout/process4"/>
    <dgm:cxn modelId="{48254564-75FE-42FC-BD6D-65985753E022}" type="presOf" srcId="{05C5C586-E50A-43AB-A8FE-2267D9B95387}" destId="{85170494-2FF4-48B5-81C7-61022CB75E2A}" srcOrd="0" destOrd="0" presId="urn:microsoft.com/office/officeart/2005/8/layout/process4"/>
    <dgm:cxn modelId="{019C3CC6-5D8C-4360-A715-227380AB57B7}" srcId="{AFD11865-BB63-47B7-945A-3775C4E51143}" destId="{05C5C586-E50A-43AB-A8FE-2267D9B95387}" srcOrd="0" destOrd="0" parTransId="{6CDD5546-99C0-4CBD-B7F9-B6A81847A69E}" sibTransId="{A87FE0DC-8861-4813-9D0A-5F549911481E}"/>
    <dgm:cxn modelId="{625D4B4B-7C62-4699-8B61-BD96505FAD78}" type="presOf" srcId="{A0B4ED52-3C7D-46C4-B8E8-BA07F7A89507}" destId="{096B1931-BD42-4A1E-88C4-2ACB4FFA6ED8}" srcOrd="1" destOrd="0" presId="urn:microsoft.com/office/officeart/2005/8/layout/process4"/>
    <dgm:cxn modelId="{B2BE69CA-CD1A-42C3-9FD3-36C16FC21EB1}" type="presOf" srcId="{224C780C-E4A9-423B-AF1D-6822F6EF49ED}" destId="{6507D31D-C496-4E7C-B652-5F3512E645BC}" srcOrd="0" destOrd="0" presId="urn:microsoft.com/office/officeart/2005/8/layout/process4"/>
    <dgm:cxn modelId="{0A5B262F-D2A1-4DC1-9F8F-9908C552C900}" srcId="{B69F5DB0-802A-4D10-8C92-2DCDD5058005}" destId="{02397120-8C42-4690-91A6-F1A6B156DDF5}" srcOrd="0" destOrd="0" parTransId="{39872AAC-28B6-4961-B40E-1F84D00A68A6}" sibTransId="{61929AD8-F042-4DCA-AD22-3EB124E617AD}"/>
    <dgm:cxn modelId="{7F050005-88FB-44C2-A3D7-1A235DC63983}" srcId="{B6A1AAF1-1160-481D-88D9-F49E987CB006}" destId="{3622172B-8B99-41E3-AE62-1045ADB63AC4}" srcOrd="1" destOrd="0" parTransId="{E880EA9F-F889-42FF-AD03-D00E2849BCBD}" sibTransId="{B21F6FDF-4355-456E-B07C-A8E3D6991707}"/>
    <dgm:cxn modelId="{7905CD72-C86B-4FA1-A16F-39CE349FFA1D}" srcId="{B68EE75E-8EC6-41CA-8EFB-0848B38DC14C}" destId="{EC7EA852-548D-419D-B562-D3AED6F23984}" srcOrd="0" destOrd="0" parTransId="{44E0B84C-824F-4863-8933-EF358D9B0651}" sibTransId="{0E13B332-47F4-446F-BE6B-5A63DEB41134}"/>
    <dgm:cxn modelId="{E5C590F7-6B28-41BE-99A6-B3F18701FB85}" type="presOf" srcId="{B6A1AAF1-1160-481D-88D9-F49E987CB006}" destId="{0CA31122-C442-464B-A73F-CBE5943B9038}" srcOrd="0" destOrd="0" presId="urn:microsoft.com/office/officeart/2005/8/layout/process4"/>
    <dgm:cxn modelId="{789C732F-680A-47A0-BCE1-ECD7C535B992}" srcId="{B69F5DB0-802A-4D10-8C92-2DCDD5058005}" destId="{A959B3B4-D209-46E5-8771-1F4C9D808731}" srcOrd="1" destOrd="0" parTransId="{D7B42C39-C46B-4A40-AD19-BA292112DDE3}" sibTransId="{A3170C8E-50C9-447E-898D-D8C959540447}"/>
    <dgm:cxn modelId="{1127EE28-0AA5-4BCE-AAF1-F0C9827881ED}" type="presOf" srcId="{81B10AEF-D8CD-4B96-8A70-EDEBE8480146}" destId="{9A060765-FAED-41A2-B97A-8BF7A1BAC5BD}" srcOrd="0" destOrd="0" presId="urn:microsoft.com/office/officeart/2005/8/layout/process4"/>
    <dgm:cxn modelId="{863500CC-25A0-4929-96FE-7DEFDABBEC9A}" srcId="{224C780C-E4A9-423B-AF1D-6822F6EF49ED}" destId="{C91CE9D2-D0F1-4DA3-92BC-3B680165E16B}" srcOrd="0" destOrd="0" parTransId="{F0EFAC4C-05E6-4953-A8DE-57088BF678D1}" sibTransId="{44D3FDA3-8E4A-45A5-889C-443DB79E94C4}"/>
    <dgm:cxn modelId="{5E7AFABC-6D48-4B76-AF3E-38C08616DD59}" srcId="{224C780C-E4A9-423B-AF1D-6822F6EF49ED}" destId="{B69F5DB0-802A-4D10-8C92-2DCDD5058005}" srcOrd="2" destOrd="0" parTransId="{A2883840-65D2-47FA-9BCB-BD74C2F3DFB5}" sibTransId="{05DB353B-7C7E-463C-A03A-8D17FCF899E7}"/>
    <dgm:cxn modelId="{43E648F1-6E99-42D3-B0D3-37175DE19E83}" srcId="{B68EE75E-8EC6-41CA-8EFB-0848B38DC14C}" destId="{A165F3E2-56F6-4C14-A60E-6F9638B6E5FD}" srcOrd="1" destOrd="0" parTransId="{4297B6B8-2941-4A0E-80FC-DDE9E1C8FBA8}" sibTransId="{7D445EA5-E0DD-4AEE-8E0C-D4886C7DD2CD}"/>
    <dgm:cxn modelId="{D2E840B0-B24B-4F80-A352-854C85BDD326}" srcId="{A0B4ED52-3C7D-46C4-B8E8-BA07F7A89507}" destId="{6B9FAD6A-C28E-48B1-B6FB-3B6891449A3C}" srcOrd="1" destOrd="0" parTransId="{B756E3DF-D32D-4B13-AB18-EFC968C73467}" sibTransId="{2E1D31A3-5170-4545-BC86-5A2B47C0EC78}"/>
    <dgm:cxn modelId="{AD80FD83-9ECA-4178-964C-5012811AFDDD}" type="presOf" srcId="{6B9FAD6A-C28E-48B1-B6FB-3B6891449A3C}" destId="{B42C65D1-575E-4A49-A218-401FCAF4A997}" srcOrd="0" destOrd="0" presId="urn:microsoft.com/office/officeart/2005/8/layout/process4"/>
    <dgm:cxn modelId="{11DA231A-C2E4-4C4D-A04E-DB8BD23945D1}" type="presOf" srcId="{EC9893AE-FBD3-4EC5-8ED2-862AD1F00E0F}" destId="{FD07DDF0-ECA0-40BF-8989-4A4BE52D8A1A}" srcOrd="0" destOrd="0" presId="urn:microsoft.com/office/officeart/2005/8/layout/process4"/>
    <dgm:cxn modelId="{6BC694B1-B250-4635-AB5F-6A0D13E4D8B9}" type="presOf" srcId="{B69F5DB0-802A-4D10-8C92-2DCDD5058005}" destId="{E1738342-A26C-4761-ADE8-F01CB3F9ABDC}" srcOrd="0" destOrd="0" presId="urn:microsoft.com/office/officeart/2005/8/layout/process4"/>
    <dgm:cxn modelId="{542F5F8C-0FDF-431D-A08C-DB10E947EEA7}" type="presOf" srcId="{AFD11865-BB63-47B7-945A-3775C4E51143}" destId="{0D3D566C-8153-4A7B-9F45-4BAB9A48E5CE}" srcOrd="0" destOrd="0" presId="urn:microsoft.com/office/officeart/2005/8/layout/process4"/>
    <dgm:cxn modelId="{173EC7F4-218D-4489-8040-B438EE0C89DA}" srcId="{C91CE9D2-D0F1-4DA3-92BC-3B680165E16B}" destId="{EC9893AE-FBD3-4EC5-8ED2-862AD1F00E0F}" srcOrd="0" destOrd="0" parTransId="{0021B7F0-4DEA-4A5D-B6E9-EAB91DE0A093}" sibTransId="{3F12CDCC-A6CB-4B82-A936-42CFB0E82A6C}"/>
    <dgm:cxn modelId="{A86A89AD-7FBA-4E78-8B2C-55028E801A06}" type="presParOf" srcId="{6507D31D-C496-4E7C-B652-5F3512E645BC}" destId="{56E0350A-A761-40D5-A2F6-73055D9D6E4E}" srcOrd="0" destOrd="0" presId="urn:microsoft.com/office/officeart/2005/8/layout/process4"/>
    <dgm:cxn modelId="{F7833E35-4E4A-4C04-B965-62576D7EB739}" type="presParOf" srcId="{56E0350A-A761-40D5-A2F6-73055D9D6E4E}" destId="{0CA31122-C442-464B-A73F-CBE5943B9038}" srcOrd="0" destOrd="0" presId="urn:microsoft.com/office/officeart/2005/8/layout/process4"/>
    <dgm:cxn modelId="{C8239891-DBF4-4205-B147-34BDBA96FF84}" type="presParOf" srcId="{56E0350A-A761-40D5-A2F6-73055D9D6E4E}" destId="{DF858AE4-67DF-4C28-9A58-7B48B594E517}" srcOrd="1" destOrd="0" presId="urn:microsoft.com/office/officeart/2005/8/layout/process4"/>
    <dgm:cxn modelId="{67169F0D-2F7F-45DD-AF21-DFB57F09A475}" type="presParOf" srcId="{56E0350A-A761-40D5-A2F6-73055D9D6E4E}" destId="{4D3AF87E-241C-473C-9085-8F0C6CE411A2}" srcOrd="2" destOrd="0" presId="urn:microsoft.com/office/officeart/2005/8/layout/process4"/>
    <dgm:cxn modelId="{69426E93-3639-4AD0-8ED4-3D93F8A3BEED}" type="presParOf" srcId="{4D3AF87E-241C-473C-9085-8F0C6CE411A2}" destId="{31555107-AF7F-495F-B12F-686F50FE4644}" srcOrd="0" destOrd="0" presId="urn:microsoft.com/office/officeart/2005/8/layout/process4"/>
    <dgm:cxn modelId="{A4D641F0-0BC6-4373-9B05-35B30DD08D6A}" type="presParOf" srcId="{4D3AF87E-241C-473C-9085-8F0C6CE411A2}" destId="{FC54B853-0269-4910-B8BE-39035FA11E5B}" srcOrd="1" destOrd="0" presId="urn:microsoft.com/office/officeart/2005/8/layout/process4"/>
    <dgm:cxn modelId="{044FBD6F-D1C3-4458-B163-B8DD42E3849A}" type="presParOf" srcId="{6507D31D-C496-4E7C-B652-5F3512E645BC}" destId="{1576292A-F334-46B9-91E2-D58DE5BCE665}" srcOrd="1" destOrd="0" presId="urn:microsoft.com/office/officeart/2005/8/layout/process4"/>
    <dgm:cxn modelId="{8926C6D6-8173-4A82-B22E-A6CD89D5B9BF}" type="presParOf" srcId="{6507D31D-C496-4E7C-B652-5F3512E645BC}" destId="{6A9093B0-24AC-4938-BCF0-CB13DF360E8C}" srcOrd="2" destOrd="0" presId="urn:microsoft.com/office/officeart/2005/8/layout/process4"/>
    <dgm:cxn modelId="{7F7571E8-21CB-41B8-B25F-DE6099AB5B7D}" type="presParOf" srcId="{6A9093B0-24AC-4938-BCF0-CB13DF360E8C}" destId="{492A2911-D883-4BA0-A194-8DE914221F5E}" srcOrd="0" destOrd="0" presId="urn:microsoft.com/office/officeart/2005/8/layout/process4"/>
    <dgm:cxn modelId="{4DC27621-594B-4BCC-AE87-9BA7C1341D78}" type="presParOf" srcId="{6A9093B0-24AC-4938-BCF0-CB13DF360E8C}" destId="{32DE3E99-4CF4-4E64-812A-BD0C567410F3}" srcOrd="1" destOrd="0" presId="urn:microsoft.com/office/officeart/2005/8/layout/process4"/>
    <dgm:cxn modelId="{C1D9D8FB-DEA7-4C28-BFA7-0965C872C8E7}" type="presParOf" srcId="{6A9093B0-24AC-4938-BCF0-CB13DF360E8C}" destId="{08DEBC20-BECD-43BD-87A5-0B67637D2669}" srcOrd="2" destOrd="0" presId="urn:microsoft.com/office/officeart/2005/8/layout/process4"/>
    <dgm:cxn modelId="{C7AF1DE2-02B4-42EA-A901-3AF04733A3D4}" type="presParOf" srcId="{08DEBC20-BECD-43BD-87A5-0B67637D2669}" destId="{06F17A15-49CE-46E6-AE8F-D33CF0902631}" srcOrd="0" destOrd="0" presId="urn:microsoft.com/office/officeart/2005/8/layout/process4"/>
    <dgm:cxn modelId="{63A7A4B4-4E98-4E0F-9BCC-3C05CDD52C8F}" type="presParOf" srcId="{08DEBC20-BECD-43BD-87A5-0B67637D2669}" destId="{4A0F82DF-9E44-48D1-BECD-6A85922C004A}" srcOrd="1" destOrd="0" presId="urn:microsoft.com/office/officeart/2005/8/layout/process4"/>
    <dgm:cxn modelId="{6168A8DD-C8C8-4214-9BAA-675B683C3E9D}" type="presParOf" srcId="{6507D31D-C496-4E7C-B652-5F3512E645BC}" destId="{2658C50C-D994-4B6F-B58D-FFE7E6DB0F8B}" srcOrd="3" destOrd="0" presId="urn:microsoft.com/office/officeart/2005/8/layout/process4"/>
    <dgm:cxn modelId="{4D160692-C9B2-422C-90EF-FD5B12DDCFAB}" type="presParOf" srcId="{6507D31D-C496-4E7C-B652-5F3512E645BC}" destId="{014D37B5-A931-4F1A-8015-96EDCA8EE0B3}" srcOrd="4" destOrd="0" presId="urn:microsoft.com/office/officeart/2005/8/layout/process4"/>
    <dgm:cxn modelId="{B9C13223-B41A-4F25-B637-F4C85E2A3539}" type="presParOf" srcId="{014D37B5-A931-4F1A-8015-96EDCA8EE0B3}" destId="{B976552F-26AB-46B7-8414-41181F592138}" srcOrd="0" destOrd="0" presId="urn:microsoft.com/office/officeart/2005/8/layout/process4"/>
    <dgm:cxn modelId="{B994F3FB-273F-4B04-B1B5-3B9ED44386B7}" type="presParOf" srcId="{014D37B5-A931-4F1A-8015-96EDCA8EE0B3}" destId="{096B1931-BD42-4A1E-88C4-2ACB4FFA6ED8}" srcOrd="1" destOrd="0" presId="urn:microsoft.com/office/officeart/2005/8/layout/process4"/>
    <dgm:cxn modelId="{DD9E333B-038D-4CD0-8BC7-03D9EF3C0307}" type="presParOf" srcId="{014D37B5-A931-4F1A-8015-96EDCA8EE0B3}" destId="{0260CEFC-8530-42F7-BD84-C9B2C2B7C2E4}" srcOrd="2" destOrd="0" presId="urn:microsoft.com/office/officeart/2005/8/layout/process4"/>
    <dgm:cxn modelId="{DF8ADAB5-6EB9-4E55-BBE2-342DFF8AA40D}" type="presParOf" srcId="{0260CEFC-8530-42F7-BD84-C9B2C2B7C2E4}" destId="{1DD36BF8-9BBA-40FF-B25E-E5059F088B1E}" srcOrd="0" destOrd="0" presId="urn:microsoft.com/office/officeart/2005/8/layout/process4"/>
    <dgm:cxn modelId="{046936D9-0426-4CCF-BC9A-982D38F9E115}" type="presParOf" srcId="{0260CEFC-8530-42F7-BD84-C9B2C2B7C2E4}" destId="{B42C65D1-575E-4A49-A218-401FCAF4A997}" srcOrd="1" destOrd="0" presId="urn:microsoft.com/office/officeart/2005/8/layout/process4"/>
    <dgm:cxn modelId="{F7165073-6A93-40AE-B098-FF4F9BC19F66}" type="presParOf" srcId="{6507D31D-C496-4E7C-B652-5F3512E645BC}" destId="{E5DABB0C-C984-4CD7-8E30-6056AF10CCE6}" srcOrd="5" destOrd="0" presId="urn:microsoft.com/office/officeart/2005/8/layout/process4"/>
    <dgm:cxn modelId="{D6F0768B-C62A-4A36-A0F3-62A8B56C162E}" type="presParOf" srcId="{6507D31D-C496-4E7C-B652-5F3512E645BC}" destId="{6145EC65-FE96-4282-B2A2-A013095F59F3}" srcOrd="6" destOrd="0" presId="urn:microsoft.com/office/officeart/2005/8/layout/process4"/>
    <dgm:cxn modelId="{3B7067DF-66C7-4F46-9E78-BFFC7904027A}" type="presParOf" srcId="{6145EC65-FE96-4282-B2A2-A013095F59F3}" destId="{E1738342-A26C-4761-ADE8-F01CB3F9ABDC}" srcOrd="0" destOrd="0" presId="urn:microsoft.com/office/officeart/2005/8/layout/process4"/>
    <dgm:cxn modelId="{42076863-3AF6-4D12-80E3-6A72F3F14036}" type="presParOf" srcId="{6145EC65-FE96-4282-B2A2-A013095F59F3}" destId="{4A549250-587A-4C9B-B08C-CF084540A293}" srcOrd="1" destOrd="0" presId="urn:microsoft.com/office/officeart/2005/8/layout/process4"/>
    <dgm:cxn modelId="{FA213D48-AD00-4245-9154-80404BE3B8C3}" type="presParOf" srcId="{6145EC65-FE96-4282-B2A2-A013095F59F3}" destId="{992E3D9C-F73E-4127-BBB1-F77E69D61CB2}" srcOrd="2" destOrd="0" presId="urn:microsoft.com/office/officeart/2005/8/layout/process4"/>
    <dgm:cxn modelId="{77B79E9F-27D8-49B9-9FD0-5AF181972E19}" type="presParOf" srcId="{992E3D9C-F73E-4127-BBB1-F77E69D61CB2}" destId="{94C93BBB-0ECC-44E3-A26C-C1874823846B}" srcOrd="0" destOrd="0" presId="urn:microsoft.com/office/officeart/2005/8/layout/process4"/>
    <dgm:cxn modelId="{E5DE9859-8250-41FD-A428-37BD0A7FE3BF}" type="presParOf" srcId="{992E3D9C-F73E-4127-BBB1-F77E69D61CB2}" destId="{07D2FDC0-80E4-4FE5-8A00-E089FA136A27}" srcOrd="1" destOrd="0" presId="urn:microsoft.com/office/officeart/2005/8/layout/process4"/>
    <dgm:cxn modelId="{34F9EB93-5066-4423-95D1-1BCC26D42796}" type="presParOf" srcId="{6507D31D-C496-4E7C-B652-5F3512E645BC}" destId="{8D10FFB9-26D5-470D-9776-DE52FABF5E79}" srcOrd="7" destOrd="0" presId="urn:microsoft.com/office/officeart/2005/8/layout/process4"/>
    <dgm:cxn modelId="{CB338099-C225-4430-A461-AABC7073D9E0}" type="presParOf" srcId="{6507D31D-C496-4E7C-B652-5F3512E645BC}" destId="{F5B82379-C9DB-4D08-9924-0736239B4F26}" srcOrd="8" destOrd="0" presId="urn:microsoft.com/office/officeart/2005/8/layout/process4"/>
    <dgm:cxn modelId="{031F82B7-D638-4216-B5CB-799D465810FC}" type="presParOf" srcId="{F5B82379-C9DB-4D08-9924-0736239B4F26}" destId="{0D3D566C-8153-4A7B-9F45-4BAB9A48E5CE}" srcOrd="0" destOrd="0" presId="urn:microsoft.com/office/officeart/2005/8/layout/process4"/>
    <dgm:cxn modelId="{010440DB-2A80-46FF-BE9F-975C5F59AFC3}" type="presParOf" srcId="{F5B82379-C9DB-4D08-9924-0736239B4F26}" destId="{580FD211-AB92-41DE-8955-40FB89E241E5}" srcOrd="1" destOrd="0" presId="urn:microsoft.com/office/officeart/2005/8/layout/process4"/>
    <dgm:cxn modelId="{41168038-55F5-47A3-833C-E9CFB266D36C}" type="presParOf" srcId="{F5B82379-C9DB-4D08-9924-0736239B4F26}" destId="{1B15E41B-EEFD-4C39-B424-D1C45BA3C544}" srcOrd="2" destOrd="0" presId="urn:microsoft.com/office/officeart/2005/8/layout/process4"/>
    <dgm:cxn modelId="{3595A4C7-6730-49F5-9F40-6A1E3A223B5F}" type="presParOf" srcId="{1B15E41B-EEFD-4C39-B424-D1C45BA3C544}" destId="{85170494-2FF4-48B5-81C7-61022CB75E2A}" srcOrd="0" destOrd="0" presId="urn:microsoft.com/office/officeart/2005/8/layout/process4"/>
    <dgm:cxn modelId="{319938F3-0CC2-4363-9966-B2CF0C0ACF4E}" type="presParOf" srcId="{1B15E41B-EEFD-4C39-B424-D1C45BA3C544}" destId="{9A060765-FAED-41A2-B97A-8BF7A1BAC5BD}" srcOrd="1" destOrd="0" presId="urn:microsoft.com/office/officeart/2005/8/layout/process4"/>
    <dgm:cxn modelId="{997C1834-7F47-45A4-A9B7-5AD7C0B0AEAD}" type="presParOf" srcId="{6507D31D-C496-4E7C-B652-5F3512E645BC}" destId="{F9864CC3-8802-4EBB-BA67-258A4124E8C1}" srcOrd="9" destOrd="0" presId="urn:microsoft.com/office/officeart/2005/8/layout/process4"/>
    <dgm:cxn modelId="{778702C7-819B-49BD-AEBD-6E64A6EC8D91}" type="presParOf" srcId="{6507D31D-C496-4E7C-B652-5F3512E645BC}" destId="{E39DADFF-1B89-44B7-93FE-7538CC3FFDC6}" srcOrd="10" destOrd="0" presId="urn:microsoft.com/office/officeart/2005/8/layout/process4"/>
    <dgm:cxn modelId="{97B62173-73A0-42B5-B710-D552027D3207}" type="presParOf" srcId="{E39DADFF-1B89-44B7-93FE-7538CC3FFDC6}" destId="{624DB3AF-CEEC-43A4-AFA4-DC67C22342A2}" srcOrd="0" destOrd="0" presId="urn:microsoft.com/office/officeart/2005/8/layout/process4"/>
    <dgm:cxn modelId="{BD043205-484F-4B73-82B0-2CF9197A8720}" type="presParOf" srcId="{E39DADFF-1B89-44B7-93FE-7538CC3FFDC6}" destId="{CBEA39ED-2A6B-4A79-A1D4-FB2D5A413FC2}" srcOrd="1" destOrd="0" presId="urn:microsoft.com/office/officeart/2005/8/layout/process4"/>
    <dgm:cxn modelId="{DDB5F5C2-EEA9-4CF9-B842-096C6D1DD154}" type="presParOf" srcId="{E39DADFF-1B89-44B7-93FE-7538CC3FFDC6}" destId="{8D420161-B88A-4E7E-8B04-5083CF467F43}" srcOrd="2" destOrd="0" presId="urn:microsoft.com/office/officeart/2005/8/layout/process4"/>
    <dgm:cxn modelId="{DD47969D-2C32-436A-ABBF-4507AC3B7F24}" type="presParOf" srcId="{8D420161-B88A-4E7E-8B04-5083CF467F43}" destId="{FD07DDF0-ECA0-40BF-8989-4A4BE52D8A1A}" srcOrd="0" destOrd="0" presId="urn:microsoft.com/office/officeart/2005/8/layout/process4"/>
    <dgm:cxn modelId="{AD5978E4-8439-4FF2-A242-2B2430BA9CC1}" type="presParOf" srcId="{8D420161-B88A-4E7E-8B04-5083CF467F43}" destId="{202640C6-8936-41B7-9EFF-79D3C696B23D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58AE4-67DF-4C28-9A58-7B48B594E517}">
      <dsp:nvSpPr>
        <dsp:cNvPr id="0" name=""/>
        <dsp:cNvSpPr/>
      </dsp:nvSpPr>
      <dsp:spPr>
        <a:xfrm>
          <a:off x="0" y="5642750"/>
          <a:ext cx="5747088" cy="740607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 Narrow" panose="020B0606020202030204" pitchFamily="34" charset="0"/>
            </a:rPr>
            <a:t>6. fáze: Město citlivé k vodě </a:t>
          </a:r>
          <a:r>
            <a:rPr lang="cs-CZ" sz="1400" b="0" kern="1200" dirty="0">
              <a:latin typeface="Arial Narrow" panose="020B0606020202030204" pitchFamily="34" charset="0"/>
            </a:rPr>
            <a:t>(budoucnost</a:t>
          </a:r>
          <a:r>
            <a:rPr lang="cs-CZ" sz="1400" b="0" kern="1200" dirty="0"/>
            <a:t>)</a:t>
          </a:r>
        </a:p>
      </dsp:txBody>
      <dsp:txXfrm>
        <a:off x="0" y="5642750"/>
        <a:ext cx="5747088" cy="399928"/>
      </dsp:txXfrm>
    </dsp:sp>
    <dsp:sp modelId="{31555107-AF7F-495F-B12F-686F50FE4644}">
      <dsp:nvSpPr>
        <dsp:cNvPr id="0" name=""/>
        <dsp:cNvSpPr/>
      </dsp:nvSpPr>
      <dsp:spPr>
        <a:xfrm>
          <a:off x="0" y="6027866"/>
          <a:ext cx="2873543" cy="34067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mezigenerační spravedlnost a adaptace na klimatické změny</a:t>
          </a:r>
        </a:p>
      </dsp:txBody>
      <dsp:txXfrm>
        <a:off x="0" y="6027866"/>
        <a:ext cx="2873543" cy="340679"/>
      </dsp:txXfrm>
    </dsp:sp>
    <dsp:sp modelId="{FC54B853-0269-4910-B8BE-39035FA11E5B}">
      <dsp:nvSpPr>
        <dsp:cNvPr id="0" name=""/>
        <dsp:cNvSpPr/>
      </dsp:nvSpPr>
      <dsp:spPr>
        <a:xfrm>
          <a:off x="2873544" y="6027866"/>
          <a:ext cx="2873543" cy="34067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adaptivní infrastruktura, reflektující hodnotu vody a její multifunkčnost</a:t>
          </a:r>
        </a:p>
      </dsp:txBody>
      <dsp:txXfrm>
        <a:off x="2873544" y="6027866"/>
        <a:ext cx="2873543" cy="340679"/>
      </dsp:txXfrm>
    </dsp:sp>
    <dsp:sp modelId="{32DE3E99-4CF4-4E64-812A-BD0C567410F3}">
      <dsp:nvSpPr>
        <dsp:cNvPr id="0" name=""/>
        <dsp:cNvSpPr/>
      </dsp:nvSpPr>
      <dsp:spPr>
        <a:xfrm rot="10800000">
          <a:off x="0" y="4514804"/>
          <a:ext cx="5747088" cy="1139054"/>
        </a:xfrm>
        <a:prstGeom prst="upArrowCallou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 Narrow" panose="020B0606020202030204" pitchFamily="34" charset="0"/>
            </a:rPr>
            <a:t>5. fáze: Město podporující oběh vody </a:t>
          </a:r>
          <a:r>
            <a:rPr lang="cs-CZ" sz="1400" b="0" kern="1200" dirty="0">
              <a:latin typeface="Arial Narrow" panose="020B0606020202030204" pitchFamily="34" charset="0"/>
            </a:rPr>
            <a:t>(aktuální vize)</a:t>
          </a:r>
          <a:endParaRPr lang="cs-CZ" sz="1400" b="1" kern="1200" dirty="0">
            <a:latin typeface="Arial Narrow" panose="020B0606020202030204" pitchFamily="34" charset="0"/>
          </a:endParaRPr>
        </a:p>
      </dsp:txBody>
      <dsp:txXfrm rot="-10800000">
        <a:off x="0" y="4514804"/>
        <a:ext cx="5747088" cy="399808"/>
      </dsp:txXfrm>
    </dsp:sp>
    <dsp:sp modelId="{06F17A15-49CE-46E6-AE8F-D33CF0902631}">
      <dsp:nvSpPr>
        <dsp:cNvPr id="0" name=""/>
        <dsp:cNvSpPr/>
      </dsp:nvSpPr>
      <dsp:spPr>
        <a:xfrm>
          <a:off x="0" y="4914612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reakce na limity přírodních zdrojů</a:t>
          </a:r>
        </a:p>
      </dsp:txBody>
      <dsp:txXfrm>
        <a:off x="0" y="4914612"/>
        <a:ext cx="2873543" cy="340577"/>
      </dsp:txXfrm>
    </dsp:sp>
    <dsp:sp modelId="{4A0F82DF-9E44-48D1-BECD-6A85922C004A}">
      <dsp:nvSpPr>
        <dsp:cNvPr id="0" name=""/>
        <dsp:cNvSpPr/>
      </dsp:nvSpPr>
      <dsp:spPr>
        <a:xfrm>
          <a:off x="2873544" y="4914612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podpora lokálního oběhu vody, ochrana vodních toků jako biokoridorů</a:t>
          </a:r>
        </a:p>
      </dsp:txBody>
      <dsp:txXfrm>
        <a:off x="2873544" y="4914612"/>
        <a:ext cx="2873543" cy="340577"/>
      </dsp:txXfrm>
    </dsp:sp>
    <dsp:sp modelId="{096B1931-BD42-4A1E-88C4-2ACB4FFA6ED8}">
      <dsp:nvSpPr>
        <dsp:cNvPr id="0" name=""/>
        <dsp:cNvSpPr/>
      </dsp:nvSpPr>
      <dsp:spPr>
        <a:xfrm rot="10800000">
          <a:off x="0" y="3386858"/>
          <a:ext cx="5747088" cy="1139054"/>
        </a:xfrm>
        <a:prstGeom prst="upArrowCallou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 Narrow" panose="020B0606020202030204" pitchFamily="34" charset="0"/>
            </a:rPr>
            <a:t>4. fáze: Město koridorů vodních toků </a:t>
          </a:r>
          <a:r>
            <a:rPr lang="cs-CZ" sz="1400" b="0" kern="1200" dirty="0">
              <a:latin typeface="Arial Narrow" panose="020B0606020202030204" pitchFamily="34" charset="0"/>
            </a:rPr>
            <a:t>(</a:t>
          </a:r>
          <a:r>
            <a:rPr lang="cs-CZ" sz="1400" kern="1200" dirty="0">
              <a:latin typeface="Arial Narrow" panose="020B0606020202030204" pitchFamily="34" charset="0"/>
            </a:rPr>
            <a:t>od 60. let 20. stol. - současnost)</a:t>
          </a:r>
          <a:r>
            <a:rPr lang="cs-CZ" sz="1400" b="1" kern="1200" dirty="0">
              <a:latin typeface="Arial Narrow" panose="020B0606020202030204" pitchFamily="34" charset="0"/>
            </a:rPr>
            <a:t> </a:t>
          </a:r>
        </a:p>
      </dsp:txBody>
      <dsp:txXfrm rot="-10800000">
        <a:off x="0" y="3386858"/>
        <a:ext cx="5747088" cy="399808"/>
      </dsp:txXfrm>
    </dsp:sp>
    <dsp:sp modelId="{1DD36BF8-9BBA-40FF-B25E-E5059F088B1E}">
      <dsp:nvSpPr>
        <dsp:cNvPr id="0" name=""/>
        <dsp:cNvSpPr/>
      </dsp:nvSpPr>
      <dsp:spPr>
        <a:xfrm>
          <a:off x="0" y="3786666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zajištění kvality životního prostředí </a:t>
          </a:r>
        </a:p>
      </dsp:txBody>
      <dsp:txXfrm>
        <a:off x="0" y="3786666"/>
        <a:ext cx="2873543" cy="340577"/>
      </dsp:txXfrm>
    </dsp:sp>
    <dsp:sp modelId="{B42C65D1-575E-4A49-A218-401FCAF4A997}">
      <dsp:nvSpPr>
        <dsp:cNvPr id="0" name=""/>
        <dsp:cNvSpPr/>
      </dsp:nvSpPr>
      <dsp:spPr>
        <a:xfrm>
          <a:off x="2873544" y="3786666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eliminace zdrojů znečištění, posílení rekreační a ekologické funkce vodních toků </a:t>
          </a:r>
        </a:p>
      </dsp:txBody>
      <dsp:txXfrm>
        <a:off x="2873544" y="3786666"/>
        <a:ext cx="2873543" cy="340577"/>
      </dsp:txXfrm>
    </dsp:sp>
    <dsp:sp modelId="{4A549250-587A-4C9B-B08C-CF084540A293}">
      <dsp:nvSpPr>
        <dsp:cNvPr id="0" name=""/>
        <dsp:cNvSpPr/>
      </dsp:nvSpPr>
      <dsp:spPr>
        <a:xfrm rot="10800000">
          <a:off x="0" y="2258912"/>
          <a:ext cx="5747088" cy="1139054"/>
        </a:xfrm>
        <a:prstGeom prst="upArrowCallou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 Narrow" panose="020B0606020202030204" pitchFamily="34" charset="0"/>
            </a:rPr>
            <a:t>3. fáze: Odvodněné město </a:t>
          </a:r>
          <a:r>
            <a:rPr lang="cs-CZ" sz="1400" b="0" kern="1200" dirty="0">
              <a:latin typeface="Arial Narrow" panose="020B0606020202030204" pitchFamily="34" charset="0"/>
            </a:rPr>
            <a:t>(</a:t>
          </a:r>
          <a:r>
            <a:rPr lang="cs-CZ" sz="1400" kern="1200" dirty="0">
              <a:latin typeface="Arial Narrow" panose="020B0606020202030204" pitchFamily="34" charset="0"/>
            </a:rPr>
            <a:t>od počátku 20. stol.)</a:t>
          </a:r>
          <a:endParaRPr lang="cs-CZ" sz="1400" b="1" kern="1200" dirty="0">
            <a:latin typeface="Arial Narrow" panose="020B0606020202030204" pitchFamily="34" charset="0"/>
          </a:endParaRPr>
        </a:p>
      </dsp:txBody>
      <dsp:txXfrm rot="-10800000">
        <a:off x="0" y="2258912"/>
        <a:ext cx="5747088" cy="399808"/>
      </dsp:txXfrm>
    </dsp:sp>
    <dsp:sp modelId="{94C93BBB-0ECC-44E3-A26C-C1874823846B}">
      <dsp:nvSpPr>
        <dsp:cNvPr id="0" name=""/>
        <dsp:cNvSpPr/>
      </dsp:nvSpPr>
      <dsp:spPr>
        <a:xfrm>
          <a:off x="0" y="2658720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protipovodňová ochrana</a:t>
          </a:r>
        </a:p>
      </dsp:txBody>
      <dsp:txXfrm>
        <a:off x="0" y="2658720"/>
        <a:ext cx="2873543" cy="340577"/>
      </dsp:txXfrm>
    </dsp:sp>
    <dsp:sp modelId="{07D2FDC0-80E4-4FE5-8A00-E089FA136A27}">
      <dsp:nvSpPr>
        <dsp:cNvPr id="0" name=""/>
        <dsp:cNvSpPr/>
      </dsp:nvSpPr>
      <dsp:spPr>
        <a:xfrm>
          <a:off x="2873544" y="2658720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odvodnění ploch, kanalizování vodních toků  </a:t>
          </a:r>
        </a:p>
      </dsp:txBody>
      <dsp:txXfrm>
        <a:off x="2873544" y="2658720"/>
        <a:ext cx="2873543" cy="340577"/>
      </dsp:txXfrm>
    </dsp:sp>
    <dsp:sp modelId="{580FD211-AB92-41DE-8955-40FB89E241E5}">
      <dsp:nvSpPr>
        <dsp:cNvPr id="0" name=""/>
        <dsp:cNvSpPr/>
      </dsp:nvSpPr>
      <dsp:spPr>
        <a:xfrm rot="10800000">
          <a:off x="0" y="1130966"/>
          <a:ext cx="5747088" cy="1139054"/>
        </a:xfrm>
        <a:prstGeom prst="upArrowCallou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 Narrow" panose="020B0606020202030204" pitchFamily="34" charset="0"/>
            </a:rPr>
            <a:t>2. fáze: Kanalizované město </a:t>
          </a:r>
          <a:r>
            <a:rPr lang="cs-CZ" sz="1400" b="0" kern="1200" dirty="0">
              <a:latin typeface="Arial Narrow" panose="020B0606020202030204" pitchFamily="34" charset="0"/>
            </a:rPr>
            <a:t>(</a:t>
          </a:r>
          <a:r>
            <a:rPr lang="cs-CZ" sz="1400" kern="1200" dirty="0">
              <a:latin typeface="Arial Narrow" panose="020B0606020202030204" pitchFamily="34" charset="0"/>
            </a:rPr>
            <a:t>od 19. stol.)</a:t>
          </a:r>
          <a:endParaRPr lang="cs-CZ" sz="1400" b="1" kern="1200" dirty="0">
            <a:latin typeface="Arial Narrow" panose="020B0606020202030204" pitchFamily="34" charset="0"/>
          </a:endParaRPr>
        </a:p>
      </dsp:txBody>
      <dsp:txXfrm rot="-10800000">
        <a:off x="0" y="1130966"/>
        <a:ext cx="5747088" cy="399808"/>
      </dsp:txXfrm>
    </dsp:sp>
    <dsp:sp modelId="{85170494-2FF4-48B5-81C7-61022CB75E2A}">
      <dsp:nvSpPr>
        <dsp:cNvPr id="0" name=""/>
        <dsp:cNvSpPr/>
      </dsp:nvSpPr>
      <dsp:spPr>
        <a:xfrm>
          <a:off x="0" y="1530775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ochrana zdraví obyvatel</a:t>
          </a:r>
        </a:p>
      </dsp:txBody>
      <dsp:txXfrm>
        <a:off x="0" y="1530775"/>
        <a:ext cx="2873543" cy="340577"/>
      </dsp:txXfrm>
    </dsp:sp>
    <dsp:sp modelId="{9A060765-FAED-41A2-B97A-8BF7A1BAC5BD}">
      <dsp:nvSpPr>
        <dsp:cNvPr id="0" name=""/>
        <dsp:cNvSpPr/>
      </dsp:nvSpPr>
      <dsp:spPr>
        <a:xfrm>
          <a:off x="2873544" y="1530775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kanalizace odpadních vod  </a:t>
          </a:r>
        </a:p>
      </dsp:txBody>
      <dsp:txXfrm>
        <a:off x="2873544" y="1530775"/>
        <a:ext cx="2873543" cy="340577"/>
      </dsp:txXfrm>
    </dsp:sp>
    <dsp:sp modelId="{CBEA39ED-2A6B-4A79-A1D4-FB2D5A413FC2}">
      <dsp:nvSpPr>
        <dsp:cNvPr id="0" name=""/>
        <dsp:cNvSpPr/>
      </dsp:nvSpPr>
      <dsp:spPr>
        <a:xfrm rot="10800000">
          <a:off x="0" y="0"/>
          <a:ext cx="5747088" cy="1139054"/>
        </a:xfrm>
        <a:prstGeom prst="upArrowCallou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 Narrow" panose="020B0606020202030204" pitchFamily="34" charset="0"/>
            </a:rPr>
            <a:t>1. fáze: Vodou zásobené město </a:t>
          </a:r>
          <a:r>
            <a:rPr lang="cs-CZ" sz="1400" b="0" kern="1200" dirty="0">
              <a:latin typeface="Arial Narrow" panose="020B0606020202030204" pitchFamily="34" charset="0"/>
            </a:rPr>
            <a:t>(od 16. stol.)</a:t>
          </a:r>
        </a:p>
      </dsp:txBody>
      <dsp:txXfrm rot="-10800000">
        <a:off x="0" y="0"/>
        <a:ext cx="5747088" cy="399808"/>
      </dsp:txXfrm>
    </dsp:sp>
    <dsp:sp modelId="{FD07DDF0-ECA0-40BF-8989-4A4BE52D8A1A}">
      <dsp:nvSpPr>
        <dsp:cNvPr id="0" name=""/>
        <dsp:cNvSpPr/>
      </dsp:nvSpPr>
      <dsp:spPr>
        <a:xfrm>
          <a:off x="0" y="411319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zajištění zásobování města vodou</a:t>
          </a:r>
        </a:p>
      </dsp:txBody>
      <dsp:txXfrm>
        <a:off x="0" y="411319"/>
        <a:ext cx="2873543" cy="340577"/>
      </dsp:txXfrm>
    </dsp:sp>
    <dsp:sp modelId="{202640C6-8936-41B7-9EFF-79D3C696B23D}">
      <dsp:nvSpPr>
        <dsp:cNvPr id="0" name=""/>
        <dsp:cNvSpPr/>
      </dsp:nvSpPr>
      <dsp:spPr>
        <a:xfrm>
          <a:off x="2873544" y="402829"/>
          <a:ext cx="2873543" cy="34057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100" b="1" kern="1200" dirty="0">
              <a:latin typeface="Arial Narrow" panose="020B0606020202030204" pitchFamily="34" charset="0"/>
            </a:rPr>
            <a:t>čerpání zdrojů vody a budování vodovodu  </a:t>
          </a:r>
        </a:p>
      </dsp:txBody>
      <dsp:txXfrm>
        <a:off x="2873544" y="402829"/>
        <a:ext cx="2873543" cy="340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2005" y="2669702"/>
            <a:ext cx="9089390" cy="538609"/>
          </a:xfrm>
        </p:spPr>
        <p:txBody>
          <a:bodyPr/>
          <a:lstStyle>
            <a:lvl1pPr algn="l">
              <a:defRPr>
                <a:solidFill>
                  <a:srgbClr val="0A328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99395" y="4813740"/>
            <a:ext cx="7485380" cy="276999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A20FA484-8037-4233-8D2E-C410EBE9E300}" type="datetimeFigureOut">
              <a:rPr lang="cs-CZ" smtClean="0"/>
              <a:pPr/>
              <a:t>3.1.2022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>
                <a:solidFill>
                  <a:srgbClr val="0A3282"/>
                </a:solidFill>
              </a:defRPr>
            </a:lvl1pPr>
          </a:lstStyle>
          <a:p>
            <a:fld id="{F2A9B85E-3F6C-4137-9D5D-8D8AFF5D434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8931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A20FA484-8037-4233-8D2E-C410EBE9E300}" type="datetimeFigureOut">
              <a:rPr lang="cs-CZ" smtClean="0"/>
              <a:pPr/>
              <a:t>3.1.2022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2A9B85E-3F6C-4137-9D5D-8D8AFF5D434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30" y="6894328"/>
            <a:ext cx="1336677" cy="46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6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A20FA484-8037-4233-8D2E-C410EBE9E300}" type="datetimeFigureOut">
              <a:rPr lang="cs-CZ" smtClean="0"/>
              <a:pPr/>
              <a:t>3.1.2022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2A9B85E-3F6C-4137-9D5D-8D8AFF5D434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8" y="6894328"/>
            <a:ext cx="1336677" cy="46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emf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900" y="504825"/>
            <a:ext cx="9278797" cy="533400"/>
          </a:xfrm>
        </p:spPr>
        <p:txBody>
          <a:bodyPr>
            <a:normAutofit fontScale="90000"/>
          </a:bodyPr>
          <a:lstStyle/>
          <a:p>
            <a:r>
              <a:rPr lang="cs-CZ" sz="3419" dirty="0" smtClean="0"/>
              <a:t>Hydrologie měst </a:t>
            </a:r>
            <a:r>
              <a:rPr lang="cs-CZ" sz="2200" dirty="0" smtClean="0"/>
              <a:t>– změny odtoku a </a:t>
            </a:r>
            <a:r>
              <a:rPr lang="cs-CZ" sz="2200" dirty="0" err="1" smtClean="0"/>
              <a:t>ekohydrologická</a:t>
            </a:r>
            <a:r>
              <a:rPr lang="cs-CZ" sz="2200" dirty="0" smtClean="0"/>
              <a:t> opatření</a:t>
            </a:r>
            <a:r>
              <a:rPr lang="cs-CZ" sz="2200" dirty="0"/>
              <a:t/>
            </a:r>
            <a:br>
              <a:rPr lang="cs-CZ" sz="2200" dirty="0"/>
            </a:br>
            <a:r>
              <a:rPr lang="cs-CZ" sz="3419" dirty="0"/>
              <a:t/>
            </a:r>
            <a:br>
              <a:rPr lang="cs-CZ" sz="3419" dirty="0"/>
            </a:br>
            <a:r>
              <a:rPr lang="cs-CZ" sz="3970" dirty="0"/>
              <a:t>Hydrologie měst</a:t>
            </a:r>
            <a:r>
              <a:rPr lang="cs-CZ" dirty="0"/>
              <a:t/>
            </a:r>
            <a:br>
              <a:rPr lang="cs-CZ" dirty="0"/>
            </a:br>
            <a:r>
              <a:rPr lang="cs-CZ" dirty="0" err="1" smtClean="0"/>
              <a:t>Hy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7480300" y="1352785"/>
            <a:ext cx="2806700" cy="1727824"/>
          </a:xfrm>
        </p:spPr>
        <p:txBody>
          <a:bodyPr>
            <a:normAutofit/>
          </a:bodyPr>
          <a:lstStyle/>
          <a:p>
            <a:r>
              <a:rPr lang="cs-CZ" sz="2647" b="1" dirty="0" smtClean="0">
                <a:solidFill>
                  <a:srgbClr val="0A3282"/>
                </a:solidFill>
              </a:rPr>
              <a:t>Fyzická geografie 1</a:t>
            </a:r>
          </a:p>
          <a:p>
            <a:endParaRPr lang="cs-CZ" sz="2647" b="1" i="1" dirty="0" smtClean="0">
              <a:solidFill>
                <a:srgbClr val="0A3282"/>
              </a:solidFill>
            </a:endParaRPr>
          </a:p>
          <a:p>
            <a:r>
              <a:rPr lang="cs-CZ" sz="2647" b="1" i="1" dirty="0" smtClean="0">
                <a:solidFill>
                  <a:srgbClr val="0A3282"/>
                </a:solidFill>
              </a:rPr>
              <a:t>Jan </a:t>
            </a:r>
            <a:r>
              <a:rPr lang="cs-CZ" sz="2647" b="1" i="1" dirty="0">
                <a:solidFill>
                  <a:srgbClr val="0A3282"/>
                </a:solidFill>
              </a:rPr>
              <a:t>Kopp</a:t>
            </a:r>
          </a:p>
          <a:p>
            <a:endParaRPr lang="cs-CZ" sz="5624" b="1" dirty="0">
              <a:solidFill>
                <a:srgbClr val="00206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364329"/>
            <a:ext cx="6772341" cy="507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80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699500" cy="6524625"/>
          </a:xfrm>
          <a:prstGeom prst="rect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22300" y="428625"/>
            <a:ext cx="9089390" cy="1588198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Změny odtokových podmínek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4294967295"/>
          </p:nvPr>
        </p:nvSpPr>
        <p:spPr>
          <a:xfrm>
            <a:off x="1155700" y="3705225"/>
            <a:ext cx="9075420" cy="27793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 smtClean="0"/>
              <a:t>Změny využití krajiny – změny v bilanci ploch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 smtClean="0"/>
              <a:t>Vodohospodářská infrastruktura – vliv na bilanci území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/>
              <a:t>Ú</a:t>
            </a:r>
            <a:r>
              <a:rPr lang="cs-CZ" sz="2400" b="1" dirty="0" smtClean="0"/>
              <a:t>pravy vodních toků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 smtClean="0"/>
              <a:t>Opatření na zlepšení hydrologických podmínek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92083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79700" y="661753"/>
            <a:ext cx="5558618" cy="605072"/>
          </a:xfrm>
        </p:spPr>
        <p:txBody>
          <a:bodyPr>
            <a:normAutofit fontScale="90000"/>
          </a:bodyPr>
          <a:lstStyle/>
          <a:p>
            <a:r>
              <a:rPr lang="cs-CZ" sz="3088" dirty="0">
                <a:solidFill>
                  <a:srgbClr val="0070C0"/>
                </a:solidFill>
              </a:rPr>
              <a:t>Jaké </a:t>
            </a:r>
            <a:r>
              <a:rPr lang="cs-CZ" sz="3088" dirty="0" smtClean="0">
                <a:solidFill>
                  <a:srgbClr val="0070C0"/>
                </a:solidFill>
              </a:rPr>
              <a:t>existují </a:t>
            </a:r>
            <a:r>
              <a:rPr lang="cs-CZ" sz="3088" dirty="0">
                <a:solidFill>
                  <a:srgbClr val="0070C0"/>
                </a:solidFill>
              </a:rPr>
              <a:t>zdroje vody pro město?</a:t>
            </a:r>
          </a:p>
        </p:txBody>
      </p:sp>
      <p:pic>
        <p:nvPicPr>
          <p:cNvPr id="3" name="Obrázek 2" descr="C:\Users\Public\Documents\VaV\TAČR_2016+\AA_Manual_texty\Grafika\schéma měst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75" y="1266825"/>
            <a:ext cx="9548049" cy="51671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80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75" name="Picture 11" descr="a1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1266" y="1358066"/>
            <a:ext cx="8012250" cy="5063346"/>
          </a:xfrm>
          <a:prstGeom prst="rect">
            <a:avLst/>
          </a:prstGeom>
          <a:noFill/>
          <a:ln/>
        </p:spPr>
      </p:pic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1261836" y="432606"/>
            <a:ext cx="10023577" cy="678776"/>
          </a:xfrm>
          <a:solidFill>
            <a:schemeClr val="bg1"/>
          </a:solidFill>
        </p:spPr>
        <p:txBody>
          <a:bodyPr/>
          <a:lstStyle/>
          <a:p>
            <a:r>
              <a:rPr lang="cs-CZ" sz="4411" dirty="0">
                <a:solidFill>
                  <a:srgbClr val="0070C0"/>
                </a:solidFill>
              </a:rPr>
              <a:t>Rovnice hydrologické bilance povodí:</a:t>
            </a:r>
          </a:p>
        </p:txBody>
      </p:sp>
      <p:sp>
        <p:nvSpPr>
          <p:cNvPr id="88076" name="Line 12"/>
          <p:cNvSpPr>
            <a:spLocks noChangeShapeType="1"/>
          </p:cNvSpPr>
          <p:nvPr/>
        </p:nvSpPr>
        <p:spPr bwMode="auto">
          <a:xfrm>
            <a:off x="4127500" y="1774606"/>
            <a:ext cx="0" cy="2540207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cs-CZ" sz="1985"/>
          </a:p>
        </p:txBody>
      </p:sp>
      <p:sp>
        <p:nvSpPr>
          <p:cNvPr id="88077" name="Line 13"/>
          <p:cNvSpPr>
            <a:spLocks noChangeShapeType="1"/>
          </p:cNvSpPr>
          <p:nvPr/>
        </p:nvSpPr>
        <p:spPr bwMode="auto">
          <a:xfrm flipV="1">
            <a:off x="5204012" y="1774605"/>
            <a:ext cx="0" cy="2540207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cs-CZ" sz="1985"/>
          </a:p>
        </p:txBody>
      </p:sp>
      <p:sp>
        <p:nvSpPr>
          <p:cNvPr id="88078" name="Line 14"/>
          <p:cNvSpPr>
            <a:spLocks noChangeShapeType="1"/>
          </p:cNvSpPr>
          <p:nvPr/>
        </p:nvSpPr>
        <p:spPr bwMode="auto">
          <a:xfrm flipV="1">
            <a:off x="6024217" y="3951516"/>
            <a:ext cx="1349759" cy="8053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cs-CZ" sz="1985"/>
          </a:p>
        </p:txBody>
      </p:sp>
      <p:sp>
        <p:nvSpPr>
          <p:cNvPr id="88080" name="Text Box 16"/>
          <p:cNvSpPr txBox="1">
            <a:spLocks noChangeArrowheads="1"/>
          </p:cNvSpPr>
          <p:nvPr/>
        </p:nvSpPr>
        <p:spPr bwMode="auto">
          <a:xfrm>
            <a:off x="5903410" y="4733784"/>
            <a:ext cx="1745408" cy="39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985"/>
              <a:t>V</a:t>
            </a:r>
          </a:p>
        </p:txBody>
      </p:sp>
      <p:sp>
        <p:nvSpPr>
          <p:cNvPr id="88082" name="Text Box 18"/>
          <p:cNvSpPr txBox="1">
            <a:spLocks noChangeArrowheads="1"/>
          </p:cNvSpPr>
          <p:nvPr/>
        </p:nvSpPr>
        <p:spPr bwMode="auto">
          <a:xfrm>
            <a:off x="5744100" y="4655005"/>
            <a:ext cx="1587848" cy="49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sz="2647" b="1">
              <a:solidFill>
                <a:srgbClr val="FF0000"/>
              </a:solidFill>
            </a:endParaRPr>
          </a:p>
        </p:txBody>
      </p:sp>
      <p:sp>
        <p:nvSpPr>
          <p:cNvPr id="88083" name="Text Box 19"/>
          <p:cNvSpPr txBox="1">
            <a:spLocks noChangeArrowheads="1"/>
          </p:cNvSpPr>
          <p:nvPr/>
        </p:nvSpPr>
        <p:spPr bwMode="auto">
          <a:xfrm>
            <a:off x="3361452" y="4814315"/>
            <a:ext cx="1825939" cy="499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sz="2647" b="1">
              <a:solidFill>
                <a:srgbClr val="FF0000"/>
              </a:solidFill>
            </a:endParaRPr>
          </a:p>
        </p:txBody>
      </p:sp>
      <p:sp>
        <p:nvSpPr>
          <p:cNvPr id="88088" name="Text Box 24"/>
          <p:cNvSpPr txBox="1">
            <a:spLocks noChangeArrowheads="1"/>
          </p:cNvSpPr>
          <p:nvPr/>
        </p:nvSpPr>
        <p:spPr bwMode="auto">
          <a:xfrm>
            <a:off x="2984500" y="1071337"/>
            <a:ext cx="5081426" cy="7032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3970" b="1" dirty="0">
                <a:solidFill>
                  <a:srgbClr val="0070C0"/>
                </a:solidFill>
              </a:rPr>
              <a:t>srážky = výpar + odtok</a:t>
            </a:r>
          </a:p>
        </p:txBody>
      </p:sp>
      <p:sp>
        <p:nvSpPr>
          <p:cNvPr id="17" name="Text Box 114"/>
          <p:cNvSpPr txBox="1">
            <a:spLocks noChangeArrowheads="1"/>
          </p:cNvSpPr>
          <p:nvPr/>
        </p:nvSpPr>
        <p:spPr bwMode="auto">
          <a:xfrm>
            <a:off x="4299940" y="5196108"/>
            <a:ext cx="5479565" cy="1110753"/>
          </a:xfrm>
          <a:prstGeom prst="rect">
            <a:avLst/>
          </a:prstGeom>
          <a:solidFill>
            <a:srgbClr val="AAECEA"/>
          </a:solidFill>
          <a:ln w="9525">
            <a:solidFill>
              <a:srgbClr val="AAECE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647" b="1">
                <a:solidFill>
                  <a:srgbClr val="FF0066"/>
                </a:solidFill>
              </a:rPr>
              <a:t>Hydrologická bilance ČR</a:t>
            </a:r>
          </a:p>
          <a:p>
            <a:pPr>
              <a:spcBef>
                <a:spcPct val="50000"/>
              </a:spcBef>
            </a:pPr>
            <a:r>
              <a:rPr lang="cs-CZ" sz="2647" b="1">
                <a:solidFill>
                  <a:srgbClr val="FF0066"/>
                </a:solidFill>
              </a:rPr>
              <a:t>685 mm = 488 mm + 197 mm</a:t>
            </a:r>
          </a:p>
        </p:txBody>
      </p:sp>
    </p:spTree>
    <p:extLst>
      <p:ext uri="{BB962C8B-B14F-4D97-AF65-F5344CB8AC3E}">
        <p14:creationId xmlns:p14="http://schemas.microsoft.com/office/powerpoint/2010/main" val="356358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64" y="2534961"/>
            <a:ext cx="5815962" cy="3820878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65100" y="6405393"/>
            <a:ext cx="6312441" cy="30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38" tIns="50419" rIns="100838" bIns="50419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1008400" fontAlgn="base">
              <a:spcBef>
                <a:spcPct val="0"/>
              </a:spcBef>
              <a:spcAft>
                <a:spcPct val="0"/>
              </a:spcAft>
            </a:pPr>
            <a:r>
              <a:rPr lang="cs-CZ" sz="1323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Režim průměrných měsíčních úhrnů srážek ve stanici Plzeň-Mikulka v letech 2006–2015</a:t>
            </a:r>
            <a:endParaRPr lang="cs-CZ" sz="198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65100" y="31018"/>
            <a:ext cx="5955662" cy="253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1985" dirty="0"/>
              <a:t>  V letech 2006–2015 byl roční průměrný úhrn srážek ve stanici Plzeň-Mikulka </a:t>
            </a:r>
            <a:r>
              <a:rPr lang="cs-CZ" sz="1985" b="1" dirty="0">
                <a:solidFill>
                  <a:srgbClr val="0070C0"/>
                </a:solidFill>
              </a:rPr>
              <a:t>542 mm</a:t>
            </a:r>
            <a:r>
              <a:rPr lang="cs-CZ" sz="1985" dirty="0"/>
              <a:t>. </a:t>
            </a:r>
          </a:p>
          <a:p>
            <a:pPr algn="ctr">
              <a:buFont typeface="Arial" pitchFamily="34" charset="0"/>
              <a:buChar char="•"/>
            </a:pPr>
            <a:r>
              <a:rPr lang="cs-CZ" sz="1985" dirty="0"/>
              <a:t>  Na katastrální území města Plzně o rozloze 137,67 km² tak v průměrném roce dopadají srážky v celkovém objemu </a:t>
            </a:r>
            <a:r>
              <a:rPr lang="cs-CZ" sz="1985" b="1" dirty="0">
                <a:solidFill>
                  <a:srgbClr val="0070C0"/>
                </a:solidFill>
              </a:rPr>
              <a:t>74,6 mil. m</a:t>
            </a:r>
            <a:r>
              <a:rPr lang="cs-CZ" sz="1985" b="1" baseline="30000" dirty="0">
                <a:solidFill>
                  <a:srgbClr val="0070C0"/>
                </a:solidFill>
              </a:rPr>
              <a:t>3</a:t>
            </a:r>
            <a:r>
              <a:rPr lang="cs-CZ" sz="1985" b="1" dirty="0">
                <a:solidFill>
                  <a:srgbClr val="0070C0"/>
                </a:solidFill>
              </a:rPr>
              <a:t> vody</a:t>
            </a:r>
            <a:r>
              <a:rPr lang="cs-CZ" sz="1985" dirty="0"/>
              <a:t>. </a:t>
            </a:r>
          </a:p>
          <a:p>
            <a:pPr algn="ctr">
              <a:buFont typeface="Arial" pitchFamily="34" charset="0"/>
              <a:buChar char="•"/>
            </a:pPr>
            <a:r>
              <a:rPr lang="cs-CZ" sz="1985" dirty="0"/>
              <a:t>   Pro představu to je přibližně 14ti násobek celkového objemu vody v nádrži České údolí na Radbuze za normálního stavu.</a:t>
            </a:r>
          </a:p>
        </p:txBody>
      </p:sp>
      <p:pic>
        <p:nvPicPr>
          <p:cNvPr id="25603" name="Picture 3" descr="C:\Users\kopp\Documents\TAČR 2016+\A-permanent-rainwater-catching-installation-at-the-city-planetarium-visited-by150000-children-annually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8805" y="1494403"/>
            <a:ext cx="3375795" cy="5063693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19105" y="63985"/>
            <a:ext cx="2870125" cy="1096296"/>
          </a:xfrm>
        </p:spPr>
        <p:txBody>
          <a:bodyPr>
            <a:normAutofit/>
          </a:bodyPr>
          <a:lstStyle/>
          <a:p>
            <a:r>
              <a:rPr lang="cs-CZ" sz="3088" dirty="0">
                <a:solidFill>
                  <a:srgbClr val="0070C0"/>
                </a:solidFill>
              </a:rPr>
              <a:t>Kolik vody přináší srážky?</a:t>
            </a:r>
          </a:p>
        </p:txBody>
      </p:sp>
      <p:pic>
        <p:nvPicPr>
          <p:cNvPr id="7" name="Picture 12" descr="MC900434411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20434" y="27180"/>
            <a:ext cx="1130885" cy="12718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544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" t="1439" r="1195" b="12926"/>
          <a:stretch/>
        </p:blipFill>
        <p:spPr bwMode="auto">
          <a:xfrm>
            <a:off x="4076159" y="208028"/>
            <a:ext cx="5717435" cy="3209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5625"/>
            <a:ext cx="5359535" cy="3465614"/>
          </a:xfrm>
          <a:prstGeom prst="rect">
            <a:avLst/>
          </a:prstGeom>
          <a:noFill/>
        </p:spPr>
      </p:pic>
      <p:pic>
        <p:nvPicPr>
          <p:cNvPr id="5" name="Obrázek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811" y="3385689"/>
            <a:ext cx="4962491" cy="3175550"/>
          </a:xfrm>
          <a:prstGeom prst="rect">
            <a:avLst/>
          </a:prstGeom>
          <a:noFill/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04800" y="684481"/>
            <a:ext cx="3136900" cy="1260475"/>
          </a:xfrm>
        </p:spPr>
        <p:txBody>
          <a:bodyPr>
            <a:normAutofit/>
          </a:bodyPr>
          <a:lstStyle/>
          <a:p>
            <a:r>
              <a:rPr lang="cs-CZ" dirty="0" smtClean="0"/>
              <a:t>Klima v Plzni 2006-2015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5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6100" y="581025"/>
            <a:ext cx="9278797" cy="533400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Základní hydrografické charakteristiky plzeňských zdrojnic Berounky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304799" y="1875613"/>
          <a:ext cx="10083802" cy="4675522"/>
        </p:xfrm>
        <a:graphic>
          <a:graphicData uri="http://schemas.openxmlformats.org/drawingml/2006/table">
            <a:tbl>
              <a:tblPr/>
              <a:tblGrid>
                <a:gridCol w="2951358"/>
                <a:gridCol w="945948"/>
                <a:gridCol w="1135138"/>
                <a:gridCol w="1361113"/>
                <a:gridCol w="1287539"/>
                <a:gridCol w="1201353"/>
                <a:gridCol w="1201353"/>
              </a:tblGrid>
              <a:tr h="35965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Tok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Plocha povodí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(km</a:t>
                      </a:r>
                      <a:r>
                        <a:rPr lang="cs-CZ" sz="2200" baseline="30000" dirty="0">
                          <a:latin typeface="Calibri"/>
                          <a:ea typeface="Times New Roman"/>
                          <a:cs typeface="Calibri"/>
                        </a:rPr>
                        <a:t>2</a:t>
                      </a: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Délka toku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(km)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Průměrný průtok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(m</a:t>
                      </a:r>
                      <a:r>
                        <a:rPr lang="cs-CZ" sz="2200" baseline="30000"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.s</a:t>
                      </a:r>
                      <a:r>
                        <a:rPr lang="cs-CZ" sz="2200" baseline="30000">
                          <a:latin typeface="Calibri"/>
                          <a:ea typeface="Times New Roman"/>
                          <a:cs typeface="Calibri"/>
                        </a:rPr>
                        <a:t>-1</a:t>
                      </a: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Výška pramene (m n. m.)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Řád toku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1931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ČR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Strahler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Mže – soutok </a:t>
                      </a:r>
                      <a:r>
                        <a:rPr lang="cs-CZ" sz="2200" dirty="0" smtClean="0">
                          <a:latin typeface="Calibri"/>
                          <a:ea typeface="Times New Roman"/>
                          <a:cs typeface="Calibri"/>
                        </a:rPr>
                        <a:t>s Radbuzou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1824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106,5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8,60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725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III.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6.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Radbuza – soutok s Úhlavou (1)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1266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107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5,55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689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IV.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6.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Radbuza – soutok se Mží (2)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2188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111,5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11,40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689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IV.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7.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Úhlava – ústí do Radbuzy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915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108,5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5,85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1128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V.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6.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Úslava – ústí do Berounky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757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94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3,62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695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>
                          <a:latin typeface="Calibri"/>
                          <a:ea typeface="Times New Roman"/>
                          <a:cs typeface="Calibri"/>
                        </a:rPr>
                        <a:t>IV.</a:t>
                      </a:r>
                      <a:endParaRPr lang="cs-CZ" sz="2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200" dirty="0">
                          <a:latin typeface="Calibri"/>
                          <a:ea typeface="Times New Roman"/>
                          <a:cs typeface="Calibri"/>
                        </a:rPr>
                        <a:t>5.</a:t>
                      </a:r>
                      <a:endParaRPr lang="cs-CZ" sz="2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629" marR="75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066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3300" y="428625"/>
            <a:ext cx="9075420" cy="4184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4411" dirty="0"/>
              <a:t>Odběry povrchových vod</a:t>
            </a:r>
          </a:p>
        </p:txBody>
      </p:sp>
      <p:pic>
        <p:nvPicPr>
          <p:cNvPr id="34819" name="Picture 5" descr="BE_B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626" y="1216710"/>
            <a:ext cx="7587274" cy="536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8878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TAČR_2016+\GR_voda ve mestech\Vodovod Plzeň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0" y="1724025"/>
            <a:ext cx="6507503" cy="4736016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502762" y="366846"/>
            <a:ext cx="9885838" cy="101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38" tIns="50419" rIns="100838" bIns="50419" numCol="1" anchor="ctr" anchorCtr="0" compatLnSpc="1">
            <a:prstTxWarp prst="textNoShape">
              <a:avLst/>
            </a:prstTxWarp>
            <a:spAutoFit/>
          </a:bodyPr>
          <a:lstStyle/>
          <a:p>
            <a:pPr defTabSz="1008400" fontAlgn="base">
              <a:spcBef>
                <a:spcPct val="0"/>
              </a:spcBef>
              <a:spcAft>
                <a:spcPct val="0"/>
              </a:spcAft>
            </a:pPr>
            <a:r>
              <a:rPr lang="cs-CZ" sz="1985" dirty="0">
                <a:latin typeface="Arial" pitchFamily="34" charset="0"/>
                <a:ea typeface="Times New Roman" pitchFamily="18" charset="0"/>
                <a:cs typeface="Arial" pitchFamily="34" charset="0"/>
              </a:rPr>
              <a:t>Vodárna Plzeň-Homolka zásobuje vodou kromě vlastní Plzně dalších 20 měst a obcí (potřeba vody pro téměř 200 000 obyvatel)</a:t>
            </a:r>
          </a:p>
          <a:p>
            <a:pPr defTabSz="1008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1985" dirty="0">
                <a:latin typeface="Arial" pitchFamily="34" charset="0"/>
                <a:ea typeface="Times New Roman" pitchFamily="18" charset="0"/>
                <a:cs typeface="Arial" pitchFamily="34" charset="0"/>
              </a:rPr>
              <a:t>550 km potrubí, 17 000 přípojek o délce 133 km, 8 vodojemů, 12 čerpacích stanic</a:t>
            </a:r>
            <a:endParaRPr lang="cs-CZ" sz="1985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2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4" descr="BE_B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1110413"/>
            <a:ext cx="7498852" cy="530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08990" y="504190"/>
            <a:ext cx="5411207" cy="57771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4411" dirty="0"/>
              <a:t>Odběry podzemních vod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197" y="3463790"/>
            <a:ext cx="4168403" cy="3126303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023753" y="5742393"/>
            <a:ext cx="4718791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985" dirty="0"/>
              <a:t>Na výrobu jednoho hektolitru piva je potřeba 3,1 hektolitru vody  (2016)</a:t>
            </a:r>
          </a:p>
        </p:txBody>
      </p:sp>
      <p:pic>
        <p:nvPicPr>
          <p:cNvPr id="7" name="Obrázek 6" descr="VÃ½sledek obrÃ¡zku pro pivovarskÃ© studny plzeÅ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0197" y="525663"/>
            <a:ext cx="4168403" cy="2938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0642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6100" y="581025"/>
            <a:ext cx="9278797" cy="533400"/>
          </a:xfrm>
        </p:spPr>
        <p:txBody>
          <a:bodyPr/>
          <a:lstStyle/>
          <a:p>
            <a:r>
              <a:rPr lang="cs-CZ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ČOV všechno vyřeší…?</a:t>
            </a:r>
            <a:endParaRPr lang="cs-CZ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3" descr="F:\TAČR_2016+\GR_voda ve mestech\Č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00" y="1343025"/>
            <a:ext cx="7976976" cy="4874818"/>
          </a:xfrm>
          <a:prstGeom prst="rect">
            <a:avLst/>
          </a:prstGeom>
          <a:noFill/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490074"/>
              </p:ext>
            </p:extLst>
          </p:nvPr>
        </p:nvGraphicFramePr>
        <p:xfrm>
          <a:off x="6337300" y="2257425"/>
          <a:ext cx="4168402" cy="4309944"/>
        </p:xfrm>
        <a:graphic>
          <a:graphicData uri="http://schemas.openxmlformats.org/drawingml/2006/table">
            <a:tbl>
              <a:tblPr/>
              <a:tblGrid>
                <a:gridCol w="2084201"/>
                <a:gridCol w="2084201"/>
              </a:tblGrid>
              <a:tr h="781938">
                <a:tc gridSpan="2"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FFFFFF"/>
                          </a:solidFill>
                        </a:rPr>
                        <a:t>Základní projektové zatěžovací parametry ČOV II  </a:t>
                      </a:r>
                    </a:p>
                  </a:txBody>
                  <a:tcPr marL="88455" marR="88455" marT="88455" marB="88455" anchor="ctr">
                    <a:lnL w="9525" cap="flat" cmpd="sng" algn="ctr">
                      <a:solidFill>
                        <a:srgbClr val="0048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48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48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8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79424">
                <a:tc>
                  <a:txBody>
                    <a:bodyPr/>
                    <a:lstStyle/>
                    <a:p>
                      <a:pPr algn="ctr"/>
                      <a:r>
                        <a:rPr lang="cs-CZ" sz="2000" b="1"/>
                        <a:t>Jednotka</a:t>
                      </a:r>
                    </a:p>
                  </a:txBody>
                  <a:tcPr marL="88455" marR="88455" marT="88455" marB="8845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D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Hodnota</a:t>
                      </a:r>
                    </a:p>
                  </a:txBody>
                  <a:tcPr marL="88455" marR="88455" marT="88455" marB="88455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DF3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Q</a:t>
                      </a:r>
                      <a:r>
                        <a:rPr lang="cs-CZ" sz="2000" baseline="-25000"/>
                        <a:t>24</a:t>
                      </a:r>
                      <a:endParaRPr lang="cs-CZ" sz="200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65 000 m</a:t>
                      </a:r>
                      <a:r>
                        <a:rPr lang="cs-CZ" sz="2000" baseline="30000" dirty="0"/>
                        <a:t>3</a:t>
                      </a:r>
                      <a:r>
                        <a:rPr lang="cs-CZ" sz="2000" dirty="0"/>
                        <a:t>. d</a:t>
                      </a:r>
                      <a:r>
                        <a:rPr lang="cs-CZ" sz="2000" baseline="30000" dirty="0"/>
                        <a:t>-1</a:t>
                      </a:r>
                      <a:endParaRPr lang="cs-CZ" sz="2000" dirty="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BSK</a:t>
                      </a:r>
                      <a:r>
                        <a:rPr lang="cs-CZ" sz="2000" baseline="-25000"/>
                        <a:t>5</a:t>
                      </a:r>
                      <a:endParaRPr lang="cs-CZ" sz="200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25 675 kg . d</a:t>
                      </a:r>
                      <a:r>
                        <a:rPr lang="cs-CZ" sz="2000" baseline="30000" dirty="0"/>
                        <a:t>-1</a:t>
                      </a:r>
                      <a:endParaRPr lang="cs-CZ" sz="2000" dirty="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NL</a:t>
                      </a:r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24 670 kg . d</a:t>
                      </a:r>
                      <a:r>
                        <a:rPr lang="cs-CZ" sz="2000" baseline="30000" dirty="0"/>
                        <a:t>-1</a:t>
                      </a:r>
                      <a:endParaRPr lang="cs-CZ" sz="2000" dirty="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Kapacita</a:t>
                      </a:r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427 917 EO</a:t>
                      </a:r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N</a:t>
                      </a:r>
                      <a:r>
                        <a:rPr lang="cs-CZ" sz="2000" baseline="-25000"/>
                        <a:t>celk.</a:t>
                      </a:r>
                      <a:endParaRPr lang="cs-CZ" sz="200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3 250 kg . d</a:t>
                      </a:r>
                      <a:r>
                        <a:rPr lang="cs-CZ" sz="2000" baseline="30000" dirty="0"/>
                        <a:t>-1</a:t>
                      </a:r>
                      <a:endParaRPr lang="cs-CZ" sz="2000" dirty="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N-NH</a:t>
                      </a:r>
                      <a:r>
                        <a:rPr lang="cs-CZ" sz="2000" baseline="-25000"/>
                        <a:t>4</a:t>
                      </a:r>
                      <a:r>
                        <a:rPr lang="cs-CZ" sz="2000" baseline="30000"/>
                        <a:t>+</a:t>
                      </a:r>
                      <a:endParaRPr lang="cs-CZ" sz="200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1 625 kg . d</a:t>
                      </a:r>
                      <a:r>
                        <a:rPr lang="cs-CZ" sz="2000" baseline="30000" dirty="0"/>
                        <a:t>-1</a:t>
                      </a:r>
                      <a:endParaRPr lang="cs-CZ" sz="2000" dirty="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24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P</a:t>
                      </a:r>
                      <a:r>
                        <a:rPr lang="cs-CZ" sz="2000" baseline="-25000"/>
                        <a:t>Celk.</a:t>
                      </a:r>
                      <a:endParaRPr lang="cs-CZ" sz="200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650 kg . d</a:t>
                      </a:r>
                      <a:r>
                        <a:rPr lang="cs-CZ" sz="2000" baseline="30000" dirty="0"/>
                        <a:t>-1</a:t>
                      </a:r>
                      <a:endParaRPr lang="cs-CZ" sz="2000" dirty="0"/>
                    </a:p>
                  </a:txBody>
                  <a:tcPr marL="88455" marR="88455" marT="64866" marB="64866" anchor="ctr">
                    <a:lnL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743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2300" y="352425"/>
            <a:ext cx="9089390" cy="538609"/>
          </a:xfrm>
        </p:spPr>
        <p:txBody>
          <a:bodyPr/>
          <a:lstStyle/>
          <a:p>
            <a:r>
              <a:rPr lang="cs-CZ" dirty="0" smtClean="0"/>
              <a:t>Odlehčovací komory a ovlivnění vodních toků</a:t>
            </a:r>
            <a:endParaRPr lang="cs-CZ" dirty="0"/>
          </a:p>
        </p:txBody>
      </p:sp>
      <p:pic>
        <p:nvPicPr>
          <p:cNvPr id="62466" name="Picture 2" descr="F:\TAČR_2016+\GR_voda ve mestech\foto_prezentace\Obr_1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5700" y="962025"/>
            <a:ext cx="7518038" cy="5638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750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581025"/>
            <a:ext cx="9004300" cy="6033723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296850" y="1240343"/>
            <a:ext cx="2356989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Zdroj: Povodí Vltavy</a:t>
            </a:r>
          </a:p>
        </p:txBody>
      </p:sp>
    </p:spTree>
    <p:extLst>
      <p:ext uri="{BB962C8B-B14F-4D97-AF65-F5344CB8AC3E}">
        <p14:creationId xmlns:p14="http://schemas.microsoft.com/office/powerpoint/2010/main" val="2530352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49748471"/>
              </p:ext>
            </p:extLst>
          </p:nvPr>
        </p:nvGraphicFramePr>
        <p:xfrm>
          <a:off x="4584700" y="276225"/>
          <a:ext cx="5747088" cy="6386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bdélník 4"/>
          <p:cNvSpPr/>
          <p:nvPr/>
        </p:nvSpPr>
        <p:spPr>
          <a:xfrm>
            <a:off x="502762" y="364473"/>
            <a:ext cx="3864139" cy="131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62"/>
              </a:spcBef>
            </a:pPr>
            <a:r>
              <a:rPr lang="cs-CZ" sz="1985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Vývojové etapy </a:t>
            </a:r>
            <a:r>
              <a:rPr lang="cs-CZ" sz="1985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ekohydrologického</a:t>
            </a:r>
            <a:r>
              <a:rPr lang="cs-CZ" sz="1985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managementu města Plzně ve vztahu k vývojovému konceptu </a:t>
            </a:r>
            <a:r>
              <a:rPr lang="cs-CZ" sz="1985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cs-CZ" sz="1985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sensitive </a:t>
            </a:r>
            <a:r>
              <a:rPr lang="cs-CZ" sz="1985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cities</a:t>
            </a:r>
            <a:r>
              <a:rPr lang="cs-CZ" sz="1985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s-CZ" sz="1985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Howe</a:t>
            </a:r>
            <a:r>
              <a:rPr lang="cs-CZ" sz="1985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cs-CZ" sz="1985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Mitchell</a:t>
            </a:r>
            <a:r>
              <a:rPr lang="cs-CZ" sz="1985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2012)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56" y="4106233"/>
            <a:ext cx="3048425" cy="228631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75" y="1724025"/>
            <a:ext cx="3096944" cy="23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8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395" y="1026291"/>
            <a:ext cx="10005205" cy="490202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5503" y="327039"/>
            <a:ext cx="9846694" cy="699252"/>
          </a:xfrm>
        </p:spPr>
        <p:txBody>
          <a:bodyPr>
            <a:noAutofit/>
          </a:bodyPr>
          <a:lstStyle/>
          <a:p>
            <a:r>
              <a:rPr lang="cs-CZ" sz="3970" dirty="0"/>
              <a:t>Světové trendy </a:t>
            </a:r>
            <a:r>
              <a:rPr lang="cs-CZ" sz="3970" dirty="0" smtClean="0"/>
              <a:t>péče </a:t>
            </a:r>
            <a:r>
              <a:rPr lang="cs-CZ" sz="3970" dirty="0"/>
              <a:t>o vodu ve městech</a:t>
            </a:r>
          </a:p>
        </p:txBody>
      </p:sp>
      <p:sp>
        <p:nvSpPr>
          <p:cNvPr id="4" name="Obdélník 3"/>
          <p:cNvSpPr/>
          <p:nvPr/>
        </p:nvSpPr>
        <p:spPr>
          <a:xfrm>
            <a:off x="698500" y="5610225"/>
            <a:ext cx="8734970" cy="131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985" dirty="0">
                <a:latin typeface="+mj-lt"/>
                <a:ea typeface="Times New Roman" panose="02020603050405020304" pitchFamily="18" charset="0"/>
              </a:rPr>
              <a:t>Změny v oběhu vody ve vývoji města směrem od přírodní krajiny k městské krajině a k uplatnění nástrojů WSUD (</a:t>
            </a:r>
            <a:r>
              <a:rPr lang="cs-CZ" sz="1985" dirty="0" err="1">
                <a:latin typeface="+mj-lt"/>
                <a:ea typeface="Times New Roman" panose="02020603050405020304" pitchFamily="18" charset="0"/>
              </a:rPr>
              <a:t>Water</a:t>
            </a:r>
            <a:r>
              <a:rPr lang="cs-CZ" sz="1985" dirty="0">
                <a:latin typeface="+mj-lt"/>
                <a:ea typeface="Times New Roman" panose="02020603050405020304" pitchFamily="18" charset="0"/>
              </a:rPr>
              <a:t> sensitive </a:t>
            </a:r>
            <a:r>
              <a:rPr lang="cs-CZ" sz="1985" dirty="0" err="1">
                <a:latin typeface="+mj-lt"/>
                <a:ea typeface="Times New Roman" panose="02020603050405020304" pitchFamily="18" charset="0"/>
              </a:rPr>
              <a:t>urban</a:t>
            </a:r>
            <a:r>
              <a:rPr lang="cs-CZ" sz="1985" dirty="0">
                <a:latin typeface="+mj-lt"/>
                <a:ea typeface="Times New Roman" panose="02020603050405020304" pitchFamily="18" charset="0"/>
              </a:rPr>
              <a:t> design)</a:t>
            </a:r>
          </a:p>
          <a:p>
            <a:r>
              <a:rPr lang="cs-CZ" sz="1985" dirty="0">
                <a:latin typeface="+mj-lt"/>
              </a:rPr>
              <a:t>Zdroj: podle </a:t>
            </a:r>
            <a:r>
              <a:rPr lang="en-US" sz="1985" dirty="0">
                <a:latin typeface="+mj-lt"/>
              </a:rPr>
              <a:t>Healthy Waterways (2011) </a:t>
            </a:r>
            <a:endParaRPr lang="cs-CZ" sz="1985" dirty="0">
              <a:latin typeface="+mj-lt"/>
            </a:endParaRPr>
          </a:p>
          <a:p>
            <a:endParaRPr lang="cs-CZ" sz="1985" dirty="0"/>
          </a:p>
        </p:txBody>
      </p:sp>
    </p:spTree>
    <p:extLst>
      <p:ext uri="{BB962C8B-B14F-4D97-AF65-F5344CB8AC3E}">
        <p14:creationId xmlns:p14="http://schemas.microsoft.com/office/powerpoint/2010/main" val="412966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5" descr="C:\Users\Public\Documents\VaV\TAČR_2016+\AA_Manual_texty\Grafika\Bilance vody_Florid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81" y="0"/>
            <a:ext cx="9180920" cy="658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168" y="200025"/>
            <a:ext cx="4526303" cy="3394727"/>
          </a:xfrm>
          <a:prstGeom prst="rect">
            <a:avLst/>
          </a:prstGeom>
        </p:spPr>
      </p:pic>
      <p:pic>
        <p:nvPicPr>
          <p:cNvPr id="24577" name="Picture 1" descr="F:\TAČR_2016+\GR_voda ve mestech\P4290088_ma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675" y="3384381"/>
            <a:ext cx="4342495" cy="3255762"/>
          </a:xfrm>
          <a:prstGeom prst="rect">
            <a:avLst/>
          </a:prstGeom>
          <a:noFill/>
        </p:spPr>
      </p:pic>
      <p:cxnSp>
        <p:nvCxnSpPr>
          <p:cNvPr id="6" name="Přímá spojovací čára 5"/>
          <p:cNvCxnSpPr/>
          <p:nvPr/>
        </p:nvCxnSpPr>
        <p:spPr>
          <a:xfrm>
            <a:off x="5296140" y="25592"/>
            <a:ext cx="20058" cy="661455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39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4931" y="208028"/>
            <a:ext cx="9846694" cy="397044"/>
          </a:xfrm>
        </p:spPr>
        <p:txBody>
          <a:bodyPr>
            <a:noAutofit/>
          </a:bodyPr>
          <a:lstStyle/>
          <a:p>
            <a:r>
              <a:rPr lang="cs-CZ" sz="2647" dirty="0"/>
              <a:t>Podpora retence vody ve městech:</a:t>
            </a:r>
            <a:r>
              <a:rPr lang="cs-CZ" sz="3529" dirty="0"/>
              <a:t> </a:t>
            </a:r>
            <a:r>
              <a:rPr lang="cs-CZ" sz="2647" dirty="0" err="1"/>
              <a:t>land</a:t>
            </a:r>
            <a:r>
              <a:rPr lang="cs-CZ" sz="2647" dirty="0"/>
              <a:t> </a:t>
            </a:r>
            <a:r>
              <a:rPr lang="cs-CZ" sz="2647" dirty="0" err="1"/>
              <a:t>cover</a:t>
            </a:r>
            <a:r>
              <a:rPr lang="cs-CZ" sz="2647" dirty="0"/>
              <a:t> + podpovrchová zóna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830391"/>
            <a:ext cx="4299559" cy="322631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73" y="830391"/>
            <a:ext cx="4727887" cy="3547726"/>
          </a:xfrm>
          <a:prstGeom prst="rect">
            <a:avLst/>
          </a:prstGeom>
        </p:spPr>
      </p:pic>
      <p:pic>
        <p:nvPicPr>
          <p:cNvPr id="9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2632028"/>
            <a:ext cx="6193887" cy="4019651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8107687" y="5846459"/>
            <a:ext cx="2461673" cy="80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44" dirty="0"/>
              <a:t>Zdroj: TU </a:t>
            </a:r>
            <a:r>
              <a:rPr lang="cs-CZ" sz="1544" dirty="0" err="1"/>
              <a:t>Wilmersdorf</a:t>
            </a:r>
            <a:r>
              <a:rPr lang="cs-CZ" sz="1544" dirty="0"/>
              <a:t> (</a:t>
            </a:r>
            <a:r>
              <a:rPr lang="cs-CZ" sz="1544" dirty="0" err="1"/>
              <a:t>Berlin</a:t>
            </a:r>
            <a:r>
              <a:rPr lang="cs-CZ" sz="1544" dirty="0"/>
              <a:t> </a:t>
            </a:r>
            <a:r>
              <a:rPr lang="cs-CZ" sz="1544" dirty="0" err="1"/>
              <a:t>Senate</a:t>
            </a:r>
            <a:r>
              <a:rPr lang="cs-CZ" sz="1544" dirty="0"/>
              <a:t> </a:t>
            </a:r>
            <a:r>
              <a:rPr lang="cs-CZ" sz="1544" dirty="0" err="1"/>
              <a:t>for</a:t>
            </a:r>
            <a:r>
              <a:rPr lang="cs-CZ" sz="1544" dirty="0"/>
              <a:t> Urbane </a:t>
            </a:r>
            <a:r>
              <a:rPr lang="cs-CZ" sz="1544" dirty="0" err="1"/>
              <a:t>Development</a:t>
            </a:r>
            <a:r>
              <a:rPr lang="cs-CZ" sz="1544" dirty="0"/>
              <a:t> 2010)</a:t>
            </a:r>
          </a:p>
        </p:txBody>
      </p:sp>
    </p:spTree>
    <p:extLst>
      <p:ext uri="{BB962C8B-B14F-4D97-AF65-F5344CB8AC3E}">
        <p14:creationId xmlns:p14="http://schemas.microsoft.com/office/powerpoint/2010/main" val="33190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 descr="C:\Users\Public\Documents\VaV\TAČR_2016+\AA_Manual_texty\BB_Grafika\Ilustrace HSV - Václav Čubr l ENVIC\28 - očíslované _up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4" r="2899"/>
          <a:stretch>
            <a:fillRect/>
          </a:stretch>
        </p:blipFill>
        <p:spPr bwMode="auto">
          <a:xfrm>
            <a:off x="304801" y="1"/>
            <a:ext cx="5048094" cy="667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1275" r="761" b="6170"/>
          <a:stretch/>
        </p:blipFill>
        <p:spPr>
          <a:xfrm>
            <a:off x="6110790" y="0"/>
            <a:ext cx="2802992" cy="203443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291" y="1637387"/>
            <a:ext cx="2779309" cy="208448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4" r="12855"/>
          <a:stretch/>
        </p:blipFill>
        <p:spPr>
          <a:xfrm>
            <a:off x="7512286" y="4391025"/>
            <a:ext cx="2840526" cy="219324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741" y="2790825"/>
            <a:ext cx="2779309" cy="208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5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900" y="428625"/>
            <a:ext cx="9885838" cy="619843"/>
          </a:xfrm>
        </p:spPr>
        <p:txBody>
          <a:bodyPr>
            <a:noAutofit/>
          </a:bodyPr>
          <a:lstStyle/>
          <a:p>
            <a:r>
              <a:rPr lang="cs-CZ" sz="3529" dirty="0"/>
              <a:t>Tři výzvy pro hospodaření s vodou ve městech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740989" y="1160935"/>
            <a:ext cx="3462711" cy="36872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67225" indent="-567225">
              <a:buFont typeface="+mj-lt"/>
              <a:buAutoNum type="arabicParenR"/>
            </a:pPr>
            <a:r>
              <a:rPr lang="cs-CZ" b="1" dirty="0" smtClean="0">
                <a:solidFill>
                  <a:srgbClr val="00B050"/>
                </a:solidFill>
              </a:rPr>
              <a:t>zadržet a efektivně využít dešťovou vodu </a:t>
            </a:r>
            <a:r>
              <a:rPr lang="cs-CZ" dirty="0" smtClean="0"/>
              <a:t>v místech, kam dopadá, </a:t>
            </a:r>
          </a:p>
          <a:p>
            <a:pPr marL="567225" indent="-567225">
              <a:buFont typeface="+mj-lt"/>
              <a:buAutoNum type="arabicParenR"/>
            </a:pPr>
            <a:r>
              <a:rPr lang="cs-CZ" b="1" dirty="0" smtClean="0">
                <a:solidFill>
                  <a:srgbClr val="0070C0"/>
                </a:solidFill>
              </a:rPr>
              <a:t>omezit zrychlený povrchový odtok </a:t>
            </a:r>
            <a:r>
              <a:rPr lang="cs-CZ" dirty="0" smtClean="0"/>
              <a:t>do jednotného kanalizačního systému a jeho přetoky do vodních toků, </a:t>
            </a:r>
          </a:p>
          <a:p>
            <a:pPr marL="567225" indent="-567225">
              <a:buFont typeface="+mj-lt"/>
              <a:buAutoNum type="arabicParenR"/>
            </a:pPr>
            <a:r>
              <a:rPr lang="cs-CZ" b="1" dirty="0" smtClean="0">
                <a:solidFill>
                  <a:srgbClr val="7030A0"/>
                </a:solidFill>
              </a:rPr>
              <a:t>podpořit výpar </a:t>
            </a:r>
            <a:r>
              <a:rPr lang="cs-CZ" dirty="0" smtClean="0"/>
              <a:t>z vodních ploch, mokřadů a městské zeleně a tak snížit vliv přehřátých povrchů městské krajiny. </a:t>
            </a:r>
            <a:endParaRPr lang="cs-CZ" dirty="0"/>
          </a:p>
        </p:txBody>
      </p:sp>
      <p:pic>
        <p:nvPicPr>
          <p:cNvPr id="27651" name="Picture 3" descr="F:\TAČR_2016+\GR_voda ve mestech\PB090426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8500" y="1160935"/>
            <a:ext cx="3943147" cy="5259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778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C:\Users\Public\Documents\VaV\TAČR_2016+\AA_Manual_texty\BB_Grafika\BB_grafika_sazba\Obr_3_1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939" y="0"/>
            <a:ext cx="5650692" cy="6600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0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/>
          <a:srcRect l="16204" t="21164" r="28241" b="20811"/>
          <a:stretch/>
        </p:blipFill>
        <p:spPr bwMode="auto">
          <a:xfrm>
            <a:off x="3257622" y="280515"/>
            <a:ext cx="3783464" cy="24697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/>
          <a:srcRect l="18409" t="20106" r="30555" b="15697"/>
          <a:stretch/>
        </p:blipFill>
        <p:spPr bwMode="auto">
          <a:xfrm>
            <a:off x="316918" y="2820427"/>
            <a:ext cx="4252285" cy="33430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021" y="2907928"/>
            <a:ext cx="4905679" cy="3679259"/>
          </a:xfrm>
          <a:prstGeom prst="rect">
            <a:avLst/>
          </a:prstGeom>
        </p:spPr>
      </p:pic>
      <p:pic>
        <p:nvPicPr>
          <p:cNvPr id="7" name="Obrázek 6"/>
          <p:cNvPicPr/>
          <p:nvPr/>
        </p:nvPicPr>
        <p:blipFill rotWithShape="1">
          <a:blip r:embed="rId5" cstate="print"/>
          <a:srcRect l="17967" t="19930" r="30225" b="16226"/>
          <a:stretch/>
        </p:blipFill>
        <p:spPr bwMode="auto">
          <a:xfrm>
            <a:off x="7053701" y="247918"/>
            <a:ext cx="3291240" cy="2534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155" y="605072"/>
            <a:ext cx="2721066" cy="2015909"/>
          </a:xfrm>
          <a:prstGeom prst="rect">
            <a:avLst/>
          </a:prstGeom>
        </p:spPr>
      </p:pic>
      <p:pic>
        <p:nvPicPr>
          <p:cNvPr id="2050" name="Picture 2" descr="G:\WaterCities\Strážnice\P522019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66826" y="5210784"/>
            <a:ext cx="1721775" cy="2352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030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8526"/>
            <a:ext cx="4827075" cy="643609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4076159" y="287438"/>
            <a:ext cx="6035070" cy="2604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088" b="1" dirty="0">
                <a:solidFill>
                  <a:srgbClr val="002060"/>
                </a:solidFill>
              </a:rPr>
              <a:t>Adaptace měst na klimatické změny </a:t>
            </a:r>
            <a:endParaRPr lang="cs-CZ" sz="2206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sz="2206" dirty="0"/>
              <a:t>klimatické plánování,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6" dirty="0"/>
              <a:t> modro-zelená infrastruktura,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6" dirty="0"/>
              <a:t>decentralizace zpracování srážkové vody),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6" dirty="0"/>
              <a:t>zvýšení bezpečnosti vodních zdrojů,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6" dirty="0"/>
              <a:t>zavádění systematické podpory pro soukromé subjekty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00" y="2764438"/>
            <a:ext cx="2821581" cy="376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7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08990" y="1764666"/>
            <a:ext cx="9075420" cy="499113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pic>
        <p:nvPicPr>
          <p:cNvPr id="67586" name="Picture 2" descr="F:\TAČR_2016+\GR_voda ve mestech\foto_prezentace\Obr_2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0" y="0"/>
            <a:ext cx="8763000" cy="6572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4417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08990" y="1764666"/>
            <a:ext cx="9075420" cy="499113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pic>
        <p:nvPicPr>
          <p:cNvPr id="68611" name="Picture 3" descr="F:\TAČR_2016+\GR_voda ve mestech\Obr_1 – 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0"/>
            <a:ext cx="8928100" cy="6699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5176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Cj040771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9837" y="1476092"/>
            <a:ext cx="4925441" cy="5089327"/>
          </a:xfrm>
          <a:prstGeom prst="rect">
            <a:avLst/>
          </a:prstGeom>
          <a:noFill/>
        </p:spPr>
      </p:pic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04800" y="1947600"/>
            <a:ext cx="4245613" cy="467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1985" i="1" dirty="0">
                <a:solidFill>
                  <a:srgbClr val="0070C0"/>
                </a:solidFill>
                <a:latin typeface="Arial" pitchFamily="34" charset="0"/>
              </a:rPr>
              <a:t>  </a:t>
            </a:r>
            <a:r>
              <a:rPr lang="cs-CZ" sz="1985" dirty="0">
                <a:latin typeface="Arial" pitchFamily="34" charset="0"/>
              </a:rPr>
              <a:t>Jedna vzrostlá lípa může výparem vydat 400 litrů vody denně.</a:t>
            </a:r>
          </a:p>
          <a:p>
            <a:endParaRPr lang="cs-CZ" sz="1985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cs-CZ" sz="1985" dirty="0">
                <a:latin typeface="Arial" pitchFamily="34" charset="0"/>
              </a:rPr>
              <a:t>   Na výpar se využije 70-80 % sluneční energie, méně než 1 % energie se spotřebuje při fotosyntéze a zbylá energie se přeměňuje na teplo nebo odráží.</a:t>
            </a:r>
          </a:p>
          <a:p>
            <a:endParaRPr lang="cs-CZ" sz="1985" dirty="0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cs-CZ" sz="1985" dirty="0">
                <a:latin typeface="Arial" pitchFamily="34" charset="0"/>
              </a:rPr>
              <a:t>   Pokud lípu pokácíme, změníme energetickou bilanci ve prospěch tepla (70-80 %) a zásadně omezíme využití výparem (10-20 %), zbytek energie se odrazí zpět do atmosféry. </a:t>
            </a:r>
          </a:p>
          <a:p>
            <a:pPr algn="just"/>
            <a:endParaRPr lang="cs-CZ" sz="1985" i="1" dirty="0">
              <a:latin typeface="Arial" pitchFamily="34" charset="0"/>
            </a:endParaRPr>
          </a:p>
        </p:txBody>
      </p:sp>
      <p:sp>
        <p:nvSpPr>
          <p:cNvPr id="54276" name="AutoShape 4"/>
          <p:cNvSpPr>
            <a:spLocks noChangeArrowheads="1"/>
          </p:cNvSpPr>
          <p:nvPr/>
        </p:nvSpPr>
        <p:spPr bwMode="auto">
          <a:xfrm>
            <a:off x="6220280" y="1"/>
            <a:ext cx="2699517" cy="15580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1985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6141499" y="0"/>
            <a:ext cx="2858828" cy="1449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cs-CZ" sz="1764" dirty="0">
                <a:latin typeface="Arial" pitchFamily="34" charset="0"/>
              </a:rPr>
              <a:t>příkon </a:t>
            </a:r>
          </a:p>
          <a:p>
            <a:pPr algn="ctr"/>
            <a:r>
              <a:rPr lang="cs-CZ" sz="1764" dirty="0">
                <a:latin typeface="Arial" pitchFamily="34" charset="0"/>
              </a:rPr>
              <a:t>sluneční </a:t>
            </a:r>
          </a:p>
          <a:p>
            <a:pPr algn="ctr"/>
            <a:r>
              <a:rPr lang="cs-CZ" sz="1764" dirty="0">
                <a:latin typeface="Arial" pitchFamily="34" charset="0"/>
              </a:rPr>
              <a:t>energie </a:t>
            </a:r>
          </a:p>
          <a:p>
            <a:pPr algn="ctr"/>
            <a:r>
              <a:rPr lang="cs-CZ" sz="1764" dirty="0">
                <a:latin typeface="Arial" pitchFamily="34" charset="0"/>
              </a:rPr>
              <a:t>800 – 1000 </a:t>
            </a:r>
          </a:p>
          <a:p>
            <a:pPr algn="ctr"/>
            <a:r>
              <a:rPr lang="cs-CZ" sz="1764" dirty="0">
                <a:latin typeface="Arial" pitchFamily="34" charset="0"/>
              </a:rPr>
              <a:t>W.m</a:t>
            </a:r>
            <a:r>
              <a:rPr lang="cs-CZ" sz="1764" baseline="30000" dirty="0">
                <a:latin typeface="Arial" pitchFamily="34" charset="0"/>
              </a:rPr>
              <a:t>2</a:t>
            </a:r>
            <a:r>
              <a:rPr lang="cs-CZ" sz="1764" dirty="0">
                <a:latin typeface="Arial" pitchFamily="34" charset="0"/>
              </a:rPr>
              <a:t>.s</a:t>
            </a:r>
            <a:r>
              <a:rPr lang="cs-CZ" sz="1764" baseline="30000" dirty="0">
                <a:latin typeface="Arial" pitchFamily="34" charset="0"/>
              </a:rPr>
              <a:t>-1</a:t>
            </a:r>
            <a:endParaRPr lang="cs-CZ" sz="1764" dirty="0">
              <a:latin typeface="Arial" pitchFamily="34" charset="0"/>
            </a:endParaRPr>
          </a:p>
        </p:txBody>
      </p:sp>
      <p:sp>
        <p:nvSpPr>
          <p:cNvPr id="54278" name="AutoShape 6"/>
          <p:cNvSpPr>
            <a:spLocks noChangeArrowheads="1"/>
          </p:cNvSpPr>
          <p:nvPr/>
        </p:nvSpPr>
        <p:spPr bwMode="auto">
          <a:xfrm>
            <a:off x="6141499" y="1774562"/>
            <a:ext cx="2302118" cy="1428538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1985"/>
          </a:p>
        </p:txBody>
      </p:sp>
      <p:sp>
        <p:nvSpPr>
          <p:cNvPr id="54279" name="AutoShape 7"/>
          <p:cNvSpPr>
            <a:spLocks noChangeArrowheads="1"/>
          </p:cNvSpPr>
          <p:nvPr/>
        </p:nvSpPr>
        <p:spPr bwMode="auto">
          <a:xfrm>
            <a:off x="5355390" y="1855954"/>
            <a:ext cx="1031139" cy="1192200"/>
          </a:xfrm>
          <a:prstGeom prst="upArrow">
            <a:avLst>
              <a:gd name="adj1" fmla="val 50000"/>
              <a:gd name="adj2" fmla="val 2890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544" dirty="0">
                <a:latin typeface="Arial" pitchFamily="34" charset="0"/>
              </a:rPr>
              <a:t>teplo</a:t>
            </a:r>
          </a:p>
          <a:p>
            <a:pPr algn="ctr"/>
            <a:r>
              <a:rPr lang="cs-CZ" sz="1544" dirty="0">
                <a:latin typeface="Arial" pitchFamily="34" charset="0"/>
              </a:rPr>
              <a:t>5-10 </a:t>
            </a:r>
          </a:p>
          <a:p>
            <a:pPr algn="ctr"/>
            <a:r>
              <a:rPr lang="cs-CZ" sz="1544" dirty="0">
                <a:latin typeface="Arial" pitchFamily="34" charset="0"/>
              </a:rPr>
              <a:t>%</a:t>
            </a:r>
          </a:p>
          <a:p>
            <a:pPr algn="ctr"/>
            <a:endParaRPr lang="cs-CZ" sz="1544" dirty="0">
              <a:latin typeface="Arial" pitchFamily="34" charset="0"/>
            </a:endParaRPr>
          </a:p>
        </p:txBody>
      </p:sp>
      <p:sp>
        <p:nvSpPr>
          <p:cNvPr id="54280" name="AutoShape 8"/>
          <p:cNvSpPr>
            <a:spLocks noChangeArrowheads="1"/>
          </p:cNvSpPr>
          <p:nvPr/>
        </p:nvSpPr>
        <p:spPr bwMode="auto">
          <a:xfrm rot="10800000">
            <a:off x="8338302" y="2718430"/>
            <a:ext cx="970797" cy="1509069"/>
          </a:xfrm>
          <a:prstGeom prst="upArrow">
            <a:avLst>
              <a:gd name="adj1" fmla="val 50000"/>
              <a:gd name="adj2" fmla="val 59366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lang="cs-CZ" sz="1544">
              <a:latin typeface="Arial" pitchFamily="34" charset="0"/>
            </a:endParaRP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6696460" y="2193577"/>
            <a:ext cx="1270979" cy="10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cs-CZ" sz="1985" dirty="0">
                <a:latin typeface="Arial" pitchFamily="34" charset="0"/>
              </a:rPr>
              <a:t>výpar</a:t>
            </a:r>
          </a:p>
          <a:p>
            <a:pPr algn="ctr"/>
            <a:r>
              <a:rPr lang="cs-CZ" sz="1985" dirty="0">
                <a:latin typeface="Arial" pitchFamily="34" charset="0"/>
              </a:rPr>
              <a:t>70-80 %</a:t>
            </a:r>
          </a:p>
          <a:p>
            <a:pPr algn="ctr"/>
            <a:r>
              <a:rPr lang="cs-CZ" sz="1985" dirty="0">
                <a:latin typeface="Arial" pitchFamily="34" charset="0"/>
              </a:rPr>
              <a:t>energie</a:t>
            </a:r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>
            <a:off x="8125872" y="1647244"/>
            <a:ext cx="988131" cy="952359"/>
          </a:xfrm>
          <a:prstGeom prst="upArrow">
            <a:avLst>
              <a:gd name="adj1" fmla="val 50000"/>
              <a:gd name="adj2" fmla="val 2725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544" dirty="0">
                <a:latin typeface="Arial" pitchFamily="34" charset="0"/>
              </a:rPr>
              <a:t>odraz</a:t>
            </a:r>
          </a:p>
          <a:p>
            <a:pPr algn="ctr"/>
            <a:r>
              <a:rPr lang="cs-CZ" sz="1544" dirty="0">
                <a:latin typeface="Arial" pitchFamily="34" charset="0"/>
              </a:rPr>
              <a:t> 5-10</a:t>
            </a:r>
          </a:p>
          <a:p>
            <a:pPr algn="ctr"/>
            <a:r>
              <a:rPr lang="cs-CZ" sz="1544" dirty="0">
                <a:latin typeface="Arial" pitchFamily="34" charset="0"/>
              </a:rPr>
              <a:t> %</a:t>
            </a:r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5385894" y="5305425"/>
            <a:ext cx="1111669" cy="111166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544">
                <a:latin typeface="Arial" pitchFamily="34" charset="0"/>
              </a:rPr>
              <a:t>ohřev </a:t>
            </a:r>
          </a:p>
          <a:p>
            <a:pPr algn="ctr"/>
            <a:r>
              <a:rPr lang="cs-CZ" sz="1544">
                <a:latin typeface="Arial" pitchFamily="34" charset="0"/>
              </a:rPr>
              <a:t>půdy</a:t>
            </a:r>
          </a:p>
          <a:p>
            <a:pPr algn="ctr"/>
            <a:r>
              <a:rPr lang="cs-CZ" sz="1544">
                <a:latin typeface="Arial" pitchFamily="34" charset="0"/>
              </a:rPr>
              <a:t>5-10 %</a:t>
            </a:r>
          </a:p>
          <a:p>
            <a:pPr algn="ctr"/>
            <a:endParaRPr lang="cs-CZ" sz="1985">
              <a:latin typeface="Arial" pitchFamily="34" charset="0"/>
            </a:endParaRPr>
          </a:p>
        </p:txBody>
      </p:sp>
      <p:sp>
        <p:nvSpPr>
          <p:cNvPr id="54284" name="Text Box 12"/>
          <p:cNvSpPr txBox="1">
            <a:spLocks noChangeArrowheads="1"/>
          </p:cNvSpPr>
          <p:nvPr/>
        </p:nvSpPr>
        <p:spPr bwMode="auto">
          <a:xfrm>
            <a:off x="8533396" y="2776212"/>
            <a:ext cx="580608" cy="104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1544" dirty="0">
                <a:latin typeface="Arial" pitchFamily="34" charset="0"/>
              </a:rPr>
              <a:t>foto-</a:t>
            </a:r>
          </a:p>
          <a:p>
            <a:r>
              <a:rPr lang="cs-CZ" sz="1544" dirty="0">
                <a:latin typeface="Arial" pitchFamily="34" charset="0"/>
              </a:rPr>
              <a:t>syn-</a:t>
            </a:r>
          </a:p>
          <a:p>
            <a:r>
              <a:rPr lang="cs-CZ" sz="1544" dirty="0" err="1">
                <a:latin typeface="Arial" pitchFamily="34" charset="0"/>
              </a:rPr>
              <a:t>téza</a:t>
            </a:r>
            <a:endParaRPr lang="cs-CZ" sz="1544" dirty="0">
              <a:latin typeface="Arial" pitchFamily="34" charset="0"/>
            </a:endParaRPr>
          </a:p>
          <a:p>
            <a:r>
              <a:rPr lang="cs-CZ" sz="1544" dirty="0">
                <a:latin typeface="Arial" pitchFamily="34" charset="0"/>
              </a:rPr>
              <a:t>1 %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1852795" y="238827"/>
            <a:ext cx="4367485" cy="90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47" b="1" dirty="0">
                <a:solidFill>
                  <a:srgbClr val="0070C0"/>
                </a:solidFill>
              </a:rPr>
              <a:t>Proč před sluncem lépe chrání strom než slunečník?</a:t>
            </a:r>
          </a:p>
        </p:txBody>
      </p:sp>
      <p:pic>
        <p:nvPicPr>
          <p:cNvPr id="14" name="Picture 12" descr="MC90043441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552" y="42017"/>
            <a:ext cx="1348008" cy="1516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854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00025"/>
            <a:ext cx="9043591" cy="6395239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304800" y="287438"/>
            <a:ext cx="7582982" cy="3978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sz="1985" dirty="0"/>
              <a:t>https://smartcity.plzen.eu/projekty-it/plzen-analyza-satelitnich-snimku/</a:t>
            </a:r>
          </a:p>
        </p:txBody>
      </p:sp>
    </p:spTree>
    <p:extLst>
      <p:ext uri="{BB962C8B-B14F-4D97-AF65-F5344CB8AC3E}">
        <p14:creationId xmlns:p14="http://schemas.microsoft.com/office/powerpoint/2010/main" val="3648144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57" y="3860834"/>
            <a:ext cx="3749844" cy="2812383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55" y="208029"/>
            <a:ext cx="4710745" cy="353305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86411"/>
            <a:ext cx="5280126" cy="3522835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23353" y="4178470"/>
            <a:ext cx="4267944" cy="2841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985" dirty="0"/>
              <a:t>V parku </a:t>
            </a:r>
            <a:r>
              <a:rPr lang="cs-CZ" sz="1985" dirty="0" err="1"/>
              <a:t>Gaštanica</a:t>
            </a:r>
            <a:r>
              <a:rPr lang="cs-CZ" sz="1985" dirty="0"/>
              <a:t> v Bratislavě byl realizován ZAPA </a:t>
            </a:r>
            <a:r>
              <a:rPr lang="cs-CZ" sz="1985" b="1" dirty="0"/>
              <a:t>vodopropustný beton</a:t>
            </a:r>
            <a:r>
              <a:rPr lang="cs-CZ" sz="1985" dirty="0"/>
              <a:t>. Umístěné vsakovací jámy pak postupně uvolňují vodu do půdy či ke kořenům stromů. Až 95% propustnost i při intenzivních srážkách, cena cca 2.000 Kč za m</a:t>
            </a:r>
            <a:r>
              <a:rPr lang="cs-CZ" sz="1985" baseline="30000" dirty="0"/>
              <a:t>3</a:t>
            </a:r>
            <a:r>
              <a:rPr lang="cs-CZ" sz="1985" dirty="0"/>
              <a:t>. Nevýhody: nízká </a:t>
            </a:r>
            <a:r>
              <a:rPr lang="cs-CZ" sz="1985" dirty="0" err="1"/>
              <a:t>mrazuodolnost</a:t>
            </a:r>
            <a:r>
              <a:rPr lang="cs-CZ" sz="1985" dirty="0"/>
              <a:t>, zanášení pórů, je třeba řešit kvalitu protékající vody.</a:t>
            </a:r>
          </a:p>
        </p:txBody>
      </p:sp>
    </p:spTree>
    <p:extLst>
      <p:ext uri="{BB962C8B-B14F-4D97-AF65-F5344CB8AC3E}">
        <p14:creationId xmlns:p14="http://schemas.microsoft.com/office/powerpoint/2010/main" val="1772098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9418" y="208028"/>
            <a:ext cx="9075420" cy="1260475"/>
          </a:xfrm>
        </p:spPr>
        <p:txBody>
          <a:bodyPr>
            <a:normAutofit/>
          </a:bodyPr>
          <a:lstStyle/>
          <a:p>
            <a:r>
              <a:rPr lang="cs-CZ" sz="2647" dirty="0">
                <a:solidFill>
                  <a:srgbClr val="002060"/>
                </a:solidFill>
              </a:rPr>
              <a:t>Zelená ekonomika pro veřejný prostor: kolejové absorbéry hluku s vegetační a retenční funkcí z recyklátu (f. BRENS)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319752"/>
            <a:ext cx="10044656" cy="54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31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50" y="0"/>
            <a:ext cx="10078654" cy="756285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272249" y="0"/>
            <a:ext cx="5638026" cy="1042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088" b="1" dirty="0" err="1">
                <a:solidFill>
                  <a:srgbClr val="0A3282"/>
                </a:solidFill>
              </a:rPr>
              <a:t>Erlangen</a:t>
            </a:r>
            <a:r>
              <a:rPr lang="cs-CZ" sz="3088" b="1" dirty="0">
                <a:solidFill>
                  <a:srgbClr val="0A3282"/>
                </a:solidFill>
              </a:rPr>
              <a:t>: </a:t>
            </a:r>
          </a:p>
          <a:p>
            <a:r>
              <a:rPr lang="cs-CZ" sz="3088" b="1" dirty="0">
                <a:solidFill>
                  <a:srgbClr val="0A3282"/>
                </a:solidFill>
              </a:rPr>
              <a:t>Modro-zelená infrastruktura</a:t>
            </a:r>
          </a:p>
        </p:txBody>
      </p:sp>
      <p:sp>
        <p:nvSpPr>
          <p:cNvPr id="6" name="Obdélník 5"/>
          <p:cNvSpPr/>
          <p:nvPr/>
        </p:nvSpPr>
        <p:spPr>
          <a:xfrm>
            <a:off x="304800" y="2720341"/>
            <a:ext cx="7424444" cy="100873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cs-CZ" sz="1985" dirty="0">
                <a:solidFill>
                  <a:schemeClr val="bg1"/>
                </a:solidFill>
              </a:rPr>
              <a:t>„Propojení hydrologických funkcí a vegetace v městské krajině“</a:t>
            </a:r>
          </a:p>
          <a:p>
            <a:r>
              <a:rPr lang="cs-CZ" sz="1985" dirty="0">
                <a:solidFill>
                  <a:schemeClr val="bg1"/>
                </a:solidFill>
              </a:rPr>
              <a:t>„Využití vegetace, půdy a přírodních procesů k synergickému získání přínosů pro městskou krajinu a hospodaření s vodou“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762" y="3979904"/>
            <a:ext cx="4615534" cy="33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39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5990" r="20076" b="9658"/>
          <a:stretch/>
        </p:blipFill>
        <p:spPr>
          <a:xfrm>
            <a:off x="577994" y="1266825"/>
            <a:ext cx="4265810" cy="3034443"/>
          </a:xfrm>
          <a:prstGeom prst="rect">
            <a:avLst/>
          </a:prstGeom>
        </p:spPr>
      </p:pic>
      <p:pic>
        <p:nvPicPr>
          <p:cNvPr id="5124" name="Picture 4" descr="http://im.foto.mapy.cz/pub/big/000/039/000039d19_f0049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4341290"/>
            <a:ext cx="5846562" cy="235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kamim.sk/fotkym/cz-plzen-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53" y="1260668"/>
            <a:ext cx="4593747" cy="304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Šipka doprava 6"/>
          <p:cNvSpPr/>
          <p:nvPr/>
        </p:nvSpPr>
        <p:spPr>
          <a:xfrm>
            <a:off x="4374015" y="2947614"/>
            <a:ext cx="1310100" cy="476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Šipka doprava 9"/>
          <p:cNvSpPr/>
          <p:nvPr/>
        </p:nvSpPr>
        <p:spPr>
          <a:xfrm rot="5400000">
            <a:off x="5775382" y="4226240"/>
            <a:ext cx="1048395" cy="4764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808990" y="204271"/>
            <a:ext cx="8269925" cy="619843"/>
          </a:xfrm>
        </p:spPr>
        <p:txBody>
          <a:bodyPr>
            <a:noAutofit/>
          </a:bodyPr>
          <a:lstStyle/>
          <a:p>
            <a:r>
              <a:rPr lang="cs-CZ" sz="3088" dirty="0">
                <a:solidFill>
                  <a:schemeClr val="accent1">
                    <a:lumMod val="75000"/>
                  </a:schemeClr>
                </a:solidFill>
              </a:rPr>
              <a:t>Revitalizace modro-zelené infrastruktury:</a:t>
            </a:r>
            <a:br>
              <a:rPr lang="cs-CZ" sz="3088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3088" dirty="0">
                <a:solidFill>
                  <a:schemeClr val="accent1">
                    <a:lumMod val="75000"/>
                  </a:schemeClr>
                </a:solidFill>
              </a:rPr>
              <a:t>změny funkce vody ve městech – příklady z Plzně</a:t>
            </a:r>
          </a:p>
        </p:txBody>
      </p:sp>
    </p:spTree>
    <p:extLst>
      <p:ext uri="{BB962C8B-B14F-4D97-AF65-F5344CB8AC3E}">
        <p14:creationId xmlns:p14="http://schemas.microsoft.com/office/powerpoint/2010/main" val="39299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40 – popisky"/>
          <p:cNvPicPr>
            <a:picLocks noChangeAspect="1" noChangeArrowheads="1"/>
          </p:cNvPicPr>
          <p:nvPr/>
        </p:nvPicPr>
        <p:blipFill>
          <a:blip r:embed="rId2" cstate="print"/>
          <a:srcRect l="4857" t="4149" r="41871" b="55054"/>
          <a:stretch>
            <a:fillRect/>
          </a:stretch>
        </p:blipFill>
        <p:spPr bwMode="auto">
          <a:xfrm>
            <a:off x="304800" y="605072"/>
            <a:ext cx="5280126" cy="537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40 – popisky"/>
          <p:cNvPicPr>
            <a:picLocks noChangeAspect="1" noChangeArrowheads="1"/>
          </p:cNvPicPr>
          <p:nvPr/>
        </p:nvPicPr>
        <p:blipFill>
          <a:blip r:embed="rId2" cstate="print"/>
          <a:srcRect l="4857" t="44955" r="43785" b="7069"/>
          <a:stretch>
            <a:fillRect/>
          </a:stretch>
        </p:blipFill>
        <p:spPr bwMode="auto">
          <a:xfrm>
            <a:off x="5207177" y="446254"/>
            <a:ext cx="5181423" cy="643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480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6100" y="885825"/>
            <a:ext cx="9089390" cy="1588198"/>
          </a:xfrm>
        </p:spPr>
        <p:txBody>
          <a:bodyPr>
            <a:normAutofit/>
          </a:bodyPr>
          <a:lstStyle/>
          <a:p>
            <a:r>
              <a:rPr lang="cs-CZ" b="1" dirty="0" smtClean="0"/>
              <a:t>Kodaň -</a:t>
            </a:r>
            <a:r>
              <a:rPr lang="cs-CZ" dirty="0" smtClean="0"/>
              <a:t> </a:t>
            </a:r>
            <a:r>
              <a:rPr lang="cs-CZ" sz="3419" dirty="0"/>
              <a:t>vize přeměny a rozvoje města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56664" y="1679924"/>
            <a:ext cx="8695696" cy="43623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„Urban </a:t>
            </a:r>
            <a:r>
              <a:rPr lang="cs-CZ" sz="2400" dirty="0" err="1"/>
              <a:t>life</a:t>
            </a:r>
            <a:r>
              <a:rPr lang="cs-CZ" sz="2400" dirty="0"/>
              <a:t> prior </a:t>
            </a:r>
            <a:r>
              <a:rPr lang="cs-CZ" sz="2400" dirty="0" err="1"/>
              <a:t>urban</a:t>
            </a:r>
            <a:r>
              <a:rPr lang="cs-CZ" sz="2400" dirty="0"/>
              <a:t> </a:t>
            </a:r>
            <a:r>
              <a:rPr lang="cs-CZ" sz="2400" dirty="0" err="1"/>
              <a:t>space</a:t>
            </a:r>
            <a:r>
              <a:rPr lang="cs-CZ" sz="2400" dirty="0"/>
              <a:t> prior </a:t>
            </a:r>
            <a:r>
              <a:rPr lang="cs-CZ" sz="2400" dirty="0" err="1"/>
              <a:t>building</a:t>
            </a:r>
            <a:r>
              <a:rPr lang="cs-CZ" sz="2400" dirty="0"/>
              <a:t>“ – strategické plánování města </a:t>
            </a:r>
            <a:r>
              <a:rPr lang="cs-CZ" sz="2400" b="1" dirty="0"/>
              <a:t>upřednostňuje lidský rozměr </a:t>
            </a:r>
            <a:r>
              <a:rPr lang="cs-CZ" sz="2400" dirty="0"/>
              <a:t>a obyvatelnost ulic před plánováním stavby budov,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do roku 2025 </a:t>
            </a:r>
            <a:r>
              <a:rPr lang="cs-CZ" sz="2400" b="1" dirty="0"/>
              <a:t>CO</a:t>
            </a:r>
            <a:r>
              <a:rPr lang="cs-CZ" sz="2400" b="1" baseline="-25000" dirty="0"/>
              <a:t>2</a:t>
            </a:r>
            <a:r>
              <a:rPr lang="cs-CZ" sz="2400" b="1" dirty="0"/>
              <a:t> neutrální město </a:t>
            </a:r>
            <a:r>
              <a:rPr lang="cs-CZ" sz="2400" dirty="0"/>
              <a:t>(veřejná doprava a </a:t>
            </a:r>
            <a:r>
              <a:rPr lang="cs-CZ" sz="2400" dirty="0" err="1"/>
              <a:t>cyklodoprava</a:t>
            </a:r>
            <a:r>
              <a:rPr lang="cs-CZ" sz="2400" dirty="0"/>
              <a:t>, systém vytápění a chlazení, obnovitelné zdroje energie, spalování odpadu s </a:t>
            </a:r>
            <a:r>
              <a:rPr lang="cs-CZ" sz="2400" dirty="0" err="1"/>
              <a:t>kogenerací</a:t>
            </a:r>
            <a:r>
              <a:rPr lang="cs-CZ" sz="2400" dirty="0"/>
              <a:t>),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50 % podíl </a:t>
            </a:r>
            <a:r>
              <a:rPr lang="cs-CZ" sz="2400" b="1" dirty="0" err="1"/>
              <a:t>cyklodopravy</a:t>
            </a:r>
            <a:r>
              <a:rPr lang="cs-CZ" sz="2400" b="1" dirty="0"/>
              <a:t> v denní dojížďce </a:t>
            </a:r>
            <a:r>
              <a:rPr lang="cs-CZ" sz="2400" dirty="0"/>
              <a:t>(budování </a:t>
            </a:r>
            <a:r>
              <a:rPr lang="cs-CZ" sz="2400" dirty="0" err="1"/>
              <a:t>cyklodálnic</a:t>
            </a:r>
            <a:r>
              <a:rPr lang="cs-CZ" sz="2400" dirty="0"/>
              <a:t>, mostů, preference </a:t>
            </a:r>
            <a:r>
              <a:rPr lang="cs-CZ" sz="2400" dirty="0" err="1"/>
              <a:t>cyklodopravy</a:t>
            </a:r>
            <a:r>
              <a:rPr lang="cs-CZ" sz="2400" dirty="0"/>
              <a:t>, bezpečnost, služby),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Smart City </a:t>
            </a:r>
            <a:r>
              <a:rPr lang="cs-CZ" sz="2400" dirty="0"/>
              <a:t>(veřejná </a:t>
            </a:r>
            <a:r>
              <a:rPr lang="cs-CZ" sz="2400" dirty="0" err="1"/>
              <a:t>wifi</a:t>
            </a:r>
            <a:r>
              <a:rPr lang="cs-CZ" sz="2400" dirty="0"/>
              <a:t>, dynamické řízení provozu, optimalizace podle chování a potřeb obyvatel, monitoring složek životního prostředí),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klimatická adaptace </a:t>
            </a:r>
            <a:r>
              <a:rPr lang="cs-CZ" sz="2400" dirty="0"/>
              <a:t>(modro-zelená infrastruktura).</a:t>
            </a:r>
          </a:p>
        </p:txBody>
      </p:sp>
    </p:spTree>
    <p:extLst>
      <p:ext uri="{BB962C8B-B14F-4D97-AF65-F5344CB8AC3E}">
        <p14:creationId xmlns:p14="http://schemas.microsoft.com/office/powerpoint/2010/main" val="2260748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8990" y="302865"/>
            <a:ext cx="7158201" cy="540434"/>
          </a:xfrm>
        </p:spPr>
        <p:txBody>
          <a:bodyPr>
            <a:normAutofit/>
          </a:bodyPr>
          <a:lstStyle/>
          <a:p>
            <a:r>
              <a:rPr lang="cs-CZ" sz="3529" dirty="0" err="1"/>
              <a:t>Sankt</a:t>
            </a:r>
            <a:r>
              <a:rPr lang="cs-CZ" sz="3529" dirty="0"/>
              <a:t> </a:t>
            </a:r>
            <a:r>
              <a:rPr lang="cs-CZ" sz="3529" dirty="0" err="1"/>
              <a:t>Annæ</a:t>
            </a:r>
            <a:r>
              <a:rPr lang="cs-CZ" sz="3529" dirty="0"/>
              <a:t> </a:t>
            </a:r>
            <a:r>
              <a:rPr lang="cs-CZ" sz="3529" dirty="0" err="1"/>
              <a:t>plads</a:t>
            </a:r>
            <a:r>
              <a:rPr lang="cs-CZ" sz="3529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08990" y="5925464"/>
            <a:ext cx="9075420" cy="8303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cs-CZ" sz="2206" dirty="0"/>
              <a:t>park projektovaný na hospodaření se srážkovou vodou („tříbodový přístup“ navrhování HDV), zároveň omezení automobilových stání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7441" y="1044734"/>
            <a:ext cx="6511523" cy="488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78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718" y="320075"/>
            <a:ext cx="9075420" cy="778660"/>
          </a:xfrm>
        </p:spPr>
        <p:txBody>
          <a:bodyPr>
            <a:normAutofit/>
          </a:bodyPr>
          <a:lstStyle/>
          <a:p>
            <a:r>
              <a:rPr lang="cs-CZ" sz="3529" dirty="0" err="1"/>
              <a:t>Kalvebod</a:t>
            </a:r>
            <a:r>
              <a:rPr lang="cs-CZ" sz="3529" dirty="0"/>
              <a:t> </a:t>
            </a:r>
            <a:r>
              <a:rPr lang="cs-CZ" sz="3529" dirty="0" err="1"/>
              <a:t>Bølge</a:t>
            </a:r>
            <a:r>
              <a:rPr lang="cs-CZ" sz="3529" dirty="0"/>
              <a:t> (</a:t>
            </a:r>
            <a:r>
              <a:rPr lang="cs-CZ" sz="3529" dirty="0" err="1"/>
              <a:t>Kalvebod</a:t>
            </a:r>
            <a:r>
              <a:rPr lang="cs-CZ" sz="3529" dirty="0"/>
              <a:t> </a:t>
            </a:r>
            <a:r>
              <a:rPr lang="cs-CZ" sz="3529" dirty="0" err="1"/>
              <a:t>Waves</a:t>
            </a:r>
            <a:r>
              <a:rPr lang="cs-CZ" sz="3529" dirty="0"/>
              <a:t>)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08990" y="5925464"/>
            <a:ext cx="8031698" cy="8303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cs-CZ" sz="2206" dirty="0"/>
              <a:t>v rámci revitalizace nábřeží byla část veřejného prostoru „přesunuta“ nad vodní hladinu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6850" y="1154223"/>
            <a:ext cx="6273297" cy="471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53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8990" y="302864"/>
            <a:ext cx="6999383" cy="699252"/>
          </a:xfrm>
        </p:spPr>
        <p:txBody>
          <a:bodyPr>
            <a:normAutofit/>
          </a:bodyPr>
          <a:lstStyle/>
          <a:p>
            <a:r>
              <a:rPr lang="cs-CZ" sz="3529" dirty="0"/>
              <a:t>8 House (BIG, </a:t>
            </a:r>
            <a:r>
              <a:rPr lang="cs-CZ" sz="3529" dirty="0" err="1"/>
              <a:t>Bjarke</a:t>
            </a:r>
            <a:r>
              <a:rPr lang="cs-CZ" sz="3529" dirty="0"/>
              <a:t> </a:t>
            </a:r>
            <a:r>
              <a:rPr lang="cs-CZ" sz="3529" dirty="0" err="1"/>
              <a:t>Ingels</a:t>
            </a:r>
            <a:r>
              <a:rPr lang="cs-CZ" sz="3529" dirty="0"/>
              <a:t> Group)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1773303" y="6004872"/>
            <a:ext cx="8417335" cy="146560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cs-CZ" sz="1985" dirty="0"/>
              <a:t>Dům propojuje veřejný prostor se soukromými malými předzahrádkami bytů (důraz na prostorovou efektivitu a sociálně dostupné bydlení), část obslužných chodníků vedena ve výšce, důraz na komunitní prostory (dětská hřiště, kavárna, parkové úpravy).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329" y="1002116"/>
            <a:ext cx="6352706" cy="476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44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300" y="374756"/>
            <a:ext cx="4073843" cy="6109326"/>
          </a:xfrm>
          <a:prstGeom prst="rect">
            <a:avLst/>
          </a:prstGeo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820397" y="287437"/>
            <a:ext cx="2699900" cy="1260475"/>
          </a:xfrm>
          <a:prstGeom prst="rect">
            <a:avLst/>
          </a:prstGeom>
        </p:spPr>
        <p:txBody>
          <a:bodyPr vert="horz" lIns="100838" tIns="50419" rIns="100838" bIns="50419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A328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29" dirty="0"/>
              <a:t>Retenční nádrže v příměstské krajině</a:t>
            </a:r>
          </a:p>
        </p:txBody>
      </p:sp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94" y="1637386"/>
            <a:ext cx="3426783" cy="484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51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08990" y="1764666"/>
            <a:ext cx="9075420" cy="499113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pic>
        <p:nvPicPr>
          <p:cNvPr id="65538" name="Picture 2" descr="F:\TAČR_2016+\GR_voda ve mestech\foto_prezentace\PA140796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0" y="0"/>
            <a:ext cx="8875488" cy="6654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0349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808990" y="1764666"/>
            <a:ext cx="9075420" cy="4991131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pic>
        <p:nvPicPr>
          <p:cNvPr id="61442" name="Picture 2" descr="F:\TAČR_2016+\Fotky\zaloha\Obr_0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0"/>
            <a:ext cx="8692909" cy="65214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839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0" y="629419"/>
            <a:ext cx="8655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1" hangingPunct="1"/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Tab. 2 Základní charakteristiky </a:t>
            </a:r>
            <a:r>
              <a:rPr lang="cs-CZ" altLang="cs-CZ" dirty="0" smtClean="0">
                <a:latin typeface="Times New Roman" pitchFamily="18" charset="0"/>
                <a:cs typeface="Times New Roman" pitchFamily="18" charset="0"/>
              </a:rPr>
              <a:t>drobných  </a:t>
            </a:r>
            <a:r>
              <a:rPr lang="cs-CZ" altLang="cs-CZ" dirty="0">
                <a:latin typeface="Times New Roman" pitchFamily="18" charset="0"/>
                <a:cs typeface="Times New Roman" pitchFamily="18" charset="0"/>
              </a:rPr>
              <a:t>vodních toků v příměstské krajině Plzně</a:t>
            </a:r>
            <a:endParaRPr lang="cs-CZ" altLang="cs-CZ" dirty="0">
              <a:latin typeface="Times New Roman" pitchFamily="18" charset="0"/>
            </a:endParaRPr>
          </a:p>
        </p:txBody>
      </p:sp>
      <p:graphicFrame>
        <p:nvGraphicFramePr>
          <p:cNvPr id="128209" name="Group 2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303690"/>
              </p:ext>
            </p:extLst>
          </p:nvPr>
        </p:nvGraphicFramePr>
        <p:xfrm>
          <a:off x="88900" y="1190625"/>
          <a:ext cx="9885975" cy="5410999"/>
        </p:xfrm>
        <a:graphic>
          <a:graphicData uri="http://schemas.openxmlformats.org/drawingml/2006/table">
            <a:tbl>
              <a:tblPr/>
              <a:tblGrid>
                <a:gridCol w="1349759"/>
                <a:gridCol w="1111668"/>
                <a:gridCol w="954110"/>
                <a:gridCol w="2618987"/>
                <a:gridCol w="3851451"/>
              </a:tblGrid>
              <a:tr h="10679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Potok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Rozloha povodí (km</a:t>
                      </a:r>
                      <a:r>
                        <a:rPr kumimoji="0" lang="cs-CZ" altLang="cs-CZ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Délka toku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(km)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Ukazatele v </a:t>
                      </a:r>
                      <a:r>
                        <a:rPr kumimoji="0" lang="cs-CZ" alt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třídě jakosti  vody  (2000/01)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Specifické vlivy na ekohydrologickou kvalitu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Vejprnický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77,9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fosfor, AOX, NH</a:t>
                      </a:r>
                      <a:r>
                        <a:rPr kumimoji="0" lang="cs-CZ" altLang="cs-CZ" sz="20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-N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průmyslové a komunální zdroje znečištění, zábor a poddolování nivy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08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Luční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Fe, Mn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staré zátěže, kvalitní dolní úsek v příměstských lesích, ústí do nádrže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02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Božkovský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nezjištěno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silné antropogenní úpravy a odkaliště teplárenského popílku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2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Hrádecký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fosfor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obytná zástavba, zahrádkářské kolonie, zemědělství v povodí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02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Bolevecký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žádný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část povodí redukována zástavbou, rybniční soustava, příměstské lesy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76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98500" y="733425"/>
            <a:ext cx="9278797" cy="533400"/>
          </a:xfrm>
        </p:spPr>
        <p:txBody>
          <a:bodyPr/>
          <a:lstStyle/>
          <a:p>
            <a:r>
              <a:rPr lang="cs-CZ" dirty="0" smtClean="0"/>
              <a:t>Úpravy vodních toků</a:t>
            </a:r>
            <a:endParaRPr lang="cs-CZ" dirty="0"/>
          </a:p>
        </p:txBody>
      </p:sp>
      <p:pic>
        <p:nvPicPr>
          <p:cNvPr id="64514" name="Picture 2" descr="F:\TAČR_2016+\GR_voda ve mestech\foto_prezentace\P5060118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" y="1362172"/>
            <a:ext cx="7010400" cy="52560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96737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Melior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1647825"/>
            <a:ext cx="3977499" cy="2983124"/>
          </a:xfrm>
          <a:prstGeom prst="rect">
            <a:avLst/>
          </a:prstGeom>
          <a:noFill/>
        </p:spPr>
      </p:pic>
      <p:pic>
        <p:nvPicPr>
          <p:cNvPr id="109571" name="Picture 3" descr="porovnani_koryta_re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0900" y="276225"/>
            <a:ext cx="4934693" cy="624009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500" y="809625"/>
            <a:ext cx="4791799" cy="533400"/>
          </a:xfrm>
        </p:spPr>
        <p:txBody>
          <a:bodyPr/>
          <a:lstStyle/>
          <a:p>
            <a:r>
              <a:rPr lang="cs-CZ" dirty="0" smtClean="0"/>
              <a:t>Revitalizace vodních toků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38059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/>
          <a:srcRect l="2565" t="6839" r="16219" b="9722"/>
          <a:stretch/>
        </p:blipFill>
        <p:spPr>
          <a:xfrm>
            <a:off x="3517900" y="2028825"/>
            <a:ext cx="6554482" cy="420866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/>
          <a:srcRect l="48942" t="6878" r="28130" b="13228"/>
          <a:stretch/>
        </p:blipFill>
        <p:spPr bwMode="auto">
          <a:xfrm>
            <a:off x="502762" y="306357"/>
            <a:ext cx="2938126" cy="6398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22700" y="657225"/>
            <a:ext cx="5181599" cy="533400"/>
          </a:xfrm>
        </p:spPr>
        <p:txBody>
          <a:bodyPr/>
          <a:lstStyle/>
          <a:p>
            <a:r>
              <a:rPr lang="cs-CZ" dirty="0" err="1" smtClean="0"/>
              <a:t>Ravitalizace</a:t>
            </a:r>
            <a:r>
              <a:rPr lang="cs-CZ" dirty="0" smtClean="0"/>
              <a:t> vodních toků ve městě Graz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281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F:\TAČR_2016+\GR_voda ve mestech\foto_prezentace\P4290088_m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657225"/>
            <a:ext cx="7879584" cy="590767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0900" y="782967"/>
            <a:ext cx="9089390" cy="538609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Děkuji za pozornost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66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1042</Words>
  <Application>Microsoft Office PowerPoint</Application>
  <PresentationFormat>Vlastní</PresentationFormat>
  <Paragraphs>214</Paragraphs>
  <Slides>44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50" baseType="lpstr">
      <vt:lpstr>Arial</vt:lpstr>
      <vt:lpstr>Arial Narrow</vt:lpstr>
      <vt:lpstr>Calibri</vt:lpstr>
      <vt:lpstr>Times New Roman</vt:lpstr>
      <vt:lpstr>Wingdings</vt:lpstr>
      <vt:lpstr>Office Theme</vt:lpstr>
      <vt:lpstr>Prezentace aplikace PowerPoint</vt:lpstr>
      <vt:lpstr>Hydrologie měst – změny odtoku a ekohydrologická opatření  Hydrologie měst Hy</vt:lpstr>
      <vt:lpstr>Změny odtokových podmínek</vt:lpstr>
      <vt:lpstr>Jaké existují zdroje vody pro město?</vt:lpstr>
      <vt:lpstr>Rovnice hydrologické bilance povodí:</vt:lpstr>
      <vt:lpstr>Kolik vody přináší srážky?</vt:lpstr>
      <vt:lpstr>Klima v Plzni 2006-2015</vt:lpstr>
      <vt:lpstr>Základní hydrografické charakteristiky plzeňských zdrojnic Berounky</vt:lpstr>
      <vt:lpstr>Odběry povrchových vod</vt:lpstr>
      <vt:lpstr>Prezentace aplikace PowerPoint</vt:lpstr>
      <vt:lpstr>Odběry podzemních vod</vt:lpstr>
      <vt:lpstr>ČOV všechno vyřeší…?</vt:lpstr>
      <vt:lpstr>Odlehčovací komory a ovlivnění vodních toků</vt:lpstr>
      <vt:lpstr>Prezentace aplikace PowerPoint</vt:lpstr>
      <vt:lpstr>Prezentace aplikace PowerPoint</vt:lpstr>
      <vt:lpstr>Světové trendy péče o vodu ve městech</vt:lpstr>
      <vt:lpstr>Prezentace aplikace PowerPoint</vt:lpstr>
      <vt:lpstr>Podpora retence vody ve městech: land cover + podpovrchová zóna</vt:lpstr>
      <vt:lpstr>Prezentace aplikace PowerPoint</vt:lpstr>
      <vt:lpstr>Tři výzvy pro hospodaření s vodou ve městech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Zelená ekonomika pro veřejný prostor: kolejové absorbéry hluku s vegetační a retenční funkcí z recyklátu (f. BRENS)</vt:lpstr>
      <vt:lpstr>Prezentace aplikace PowerPoint</vt:lpstr>
      <vt:lpstr>Revitalizace modro-zelené infrastruktury: změny funkce vody ve městech – příklady z Plzně</vt:lpstr>
      <vt:lpstr>Prezentace aplikace PowerPoint</vt:lpstr>
      <vt:lpstr>Kodaň - vize přeměny a rozvoje města </vt:lpstr>
      <vt:lpstr>Sankt Annæ plads </vt:lpstr>
      <vt:lpstr>Kalvebod Bølge (Kalvebod Waves) </vt:lpstr>
      <vt:lpstr>8 House (BIG, Bjarke Ingels Group)</vt:lpstr>
      <vt:lpstr>Prezentace aplikace PowerPoint</vt:lpstr>
      <vt:lpstr>Prezentace aplikace PowerPoint</vt:lpstr>
      <vt:lpstr>Prezentace aplikace PowerPoint</vt:lpstr>
      <vt:lpstr>Prezentace aplikace PowerPoint</vt:lpstr>
      <vt:lpstr>Úpravy vodních toků</vt:lpstr>
      <vt:lpstr>Revitalizace vodních toků</vt:lpstr>
      <vt:lpstr>Ravitalizace vodních toků ve městě Graz</vt:lpstr>
      <vt:lpstr>Děkuji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Author</cp:lastModifiedBy>
  <cp:revision>15</cp:revision>
  <dcterms:created xsi:type="dcterms:W3CDTF">2017-03-15T11:07:40Z</dcterms:created>
  <dcterms:modified xsi:type="dcterms:W3CDTF">2022-01-03T10:28:54Z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