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9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41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338" r:id="rId33"/>
    <p:sldId id="339" r:id="rId34"/>
    <p:sldId id="340" r:id="rId35"/>
    <p:sldId id="308" r:id="rId36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77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5048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879364"/>
            <a:ext cx="8902065" cy="1237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5400" b="1" spc="-20" dirty="0" smtClean="0">
                <a:solidFill>
                  <a:srgbClr val="428F9B"/>
                </a:solidFill>
                <a:cs typeface="Calibri"/>
              </a:rPr>
              <a:t>Možnosti výživy pacientů v intenzivní péči</a:t>
            </a:r>
            <a:endParaRPr sz="54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774700" y="52292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4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9620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Malnutrice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571625"/>
            <a:ext cx="9278797" cy="5539978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Patolog. stav, způsobený nedostatkem živin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Vyskytuje se u 19-80 % hospitalizovaných pac.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400" b="1" dirty="0"/>
              <a:t>Rizikové skupiny: 	……?……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cs-CZ" altLang="cs-CZ" sz="2400" b="1" dirty="0"/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b="1" dirty="0" smtClean="0">
                <a:solidFill>
                  <a:srgbClr val="0070C0"/>
                </a:solidFill>
              </a:rPr>
              <a:t>Karence</a:t>
            </a:r>
            <a:endParaRPr lang="cs-CZ" altLang="cs-CZ" sz="2400" b="1" dirty="0">
              <a:solidFill>
                <a:srgbClr val="0070C0"/>
              </a:solidFill>
            </a:endParaRP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izolovaný nedostatek jednoho z nezbytných nutričních faktorů jako jsou vitaminy či stopové prvky</a:t>
            </a:r>
            <a:endParaRPr lang="cs-CZ" altLang="cs-CZ" sz="2400" b="1" dirty="0"/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400" b="1" dirty="0">
                <a:solidFill>
                  <a:srgbClr val="FFC000"/>
                </a:solidFill>
              </a:rPr>
              <a:t>Kachexie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silná celková sešlost, chátrání a hubnutí spojené s výraznou slabostí jako následek vážného onemocnění</a:t>
            </a:r>
            <a:endParaRPr lang="cs-CZ" altLang="cs-CZ" sz="2400" b="1" dirty="0"/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400" b="1" dirty="0">
                <a:solidFill>
                  <a:srgbClr val="00B050"/>
                </a:solidFill>
              </a:rPr>
              <a:t>Marasmus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prosté hladovění způsobené nedostatečným přívodem energie i bílkovin, ubývá tuk i </a:t>
            </a:r>
            <a:r>
              <a:rPr lang="cs-CZ" altLang="cs-CZ" sz="2400" dirty="0" err="1"/>
              <a:t>beztuková</a:t>
            </a:r>
            <a:r>
              <a:rPr lang="cs-CZ" altLang="cs-CZ" sz="2400" dirty="0"/>
              <a:t> hmota, nejsou přítomny edémy a je normál. koncentrace albuminu, typicky u mentální anorexie</a:t>
            </a:r>
            <a:endParaRPr lang="cs-CZ" altLang="cs-CZ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726901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Malnutrice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00225"/>
            <a:ext cx="9278797" cy="4862870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accent2"/>
                </a:solidFill>
              </a:rPr>
              <a:t>Typy malnutrice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 err="1">
                <a:solidFill>
                  <a:schemeClr val="accent1"/>
                </a:solidFill>
              </a:rPr>
              <a:t>Marantický</a:t>
            </a:r>
            <a:r>
              <a:rPr lang="cs-CZ" altLang="cs-CZ" sz="2800" b="1" dirty="0">
                <a:solidFill>
                  <a:schemeClr val="accent1"/>
                </a:solidFill>
              </a:rPr>
              <a:t> typ</a:t>
            </a:r>
            <a:r>
              <a:rPr lang="cs-CZ" altLang="cs-CZ" sz="2800" b="1" dirty="0"/>
              <a:t> 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/>
              <a:t>proteino</a:t>
            </a:r>
            <a:r>
              <a:rPr lang="cs-CZ" altLang="cs-CZ" sz="2800" dirty="0"/>
              <a:t>-kalorická malnutrice</a:t>
            </a:r>
            <a:endParaRPr lang="cs-CZ" altLang="cs-CZ" sz="2800" b="1" dirty="0"/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 err="1">
                <a:solidFill>
                  <a:schemeClr val="hlink"/>
                </a:solidFill>
              </a:rPr>
              <a:t>Kwashiorkovský</a:t>
            </a:r>
            <a:r>
              <a:rPr lang="cs-CZ" altLang="cs-CZ" sz="2800" b="1" dirty="0">
                <a:solidFill>
                  <a:schemeClr val="hlink"/>
                </a:solidFill>
              </a:rPr>
              <a:t> typ</a:t>
            </a:r>
            <a:r>
              <a:rPr lang="cs-CZ" altLang="cs-CZ" sz="2800" b="1" dirty="0"/>
              <a:t> 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malnutrice způsobena převážně deficitem proteinů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/>
              <a:t>cytokiny</a:t>
            </a:r>
            <a:r>
              <a:rPr lang="cs-CZ" altLang="cs-CZ" sz="2800" dirty="0"/>
              <a:t> indukovaná malnutrice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nezmenšuje se tuková zásoba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přítomny otoky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Podmínkou pro rozvoj malnutrice je buď prosté hladovění nebo hladovění spojené se stresem</a:t>
            </a:r>
          </a:p>
          <a:p>
            <a:endParaRPr lang="cs-CZ" alt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05306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885825"/>
            <a:ext cx="9278797" cy="1169551"/>
          </a:xfrm>
        </p:spPr>
        <p:txBody>
          <a:bodyPr/>
          <a:lstStyle/>
          <a:p>
            <a:pPr algn="ctr"/>
            <a:r>
              <a:rPr lang="cs-CZ" altLang="cs-CZ" sz="4000" dirty="0"/>
              <a:t>Prosté hladovění </a:t>
            </a:r>
            <a:br>
              <a:rPr lang="cs-CZ" altLang="cs-CZ" sz="4000" dirty="0"/>
            </a:br>
            <a:r>
              <a:rPr lang="cs-CZ" altLang="cs-CZ" sz="3600" dirty="0"/>
              <a:t>(</a:t>
            </a:r>
            <a:r>
              <a:rPr lang="cs-CZ" altLang="cs-CZ" sz="3600" dirty="0" err="1"/>
              <a:t>proteino</a:t>
            </a:r>
            <a:r>
              <a:rPr lang="cs-CZ" altLang="cs-CZ" sz="3600" dirty="0"/>
              <a:t> - kalorická malnutrice)</a:t>
            </a:r>
            <a:endParaRPr lang="cs-CZ" sz="36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2028825"/>
            <a:ext cx="9525000" cy="5386090"/>
          </a:xfrm>
        </p:spPr>
        <p:txBody>
          <a:bodyPr/>
          <a:lstStyle/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Hl. zdrojem energie při prostém hladovění, na kterém se nepodílí </a:t>
            </a:r>
            <a:r>
              <a:rPr lang="cs-CZ" altLang="cs-CZ" sz="2400" dirty="0" err="1"/>
              <a:t>katabolizující</a:t>
            </a:r>
            <a:r>
              <a:rPr lang="cs-CZ" altLang="cs-CZ" sz="2400" dirty="0"/>
              <a:t> on., je </a:t>
            </a:r>
            <a:r>
              <a:rPr lang="cs-CZ" altLang="cs-CZ" sz="2400" dirty="0">
                <a:solidFill>
                  <a:schemeClr val="hlink"/>
                </a:solidFill>
              </a:rPr>
              <a:t>tuk</a:t>
            </a:r>
            <a:r>
              <a:rPr lang="cs-CZ" altLang="cs-CZ" sz="2400" dirty="0"/>
              <a:t> 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cs-CZ" altLang="cs-CZ" sz="2400" b="1" dirty="0" smtClean="0">
                <a:solidFill>
                  <a:schemeClr val="accent2"/>
                </a:solidFill>
              </a:rPr>
              <a:t>Krátkodobé </a:t>
            </a:r>
            <a:r>
              <a:rPr lang="cs-CZ" altLang="cs-CZ" sz="2400" b="1" dirty="0">
                <a:solidFill>
                  <a:schemeClr val="accent2"/>
                </a:solidFill>
              </a:rPr>
              <a:t>hladovění </a:t>
            </a:r>
          </a:p>
          <a:p>
            <a:pPr marL="800100" lvl="1" indent="-342900" algn="l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nepřijímání potravy po dobu menší než 72 hodin → ↓ sekrece a účinku inzulinu a ↑ katabolických hormonů (</a:t>
            </a:r>
            <a:r>
              <a:rPr lang="cs-CZ" altLang="cs-CZ" sz="2400" dirty="0" err="1"/>
              <a:t>glukagon</a:t>
            </a:r>
            <a:r>
              <a:rPr lang="cs-CZ" altLang="cs-CZ" sz="2400" dirty="0"/>
              <a:t>, katecholaminy) 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cs-CZ" altLang="cs-CZ" sz="2400" b="1" dirty="0">
                <a:solidFill>
                  <a:schemeClr val="accent2"/>
                </a:solidFill>
              </a:rPr>
              <a:t>Protahované hladovění</a:t>
            </a:r>
          </a:p>
          <a:p>
            <a:pPr marL="800100" lvl="1" indent="-342900" algn="l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vzniká v situaci, kdy pac. nepřijímá potravu déle než 72 hodin → ↓ sekrece a aktivity inzulinu, glykogenové zásoby jsou vyčerpány, glukóza je získávána glukoneogenezí 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cs-CZ" altLang="cs-CZ" sz="2400" dirty="0" smtClean="0"/>
              <a:t>stav </a:t>
            </a:r>
            <a:r>
              <a:rPr lang="cs-CZ" altLang="cs-CZ" sz="2400" dirty="0"/>
              <a:t>protahovaného hladovění se vyznačuje tzv. </a:t>
            </a:r>
            <a:r>
              <a:rPr lang="cs-CZ" altLang="cs-CZ" sz="2400" dirty="0" smtClean="0">
                <a:solidFill>
                  <a:srgbClr val="FF0000"/>
                </a:solidFill>
              </a:rPr>
              <a:t>negativ. </a:t>
            </a:r>
            <a:r>
              <a:rPr lang="cs-CZ" altLang="cs-CZ" sz="2400" dirty="0">
                <a:solidFill>
                  <a:srgbClr val="FF0000"/>
                </a:solidFill>
              </a:rPr>
              <a:t>dusíkovou bilancí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Stoupá produkce ketolátek v játrech, které jsou využívány jako zdroj energie pro svalstvo a nervový systém </a:t>
            </a:r>
          </a:p>
          <a:p>
            <a:pPr eaLnBrk="1" hangingPunct="1"/>
            <a:endParaRPr lang="cs-CZ" altLang="cs-CZ" sz="20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12082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Stresové hladovění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647825"/>
            <a:ext cx="9278797" cy="5232202"/>
          </a:xfrm>
        </p:spPr>
        <p:txBody>
          <a:bodyPr/>
          <a:lstStyle/>
          <a:p>
            <a:pPr marL="457200" indent="-457200" algn="just" eaLnBrk="1" hangingPunct="1">
              <a:buFont typeface="Arial" panose="020B0604020202020204" pitchFamily="34" charset="0"/>
              <a:buChar char="•"/>
            </a:pPr>
            <a:r>
              <a:rPr lang="cs-CZ" altLang="cs-CZ" sz="2600" dirty="0"/>
              <a:t>Současné působení podvýživy a </a:t>
            </a:r>
            <a:r>
              <a:rPr lang="cs-CZ" altLang="cs-CZ" sz="2600" dirty="0" err="1"/>
              <a:t>katabolizujícího</a:t>
            </a:r>
            <a:r>
              <a:rPr lang="cs-CZ" altLang="cs-CZ" sz="2600" dirty="0"/>
              <a:t> on. 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</a:pPr>
            <a:r>
              <a:rPr lang="cs-CZ" altLang="cs-CZ" sz="2600" dirty="0"/>
              <a:t>Neschopnost organismu při ↑ </a:t>
            </a:r>
            <a:r>
              <a:rPr lang="cs-CZ" altLang="cs-CZ" sz="2600" dirty="0" err="1"/>
              <a:t>energet</a:t>
            </a:r>
            <a:r>
              <a:rPr lang="cs-CZ" altLang="cs-CZ" sz="2600" dirty="0"/>
              <a:t>. nárocích využívat glykogen a tuk. tkáň jako zdroj energie → využívá proteiny  → </a:t>
            </a:r>
            <a:r>
              <a:rPr lang="cs-CZ" altLang="cs-CZ" sz="2600" b="1" dirty="0" err="1">
                <a:solidFill>
                  <a:schemeClr val="tx2"/>
                </a:solidFill>
              </a:rPr>
              <a:t>kwashiorkor</a:t>
            </a:r>
            <a:endParaRPr lang="cs-CZ" altLang="cs-CZ" sz="2600" b="1" dirty="0">
              <a:solidFill>
                <a:schemeClr val="tx2"/>
              </a:solidFill>
            </a:endParaRPr>
          </a:p>
          <a:p>
            <a:pPr marL="457200" indent="-457200" algn="just" eaLnBrk="1" hangingPunct="1">
              <a:buFont typeface="Arial" panose="020B0604020202020204" pitchFamily="34" charset="0"/>
              <a:buChar char="•"/>
            </a:pPr>
            <a:r>
              <a:rPr lang="cs-CZ" altLang="cs-CZ" sz="2600" dirty="0"/>
              <a:t>Extrémně ↑↑ katabolismus (až 400 g sval. tkáně denně), </a:t>
            </a:r>
            <a:r>
              <a:rPr lang="cs-CZ" altLang="cs-CZ" sz="2600" dirty="0">
                <a:solidFill>
                  <a:srgbClr val="FF0000"/>
                </a:solidFill>
              </a:rPr>
              <a:t>negativní dusíková bilance 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</a:pPr>
            <a:r>
              <a:rPr lang="cs-CZ" altLang="cs-CZ" sz="2600" dirty="0"/>
              <a:t>↓ sérového albuminu, rozvoj edému, v průběhu zánětu dochází k postižení </a:t>
            </a:r>
            <a:r>
              <a:rPr lang="cs-CZ" altLang="cs-CZ" sz="2600" dirty="0" smtClean="0"/>
              <a:t>kapilár. permeability</a:t>
            </a:r>
            <a:r>
              <a:rPr lang="cs-CZ" altLang="cs-CZ" sz="2600" dirty="0"/>
              <a:t>, což vede k přechodu proteinů a </a:t>
            </a:r>
            <a:r>
              <a:rPr lang="cs-CZ" altLang="cs-CZ" sz="2600" dirty="0" smtClean="0"/>
              <a:t>Na </a:t>
            </a:r>
            <a:r>
              <a:rPr lang="cs-CZ" altLang="cs-CZ" sz="2600" dirty="0"/>
              <a:t>do intersticiálního prostoru, a následně i vody → ↓ albuminu intravaskulárně + vznik generalizovaného otoku 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</a:pPr>
            <a:r>
              <a:rPr lang="cs-CZ" altLang="cs-CZ" sz="2600" dirty="0" err="1">
                <a:solidFill>
                  <a:schemeClr val="accent2"/>
                </a:solidFill>
              </a:rPr>
              <a:t>Cave</a:t>
            </a:r>
            <a:r>
              <a:rPr lang="cs-CZ" altLang="cs-CZ" sz="2600" dirty="0">
                <a:solidFill>
                  <a:schemeClr val="accent2"/>
                </a:solidFill>
              </a:rPr>
              <a:t>!</a:t>
            </a:r>
            <a:r>
              <a:rPr lang="cs-CZ" altLang="cs-CZ" sz="2600" dirty="0"/>
              <a:t> kachexie bývá skryta v generalizovaném otoku (nedochází k lipolýze → zachování tuk. tkáně)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048781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Dusíková bilance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4154984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Rovnováha mezi tvorbou a odbouráváním proteinů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Při patolog. stavech → katabolismus → negativní dusíková bilance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Ke ↑ dusík. katabolismu dochází při ↓ přísunu energie, stresu, imobilizaci pac.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Ztráta cca 20 g N/den = ztráta 125 g proteinů = ztráta cca 500 g sval. hmoty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009999"/>
                </a:solidFill>
              </a:rPr>
              <a:t>Jak udržet vyrovnanou dusíkovou bilanci?</a:t>
            </a:r>
          </a:p>
          <a:p>
            <a:pPr eaLnBrk="1" hangingPunct="1"/>
            <a:r>
              <a:rPr lang="cs-CZ" altLang="cs-CZ" sz="2800" dirty="0" smtClean="0"/>
              <a:t>    → </a:t>
            </a:r>
            <a:r>
              <a:rPr lang="cs-CZ" altLang="cs-CZ" sz="2800" dirty="0"/>
              <a:t>dodávkou AMK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29966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Příčiny malnutrice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00225"/>
            <a:ext cx="9278797" cy="5084469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accent2"/>
                </a:solidFill>
                <a:latin typeface="+mj-lt"/>
              </a:rPr>
              <a:t>Neadekvátní příjem</a:t>
            </a:r>
            <a:r>
              <a:rPr lang="cs-CZ" altLang="cs-CZ" sz="2800" b="1" dirty="0">
                <a:latin typeface="+mj-lt"/>
              </a:rPr>
              <a:t>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poruchy polykání, potravinové alergie, chudoba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hlink"/>
                </a:solidFill>
                <a:latin typeface="+mj-lt"/>
              </a:rPr>
              <a:t>Poruchy digesce</a:t>
            </a:r>
            <a:r>
              <a:rPr lang="cs-CZ" altLang="cs-CZ" sz="2800" b="1" dirty="0">
                <a:latin typeface="+mj-lt"/>
              </a:rPr>
              <a:t>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gastrektomie, </a:t>
            </a:r>
            <a:r>
              <a:rPr lang="cs-CZ" altLang="cs-CZ" sz="2800" dirty="0" err="1">
                <a:latin typeface="+mj-lt"/>
              </a:rPr>
              <a:t>pankreatobiliární</a:t>
            </a:r>
            <a:r>
              <a:rPr lang="cs-CZ" altLang="cs-CZ" sz="2800" dirty="0">
                <a:latin typeface="+mj-lt"/>
              </a:rPr>
              <a:t> insuficience (cirhóza, pankreatitis)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accent1"/>
                </a:solidFill>
                <a:latin typeface="+mj-lt"/>
              </a:rPr>
              <a:t>Poruchy resorpce</a:t>
            </a:r>
            <a:r>
              <a:rPr lang="cs-CZ" altLang="cs-CZ" sz="2800" b="1" dirty="0">
                <a:latin typeface="+mj-lt"/>
              </a:rPr>
              <a:t>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syndrom krátkého střeva, záněty střeva – m. Crohn, </a:t>
            </a:r>
            <a:r>
              <a:rPr lang="cs-CZ" altLang="cs-CZ" sz="2800" dirty="0" err="1">
                <a:latin typeface="+mj-lt"/>
              </a:rPr>
              <a:t>celiakie</a:t>
            </a:r>
            <a:r>
              <a:rPr lang="cs-CZ" altLang="cs-CZ" sz="2800" dirty="0">
                <a:latin typeface="+mj-lt"/>
              </a:rPr>
              <a:t> 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folHlink"/>
                </a:solidFill>
                <a:latin typeface="+mj-lt"/>
              </a:rPr>
              <a:t>Metabolické poruchy</a:t>
            </a:r>
            <a:r>
              <a:rPr lang="cs-CZ" altLang="cs-CZ" sz="2800" b="1" dirty="0">
                <a:latin typeface="+mj-lt"/>
              </a:rPr>
              <a:t>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jaterní či renální insuficience, respirační insuficience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009999"/>
                </a:solidFill>
                <a:latin typeface="+mj-lt"/>
              </a:rPr>
              <a:t>Zvýšené ztráty a potřeba</a:t>
            </a:r>
            <a:r>
              <a:rPr lang="cs-CZ" altLang="cs-CZ" sz="2800" b="1" dirty="0">
                <a:latin typeface="+mj-lt"/>
              </a:rPr>
              <a:t>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diabetes </a:t>
            </a:r>
            <a:r>
              <a:rPr lang="cs-CZ" altLang="cs-CZ" sz="2800" dirty="0" err="1">
                <a:latin typeface="+mj-lt"/>
              </a:rPr>
              <a:t>mellitus</a:t>
            </a:r>
            <a:r>
              <a:rPr lang="cs-CZ" altLang="cs-CZ" sz="2800" dirty="0">
                <a:latin typeface="+mj-lt"/>
              </a:rPr>
              <a:t>, infekce, trauma, operace, nádory</a:t>
            </a:r>
            <a:endParaRPr lang="cs-CZ" altLang="cs-CZ" sz="2800" b="1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4309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err="1"/>
              <a:t>Makronutrienty</a:t>
            </a:r>
            <a:r>
              <a:rPr lang="cs-CZ" altLang="cs-CZ" sz="4000" dirty="0"/>
              <a:t> + </a:t>
            </a:r>
            <a:r>
              <a:rPr lang="cs-CZ" altLang="cs-CZ" sz="4000" dirty="0" err="1"/>
              <a:t>mikronutrienty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00225"/>
            <a:ext cx="9278797" cy="4739759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 err="1">
                <a:solidFill>
                  <a:schemeClr val="accent2"/>
                </a:solidFill>
                <a:latin typeface="+mj-lt"/>
              </a:rPr>
              <a:t>Makronutrienty</a:t>
            </a:r>
            <a:endParaRPr lang="cs-CZ" altLang="cs-CZ" sz="2800" b="1" dirty="0">
              <a:solidFill>
                <a:schemeClr val="accent2"/>
              </a:solidFill>
              <a:latin typeface="+mj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T, C, B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latin typeface="+mj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 err="1">
                <a:solidFill>
                  <a:schemeClr val="folHlink"/>
                </a:solidFill>
                <a:latin typeface="+mj-lt"/>
              </a:rPr>
              <a:t>Mikronutrienty</a:t>
            </a:r>
            <a:endParaRPr lang="cs-CZ" altLang="cs-CZ" sz="2800" b="1" dirty="0">
              <a:solidFill>
                <a:schemeClr val="folHlink"/>
              </a:solidFill>
              <a:latin typeface="+mj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Stopové prvky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Vitamíny (rozpustné v tucích, rozpustné ve vodě)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Komerčně vyráběné přípravky obsahují v 1 </a:t>
            </a:r>
            <a:r>
              <a:rPr lang="cs-CZ" altLang="cs-CZ" sz="2800" dirty="0" err="1">
                <a:latin typeface="+mj-lt"/>
              </a:rPr>
              <a:t>amp</a:t>
            </a:r>
            <a:r>
              <a:rPr lang="cs-CZ" altLang="cs-CZ" sz="2800" dirty="0">
                <a:latin typeface="+mj-lt"/>
              </a:rPr>
              <a:t> běžnou denní dávku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Vitamíny přidávat do vaku až před podáním </a:t>
            </a:r>
            <a:endParaRPr lang="cs-CZ" altLang="cs-CZ" sz="2800" dirty="0" smtClean="0"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stabilita </a:t>
            </a:r>
            <a:r>
              <a:rPr lang="cs-CZ" altLang="cs-CZ" sz="2800" dirty="0">
                <a:latin typeface="+mj-lt"/>
              </a:rPr>
              <a:t>24 </a:t>
            </a:r>
            <a:r>
              <a:rPr lang="cs-CZ" altLang="cs-CZ" sz="2800" dirty="0" smtClean="0">
                <a:latin typeface="+mj-lt"/>
              </a:rPr>
              <a:t>hodin</a:t>
            </a:r>
            <a:endParaRPr lang="cs-CZ" altLang="cs-CZ" sz="2800" dirty="0">
              <a:latin typeface="+mj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hlink"/>
                </a:solidFill>
                <a:latin typeface="+mj-lt"/>
              </a:rPr>
              <a:t>Př. </a:t>
            </a:r>
            <a:r>
              <a:rPr lang="cs-CZ" altLang="cs-CZ" sz="2800" dirty="0" err="1">
                <a:solidFill>
                  <a:schemeClr val="hlink"/>
                </a:solidFill>
                <a:latin typeface="+mj-lt"/>
              </a:rPr>
              <a:t>Cernevit</a:t>
            </a:r>
            <a:r>
              <a:rPr lang="cs-CZ" altLang="cs-CZ" sz="2800" dirty="0">
                <a:solidFill>
                  <a:schemeClr val="hlink"/>
                </a:solidFill>
                <a:latin typeface="+mj-lt"/>
              </a:rPr>
              <a:t>, </a:t>
            </a:r>
            <a:r>
              <a:rPr lang="cs-CZ" altLang="cs-CZ" sz="2800" dirty="0" err="1">
                <a:solidFill>
                  <a:schemeClr val="hlink"/>
                </a:solidFill>
                <a:latin typeface="+mj-lt"/>
              </a:rPr>
              <a:t>Soluvit</a:t>
            </a:r>
            <a:r>
              <a:rPr lang="cs-CZ" altLang="cs-CZ" sz="2800" dirty="0">
                <a:solidFill>
                  <a:schemeClr val="hlink"/>
                </a:solidFill>
                <a:latin typeface="+mj-lt"/>
              </a:rPr>
              <a:t>, </a:t>
            </a:r>
            <a:r>
              <a:rPr lang="cs-CZ" altLang="cs-CZ" sz="2800" dirty="0" err="1">
                <a:solidFill>
                  <a:schemeClr val="hlink"/>
                </a:solidFill>
                <a:latin typeface="+mj-lt"/>
              </a:rPr>
              <a:t>Multibionta</a:t>
            </a:r>
            <a:r>
              <a:rPr lang="cs-CZ" altLang="cs-CZ" sz="2800" dirty="0">
                <a:solidFill>
                  <a:schemeClr val="hlink"/>
                </a:solidFill>
                <a:latin typeface="+mj-lt"/>
              </a:rPr>
              <a:t>, </a:t>
            </a:r>
            <a:r>
              <a:rPr lang="cs-CZ" altLang="cs-CZ" sz="2800" dirty="0" err="1">
                <a:solidFill>
                  <a:schemeClr val="hlink"/>
                </a:solidFill>
                <a:latin typeface="+mj-lt"/>
              </a:rPr>
              <a:t>Tracutil</a:t>
            </a:r>
            <a:r>
              <a:rPr lang="cs-CZ" altLang="cs-CZ" sz="2800" dirty="0">
                <a:solidFill>
                  <a:schemeClr val="hlink"/>
                </a:solidFill>
                <a:latin typeface="+mj-lt"/>
              </a:rPr>
              <a:t>, </a:t>
            </a:r>
            <a:r>
              <a:rPr lang="cs-CZ" altLang="cs-CZ" sz="2800" dirty="0" err="1">
                <a:solidFill>
                  <a:schemeClr val="hlink"/>
                </a:solidFill>
                <a:latin typeface="+mj-lt"/>
              </a:rPr>
              <a:t>Addamel</a:t>
            </a:r>
            <a:r>
              <a:rPr lang="cs-CZ" altLang="cs-CZ" sz="2800" dirty="0">
                <a:solidFill>
                  <a:schemeClr val="hlink"/>
                </a:solidFill>
                <a:latin typeface="+mj-lt"/>
              </a:rPr>
              <a:t>, </a:t>
            </a:r>
            <a:r>
              <a:rPr lang="cs-CZ" altLang="cs-CZ" sz="2800" dirty="0" err="1">
                <a:solidFill>
                  <a:schemeClr val="hlink"/>
                </a:solidFill>
                <a:latin typeface="+mj-lt"/>
              </a:rPr>
              <a:t>Nutryelt</a:t>
            </a:r>
            <a:endParaRPr lang="cs-CZ" altLang="cs-CZ" sz="2800" dirty="0">
              <a:solidFill>
                <a:schemeClr val="hlink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9422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Monitorace během nutriční podpory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4154984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Tělesná hmotnost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BMI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Vodní a elektrolytová bilance – denně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Dusíková bilance – 2x týdně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Ca, Mg, P – 1x týdně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Albumin, </a:t>
            </a:r>
            <a:r>
              <a:rPr lang="cs-CZ" altLang="cs-CZ" sz="2800" dirty="0" err="1"/>
              <a:t>prealbumin</a:t>
            </a:r>
            <a:r>
              <a:rPr lang="cs-CZ" altLang="cs-CZ" sz="2800" dirty="0"/>
              <a:t>, CB – 2x týdně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Glykémie – denně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KO + </a:t>
            </a:r>
            <a:r>
              <a:rPr lang="cs-CZ" altLang="cs-CZ" sz="2800" dirty="0" err="1"/>
              <a:t>diff</a:t>
            </a:r>
            <a:r>
              <a:rPr lang="cs-CZ" altLang="cs-CZ" sz="2800" dirty="0"/>
              <a:t>. – denně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ABR, urea, kreatinin – denně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48424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885825"/>
            <a:ext cx="9278797" cy="1138773"/>
          </a:xfrm>
        </p:spPr>
        <p:txBody>
          <a:bodyPr/>
          <a:lstStyle/>
          <a:p>
            <a:pPr algn="ctr"/>
            <a:r>
              <a:rPr lang="cs-CZ" altLang="cs-CZ" sz="3700" dirty="0"/>
              <a:t>Zásady nutriční podpory u pac. v kritickém stavu</a:t>
            </a:r>
            <a:endParaRPr lang="cs-CZ" sz="37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5016758"/>
          </a:xfrm>
        </p:spPr>
        <p:txBody>
          <a:bodyPr/>
          <a:lstStyle/>
          <a:p>
            <a:pPr marL="457200" indent="-457200" algn="l" eaLnBrk="1" hangingPunct="1">
              <a:buClr>
                <a:srgbClr val="FF00FF"/>
              </a:buClr>
              <a:buFont typeface="Arial" panose="020B0604020202020204" pitchFamily="34" charset="0"/>
              <a:buChar char="•"/>
            </a:pPr>
            <a:r>
              <a:rPr lang="cs-CZ" altLang="cs-CZ" sz="2800" dirty="0"/>
              <a:t>č</a:t>
            </a:r>
            <a:r>
              <a:rPr lang="cs-CZ" altLang="cs-CZ" sz="2800" dirty="0">
                <a:cs typeface="Times New Roman" pitchFamily="18" charset="0"/>
              </a:rPr>
              <a:t>ím je pacient v t</a:t>
            </a:r>
            <a:r>
              <a:rPr lang="cs-CZ" altLang="cs-CZ" sz="2800" dirty="0"/>
              <a:t>ěž</a:t>
            </a:r>
            <a:r>
              <a:rPr lang="cs-CZ" altLang="cs-CZ" sz="2800" dirty="0">
                <a:cs typeface="Times New Roman" pitchFamily="18" charset="0"/>
              </a:rPr>
              <a:t>ším stavu, tím </a:t>
            </a:r>
            <a:r>
              <a:rPr lang="cs-CZ" altLang="cs-CZ" sz="2800" dirty="0"/>
              <a:t> </a:t>
            </a:r>
            <a:r>
              <a:rPr lang="cs-CZ" altLang="cs-CZ" sz="2800" dirty="0">
                <a:cs typeface="Times New Roman" pitchFamily="18" charset="0"/>
              </a:rPr>
              <a:t>opatrn</a:t>
            </a:r>
            <a:r>
              <a:rPr lang="cs-CZ" altLang="cs-CZ" sz="2800" dirty="0"/>
              <a:t>ě</a:t>
            </a:r>
            <a:r>
              <a:rPr lang="cs-CZ" altLang="cs-CZ" sz="2800" dirty="0">
                <a:cs typeface="Times New Roman" pitchFamily="18" charset="0"/>
              </a:rPr>
              <a:t>jší musíme být  v dávkách </a:t>
            </a:r>
            <a:r>
              <a:rPr lang="cs-CZ" altLang="cs-CZ" sz="2800" dirty="0"/>
              <a:t> </a:t>
            </a:r>
            <a:r>
              <a:rPr lang="cs-CZ" altLang="cs-CZ" sz="2800" dirty="0">
                <a:cs typeface="Times New Roman" pitchFamily="18" charset="0"/>
              </a:rPr>
              <a:t>jednotlivých substrát</a:t>
            </a:r>
            <a:r>
              <a:rPr lang="cs-CZ" altLang="cs-CZ" sz="2800" dirty="0"/>
              <a:t>ů</a:t>
            </a:r>
            <a:r>
              <a:rPr lang="cs-CZ" altLang="cs-CZ" sz="2800" dirty="0">
                <a:cs typeface="Times New Roman" pitchFamily="18" charset="0"/>
              </a:rPr>
              <a:t>, nejsme schopni dosáhnout vyrovnanou N</a:t>
            </a:r>
            <a:r>
              <a:rPr lang="cs-CZ" altLang="cs-CZ" sz="2800" dirty="0"/>
              <a:t>-</a:t>
            </a:r>
            <a:r>
              <a:rPr lang="cs-CZ" altLang="cs-CZ" sz="2800" dirty="0">
                <a:cs typeface="Times New Roman" pitchFamily="18" charset="0"/>
              </a:rPr>
              <a:t>bilanci</a:t>
            </a:r>
            <a:endParaRPr lang="cs-CZ" altLang="cs-CZ" sz="2800" dirty="0"/>
          </a:p>
          <a:p>
            <a:pPr marL="457200" indent="-457200" algn="l" eaLnBrk="1" hangingPunct="1">
              <a:buClr>
                <a:srgbClr val="FF00FF"/>
              </a:buClr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Times New Roman" pitchFamily="18" charset="0"/>
              </a:rPr>
              <a:t>přetížení </a:t>
            </a:r>
            <a:r>
              <a:rPr lang="cs-CZ" altLang="cs-CZ" sz="2800" dirty="0">
                <a:cs typeface="Times New Roman" pitchFamily="18" charset="0"/>
              </a:rPr>
              <a:t>metabolických drah může vést ke zhoršování celé </a:t>
            </a:r>
            <a:r>
              <a:rPr lang="cs-CZ" altLang="cs-CZ" sz="2800" dirty="0"/>
              <a:t>ř</a:t>
            </a:r>
            <a:r>
              <a:rPr lang="cs-CZ" altLang="cs-CZ" sz="2800" dirty="0">
                <a:cs typeface="Times New Roman" pitchFamily="18" charset="0"/>
              </a:rPr>
              <a:t>ady funkcí vitáln</a:t>
            </a:r>
            <a:r>
              <a:rPr lang="cs-CZ" altLang="cs-CZ" sz="2800" dirty="0"/>
              <a:t>ě</a:t>
            </a:r>
            <a:r>
              <a:rPr lang="cs-CZ" altLang="cs-CZ" sz="2800" dirty="0">
                <a:cs typeface="Times New Roman" pitchFamily="18" charset="0"/>
              </a:rPr>
              <a:t> d</a:t>
            </a:r>
            <a:r>
              <a:rPr lang="cs-CZ" altLang="cs-CZ" sz="2800" dirty="0"/>
              <a:t>ů</a:t>
            </a:r>
            <a:r>
              <a:rPr lang="cs-CZ" altLang="cs-CZ" sz="2800" dirty="0">
                <a:cs typeface="Times New Roman" pitchFamily="18" charset="0"/>
              </a:rPr>
              <a:t>le</a:t>
            </a:r>
            <a:r>
              <a:rPr lang="cs-CZ" altLang="cs-CZ" sz="2800" dirty="0"/>
              <a:t>ž</a:t>
            </a:r>
            <a:r>
              <a:rPr lang="cs-CZ" altLang="cs-CZ" sz="2800" dirty="0">
                <a:cs typeface="Times New Roman" pitchFamily="18" charset="0"/>
              </a:rPr>
              <a:t>itých pro kriticky nemocného</a:t>
            </a:r>
          </a:p>
          <a:p>
            <a:pPr marL="457200" indent="-457200" algn="l" eaLnBrk="1" hangingPunct="1">
              <a:buClr>
                <a:srgbClr val="FF00FF"/>
              </a:buClr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časné </a:t>
            </a:r>
            <a:r>
              <a:rPr lang="cs-CZ" altLang="cs-CZ" sz="2800" dirty="0"/>
              <a:t>zavedení enterální výživy</a:t>
            </a:r>
          </a:p>
          <a:p>
            <a:pPr marL="457200" indent="-457200" algn="l" eaLnBrk="1" hangingPunct="1">
              <a:buClr>
                <a:srgbClr val="FF00FF"/>
              </a:buClr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postupné </a:t>
            </a:r>
            <a:r>
              <a:rPr lang="cs-CZ" altLang="cs-CZ" sz="2800" dirty="0"/>
              <a:t>zvyšování nutriční </a:t>
            </a:r>
            <a:r>
              <a:rPr lang="cs-CZ" altLang="cs-CZ" sz="2800" dirty="0" smtClean="0"/>
              <a:t>zátěže</a:t>
            </a:r>
          </a:p>
          <a:p>
            <a:pPr marL="457200" indent="-457200" algn="l" eaLnBrk="1" hangingPunct="1">
              <a:buClr>
                <a:srgbClr val="CC0099"/>
              </a:buClr>
              <a:buFont typeface="Arial" panose="020B0604020202020204" pitchFamily="34" charset="0"/>
              <a:buChar char="•"/>
            </a:pPr>
            <a:r>
              <a:rPr lang="cs-CZ" altLang="cs-CZ" sz="2800" dirty="0"/>
              <a:t>monitorace tolerance a odpovědi </a:t>
            </a:r>
            <a:r>
              <a:rPr lang="cs-CZ" altLang="cs-CZ" sz="2800" dirty="0" smtClean="0"/>
              <a:t>pac. </a:t>
            </a:r>
            <a:r>
              <a:rPr lang="cs-CZ" altLang="cs-CZ" sz="2800" dirty="0"/>
              <a:t>na </a:t>
            </a:r>
            <a:r>
              <a:rPr lang="cs-CZ" altLang="cs-CZ" sz="2800" dirty="0" smtClean="0"/>
              <a:t>nutriční </a:t>
            </a:r>
            <a:r>
              <a:rPr lang="cs-CZ" altLang="cs-CZ" sz="2800" dirty="0"/>
              <a:t>podporu</a:t>
            </a:r>
          </a:p>
          <a:p>
            <a:pPr marL="457200" indent="-457200" algn="l">
              <a:buClr>
                <a:srgbClr val="FF00FF"/>
              </a:buClr>
              <a:buFont typeface="Arial" panose="020B0604020202020204" pitchFamily="34" charset="0"/>
              <a:buChar char="•"/>
            </a:pPr>
            <a:r>
              <a:rPr lang="cs-CZ" altLang="cs-CZ" sz="2800" dirty="0"/>
              <a:t>stanovení adekvátní potřeby </a:t>
            </a:r>
            <a:r>
              <a:rPr lang="cs-CZ" altLang="cs-CZ" sz="2800" dirty="0" err="1"/>
              <a:t>makronutrientů</a:t>
            </a:r>
            <a:r>
              <a:rPr lang="cs-CZ" altLang="cs-CZ" sz="2800" dirty="0"/>
              <a:t>, </a:t>
            </a:r>
            <a:r>
              <a:rPr lang="cs-CZ" altLang="cs-CZ" sz="2800" dirty="0" err="1"/>
              <a:t>mikronutrientů</a:t>
            </a:r>
            <a:r>
              <a:rPr lang="cs-CZ" altLang="cs-CZ" sz="2800" dirty="0"/>
              <a:t>, tekutin i elektrolytů</a:t>
            </a:r>
          </a:p>
          <a:p>
            <a:pPr algn="just" eaLnBrk="1" hangingPunct="1">
              <a:buClr>
                <a:srgbClr val="FF00FF"/>
              </a:buClr>
              <a:buFont typeface="Wingdings" pitchFamily="2" charset="2"/>
              <a:buChar char="ü"/>
            </a:pPr>
            <a:endParaRPr lang="cs-CZ" altLang="cs-CZ" sz="2800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03901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615553"/>
          </a:xfrm>
        </p:spPr>
        <p:txBody>
          <a:bodyPr/>
          <a:lstStyle/>
          <a:p>
            <a:pPr algn="ctr"/>
            <a:r>
              <a:rPr lang="cs-CZ" sz="4000" dirty="0" smtClean="0"/>
              <a:t>Možnosti výživy v IP</a:t>
            </a:r>
            <a:endParaRPr lang="cs-CZ" sz="4000" dirty="0"/>
          </a:p>
        </p:txBody>
      </p:sp>
      <p:pic>
        <p:nvPicPr>
          <p:cNvPr id="4" name="Zástupný symbol pro obsah 4"/>
          <p:cNvPicPr>
            <a:picLocks noGrp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6400" y="2276475"/>
            <a:ext cx="7467600" cy="4173538"/>
          </a:xfrm>
          <a:noFill/>
        </p:spPr>
      </p:pic>
    </p:spTree>
    <p:extLst>
      <p:ext uri="{BB962C8B-B14F-4D97-AF65-F5344CB8AC3E}">
        <p14:creationId xmlns:p14="http://schemas.microsoft.com/office/powerpoint/2010/main" val="938502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47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Indikace zahájení výživy v IP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329320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N bez možnosti adekvátního </a:t>
            </a:r>
            <a:r>
              <a:rPr lang="cs-CZ" altLang="cs-CZ" sz="2800" dirty="0" err="1"/>
              <a:t>p.o</a:t>
            </a:r>
            <a:r>
              <a:rPr lang="cs-CZ" altLang="cs-CZ" sz="2800" dirty="0"/>
              <a:t>. příjmu s očekávanou délkou terapie: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2"/>
                </a:solidFill>
              </a:rPr>
              <a:t>do 72 hodin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9999"/>
                </a:solidFill>
              </a:rPr>
              <a:t>nad 72 hodin</a:t>
            </a:r>
            <a:r>
              <a:rPr lang="cs-CZ" altLang="cs-CZ" sz="2800" dirty="0"/>
              <a:t> 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Časná enterální výživa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Parenterální výživa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Kombinace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6626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Parenterální výživa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00225"/>
            <a:ext cx="9278797" cy="4154984"/>
          </a:xfrm>
        </p:spPr>
        <p:txBody>
          <a:bodyPr/>
          <a:lstStyle/>
          <a:p>
            <a:pPr marL="457200" indent="-45720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Aplikace výživných roztoků mimo trávicí trakt → do žilního </a:t>
            </a:r>
            <a:r>
              <a:rPr lang="cs-CZ" altLang="cs-CZ" sz="2800" dirty="0" smtClean="0"/>
              <a:t>řečiště</a:t>
            </a:r>
          </a:p>
          <a:p>
            <a:pPr marL="914400" lvl="1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 smtClean="0"/>
              <a:t>perifer</a:t>
            </a:r>
            <a:r>
              <a:rPr lang="cs-CZ" altLang="cs-CZ" sz="2800" dirty="0"/>
              <a:t>. žilní řečiště (roztoky AMK 5 a 10 %, roztoky glukózy  pouze 5 % a 10 %, vitamíny a stopové </a:t>
            </a:r>
            <a:r>
              <a:rPr lang="cs-CZ" altLang="cs-CZ" sz="2800" dirty="0" smtClean="0"/>
              <a:t>prvky)</a:t>
            </a:r>
          </a:p>
          <a:p>
            <a:pPr marL="914400" lvl="1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centrální </a:t>
            </a:r>
            <a:r>
              <a:rPr lang="cs-CZ" altLang="cs-CZ" sz="2800" dirty="0"/>
              <a:t>žilní řečiště  </a:t>
            </a:r>
          </a:p>
          <a:p>
            <a:pPr marL="457200" indent="-45720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 marL="457200" indent="-45720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hlink"/>
                </a:solidFill>
              </a:rPr>
              <a:t>Doplňková</a:t>
            </a:r>
            <a:r>
              <a:rPr lang="cs-CZ" altLang="cs-CZ" sz="2800" dirty="0">
                <a:solidFill>
                  <a:schemeClr val="hlink"/>
                </a:solidFill>
              </a:rPr>
              <a:t> </a:t>
            </a:r>
            <a:r>
              <a:rPr lang="cs-CZ" altLang="cs-CZ" sz="2800" dirty="0"/>
              <a:t>x</a:t>
            </a:r>
            <a:r>
              <a:rPr lang="cs-CZ" altLang="cs-CZ" sz="2800" dirty="0">
                <a:solidFill>
                  <a:schemeClr val="hlink"/>
                </a:solidFill>
              </a:rPr>
              <a:t> </a:t>
            </a:r>
            <a:r>
              <a:rPr lang="cs-CZ" altLang="cs-CZ" sz="2800" b="1" dirty="0">
                <a:solidFill>
                  <a:schemeClr val="hlink"/>
                </a:solidFill>
              </a:rPr>
              <a:t>úplná</a:t>
            </a:r>
            <a:r>
              <a:rPr lang="cs-CZ" altLang="cs-CZ" sz="2800" dirty="0">
                <a:solidFill>
                  <a:schemeClr val="hlink"/>
                </a:solidFill>
              </a:rPr>
              <a:t> (TPV)</a:t>
            </a:r>
            <a:endParaRPr lang="cs-CZ" altLang="cs-CZ" sz="2800" dirty="0"/>
          </a:p>
          <a:p>
            <a:pPr marL="457200" indent="-45720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 marL="457200" indent="-45720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accent2"/>
                </a:solidFill>
              </a:rPr>
              <a:t>Domácí parenterální výživa</a:t>
            </a:r>
            <a:r>
              <a:rPr lang="cs-CZ" altLang="cs-CZ" sz="2800" b="1" dirty="0"/>
              <a:t> </a:t>
            </a:r>
            <a:endParaRPr lang="cs-CZ" altLang="cs-CZ" sz="2800" b="1" dirty="0" smtClean="0"/>
          </a:p>
          <a:p>
            <a:pPr marL="914400" lvl="1" indent="-4572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(</a:t>
            </a:r>
            <a:r>
              <a:rPr lang="cs-CZ" altLang="cs-CZ" sz="2800" dirty="0" err="1"/>
              <a:t>home</a:t>
            </a:r>
            <a:r>
              <a:rPr lang="cs-CZ" altLang="cs-CZ" sz="2800" dirty="0"/>
              <a:t> </a:t>
            </a:r>
            <a:r>
              <a:rPr lang="cs-CZ" altLang="cs-CZ" sz="2800" dirty="0" err="1"/>
              <a:t>parenteral</a:t>
            </a:r>
            <a:r>
              <a:rPr lang="cs-CZ" altLang="cs-CZ" sz="2800" dirty="0"/>
              <a:t> </a:t>
            </a:r>
            <a:r>
              <a:rPr lang="cs-CZ" altLang="cs-CZ" sz="2800" dirty="0" err="1"/>
              <a:t>nutrition</a:t>
            </a:r>
            <a:r>
              <a:rPr lang="cs-CZ" altLang="cs-CZ" sz="2800" dirty="0"/>
              <a:t>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14294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Parenterální výživa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00225"/>
            <a:ext cx="9278797" cy="4154984"/>
          </a:xfrm>
        </p:spPr>
        <p:txBody>
          <a:bodyPr/>
          <a:lstStyle/>
          <a:p>
            <a:pPr marL="457200" indent="-457200" algn="just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accent2"/>
                </a:solidFill>
              </a:rPr>
              <a:t>Indikace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Nemožnost </a:t>
            </a:r>
            <a:r>
              <a:rPr lang="cs-CZ" altLang="cs-CZ" sz="2800" dirty="0" err="1"/>
              <a:t>p.o</a:t>
            </a:r>
            <a:r>
              <a:rPr lang="cs-CZ" altLang="cs-CZ" sz="2800" dirty="0"/>
              <a:t>. příjmu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Neúčinnost, kontraindikace </a:t>
            </a:r>
            <a:r>
              <a:rPr lang="cs-CZ" altLang="cs-CZ" sz="2800" dirty="0" err="1"/>
              <a:t>p.o</a:t>
            </a:r>
            <a:r>
              <a:rPr lang="cs-CZ" altLang="cs-CZ" sz="2800" dirty="0"/>
              <a:t>. či enterální výživy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Akutní renální a </a:t>
            </a:r>
            <a:r>
              <a:rPr lang="cs-CZ" altLang="cs-CZ" sz="2800" dirty="0" err="1"/>
              <a:t>hepatální</a:t>
            </a:r>
            <a:r>
              <a:rPr lang="cs-CZ" altLang="cs-CZ" sz="2800" dirty="0"/>
              <a:t> selhání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 marL="457200" indent="-457200" algn="just" eaLnBrk="1" hangingPunct="1"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folHlink"/>
                </a:solidFill>
              </a:rPr>
              <a:t>Příprava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Komerčně vyráběné vaky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Individuálně připravované vaky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6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Kontraindikace PV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724096"/>
          </a:xfrm>
        </p:spPr>
        <p:txBody>
          <a:bodyPr/>
          <a:lstStyle/>
          <a:p>
            <a:pPr marL="457200" indent="-457200" algn="just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Stavy, kdy je možné malnutrici předejít nebo ji vyléčit pomocí enterální výživy či </a:t>
            </a:r>
            <a:r>
              <a:rPr lang="cs-CZ" altLang="cs-CZ" sz="2800" dirty="0" err="1"/>
              <a:t>p.o</a:t>
            </a:r>
            <a:r>
              <a:rPr lang="cs-CZ" altLang="cs-CZ" sz="2800" dirty="0"/>
              <a:t>. příjmu potravy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 marL="457200" indent="-457200" algn="just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Vzhledem ke své ceně a možným komplikacím je kontraindikována, pokud není jednoznačně indikována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 marL="457200" indent="-457200" algn="just" eaLnBrk="1" hangingPunct="1"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 marL="457200" indent="-457200" algn="just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009999"/>
                </a:solidFill>
              </a:rPr>
              <a:t>Nevýhody a rizika TPV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473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553998"/>
          </a:xfrm>
        </p:spPr>
        <p:txBody>
          <a:bodyPr/>
          <a:lstStyle/>
          <a:p>
            <a:pPr algn="ctr"/>
            <a:r>
              <a:rPr lang="cs-CZ" altLang="cs-CZ" sz="3600" dirty="0"/>
              <a:t>Metabolické komplikace parenterální výživy</a:t>
            </a:r>
            <a:endParaRPr lang="cs-CZ" sz="3600" dirty="0"/>
          </a:p>
        </p:txBody>
      </p:sp>
      <p:graphicFrame>
        <p:nvGraphicFramePr>
          <p:cNvPr id="4" name="Group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002605"/>
              </p:ext>
            </p:extLst>
          </p:nvPr>
        </p:nvGraphicFramePr>
        <p:xfrm>
          <a:off x="1536700" y="2028825"/>
          <a:ext cx="7561262" cy="4038600"/>
        </p:xfrm>
        <a:graphic>
          <a:graphicData uri="http://schemas.openxmlformats.org/drawingml/2006/table">
            <a:tbl>
              <a:tblPr/>
              <a:tblGrid>
                <a:gridCol w="2520950"/>
                <a:gridCol w="2519362"/>
                <a:gridCol w="2520950"/>
              </a:tblGrid>
              <a:tr h="862013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82A0B9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8D7E5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Century Schoolbook" pitchFamily="18" charset="0"/>
                        </a:rPr>
                        <a:t>Karenční syndromy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82A0B9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8D7E5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Century Schoolbook" pitchFamily="18" charset="0"/>
                        </a:rPr>
                        <a:t>Akutní metabolické komplikace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82A0B9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8D7E5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Century Schoolbook" pitchFamily="18" charset="0"/>
                        </a:rPr>
                        <a:t>Pozdní metabolické komplikace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3176587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82A0B9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8D7E5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minerály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stopové prvky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vitaminy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esenciální mastné </a:t>
                      </a:r>
                      <a:r>
                        <a:rPr kumimoji="0" lang="cs-CZ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r>
                        <a:rPr kumimoji="0" lang="cs-CZ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kyseliny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82A0B9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8D7E5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poruchy vodního a solného </a:t>
                      </a:r>
                      <a:r>
                        <a:rPr kumimoji="0" lang="cs-CZ" altLang="cs-CZ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hosp</a:t>
                      </a: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hyperglykemie</a:t>
                      </a:r>
                      <a:endParaRPr kumimoji="0" lang="cs-CZ" alt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hypoglykemie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</a:t>
                      </a:r>
                      <a:r>
                        <a:rPr kumimoji="0" lang="cs-CZ" altLang="cs-CZ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hyperkalciurie</a:t>
                      </a:r>
                      <a:endParaRPr kumimoji="0" lang="cs-CZ" alt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</a:t>
                      </a:r>
                      <a:r>
                        <a:rPr kumimoji="0" lang="cs-CZ" altLang="cs-CZ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hypertriglyceridemie</a:t>
                      </a:r>
                      <a:endParaRPr kumimoji="0" lang="cs-CZ" alt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82A0B9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8D7E5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jaterní </a:t>
                      </a:r>
                      <a:r>
                        <a:rPr kumimoji="0" lang="cs-CZ" altLang="cs-CZ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steatoza</a:t>
                      </a:r>
                      <a:endParaRPr kumimoji="0" lang="cs-CZ" alt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cholestáza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cholelitiáza a cholecystitida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osteopatie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733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err="1"/>
              <a:t>Multi</a:t>
            </a:r>
            <a:r>
              <a:rPr lang="cs-CZ" altLang="cs-CZ" sz="4000" dirty="0"/>
              <a:t> </a:t>
            </a:r>
            <a:r>
              <a:rPr lang="cs-CZ" altLang="cs-CZ" sz="4000" dirty="0" err="1"/>
              <a:t>bottle</a:t>
            </a:r>
            <a:r>
              <a:rPr lang="cs-CZ" altLang="cs-CZ" sz="4000" dirty="0"/>
              <a:t> systém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3016210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AMK, glukóza a lipidy jsou podávány ze samostatných větví paralelně spojkou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Vitamíny, minerály a stopové prvky jsou přidány do jednotlivých lahví či kapou samostatně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Každá láhev musí kapat individuální rychlostí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chemeClr val="accent2"/>
                </a:solidFill>
              </a:rPr>
              <a:t>Aminoplasmal</a:t>
            </a:r>
            <a:r>
              <a:rPr lang="cs-CZ" altLang="cs-CZ" sz="2800" dirty="0">
                <a:solidFill>
                  <a:schemeClr val="accent2"/>
                </a:solidFill>
              </a:rPr>
              <a:t>, </a:t>
            </a:r>
            <a:r>
              <a:rPr lang="cs-CZ" altLang="cs-CZ" sz="2800" dirty="0" err="1">
                <a:solidFill>
                  <a:schemeClr val="accent2"/>
                </a:solidFill>
              </a:rPr>
              <a:t>Lipofundin</a:t>
            </a:r>
            <a:r>
              <a:rPr lang="cs-CZ" altLang="cs-CZ" sz="2800" dirty="0">
                <a:solidFill>
                  <a:schemeClr val="accent2"/>
                </a:solidFill>
              </a:rPr>
              <a:t>, G 10, 20, 40 %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591581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err="1"/>
              <a:t>All</a:t>
            </a:r>
            <a:r>
              <a:rPr lang="cs-CZ" altLang="cs-CZ" sz="4000" dirty="0"/>
              <a:t> in </a:t>
            </a:r>
            <a:r>
              <a:rPr lang="cs-CZ" altLang="cs-CZ" sz="4000" dirty="0" err="1"/>
              <a:t>one</a:t>
            </a:r>
            <a:r>
              <a:rPr lang="cs-CZ" altLang="cs-CZ" sz="4000" dirty="0"/>
              <a:t> systém (AIO)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74700" y="1876425"/>
            <a:ext cx="9278797" cy="4154984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Veškeré </a:t>
            </a:r>
            <a:r>
              <a:rPr lang="cs-CZ" altLang="cs-CZ" sz="2800" dirty="0" err="1"/>
              <a:t>makronutrienty</a:t>
            </a:r>
            <a:r>
              <a:rPr lang="cs-CZ" altLang="cs-CZ" sz="2800" dirty="0"/>
              <a:t> i </a:t>
            </a:r>
            <a:r>
              <a:rPr lang="cs-CZ" altLang="cs-CZ" sz="2800" dirty="0" err="1"/>
              <a:t>mikronutrienty</a:t>
            </a:r>
            <a:r>
              <a:rPr lang="cs-CZ" altLang="cs-CZ" sz="2800" dirty="0"/>
              <a:t> jsou smíšeny v jednom AIO vaku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Jednodušší způsob podávání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Lepší utilizace </a:t>
            </a:r>
            <a:r>
              <a:rPr lang="cs-CZ" altLang="cs-CZ" sz="2800" dirty="0" err="1"/>
              <a:t>nutrientů</a:t>
            </a:r>
            <a:endParaRPr lang="cs-CZ" altLang="cs-CZ" sz="2800" dirty="0"/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Menší spotřeba materiálu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Menší výskyt metabolických komplikací (hyperglykemie, minerál. </a:t>
            </a:r>
            <a:r>
              <a:rPr lang="cs-CZ" altLang="cs-CZ" sz="2800" dirty="0" err="1"/>
              <a:t>dysbalance</a:t>
            </a:r>
            <a:r>
              <a:rPr lang="cs-CZ" altLang="cs-CZ" sz="2800" dirty="0"/>
              <a:t>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Přidání lipidů snižuje osmolalitu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Nižší riziko septických komplikací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43878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err="1"/>
              <a:t>All</a:t>
            </a:r>
            <a:r>
              <a:rPr lang="cs-CZ" altLang="cs-CZ" sz="4000" dirty="0"/>
              <a:t> in </a:t>
            </a:r>
            <a:r>
              <a:rPr lang="cs-CZ" altLang="cs-CZ" sz="4000" dirty="0" err="1"/>
              <a:t>one</a:t>
            </a:r>
            <a:r>
              <a:rPr lang="cs-CZ" altLang="cs-CZ" sz="4000" dirty="0"/>
              <a:t> systém (AIO)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00225"/>
            <a:ext cx="9278797" cy="3724096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2"/>
                </a:solidFill>
              </a:rPr>
              <a:t>Dvojkomorové</a:t>
            </a:r>
            <a:r>
              <a:rPr lang="cs-CZ" altLang="cs-CZ" sz="2800" dirty="0"/>
              <a:t> – glukóza + AMK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chemeClr val="folHlink"/>
                </a:solidFill>
              </a:rPr>
              <a:t>Trojkomorové</a:t>
            </a:r>
            <a:r>
              <a:rPr lang="cs-CZ" altLang="cs-CZ" sz="2800" dirty="0"/>
              <a:t> – glukóza + AMK + lipidy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S obsahem minerálů nebo bez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Různé složení dle výrobce a typu vaku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Složení vaku nelze měnit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Před podáním přidat vitamíny (stabilita 24 hod), stopové prvky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chemeClr val="accent2"/>
                </a:solidFill>
              </a:rPr>
              <a:t>Smofkabiven</a:t>
            </a:r>
            <a:r>
              <a:rPr lang="cs-CZ" altLang="cs-CZ" sz="2800" dirty="0">
                <a:solidFill>
                  <a:schemeClr val="accent2"/>
                </a:solidFill>
              </a:rPr>
              <a:t>, </a:t>
            </a:r>
            <a:r>
              <a:rPr lang="cs-CZ" altLang="cs-CZ" sz="2800" dirty="0" err="1">
                <a:solidFill>
                  <a:schemeClr val="accent2"/>
                </a:solidFill>
              </a:rPr>
              <a:t>Oliclinomel</a:t>
            </a:r>
            <a:r>
              <a:rPr lang="cs-CZ" altLang="cs-CZ" sz="2800" dirty="0">
                <a:solidFill>
                  <a:schemeClr val="accent2"/>
                </a:solidFill>
              </a:rPr>
              <a:t>, </a:t>
            </a:r>
            <a:r>
              <a:rPr lang="cs-CZ" altLang="cs-CZ" sz="2800" dirty="0" err="1">
                <a:solidFill>
                  <a:schemeClr val="accent2"/>
                </a:solidFill>
              </a:rPr>
              <a:t>Clinimix</a:t>
            </a:r>
            <a:endParaRPr lang="cs-CZ" altLang="cs-CZ" sz="2800" dirty="0">
              <a:solidFill>
                <a:schemeClr val="accent2"/>
              </a:solidFill>
            </a:endParaRPr>
          </a:p>
          <a:p>
            <a:endParaRPr lang="cs-CZ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700" y="4467225"/>
            <a:ext cx="2160588" cy="233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660900" y="591502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3851220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Individuálně připravované vaky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13555"/>
            <a:ext cx="9278797" cy="4585871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Možno </a:t>
            </a:r>
            <a:r>
              <a:rPr lang="cs-CZ" altLang="cs-CZ" sz="2800" dirty="0">
                <a:solidFill>
                  <a:schemeClr val="folHlink"/>
                </a:solidFill>
                <a:latin typeface="+mj-lt"/>
              </a:rPr>
              <a:t>„ušít na míru“</a:t>
            </a:r>
            <a:r>
              <a:rPr lang="cs-CZ" altLang="cs-CZ" sz="2800" dirty="0">
                <a:latin typeface="+mj-lt"/>
              </a:rPr>
              <a:t> pro konkrétního pac.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Sterilní příprava v lékárně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Vitamíny přidáváme na odd. před podáním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Exspirace od 24 do 48 hodin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latin typeface="+mj-lt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009999"/>
                </a:solidFill>
                <a:latin typeface="+mj-lt"/>
              </a:rPr>
              <a:t>Postup plnění vaku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1. glukóza + roztoky </a:t>
            </a:r>
            <a:r>
              <a:rPr lang="cs-CZ" altLang="cs-CZ" sz="2800" dirty="0" smtClean="0">
                <a:latin typeface="+mj-lt"/>
              </a:rPr>
              <a:t>elektrolytů                                                    a </a:t>
            </a:r>
            <a:r>
              <a:rPr lang="cs-CZ" altLang="cs-CZ" sz="2800" dirty="0">
                <a:latin typeface="+mj-lt"/>
              </a:rPr>
              <a:t>stopové prvky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2. roztoky AMK s fosforem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3. tuková emulze s vitamínovou </a:t>
            </a:r>
            <a:r>
              <a:rPr lang="cs-CZ" altLang="cs-CZ" sz="2800" dirty="0" smtClean="0">
                <a:latin typeface="+mj-lt"/>
              </a:rPr>
              <a:t>směsí</a:t>
            </a:r>
            <a:endParaRPr lang="cs-CZ" altLang="cs-CZ" sz="2800" dirty="0">
              <a:latin typeface="+mj-lt"/>
            </a:endParaRPr>
          </a:p>
          <a:p>
            <a:endParaRPr lang="cs-CZ" dirty="0"/>
          </a:p>
        </p:txBody>
      </p:sp>
      <p:pic>
        <p:nvPicPr>
          <p:cNvPr id="4" name="Picture 4" descr="_40832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0" y="3248025"/>
            <a:ext cx="2470150" cy="288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078407" y="6230526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24494262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Enterální výživa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00225"/>
            <a:ext cx="9278797" cy="5016758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podávání prostředků umělé výživy do trávicího traktu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i="1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folHlink"/>
                </a:solidFill>
              </a:rPr>
              <a:t>EV v užším smyslu slova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aplikace EV do tenkého </a:t>
            </a:r>
            <a:r>
              <a:rPr lang="cs-CZ" altLang="cs-CZ" sz="2800" dirty="0" smtClean="0"/>
              <a:t>střeva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za </a:t>
            </a:r>
            <a:r>
              <a:rPr lang="cs-CZ" altLang="cs-CZ" sz="2800" dirty="0" err="1"/>
              <a:t>Treitzovu</a:t>
            </a:r>
            <a:r>
              <a:rPr lang="cs-CZ" altLang="cs-CZ" sz="2800" dirty="0"/>
              <a:t> řasu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accent2"/>
                </a:solidFill>
              </a:rPr>
              <a:t>Nevýhody:</a:t>
            </a:r>
            <a:r>
              <a:rPr lang="cs-CZ" altLang="cs-CZ" sz="2800" dirty="0"/>
              <a:t> 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není možná rychlá úprava </a:t>
            </a:r>
            <a:r>
              <a:rPr lang="cs-CZ" altLang="cs-CZ" sz="2800" dirty="0" err="1"/>
              <a:t>metabol</a:t>
            </a:r>
            <a:r>
              <a:rPr lang="cs-CZ" altLang="cs-CZ" sz="2800" dirty="0"/>
              <a:t>. poruch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riziko aspirace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intolerance GIT</a:t>
            </a:r>
          </a:p>
          <a:p>
            <a:endParaRPr lang="cs-CZ" dirty="0"/>
          </a:p>
        </p:txBody>
      </p:sp>
      <p:pic>
        <p:nvPicPr>
          <p:cNvPr id="4" name="Picture 2" descr="C:\Users\mravenecek\Desktop\NASOGASTRIC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900" y="2562225"/>
            <a:ext cx="3297237" cy="253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2930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47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Enterální výživa v intenzivní péči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00225"/>
            <a:ext cx="9278797" cy="4690515"/>
          </a:xfrm>
        </p:spPr>
        <p:txBody>
          <a:bodyPr/>
          <a:lstStyle/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>
                <a:solidFill>
                  <a:schemeClr val="accent2"/>
                </a:solidFill>
              </a:rPr>
              <a:t>Výhody 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Udržení střevní bariéry, ↓ rizika bakteriálního přerůstání, ↓ rizika translokace bakterií 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Výživa střevní sliznice – </a:t>
            </a:r>
            <a:r>
              <a:rPr lang="cs-CZ" altLang="cs-CZ" sz="2400" dirty="0" err="1"/>
              <a:t>enterocytů</a:t>
            </a:r>
            <a:r>
              <a:rPr lang="cs-CZ" altLang="cs-CZ" sz="2400" dirty="0"/>
              <a:t>, lepší prokrvení </a:t>
            </a:r>
            <a:r>
              <a:rPr lang="cs-CZ" altLang="cs-CZ" sz="2400" dirty="0" err="1"/>
              <a:t>splanchnické</a:t>
            </a:r>
            <a:r>
              <a:rPr lang="cs-CZ" altLang="cs-CZ" sz="2400" dirty="0"/>
              <a:t> oblasti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Stimulace motility, prevence peptického  vředu, stimulace tvorby GIT hormonů, prevence ileu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Levnější než PV</a:t>
            </a:r>
          </a:p>
          <a:p>
            <a:pPr eaLnBrk="1" hangingPunct="1">
              <a:lnSpc>
                <a:spcPct val="90000"/>
              </a:lnSpc>
            </a:pPr>
            <a:endParaRPr lang="cs-CZ" altLang="cs-CZ" sz="2400" dirty="0"/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>
                <a:solidFill>
                  <a:schemeClr val="folHlink"/>
                </a:solidFill>
              </a:rPr>
              <a:t>Enterální / parenterální výživa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    → výhoda – kombinace obou postupů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PV – aplikace dostatečného množství energie, makro/</a:t>
            </a:r>
            <a:r>
              <a:rPr lang="cs-CZ" altLang="cs-CZ" sz="2400" dirty="0" err="1"/>
              <a:t>mikronutrientů</a:t>
            </a:r>
            <a:endParaRPr lang="cs-CZ" altLang="cs-CZ" sz="2400" dirty="0"/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EV – udržení střevní bariéry a výživa střeva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>
                <a:solidFill>
                  <a:srgbClr val="009999"/>
                </a:solidFill>
              </a:rPr>
              <a:t>Postupné zvyšování podílu EV na úkor PV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372209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9620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Indikace EV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702784"/>
            <a:ext cx="9278797" cy="5472267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poruchy </a:t>
            </a:r>
            <a:r>
              <a:rPr lang="cs-CZ" altLang="cs-CZ" sz="2800" dirty="0" smtClean="0"/>
              <a:t>polykání např. při neurologických on.</a:t>
            </a:r>
            <a:endParaRPr lang="cs-CZ" altLang="cs-CZ" sz="2800" dirty="0"/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proteinová a protein-kalorická malnutrice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stenózy </a:t>
            </a:r>
            <a:r>
              <a:rPr lang="cs-CZ" altLang="cs-CZ" sz="2800" dirty="0" err="1"/>
              <a:t>orofaryngu</a:t>
            </a:r>
            <a:r>
              <a:rPr lang="cs-CZ" altLang="cs-CZ" sz="2800" dirty="0"/>
              <a:t>, jícnu, kardie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úrazy </a:t>
            </a:r>
            <a:r>
              <a:rPr lang="cs-CZ" altLang="cs-CZ" sz="2800" dirty="0" err="1"/>
              <a:t>orofaciální</a:t>
            </a:r>
            <a:r>
              <a:rPr lang="cs-CZ" altLang="cs-CZ" sz="2800" dirty="0"/>
              <a:t> oblasti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syndrom krátkého střeva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sepse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časná pooperační nutriční podpora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malnutriční stavy v geriatrii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transplantace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chronické kachektizující infekce, HIV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dyspeptický syndrom a anorexie při </a:t>
            </a:r>
            <a:r>
              <a:rPr lang="cs-CZ" altLang="cs-CZ" sz="2800" dirty="0" smtClean="0"/>
              <a:t>chemoterapii,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nespecifická </a:t>
            </a:r>
            <a:r>
              <a:rPr lang="cs-CZ" altLang="cs-CZ" sz="2800" dirty="0"/>
              <a:t>zánětlivá střevní onemocnění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poruchy příjmu potravy z psychiatrických důvodů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932000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47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Kontraindikace EV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4154984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accent2"/>
                </a:solidFill>
              </a:rPr>
              <a:t>Absolutní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Mechanická obstrukce GIT distálně od žaludku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Poruchy </a:t>
            </a:r>
            <a:r>
              <a:rPr lang="cs-CZ" altLang="cs-CZ" sz="2800" dirty="0"/>
              <a:t>střevní pasáže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NPB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Akutní </a:t>
            </a:r>
            <a:r>
              <a:rPr lang="cs-CZ" altLang="cs-CZ" sz="2800" dirty="0"/>
              <a:t>krvácení do GIT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Terminální stadium on.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accent2"/>
                </a:solidFill>
              </a:rPr>
              <a:t>Relativní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Těžké průjmy a zvracení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086736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9620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Komplikace enterální výživy</a:t>
            </a:r>
            <a:endParaRPr lang="cs-CZ" sz="4000" dirty="0"/>
          </a:p>
        </p:txBody>
      </p:sp>
      <p:graphicFrame>
        <p:nvGraphicFramePr>
          <p:cNvPr id="4" name="Group 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5319676"/>
              </p:ext>
            </p:extLst>
          </p:nvPr>
        </p:nvGraphicFramePr>
        <p:xfrm>
          <a:off x="1231900" y="2028825"/>
          <a:ext cx="8064500" cy="4281487"/>
        </p:xfrm>
        <a:graphic>
          <a:graphicData uri="http://schemas.openxmlformats.org/drawingml/2006/table">
            <a:tbl>
              <a:tblPr/>
              <a:tblGrid>
                <a:gridCol w="2479675"/>
                <a:gridCol w="2608262"/>
                <a:gridCol w="2976563"/>
              </a:tblGrid>
              <a:tr h="83185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82A0B9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8D7E5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G</a:t>
                      </a: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Century Schoolbook" pitchFamily="18" charset="0"/>
                        </a:rPr>
                        <a:t>astrointestinální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alt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82A0B9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8D7E5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M</a:t>
                      </a:r>
                      <a:r>
                        <a:rPr kumimoji="0" lang="cs-CZ" alt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Century Schoolbook" pitchFamily="18" charset="0"/>
                        </a:rPr>
                        <a:t>echanické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82A0B9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8D7E5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Century Schoolbook" pitchFamily="18" charset="0"/>
                        </a:rPr>
                        <a:t>Metabolické a infekční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3449637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82A0B9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8D7E5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Průjem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Nauzea a zvracení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Bolesti břicha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Nadýmání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Gastroezofageální</a:t>
                      </a: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reflux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Malabsorpce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Krvácení do GIT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Ileozní</a:t>
                      </a: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stav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82A0B9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8D7E5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Zánět v místě  průběhu sondy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Aspirace do plic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Eroze v jícnu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Malpozice sondy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Obstrukce sondy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Perforace sondy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alt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82A0B9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C8D7E5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C0B1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Porucha metabolismu Ca</a:t>
                      </a:r>
                      <a:r>
                        <a:rPr kumimoji="0" lang="cs-CZ" altLang="cs-CZ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2+</a:t>
                      </a: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, Mg</a:t>
                      </a:r>
                      <a:r>
                        <a:rPr kumimoji="0" lang="cs-CZ" altLang="cs-CZ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2+</a:t>
                      </a: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, fosforu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Poruchy vodního a 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minerálového</a:t>
                      </a: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hospodářství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Hyperglykemie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Hypoglykemie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Schoolbook" pitchFamily="18" charset="0"/>
                        </a:rPr>
                        <a:t> Mikrobiální kontaminace,  kolonizace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Char char="§"/>
                        <a:tabLst/>
                      </a:pP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5208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err="1"/>
              <a:t>Nazogastrická</a:t>
            </a:r>
            <a:r>
              <a:rPr lang="cs-CZ" altLang="cs-CZ" sz="4000" dirty="0"/>
              <a:t> sonda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00225"/>
            <a:ext cx="9278797" cy="5207579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cs typeface="Arial" charset="0"/>
              </a:rPr>
              <a:t>Nejčastěji používaná sonda k EV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cs typeface="Arial" charset="0"/>
              </a:rPr>
              <a:t>3 velikosti </a:t>
            </a:r>
          </a:p>
          <a:p>
            <a:pPr marL="5715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cs typeface="Arial" charset="0"/>
              </a:rPr>
              <a:t>č. 20 – největší – </a:t>
            </a:r>
            <a:r>
              <a:rPr lang="cs-CZ" altLang="cs-CZ" sz="2400" dirty="0">
                <a:solidFill>
                  <a:srgbClr val="FFFF00"/>
                </a:solidFill>
                <a:cs typeface="Arial" charset="0"/>
              </a:rPr>
              <a:t>ŽLUTÉ</a:t>
            </a:r>
            <a:r>
              <a:rPr lang="cs-CZ" altLang="cs-CZ" sz="2400" dirty="0">
                <a:cs typeface="Arial" charset="0"/>
              </a:rPr>
              <a:t> zakončení</a:t>
            </a:r>
          </a:p>
          <a:p>
            <a:pPr marL="5715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cs typeface="Arial" charset="0"/>
              </a:rPr>
              <a:t>č. 18 – prostřední  – </a:t>
            </a:r>
            <a:r>
              <a:rPr lang="cs-CZ" altLang="cs-CZ" sz="2400" dirty="0">
                <a:solidFill>
                  <a:srgbClr val="FF0000"/>
                </a:solidFill>
                <a:cs typeface="Arial" charset="0"/>
              </a:rPr>
              <a:t>ČERVENÉ</a:t>
            </a:r>
            <a:r>
              <a:rPr lang="cs-CZ" altLang="cs-CZ" sz="2400" dirty="0">
                <a:cs typeface="Arial" charset="0"/>
              </a:rPr>
              <a:t> zakončení</a:t>
            </a:r>
          </a:p>
          <a:p>
            <a:pPr marL="5715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cs typeface="Arial" charset="0"/>
              </a:rPr>
              <a:t>č. 16 – nejmenší – </a:t>
            </a:r>
            <a:r>
              <a:rPr lang="cs-CZ" altLang="cs-CZ" sz="2400" dirty="0">
                <a:solidFill>
                  <a:srgbClr val="FFC000"/>
                </a:solidFill>
                <a:cs typeface="Arial" charset="0"/>
              </a:rPr>
              <a:t>ORANŽOVÉ</a:t>
            </a:r>
            <a:r>
              <a:rPr lang="cs-CZ" altLang="cs-CZ" sz="2400" dirty="0">
                <a:cs typeface="Arial" charset="0"/>
              </a:rPr>
              <a:t> zakončení</a:t>
            </a:r>
          </a:p>
          <a:p>
            <a:pPr marL="5715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cs-CZ" altLang="cs-CZ" sz="2400" dirty="0">
              <a:cs typeface="Arial" charset="0"/>
            </a:endParaRP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cs typeface="Arial" charset="0"/>
              </a:rPr>
              <a:t>Všechny sondy jsou 75-120 cm dlouhé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cs typeface="Arial" charset="0"/>
              </a:rPr>
              <a:t>Zavádět NGS z mrazničky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 err="1">
                <a:cs typeface="Arial" charset="0"/>
              </a:rPr>
              <a:t>Fowlerova</a:t>
            </a:r>
            <a:r>
              <a:rPr lang="cs-CZ" altLang="cs-CZ" sz="2400" dirty="0">
                <a:cs typeface="Arial" charset="0"/>
              </a:rPr>
              <a:t> poloha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solidFill>
                  <a:schemeClr val="accent2"/>
                </a:solidFill>
                <a:cs typeface="Arial" charset="0"/>
              </a:rPr>
              <a:t>Určení délky zavedení NGS</a:t>
            </a:r>
            <a:endParaRPr lang="cs-CZ" altLang="cs-CZ" sz="2400" dirty="0">
              <a:cs typeface="Arial" charset="0"/>
            </a:endParaRPr>
          </a:p>
          <a:p>
            <a:pPr marL="5715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cs typeface="Arial" charset="0"/>
              </a:rPr>
              <a:t>vzdálenost od špičky nosu k ušnímu lalůčku a ke konci sterna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 smtClean="0">
                <a:solidFill>
                  <a:srgbClr val="009999"/>
                </a:solidFill>
                <a:cs typeface="Arial" charset="0"/>
              </a:rPr>
              <a:t>Po </a:t>
            </a:r>
            <a:r>
              <a:rPr lang="cs-CZ" altLang="cs-CZ" sz="2400" dirty="0">
                <a:solidFill>
                  <a:srgbClr val="009999"/>
                </a:solidFill>
                <a:cs typeface="Arial" charset="0"/>
              </a:rPr>
              <a:t>zavedení NGS je nutné zkontrolovat polohu sondy</a:t>
            </a:r>
          </a:p>
          <a:p>
            <a:pPr marL="5715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cs typeface="Arial" charset="0"/>
              </a:rPr>
              <a:t>pomocí RTG</a:t>
            </a:r>
          </a:p>
          <a:p>
            <a:pPr marL="5715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cs typeface="Arial" charset="0"/>
              </a:rPr>
              <a:t>aspirace žalud. obsahu → </a:t>
            </a:r>
            <a:r>
              <a:rPr lang="cs-CZ" altLang="cs-CZ" sz="2400" dirty="0" err="1">
                <a:cs typeface="Arial" charset="0"/>
              </a:rPr>
              <a:t>měřění</a:t>
            </a:r>
            <a:r>
              <a:rPr lang="cs-CZ" altLang="cs-CZ" sz="2400" dirty="0">
                <a:cs typeface="Arial" charset="0"/>
              </a:rPr>
              <a:t> pH</a:t>
            </a:r>
          </a:p>
          <a:p>
            <a:pPr marL="5715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solidFill>
                  <a:srgbClr val="CC0000"/>
                </a:solidFill>
                <a:cs typeface="Arial" charset="0"/>
              </a:rPr>
              <a:t>poslechová kontrola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523281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Pomůcky k zavedení NGS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4431983"/>
          </a:xfrm>
        </p:spPr>
        <p:txBody>
          <a:bodyPr/>
          <a:lstStyle/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charset="0"/>
              </a:rPr>
              <a:t>NGS vhodné velikosti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charset="0"/>
              </a:rPr>
              <a:t>rukavice, zástěra, ev. ústenka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cs typeface="Arial" charset="0"/>
              </a:rPr>
              <a:t>emitka</a:t>
            </a:r>
            <a:r>
              <a:rPr lang="cs-CZ" altLang="cs-CZ" sz="2800" dirty="0">
                <a:cs typeface="Arial" charset="0"/>
              </a:rPr>
              <a:t>, buničina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cs typeface="Arial" charset="0"/>
              </a:rPr>
              <a:t>mesocain</a:t>
            </a:r>
            <a:r>
              <a:rPr lang="cs-CZ" altLang="cs-CZ" sz="2800" dirty="0">
                <a:cs typeface="Arial" charset="0"/>
              </a:rPr>
              <a:t> gel, </a:t>
            </a:r>
            <a:r>
              <a:rPr lang="cs-CZ" altLang="cs-CZ" sz="2800" dirty="0" err="1">
                <a:cs typeface="Arial" charset="0"/>
              </a:rPr>
              <a:t>Xylocain</a:t>
            </a:r>
            <a:r>
              <a:rPr lang="cs-CZ" altLang="cs-CZ" sz="2800" dirty="0">
                <a:cs typeface="Arial" charset="0"/>
              </a:rPr>
              <a:t> sprej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charset="0"/>
              </a:rPr>
              <a:t>čaj na proplach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charset="0"/>
              </a:rPr>
              <a:t>náplast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charset="0"/>
              </a:rPr>
              <a:t>indikátor pH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cs typeface="Arial" charset="0"/>
              </a:rPr>
              <a:t>Janettova</a:t>
            </a:r>
            <a:r>
              <a:rPr lang="cs-CZ" altLang="cs-CZ" sz="2800" dirty="0">
                <a:cs typeface="Arial" charset="0"/>
              </a:rPr>
              <a:t> stříkačka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charset="0"/>
              </a:rPr>
              <a:t>fonendoskop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charset="0"/>
              </a:rPr>
              <a:t>(</a:t>
            </a:r>
            <a:r>
              <a:rPr lang="cs-CZ" altLang="cs-CZ" sz="2800" dirty="0" err="1">
                <a:cs typeface="Arial" charset="0"/>
              </a:rPr>
              <a:t>Magillovy</a:t>
            </a:r>
            <a:r>
              <a:rPr lang="cs-CZ" altLang="cs-CZ" sz="2800" dirty="0">
                <a:cs typeface="Arial" charset="0"/>
              </a:rPr>
              <a:t> kleště)</a:t>
            </a:r>
          </a:p>
          <a:p>
            <a:pPr eaLnBrk="1" hangingPunct="1"/>
            <a:endParaRPr lang="cs-CZ" alt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98301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2214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err="1"/>
              <a:t>Nazogastrická</a:t>
            </a:r>
            <a:r>
              <a:rPr lang="cs-CZ" altLang="cs-CZ" sz="4000" dirty="0"/>
              <a:t> sonda (NGS)</a:t>
            </a:r>
            <a:endParaRPr lang="cs-CZ" sz="4000" dirty="0"/>
          </a:p>
        </p:txBody>
      </p:sp>
      <p:pic>
        <p:nvPicPr>
          <p:cNvPr id="4" name="Zástupný symbol pro obsah 4"/>
          <p:cNvPicPr>
            <a:picLocks noGrp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1500" y="1876425"/>
            <a:ext cx="7467600" cy="4156075"/>
          </a:xfrm>
          <a:noFill/>
        </p:spPr>
      </p:pic>
    </p:spTree>
    <p:extLst>
      <p:ext uri="{BB962C8B-B14F-4D97-AF65-F5344CB8AC3E}">
        <p14:creationId xmlns:p14="http://schemas.microsoft.com/office/powerpoint/2010/main" val="17837529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3657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err="1"/>
              <a:t>Nazojejunální</a:t>
            </a:r>
            <a:r>
              <a:rPr lang="cs-CZ" altLang="cs-CZ" sz="4000" dirty="0"/>
              <a:t> </a:t>
            </a:r>
            <a:r>
              <a:rPr lang="cs-CZ" altLang="cs-CZ" sz="4000" dirty="0" smtClean="0"/>
              <a:t>sonda (NJS)</a:t>
            </a:r>
            <a:endParaRPr lang="cs-CZ" sz="4000" dirty="0"/>
          </a:p>
        </p:txBody>
      </p:sp>
      <p:pic>
        <p:nvPicPr>
          <p:cNvPr id="4" name="Picture 2" descr="C:\Users\mravenecek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100" y="2028825"/>
            <a:ext cx="5903913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337300" y="64103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34503076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err="1"/>
              <a:t>Nazojejunální</a:t>
            </a:r>
            <a:r>
              <a:rPr lang="cs-CZ" altLang="cs-CZ" sz="4000" dirty="0"/>
              <a:t> sonda (NJS)</a:t>
            </a:r>
            <a:endParaRPr lang="cs-CZ" sz="4000" dirty="0"/>
          </a:p>
        </p:txBody>
      </p:sp>
      <p:pic>
        <p:nvPicPr>
          <p:cNvPr id="4" name="Zástupný symbol pro obsah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8083" y="1952625"/>
            <a:ext cx="7467600" cy="41322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96107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Aplikace EV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4154984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folHlink"/>
                </a:solidFill>
              </a:rPr>
              <a:t>Bolusová aplikace</a:t>
            </a:r>
            <a:r>
              <a:rPr lang="cs-CZ" altLang="cs-CZ" sz="2800" b="1" dirty="0"/>
              <a:t>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při podávání EV do žaludku - po odsátí rezidua                             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bolusy od 50 do 300 ml po 3 hodinách </a:t>
            </a:r>
            <a:r>
              <a:rPr lang="cs-CZ" altLang="cs-CZ" sz="2800" dirty="0" err="1"/>
              <a:t>Janettovou</a:t>
            </a:r>
            <a:r>
              <a:rPr lang="cs-CZ" altLang="cs-CZ" sz="2800" dirty="0"/>
              <a:t> stříkačkou, event. noční pauza</a:t>
            </a:r>
          </a:p>
          <a:p>
            <a:pPr eaLnBrk="1" hangingPunct="1">
              <a:buFontTx/>
              <a:buChar char="-"/>
            </a:pPr>
            <a:endParaRPr lang="cs-CZ" altLang="cs-CZ" sz="2800" dirty="0"/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accent2"/>
                </a:solidFill>
              </a:rPr>
              <a:t>Kontinuální aplikace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gravitačně </a:t>
            </a:r>
            <a:r>
              <a:rPr lang="cs-CZ" altLang="cs-CZ" sz="2800" dirty="0"/>
              <a:t>vs. enterální pumpou                     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vždy do jejuna (10-150 ml/hod)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CC0000"/>
                </a:solidFill>
              </a:rPr>
              <a:t>s </a:t>
            </a:r>
            <a:r>
              <a:rPr lang="cs-CZ" altLang="cs-CZ" sz="2800" dirty="0">
                <a:solidFill>
                  <a:srgbClr val="CC0000"/>
                </a:solidFill>
              </a:rPr>
              <a:t>či bez noční pauzy</a:t>
            </a:r>
            <a:endParaRPr lang="cs-CZ" altLang="cs-CZ" sz="2800" b="1" dirty="0">
              <a:solidFill>
                <a:srgbClr val="CC000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081347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Přípravky EV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724025"/>
            <a:ext cx="9278797" cy="5299912"/>
          </a:xfrm>
        </p:spPr>
        <p:txBody>
          <a:bodyPr/>
          <a:lstStyle/>
          <a:p>
            <a:pPr marL="285750" indent="-285750" algn="just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>
                <a:solidFill>
                  <a:schemeClr val="accent2"/>
                </a:solidFill>
                <a:latin typeface="+mj-lt"/>
              </a:rPr>
              <a:t>Polymerní EV</a:t>
            </a:r>
            <a:r>
              <a:rPr lang="cs-CZ" altLang="cs-CZ" sz="2400" dirty="0">
                <a:latin typeface="+mj-lt"/>
              </a:rPr>
              <a:t>  </a:t>
            </a:r>
          </a:p>
          <a:p>
            <a:pPr marL="285750" indent="-285750" algn="just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intaktní bílkovina (rostlinná, živočišná) + oligosacharidy + škrob + rostlinný olej (kokosový) + minerály + vitaminy + stopové prvky</a:t>
            </a:r>
          </a:p>
          <a:p>
            <a:pPr marL="285750" indent="-285750" algn="just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indikována u většiny pacientů v intenzivní péči</a:t>
            </a:r>
          </a:p>
          <a:p>
            <a:pPr marL="285750"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energeticky  1 ml/1kcal</a:t>
            </a:r>
          </a:p>
          <a:p>
            <a:pPr marL="285750"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 err="1">
                <a:latin typeface="+mj-lt"/>
              </a:rPr>
              <a:t>Př</a:t>
            </a:r>
            <a:r>
              <a:rPr lang="cs-CZ" altLang="cs-CZ" sz="2400" dirty="0">
                <a:latin typeface="+mj-lt"/>
              </a:rPr>
              <a:t>: </a:t>
            </a:r>
            <a:r>
              <a:rPr lang="cs-CZ" altLang="cs-CZ" sz="2400" dirty="0" err="1">
                <a:latin typeface="+mj-lt"/>
              </a:rPr>
              <a:t>Nutrison</a:t>
            </a:r>
            <a:r>
              <a:rPr lang="cs-CZ" altLang="cs-CZ" sz="2400" dirty="0">
                <a:latin typeface="+mj-lt"/>
              </a:rPr>
              <a:t> standart, </a:t>
            </a:r>
            <a:r>
              <a:rPr lang="cs-CZ" altLang="cs-CZ" sz="2400" dirty="0" err="1">
                <a:latin typeface="+mj-lt"/>
              </a:rPr>
              <a:t>Fresubin</a:t>
            </a:r>
            <a:r>
              <a:rPr lang="cs-CZ" altLang="cs-CZ" sz="2400" dirty="0">
                <a:latin typeface="+mj-lt"/>
              </a:rPr>
              <a:t> </a:t>
            </a:r>
            <a:r>
              <a:rPr lang="cs-CZ" altLang="cs-CZ" sz="2400" dirty="0" err="1">
                <a:latin typeface="+mj-lt"/>
              </a:rPr>
              <a:t>energy</a:t>
            </a:r>
            <a:r>
              <a:rPr lang="cs-CZ" altLang="cs-CZ" sz="2400" dirty="0">
                <a:latin typeface="+mj-lt"/>
              </a:rPr>
              <a:t>, </a:t>
            </a:r>
            <a:r>
              <a:rPr lang="cs-CZ" altLang="cs-CZ" sz="2400" dirty="0" err="1">
                <a:latin typeface="+mj-lt"/>
              </a:rPr>
              <a:t>Nutrison</a:t>
            </a:r>
            <a:r>
              <a:rPr lang="cs-CZ" altLang="cs-CZ" sz="2400" dirty="0">
                <a:latin typeface="+mj-lt"/>
              </a:rPr>
              <a:t> </a:t>
            </a:r>
            <a:r>
              <a:rPr lang="cs-CZ" altLang="cs-CZ" sz="2400" dirty="0" err="1">
                <a:latin typeface="+mj-lt"/>
              </a:rPr>
              <a:t>multifibre</a:t>
            </a:r>
            <a:endParaRPr lang="cs-CZ" altLang="cs-CZ" sz="2400" dirty="0">
              <a:latin typeface="+mj-lt"/>
            </a:endParaRPr>
          </a:p>
          <a:p>
            <a:pPr marL="285750"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400" dirty="0">
              <a:latin typeface="+mj-lt"/>
            </a:endParaRPr>
          </a:p>
          <a:p>
            <a:pPr marL="285750" indent="-285750" algn="just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>
                <a:solidFill>
                  <a:schemeClr val="folHlink"/>
                </a:solidFill>
                <a:latin typeface="+mj-lt"/>
              </a:rPr>
              <a:t>Oligomerní EV </a:t>
            </a:r>
          </a:p>
          <a:p>
            <a:pPr marL="285750"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vyžadují jen minimální trávení – snadná absorpce (bezezbytkové, </a:t>
            </a:r>
            <a:r>
              <a:rPr lang="cs-CZ" altLang="cs-CZ" sz="2400" dirty="0" err="1">
                <a:latin typeface="+mj-lt"/>
              </a:rPr>
              <a:t>bezlaktózové</a:t>
            </a:r>
            <a:r>
              <a:rPr lang="cs-CZ" altLang="cs-CZ" sz="2400" dirty="0">
                <a:latin typeface="+mj-lt"/>
              </a:rPr>
              <a:t> a bezlepkové)</a:t>
            </a:r>
          </a:p>
          <a:p>
            <a:pPr marL="285750" indent="-285750" algn="just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i u nefunkčního GIT (jsou již </a:t>
            </a:r>
            <a:r>
              <a:rPr lang="cs-CZ" altLang="cs-CZ" sz="2400" dirty="0" err="1">
                <a:latin typeface="+mj-lt"/>
              </a:rPr>
              <a:t>naštěpené</a:t>
            </a:r>
            <a:r>
              <a:rPr lang="cs-CZ" altLang="cs-CZ" sz="2400" dirty="0">
                <a:latin typeface="+mj-lt"/>
              </a:rPr>
              <a:t> → nepotřebují enzymy z GIT)</a:t>
            </a:r>
          </a:p>
          <a:p>
            <a:pPr marL="285750" indent="-285750" algn="just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 err="1" smtClean="0">
                <a:latin typeface="+mj-lt"/>
              </a:rPr>
              <a:t>Př</a:t>
            </a:r>
            <a:r>
              <a:rPr lang="cs-CZ" altLang="cs-CZ" sz="2400" dirty="0">
                <a:latin typeface="+mj-lt"/>
              </a:rPr>
              <a:t>: </a:t>
            </a:r>
            <a:r>
              <a:rPr lang="cs-CZ" altLang="cs-CZ" sz="2400" dirty="0" err="1">
                <a:latin typeface="+mj-lt"/>
              </a:rPr>
              <a:t>Novasource</a:t>
            </a:r>
            <a:r>
              <a:rPr lang="cs-CZ" altLang="cs-CZ" sz="2400" dirty="0">
                <a:latin typeface="+mj-lt"/>
              </a:rPr>
              <a:t> start, </a:t>
            </a:r>
            <a:r>
              <a:rPr lang="cs-CZ" altLang="cs-CZ" sz="2400" dirty="0" err="1">
                <a:latin typeface="+mj-lt"/>
              </a:rPr>
              <a:t>Intestamin</a:t>
            </a:r>
            <a:r>
              <a:rPr lang="cs-CZ" altLang="cs-CZ" sz="2400" dirty="0">
                <a:latin typeface="+mj-lt"/>
              </a:rPr>
              <a:t>, </a:t>
            </a:r>
            <a:r>
              <a:rPr lang="cs-CZ" altLang="cs-CZ" sz="2400" dirty="0" err="1">
                <a:latin typeface="+mj-lt"/>
              </a:rPr>
              <a:t>Peptisorb</a:t>
            </a:r>
            <a:endParaRPr lang="cs-CZ" altLang="cs-CZ" sz="2400" dirty="0">
              <a:latin typeface="+mj-lt"/>
            </a:endParaRPr>
          </a:p>
          <a:p>
            <a:pPr marL="285750" indent="-285750" algn="just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400" dirty="0">
              <a:solidFill>
                <a:schemeClr val="folHlink"/>
              </a:solidFill>
              <a:latin typeface="+mj-lt"/>
            </a:endParaRPr>
          </a:p>
          <a:p>
            <a:pPr marL="342900" indent="-342900" algn="just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>
                <a:solidFill>
                  <a:srgbClr val="009999"/>
                </a:solidFill>
                <a:latin typeface="+mj-lt"/>
              </a:rPr>
              <a:t>Orgánově specifické formule EV </a:t>
            </a:r>
          </a:p>
          <a:p>
            <a:pPr marL="285750" indent="-285750" algn="just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stresové, </a:t>
            </a:r>
            <a:r>
              <a:rPr lang="cs-CZ" altLang="cs-CZ" sz="2400" dirty="0" err="1">
                <a:latin typeface="+mj-lt"/>
              </a:rPr>
              <a:t>imunomodulační</a:t>
            </a:r>
            <a:r>
              <a:rPr lang="cs-CZ" altLang="cs-CZ" sz="2400" dirty="0">
                <a:latin typeface="+mj-lt"/>
              </a:rPr>
              <a:t>, jaterní formule, renální, plicní, s obsahem vlákniny </a:t>
            </a:r>
          </a:p>
          <a:p>
            <a:pPr marL="285750" indent="-285750" algn="just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 err="1">
                <a:latin typeface="+mj-lt"/>
              </a:rPr>
              <a:t>Př</a:t>
            </a:r>
            <a:r>
              <a:rPr lang="cs-CZ" altLang="cs-CZ" sz="2400" dirty="0">
                <a:latin typeface="+mj-lt"/>
              </a:rPr>
              <a:t>: </a:t>
            </a:r>
            <a:r>
              <a:rPr lang="cs-CZ" altLang="cs-CZ" sz="2400" dirty="0" err="1">
                <a:latin typeface="+mj-lt"/>
              </a:rPr>
              <a:t>Diason</a:t>
            </a:r>
            <a:r>
              <a:rPr lang="cs-CZ" altLang="cs-CZ" sz="2400" dirty="0">
                <a:latin typeface="+mj-lt"/>
              </a:rPr>
              <a:t>, </a:t>
            </a:r>
            <a:r>
              <a:rPr lang="cs-CZ" altLang="cs-CZ" sz="2400" dirty="0" err="1">
                <a:latin typeface="+mj-lt"/>
              </a:rPr>
              <a:t>Diben</a:t>
            </a:r>
            <a:r>
              <a:rPr lang="cs-CZ" altLang="cs-CZ" sz="2400" dirty="0">
                <a:latin typeface="+mj-lt"/>
              </a:rPr>
              <a:t>, </a:t>
            </a:r>
            <a:r>
              <a:rPr lang="cs-CZ" altLang="cs-CZ" sz="2400" dirty="0" err="1">
                <a:latin typeface="+mj-lt"/>
              </a:rPr>
              <a:t>Fresubin</a:t>
            </a:r>
            <a:r>
              <a:rPr lang="cs-CZ" altLang="cs-CZ" sz="2400" dirty="0">
                <a:latin typeface="+mj-lt"/>
              </a:rPr>
              <a:t> </a:t>
            </a:r>
            <a:r>
              <a:rPr lang="cs-CZ" altLang="cs-CZ" sz="2400" dirty="0" err="1">
                <a:latin typeface="+mj-lt"/>
              </a:rPr>
              <a:t>Hepa</a:t>
            </a:r>
            <a:r>
              <a:rPr lang="cs-CZ" altLang="cs-CZ" sz="2400" dirty="0">
                <a:latin typeface="+mj-lt"/>
              </a:rPr>
              <a:t>, </a:t>
            </a:r>
            <a:r>
              <a:rPr lang="cs-CZ" altLang="cs-CZ" sz="2400" dirty="0" err="1">
                <a:latin typeface="+mj-lt"/>
              </a:rPr>
              <a:t>Oxepa</a:t>
            </a:r>
            <a:r>
              <a:rPr lang="cs-CZ" altLang="cs-CZ" sz="2400" dirty="0">
                <a:latin typeface="+mj-lt"/>
              </a:rPr>
              <a:t>, </a:t>
            </a:r>
            <a:r>
              <a:rPr lang="cs-CZ" altLang="cs-CZ" sz="2400" dirty="0" err="1">
                <a:latin typeface="+mj-lt"/>
              </a:rPr>
              <a:t>Pulmocare</a:t>
            </a:r>
            <a:endParaRPr lang="cs-CZ" altLang="cs-CZ" sz="2400" dirty="0">
              <a:latin typeface="+mj-lt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191743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6578" y="11906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/>
              <a:t>Přípravky EV</a:t>
            </a:r>
            <a:endParaRPr lang="cs-CZ" sz="4000" dirty="0"/>
          </a:p>
        </p:txBody>
      </p:sp>
      <p:pic>
        <p:nvPicPr>
          <p:cNvPr id="4" name="Picture 6" descr="Fotografie01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988" y="2106594"/>
            <a:ext cx="3276600" cy="4175125"/>
          </a:xfrm>
          <a:prstGeom prst="rect">
            <a:avLst/>
          </a:prstGeom>
          <a:noFill/>
        </p:spPr>
      </p:pic>
      <p:pic>
        <p:nvPicPr>
          <p:cNvPr id="5" name="Picture 5" descr="Fotografie01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2115072"/>
            <a:ext cx="2857500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Fotografie016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900" y="2115072"/>
            <a:ext cx="3419475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078407" y="6339418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15677756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err="1"/>
              <a:t>Sipping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724025"/>
            <a:ext cx="9278797" cy="5318379"/>
          </a:xfrm>
        </p:spPr>
        <p:txBody>
          <a:bodyPr/>
          <a:lstStyle/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Doplňková forma výživy, nejčastěji jako přídavek ke standardně podávané dietě 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Stimuluje sekreci slin a představuje prevenci hnisavého zánětu slinných žláz 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Přípravky různé chuti, obsahující jednotlivé živiny či všechny složky výživy T, C, B, minerály, stopové prvky a vitaminy, ↑ vlákniny) 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Důležité je podávání jednotlivých porcí 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mimo </a:t>
            </a:r>
            <a:r>
              <a:rPr lang="cs-CZ" altLang="cs-CZ" sz="2800" dirty="0"/>
              <a:t>hlavní jídla tak, aby </a:t>
            </a:r>
            <a:r>
              <a:rPr lang="cs-CZ" altLang="cs-CZ" sz="2800" dirty="0" err="1"/>
              <a:t>sipping</a:t>
            </a:r>
            <a:r>
              <a:rPr lang="cs-CZ" altLang="cs-CZ" sz="2800" dirty="0"/>
              <a:t> </a:t>
            </a:r>
            <a:r>
              <a:rPr lang="cs-CZ" altLang="cs-CZ" sz="2800" dirty="0" smtClean="0"/>
              <a:t>                           nesnižoval </a:t>
            </a:r>
            <a:r>
              <a:rPr lang="cs-CZ" altLang="cs-CZ" sz="2800" dirty="0"/>
              <a:t>příjem přirozené stravy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→ </a:t>
            </a:r>
            <a:r>
              <a:rPr lang="cs-CZ" altLang="cs-CZ" sz="2800" dirty="0"/>
              <a:t>vhodné podání ve </a:t>
            </a:r>
            <a:r>
              <a:rPr lang="cs-CZ" altLang="cs-CZ" sz="2800" dirty="0" smtClean="0"/>
              <a:t>večerních hodinách                      (</a:t>
            </a:r>
            <a:r>
              <a:rPr lang="cs-CZ" altLang="cs-CZ" sz="2800" dirty="0"/>
              <a:t>například 2 hod po večeři) </a:t>
            </a:r>
          </a:p>
          <a:p>
            <a:pPr marL="285750" indent="-285750" algn="just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rgbClr val="009999"/>
                </a:solidFill>
              </a:rPr>
              <a:t>Př</a:t>
            </a:r>
            <a:r>
              <a:rPr lang="cs-CZ" altLang="cs-CZ" sz="2800" dirty="0">
                <a:solidFill>
                  <a:srgbClr val="009999"/>
                </a:solidFill>
              </a:rPr>
              <a:t>: </a:t>
            </a:r>
            <a:r>
              <a:rPr lang="cs-CZ" altLang="cs-CZ" sz="2800" dirty="0" err="1">
                <a:solidFill>
                  <a:srgbClr val="009999"/>
                </a:solidFill>
              </a:rPr>
              <a:t>Nutridrink</a:t>
            </a:r>
            <a:r>
              <a:rPr lang="cs-CZ" altLang="cs-CZ" sz="2800" dirty="0">
                <a:solidFill>
                  <a:srgbClr val="009999"/>
                </a:solidFill>
              </a:rPr>
              <a:t>, </a:t>
            </a:r>
            <a:r>
              <a:rPr lang="cs-CZ" altLang="cs-CZ" sz="2800" dirty="0" err="1">
                <a:solidFill>
                  <a:srgbClr val="009999"/>
                </a:solidFill>
              </a:rPr>
              <a:t>Fresubin</a:t>
            </a:r>
            <a:endParaRPr lang="cs-CZ" altLang="cs-CZ" sz="2800" dirty="0">
              <a:solidFill>
                <a:srgbClr val="009999"/>
              </a:solidFill>
            </a:endParaRPr>
          </a:p>
          <a:p>
            <a:endParaRPr lang="cs-CZ" dirty="0"/>
          </a:p>
        </p:txBody>
      </p:sp>
      <p:pic>
        <p:nvPicPr>
          <p:cNvPr id="4" name="Picture 4" descr="Fotografie017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900" y="4162425"/>
            <a:ext cx="2227978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965700" y="6377443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30640828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469900" y="8858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+mj-lt"/>
                <a:cs typeface="Arial" charset="0"/>
              </a:rPr>
              <a:t>Použité zdroje</a:t>
            </a:r>
            <a:endParaRPr lang="cs-CZ" altLang="cs-CZ" sz="4000" dirty="0">
              <a:latin typeface="+mj-lt"/>
              <a:cs typeface="Arial" charset="0"/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800225"/>
            <a:ext cx="9624060" cy="484509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BARTŮNĚK, P. a kol. </a:t>
            </a:r>
            <a:r>
              <a:rPr lang="cs-CZ" sz="2800" i="1" dirty="0"/>
              <a:t>Vybrané kapitoly z intenzivní péče</a:t>
            </a:r>
            <a:r>
              <a:rPr lang="cs-CZ" sz="2800" dirty="0"/>
              <a:t>. 1. vyd. Praha: </a:t>
            </a:r>
            <a:r>
              <a:rPr lang="cs-CZ" sz="2800" dirty="0" err="1"/>
              <a:t>Grada</a:t>
            </a:r>
            <a:r>
              <a:rPr lang="cs-CZ" sz="2800" dirty="0"/>
              <a:t>, 2016. ISBN </a:t>
            </a:r>
            <a:r>
              <a:rPr lang="cs-CZ" sz="2800" dirty="0" smtClean="0"/>
              <a:t>978-80-247-4343-1</a:t>
            </a:r>
            <a:r>
              <a:rPr lang="cs-CZ" sz="28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cap="all" dirty="0"/>
              <a:t>Kapounová</a:t>
            </a:r>
            <a:r>
              <a:rPr lang="cs-CZ" sz="2800" dirty="0"/>
              <a:t>, G. </a:t>
            </a:r>
            <a:r>
              <a:rPr lang="cs-CZ" sz="2800" i="1" dirty="0"/>
              <a:t>Ošetřovatelství v intenzivní péči</a:t>
            </a:r>
            <a:r>
              <a:rPr lang="cs-CZ" sz="2800" dirty="0"/>
              <a:t>. 2. vyd. Praha: </a:t>
            </a:r>
            <a:r>
              <a:rPr lang="cs-CZ" sz="2800" dirty="0" err="1"/>
              <a:t>Grada</a:t>
            </a:r>
            <a:r>
              <a:rPr lang="cs-CZ" sz="2800" dirty="0"/>
              <a:t>, 2020. ISBN 978-80-271-0130-6. </a:t>
            </a: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SCHUCK, O. </a:t>
            </a:r>
            <a:r>
              <a:rPr lang="cs-CZ" sz="2800" i="1" dirty="0"/>
              <a:t>Poruchy metabolizmu vody a elektrolytů</a:t>
            </a:r>
            <a:r>
              <a:rPr lang="cs-CZ" sz="2800" dirty="0"/>
              <a:t>. 1. vyd. Praha: </a:t>
            </a:r>
            <a:r>
              <a:rPr lang="cs-CZ" sz="2800" dirty="0" err="1"/>
              <a:t>Grada</a:t>
            </a:r>
            <a:r>
              <a:rPr lang="cs-CZ" sz="2800" dirty="0"/>
              <a:t>, 2013. 160 s. ISBN </a:t>
            </a:r>
            <a:r>
              <a:rPr lang="cs-CZ" sz="2800" dirty="0" smtClean="0"/>
              <a:t>978-80-247-3689-1.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cap="all" dirty="0" smtClean="0"/>
              <a:t>Zadák</a:t>
            </a:r>
            <a:r>
              <a:rPr lang="cs-CZ" sz="2800" cap="all" dirty="0"/>
              <a:t>, Z. </a:t>
            </a:r>
            <a:r>
              <a:rPr lang="cs-CZ" sz="2800" i="1" cap="all" dirty="0"/>
              <a:t>V</a:t>
            </a:r>
            <a:r>
              <a:rPr lang="cs-CZ" sz="2800" i="1" dirty="0"/>
              <a:t>ýživa v intenzivní péči</a:t>
            </a:r>
            <a:r>
              <a:rPr lang="cs-CZ" sz="2800" dirty="0"/>
              <a:t>. 2. vyd. Praha: </a:t>
            </a:r>
            <a:r>
              <a:rPr lang="cs-CZ" sz="2800" dirty="0" err="1"/>
              <a:t>Grada</a:t>
            </a:r>
            <a:r>
              <a:rPr lang="cs-CZ" sz="2800" dirty="0"/>
              <a:t>, 2008. ISBN 80-247-2844-5.</a:t>
            </a:r>
          </a:p>
          <a:p>
            <a:r>
              <a:rPr lang="cs-CZ" sz="2800" dirty="0"/>
              <a:t>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975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605</TotalTime>
  <Words>1469</Words>
  <Application>Microsoft Office PowerPoint</Application>
  <PresentationFormat>Vlastní</PresentationFormat>
  <Paragraphs>312</Paragraphs>
  <Slides>35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36" baseType="lpstr">
      <vt:lpstr>Office Theme</vt:lpstr>
      <vt:lpstr>Prezentace aplikace PowerPoint</vt:lpstr>
      <vt:lpstr>Malnutrice</vt:lpstr>
      <vt:lpstr>Malnutrice</vt:lpstr>
      <vt:lpstr>Prosté hladovění  (proteino - kalorická malnutrice)</vt:lpstr>
      <vt:lpstr>Stresové hladovění</vt:lpstr>
      <vt:lpstr>Dusíková bilance</vt:lpstr>
      <vt:lpstr>Příčiny malnutrice</vt:lpstr>
      <vt:lpstr>Makronutrienty + mikronutrienty</vt:lpstr>
      <vt:lpstr>Monitorace během nutriční podpory</vt:lpstr>
      <vt:lpstr>Zásady nutriční podpory u pac. v kritickém stavu</vt:lpstr>
      <vt:lpstr>Možnosti výživy v IP</vt:lpstr>
      <vt:lpstr>Indikace zahájení výživy v IP</vt:lpstr>
      <vt:lpstr>Parenterální výživa</vt:lpstr>
      <vt:lpstr>Parenterální výživa</vt:lpstr>
      <vt:lpstr>Kontraindikace PV</vt:lpstr>
      <vt:lpstr>Metabolické komplikace parenterální výživy</vt:lpstr>
      <vt:lpstr>Multi bottle systém</vt:lpstr>
      <vt:lpstr>All in one systém (AIO)</vt:lpstr>
      <vt:lpstr>All in one systém (AIO)</vt:lpstr>
      <vt:lpstr>Individuálně připravované vaky</vt:lpstr>
      <vt:lpstr>Enterální výživa</vt:lpstr>
      <vt:lpstr>Enterální výživa v intenzivní péči</vt:lpstr>
      <vt:lpstr>Indikace EV</vt:lpstr>
      <vt:lpstr>Kontraindikace EV</vt:lpstr>
      <vt:lpstr>Komplikace enterální výživy</vt:lpstr>
      <vt:lpstr>Nazogastrická sonda</vt:lpstr>
      <vt:lpstr>Pomůcky k zavedení NGS</vt:lpstr>
      <vt:lpstr>Nazogastrická sonda (NGS)</vt:lpstr>
      <vt:lpstr>Nazojejunální sonda (NJS)</vt:lpstr>
      <vt:lpstr>Nazojejunální sonda (NJS)</vt:lpstr>
      <vt:lpstr>Aplikace EV</vt:lpstr>
      <vt:lpstr>Přípravky EV</vt:lpstr>
      <vt:lpstr>Přípravky EV</vt:lpstr>
      <vt:lpstr>Sipping</vt:lpstr>
      <vt:lpstr>Použité 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Eva PFEFFEROVÁ</cp:lastModifiedBy>
  <cp:revision>49</cp:revision>
  <dcterms:created xsi:type="dcterms:W3CDTF">2017-03-15T11:07:40Z</dcterms:created>
  <dcterms:modified xsi:type="dcterms:W3CDTF">2021-11-24T20:19:54Z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