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08" r:id="rId1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kcr.cz/doc/cms_library/96-2001-umluva-o-lid-pravech-biomedicine-100419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1" y="2409825"/>
            <a:ext cx="8902065" cy="18403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Vedení dokumentace v přednemocniční neodkladné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Zdravotnická dokumentace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5858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Klíčový a neodstranitelný prvek v procesu poskytování zdravotní péče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Zdokumentování odvedené práce a podklad pro získání odměny za ni ve </a:t>
            </a:r>
            <a:r>
              <a:rPr lang="cs-CZ" altLang="cs-CZ" sz="2800" dirty="0" smtClean="0"/>
              <a:t>zdravotnickém zařízení (tedy i na ZZS)</a:t>
            </a:r>
            <a:endParaRPr lang="cs-CZ" alt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Nejdůležitější prostředek pro zachování kontinuity péče o </a:t>
            </a:r>
            <a:r>
              <a:rPr lang="cs-CZ" altLang="cs-CZ" sz="2800" dirty="0" smtClean="0"/>
              <a:t>pacienta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 smtClean="0"/>
              <a:t>při přechodu z PNP do nemocniční péče</a:t>
            </a:r>
            <a:endParaRPr lang="cs-CZ" alt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Podklad pro kontrolní činnost a forenzní akty</a:t>
            </a:r>
          </a:p>
          <a:p>
            <a:endParaRPr lang="cs-CZ" alt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</a:rPr>
              <a:t>Elektronická</a:t>
            </a:r>
            <a:r>
              <a:rPr lang="cs-CZ" altLang="cs-CZ" sz="2800" dirty="0"/>
              <a:t> × </a:t>
            </a:r>
            <a:r>
              <a:rPr lang="cs-CZ" altLang="cs-CZ" sz="2800" dirty="0">
                <a:solidFill>
                  <a:schemeClr val="hlink"/>
                </a:solidFill>
              </a:rPr>
              <a:t>Papírová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974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Typy zdravotnické dokumentace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7671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solidFill>
                  <a:schemeClr val="hlink"/>
                </a:solidFill>
              </a:rPr>
              <a:t>Primární</a:t>
            </a:r>
            <a:r>
              <a:rPr lang="cs-CZ" altLang="cs-CZ" sz="2800" dirty="0"/>
              <a:t> 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Záznam o výjezdu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/>
              <a:t>Dekurz</a:t>
            </a:r>
            <a:endParaRPr lang="cs-CZ" altLang="cs-CZ" sz="2800" dirty="0" smtClean="0"/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Operační protokol</a:t>
            </a:r>
          </a:p>
          <a:p>
            <a:pPr lvl="1">
              <a:lnSpc>
                <a:spcPct val="90000"/>
              </a:lnSpc>
            </a:pPr>
            <a:endParaRPr lang="cs-CZ" altLang="cs-CZ" sz="2800" dirty="0"/>
          </a:p>
          <a:p>
            <a:pPr>
              <a:lnSpc>
                <a:spcPct val="90000"/>
              </a:lnSpc>
            </a:pPr>
            <a:r>
              <a:rPr lang="cs-CZ" altLang="cs-CZ" sz="2800" dirty="0">
                <a:solidFill>
                  <a:schemeClr val="hlink"/>
                </a:solidFill>
              </a:rPr>
              <a:t>Sekundární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/>
              <a:t>Epikríza</a:t>
            </a:r>
            <a:endParaRPr lang="cs-CZ" altLang="cs-CZ" sz="2800" dirty="0"/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Závěrečná </a:t>
            </a:r>
            <a:r>
              <a:rPr lang="cs-CZ" altLang="cs-CZ" sz="2800" dirty="0" smtClean="0"/>
              <a:t>zpráva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List </a:t>
            </a:r>
            <a:r>
              <a:rPr lang="cs-CZ" altLang="cs-CZ" sz="2800" dirty="0"/>
              <a:t>o prohlídce zemřelého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047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Legislativa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188565"/>
          </a:xfrm>
        </p:spPr>
        <p:txBody>
          <a:bodyPr/>
          <a:lstStyle/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Úmluva o lidských právech a biomedicíně č. 96/2001 Sb.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Zákon č. 372/2011 Sb., o zdravotní </a:t>
            </a:r>
            <a:r>
              <a:rPr lang="cs-CZ" altLang="cs-CZ" sz="2800" dirty="0" smtClean="0"/>
              <a:t>péči, </a:t>
            </a:r>
            <a:r>
              <a:rPr lang="cs-CZ" altLang="cs-CZ" sz="2800" dirty="0"/>
              <a:t>ve znění pozdějších </a:t>
            </a:r>
            <a:r>
              <a:rPr lang="cs-CZ" altLang="cs-CZ" sz="2800" dirty="0" smtClean="0"/>
              <a:t>předpisů</a:t>
            </a:r>
            <a:endParaRPr lang="cs-CZ" altLang="cs-CZ" sz="2800" dirty="0"/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Vyhláška č. 98/2012 Sb., o zdravotnické </a:t>
            </a:r>
            <a:r>
              <a:rPr lang="cs-CZ" altLang="cs-CZ" sz="2800" dirty="0" smtClean="0"/>
              <a:t>dokumentaci, ve znění pozdějších předpisů</a:t>
            </a:r>
            <a:endParaRPr lang="cs-CZ" altLang="cs-CZ" sz="2800" dirty="0"/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Zákon č. 110/2019 Sb., o zpracování osobních </a:t>
            </a:r>
            <a:r>
              <a:rPr lang="cs-CZ" altLang="cs-CZ" sz="2800" dirty="0" smtClean="0"/>
              <a:t>údajů, </a:t>
            </a:r>
            <a:r>
              <a:rPr lang="cs-CZ" altLang="cs-CZ" sz="2800" dirty="0"/>
              <a:t>ve znění pozdějších </a:t>
            </a:r>
            <a:r>
              <a:rPr lang="cs-CZ" altLang="cs-CZ" sz="2800" dirty="0" smtClean="0"/>
              <a:t>předpisů</a:t>
            </a:r>
            <a:endParaRPr lang="cs-CZ" altLang="cs-CZ" sz="2800" dirty="0"/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Etický kodex 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85251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Dokumentace na ZZS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6812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solidFill>
                  <a:schemeClr val="hlink"/>
                </a:solidFill>
              </a:rPr>
              <a:t>§ 4, </a:t>
            </a:r>
            <a:r>
              <a:rPr lang="cs-CZ" altLang="cs-CZ" sz="2800" dirty="0" err="1">
                <a:solidFill>
                  <a:schemeClr val="hlink"/>
                </a:solidFill>
              </a:rPr>
              <a:t>vyhl</a:t>
            </a:r>
            <a:r>
              <a:rPr lang="cs-CZ" altLang="cs-CZ" sz="2800" dirty="0">
                <a:solidFill>
                  <a:schemeClr val="hlink"/>
                </a:solidFill>
              </a:rPr>
              <a:t>. č. 98/2012 Sb. – novelizace č. 279/2020 Sb.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Součástí zdravotnické dokumentace ZZS jsou:</a:t>
            </a:r>
            <a:endParaRPr lang="cs-CZ" altLang="cs-CZ" sz="2800" b="1" i="1" dirty="0"/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Zvukový záznam o příjmu volání na číslo tísňového volání 155</a:t>
            </a:r>
            <a:r>
              <a:rPr lang="cs-CZ" altLang="cs-CZ" sz="2800" dirty="0"/>
              <a:t> a výzev předaných operačním střediskem jiné základní složky IZS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Záznam operátora v digitální formě</a:t>
            </a:r>
            <a:endParaRPr lang="cs-CZ" altLang="cs-CZ" sz="2800" b="1" i="1" dirty="0">
              <a:solidFill>
                <a:srgbClr val="FF0000"/>
              </a:solidFill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Záznam o </a:t>
            </a:r>
            <a:r>
              <a:rPr lang="cs-CZ" altLang="cs-CZ" sz="2800" dirty="0" smtClean="0">
                <a:solidFill>
                  <a:srgbClr val="FF0000"/>
                </a:solidFill>
              </a:rPr>
              <a:t>výjezdu</a:t>
            </a:r>
            <a:endParaRPr lang="cs-CZ" altLang="cs-CZ" sz="2800" dirty="0">
              <a:solidFill>
                <a:srgbClr val="FF0000"/>
              </a:solidFill>
            </a:endParaRPr>
          </a:p>
          <a:p>
            <a:pPr marL="12573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/>
              <a:t>základní dokument na ZZS</a:t>
            </a:r>
          </a:p>
          <a:p>
            <a:pPr marL="12573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 smtClean="0"/>
              <a:t>lékař </a:t>
            </a:r>
            <a:r>
              <a:rPr lang="cs-CZ" altLang="cs-CZ" sz="2200" dirty="0"/>
              <a:t>či ZDZ stručně zaznamenává ukončené výjezdy do počítačového programu</a:t>
            </a:r>
            <a:endParaRPr lang="cs-CZ" altLang="cs-CZ" sz="2200" b="1" i="1" dirty="0"/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Identifikační a třídící karta</a:t>
            </a:r>
            <a:endParaRPr lang="cs-CZ" altLang="cs-CZ" sz="2800" b="1" i="1" dirty="0">
              <a:solidFill>
                <a:srgbClr val="FF0000"/>
              </a:solidFill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Záznam o hromadném odsunu pacientů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624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Dokumentace na ZZS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601533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Soubor dokumentů a záznamů vztahujících se ke konkrétnímu P nebo konkrétní události, a to včetně zvukových nahrávek zdravotnického operačního střediska s časovými údaji</a:t>
            </a:r>
            <a:endParaRPr lang="cs-CZ" altLang="cs-CZ" sz="2800" b="1" i="1" dirty="0"/>
          </a:p>
          <a:p>
            <a:pPr>
              <a:lnSpc>
                <a:spcPct val="80000"/>
              </a:lnSpc>
            </a:pPr>
            <a:r>
              <a:rPr lang="cs-CZ" altLang="cs-CZ" sz="2800" b="1" dirty="0">
                <a:solidFill>
                  <a:schemeClr val="hlink"/>
                </a:solidFill>
              </a:rPr>
              <a:t>Záznam operátora obsahuje:</a:t>
            </a:r>
            <a:endParaRPr lang="cs-CZ" altLang="cs-CZ" sz="2800" b="1" i="1" dirty="0">
              <a:solidFill>
                <a:schemeClr val="hlink"/>
              </a:solidFill>
            </a:endParaRP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datum, čas a pořadové číslo tísňového volání</a:t>
            </a:r>
            <a:endParaRPr lang="cs-CZ" altLang="cs-CZ" sz="2800" b="1" i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osobní údaje </a:t>
            </a:r>
            <a:r>
              <a:rPr lang="cs-CZ" altLang="cs-CZ" sz="2800" dirty="0" smtClean="0"/>
              <a:t>pacienta - jméno, </a:t>
            </a:r>
            <a:r>
              <a:rPr lang="cs-CZ" altLang="cs-CZ" sz="2800" dirty="0"/>
              <a:t>příjmení a rok narození, pokud lze tyto údaje zjistit, a údaje potřebné k určení místa zásahu</a:t>
            </a:r>
            <a:endParaRPr lang="cs-CZ" altLang="cs-CZ" sz="2800" b="1" i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telefonní číslo nebo jiný údaj o možnosti spojení na volajícího</a:t>
            </a:r>
            <a:endParaRPr lang="cs-CZ" altLang="cs-CZ" sz="2800" b="1" i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osobní údaje operátora, který přijal tísňové volání</a:t>
            </a:r>
            <a:endParaRPr lang="cs-CZ" altLang="cs-CZ" sz="2800" b="1" i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 předání tísňové výzvy k výjezdu výjezdové skupině ZZS</a:t>
            </a:r>
            <a:endParaRPr lang="cs-CZ" altLang="cs-CZ" sz="2800" b="1" i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indikace výjezdu</a:t>
            </a:r>
          </a:p>
          <a:p>
            <a:pPr lvl="1">
              <a:lnSpc>
                <a:spcPct val="80000"/>
              </a:lnSpc>
            </a:pPr>
            <a:endParaRPr lang="cs-CZ" alt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974552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Dokumentace na ZZS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647825"/>
            <a:ext cx="9448800" cy="544764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800" b="1" dirty="0">
                <a:solidFill>
                  <a:schemeClr val="hlink"/>
                </a:solidFill>
              </a:rPr>
              <a:t>Záznam o výjezdu obsahuje (kromě náležitostí uvedených na předchozím snímku):</a:t>
            </a:r>
            <a:endParaRPr lang="cs-CZ" altLang="cs-CZ" sz="2800" b="1" i="1" dirty="0">
              <a:solidFill>
                <a:schemeClr val="hlink"/>
              </a:solidFill>
            </a:endParaRP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místo, odkud je výjezd realizován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datum a čas výjezdu výjezdové skupiny, typ výjezdové skupiny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datum a čas příjezdu výjezdové skupiny na místo události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stručný popis klinického stavu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pracovní diagnózu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popis poskytnuté přednemocniční neodkladné péče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 a místo předání </a:t>
            </a:r>
            <a:r>
              <a:rPr lang="cs-CZ" altLang="cs-CZ" sz="2800" dirty="0" smtClean="0"/>
              <a:t>P </a:t>
            </a:r>
            <a:r>
              <a:rPr lang="cs-CZ" altLang="cs-CZ" sz="2800" dirty="0"/>
              <a:t>do zdravotnického zařízení včetně identifikačních údajů přijímajícího poskytovatele nebo čas a místo ukončení výjezdu, pokud </a:t>
            </a:r>
            <a:r>
              <a:rPr lang="cs-CZ" altLang="cs-CZ" sz="2800" dirty="0" smtClean="0"/>
              <a:t>P </a:t>
            </a:r>
            <a:r>
              <a:rPr lang="cs-CZ" altLang="cs-CZ" sz="2800" dirty="0"/>
              <a:t>nebyl </a:t>
            </a:r>
            <a:r>
              <a:rPr lang="cs-CZ" altLang="cs-CZ" sz="2800" dirty="0" smtClean="0"/>
              <a:t>předán </a:t>
            </a:r>
            <a:r>
              <a:rPr lang="cs-CZ" altLang="cs-CZ" sz="2800" dirty="0"/>
              <a:t>poskytovateli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Jméno a </a:t>
            </a:r>
            <a:r>
              <a:rPr lang="cs-CZ" altLang="cs-CZ" sz="2800" dirty="0"/>
              <a:t>příjmení zdravotnických pracovníků, kteří </a:t>
            </a:r>
            <a:r>
              <a:rPr lang="cs-CZ" altLang="cs-CZ" sz="2800" dirty="0" smtClean="0"/>
              <a:t>PNP poskytli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Záznam </a:t>
            </a:r>
            <a:r>
              <a:rPr lang="cs-CZ" altLang="cs-CZ" sz="2800" dirty="0"/>
              <a:t>o výjezdu je předán cílovému poskytovateli akutní lůžkové péče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655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solidFill>
                  <a:schemeClr val="accent1"/>
                </a:solidFill>
              </a:rPr>
              <a:t>Doba uchovávání dokumentace v ZZS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Záznam operátora nejméně 10 let od posledního záznamu</a:t>
            </a:r>
            <a:endParaRPr lang="cs-CZ" altLang="cs-CZ" sz="2800" b="1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Záznam o výjezdu 10 let od výjezdu ZZS</a:t>
            </a:r>
            <a:endParaRPr lang="cs-CZ" altLang="cs-CZ" sz="2800" b="1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Zvukový záznam o příjmu tísňového volání nebo výzvy k výjezdu ZZS 24 měsíců od obdržení výzvy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95502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Použité zdroje</a:t>
            </a:r>
            <a:endParaRPr lang="cs-CZ" altLang="cs-CZ" sz="4000" dirty="0">
              <a:latin typeface="+mj-lt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539909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DOBIÁŠ, V. </a:t>
            </a:r>
            <a:r>
              <a:rPr lang="cs-CZ" sz="2400" i="1" dirty="0"/>
              <a:t>Klinická propedeutika v urgentní medicíně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2013. ISBN 978-80-247-4571-8.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REMEŠ, R. et al. </a:t>
            </a:r>
            <a:r>
              <a:rPr lang="cs-CZ" sz="2400" i="1" dirty="0"/>
              <a:t>Praktická příručka přednemocniční urgentní medicíny. </a:t>
            </a:r>
            <a:r>
              <a:rPr lang="cs-CZ" sz="2400" dirty="0"/>
              <a:t>1. vyd. Praha: </a:t>
            </a:r>
            <a:r>
              <a:rPr lang="cs-CZ" sz="2400" dirty="0" err="1"/>
              <a:t>Grada</a:t>
            </a:r>
            <a:r>
              <a:rPr lang="cs-CZ" sz="2400" dirty="0"/>
              <a:t>, 2013. ISBN </a:t>
            </a:r>
            <a:r>
              <a:rPr lang="cs-CZ" sz="2400" dirty="0" smtClean="0"/>
              <a:t>978-80-247-4530-5.</a:t>
            </a:r>
            <a:endParaRPr lang="cs-CZ" sz="2400" dirty="0" smtClean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Mezinárodní </a:t>
            </a:r>
            <a:r>
              <a:rPr lang="cs-CZ" sz="2400" dirty="0"/>
              <a:t>smlouva č. 96/2001 Sb., Úmluva na ochranu lidských práv a důstojnosti lidské bytosti v souvislosti s aplikací biologie a medicíny (Úmluva o lidských právech a biomedicíně). Dostupné z: </a:t>
            </a:r>
            <a:r>
              <a:rPr lang="cs-CZ" sz="2400" u="sng" dirty="0">
                <a:hlinkClick r:id="rId2"/>
              </a:rPr>
              <a:t>http://www.lkcr.cz/doc/</a:t>
            </a:r>
            <a:r>
              <a:rPr lang="cs-CZ" sz="2400" u="sng" dirty="0" err="1">
                <a:hlinkClick r:id="rId2"/>
              </a:rPr>
              <a:t>cms_library</a:t>
            </a:r>
            <a:r>
              <a:rPr lang="cs-CZ" sz="2400" u="sng" dirty="0">
                <a:hlinkClick r:id="rId2"/>
              </a:rPr>
              <a:t>/96-2001-umluva-o-lid-pravech-biomedicine-100419.pdf</a:t>
            </a:r>
            <a:r>
              <a:rPr lang="cs-CZ" sz="2400" u="sng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Vyhláška MZ ČR č. </a:t>
            </a:r>
            <a:r>
              <a:rPr lang="cs-CZ" altLang="cs-CZ" sz="2400" dirty="0" smtClean="0"/>
              <a:t>98/2012 </a:t>
            </a:r>
            <a:r>
              <a:rPr lang="cs-CZ" altLang="cs-CZ" sz="2400" dirty="0"/>
              <a:t>Sb., o </a:t>
            </a:r>
            <a:r>
              <a:rPr lang="cs-CZ" altLang="cs-CZ" sz="2400" dirty="0" smtClean="0"/>
              <a:t>zdravotnické dokumentaci, </a:t>
            </a:r>
            <a:r>
              <a:rPr lang="cs-CZ" altLang="cs-CZ" sz="2400" dirty="0">
                <a:cs typeface="Arial" panose="020B0604020202020204" pitchFamily="34" charset="0"/>
              </a:rPr>
              <a:t>ve znění pozdějších předpisů</a:t>
            </a:r>
            <a:endParaRPr lang="cs-CZ" alt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459</Words>
  <Application>Microsoft Office PowerPoint</Application>
  <PresentationFormat>Vlastní</PresentationFormat>
  <Paragraphs>68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Office Theme</vt:lpstr>
      <vt:lpstr>Prezentace aplikace PowerPoint</vt:lpstr>
      <vt:lpstr>Zdravotnická dokumentace</vt:lpstr>
      <vt:lpstr>Typy zdravotnické dokumentace</vt:lpstr>
      <vt:lpstr>Legislativa</vt:lpstr>
      <vt:lpstr>Dokumentace na ZZS</vt:lpstr>
      <vt:lpstr>Dokumentace na ZZS</vt:lpstr>
      <vt:lpstr>Dokumentace na ZZS</vt:lpstr>
      <vt:lpstr>Doba uchovávání dokumentace v ZZS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20</cp:revision>
  <dcterms:created xsi:type="dcterms:W3CDTF">2017-03-15T11:07:40Z</dcterms:created>
  <dcterms:modified xsi:type="dcterms:W3CDTF">2021-11-10T18:36:00Z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