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08" r:id="rId39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47563" y="924348"/>
            <a:ext cx="9089390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247564" y="2317873"/>
            <a:ext cx="4455583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881370" y="2317873"/>
            <a:ext cx="4455583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00CB0-77CC-4843-BC36-D7EA3C22D2AD}" type="slidenum">
              <a:rPr lang="cs-CZ" altLang="cs-CZ"/>
              <a:pPr>
                <a:defRPr/>
              </a:pPr>
              <a:t>‹#›</a:t>
            </a:fld>
            <a:endParaRPr lang="cs-CZ" altLang="cs-CZ" sz="1600"/>
          </a:p>
        </p:txBody>
      </p:sp>
    </p:spTree>
    <p:extLst>
      <p:ext uri="{BB962C8B-B14F-4D97-AF65-F5344CB8AC3E}">
        <p14:creationId xmlns:p14="http://schemas.microsoft.com/office/powerpoint/2010/main" val="2450120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47564" y="2317873"/>
            <a:ext cx="4455583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881370" y="2317873"/>
            <a:ext cx="4455583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390C6-773D-4D97-AEFF-F6DE8290C4EE}" type="slidenum">
              <a:rPr lang="cs-CZ" altLang="cs-CZ"/>
              <a:pPr>
                <a:defRPr/>
              </a:pPr>
              <a:t>‹#›</a:t>
            </a:fld>
            <a:endParaRPr lang="cs-CZ" altLang="cs-CZ" sz="1600"/>
          </a:p>
        </p:txBody>
      </p:sp>
    </p:spTree>
    <p:extLst>
      <p:ext uri="{BB962C8B-B14F-4D97-AF65-F5344CB8AC3E}">
        <p14:creationId xmlns:p14="http://schemas.microsoft.com/office/powerpoint/2010/main" val="378882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B16D5-F5EF-46A2-BF9B-18AAAFB9B917}" type="slidenum">
              <a:rPr lang="cs-CZ" altLang="cs-CZ"/>
              <a:pPr>
                <a:defRPr/>
              </a:pPr>
              <a:t>‹#›</a:t>
            </a:fld>
            <a:endParaRPr lang="cs-CZ" altLang="cs-CZ" sz="1600"/>
          </a:p>
        </p:txBody>
      </p:sp>
    </p:spTree>
    <p:extLst>
      <p:ext uri="{BB962C8B-B14F-4D97-AF65-F5344CB8AC3E}">
        <p14:creationId xmlns:p14="http://schemas.microsoft.com/office/powerpoint/2010/main" val="415401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Využití eliminačních technik v intenzivní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charset="0"/>
              </a:rPr>
              <a:t>Úvod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31900" y="1724025"/>
            <a:ext cx="9089390" cy="40941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Eliminační metody krve se provádí v případech, kdy organizmus není schopen vyloučit škodlivé látky a vodu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Zavedením metody klasické intermitentní hemodialýzy byla zahájena éra efektivní terapie </a:t>
            </a:r>
            <a:r>
              <a:rPr lang="cs-CZ" altLang="cs-CZ" sz="2800" dirty="0" smtClean="0">
                <a:latin typeface="+mj-lt"/>
                <a:cs typeface="Arial" charset="0"/>
              </a:rPr>
              <a:t>akutního poškození ledvin (AKI)</a:t>
            </a:r>
            <a:endParaRPr lang="cs-CZ" altLang="cs-CZ" sz="2800" dirty="0">
              <a:latin typeface="+mj-lt"/>
              <a:cs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Arial" charset="0"/>
              </a:rPr>
              <a:t>Vedlejší nežádoucí účinky </a:t>
            </a:r>
            <a:r>
              <a:rPr lang="cs-CZ" altLang="cs-CZ" sz="2800" dirty="0" err="1">
                <a:latin typeface="+mj-lt"/>
                <a:cs typeface="Arial" charset="0"/>
              </a:rPr>
              <a:t>iHD</a:t>
            </a:r>
            <a:r>
              <a:rPr lang="cs-CZ" altLang="cs-CZ" sz="2800" dirty="0">
                <a:latin typeface="+mj-lt"/>
                <a:cs typeface="Arial" charset="0"/>
              </a:rPr>
              <a:t> vedly k rozvoji nové metody eliminační techniky a to kontinuální A-V </a:t>
            </a:r>
            <a:r>
              <a:rPr lang="cs-CZ" altLang="cs-CZ" sz="2800" dirty="0" err="1">
                <a:latin typeface="+mj-lt"/>
                <a:cs typeface="Arial" charset="0"/>
              </a:rPr>
              <a:t>hemofiltraci</a:t>
            </a:r>
            <a:r>
              <a:rPr lang="cs-CZ" altLang="cs-CZ" sz="2800" dirty="0">
                <a:latin typeface="+mj-lt"/>
                <a:cs typeface="Arial" charset="0"/>
              </a:rPr>
              <a:t> (1977)</a:t>
            </a:r>
          </a:p>
          <a:p>
            <a:pPr eaLnBrk="1" hangingPunct="1">
              <a:lnSpc>
                <a:spcPct val="90000"/>
              </a:lnSpc>
            </a:pPr>
            <a:endParaRPr lang="cs-CZ" altLang="cs-CZ" sz="320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6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Eliminační techniky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908939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chemeClr val="folHlink"/>
                </a:solidFill>
              </a:rPr>
              <a:t>iHD</a:t>
            </a:r>
            <a:r>
              <a:rPr lang="cs-CZ" altLang="cs-CZ" sz="2800" dirty="0" smtClean="0">
                <a:solidFill>
                  <a:schemeClr val="folHlink"/>
                </a:solidFill>
              </a:rPr>
              <a:t> = </a:t>
            </a:r>
            <a:r>
              <a:rPr lang="cs-CZ" altLang="cs-CZ" sz="2800" dirty="0" err="1" smtClean="0">
                <a:solidFill>
                  <a:schemeClr val="folHlink"/>
                </a:solidFill>
              </a:rPr>
              <a:t>intermintentní</a:t>
            </a:r>
            <a:r>
              <a:rPr lang="cs-CZ" altLang="cs-CZ" sz="2800" dirty="0" smtClean="0">
                <a:solidFill>
                  <a:schemeClr val="folHlink"/>
                </a:solidFill>
              </a:rPr>
              <a:t> hemodialýza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</a:rPr>
              <a:t>CRRT = </a:t>
            </a:r>
            <a:r>
              <a:rPr lang="cs-CZ" altLang="cs-CZ" sz="2800" dirty="0" err="1" smtClean="0">
                <a:solidFill>
                  <a:schemeClr val="accent2"/>
                </a:solidFill>
              </a:rPr>
              <a:t>Continuous</a:t>
            </a:r>
            <a:r>
              <a:rPr lang="cs-CZ" altLang="cs-CZ" sz="2800" dirty="0" smtClean="0">
                <a:solidFill>
                  <a:schemeClr val="accent2"/>
                </a:solidFill>
              </a:rPr>
              <a:t> </a:t>
            </a:r>
            <a:r>
              <a:rPr lang="cs-CZ" altLang="cs-CZ" sz="2800" dirty="0" err="1" smtClean="0">
                <a:solidFill>
                  <a:schemeClr val="accent2"/>
                </a:solidFill>
              </a:rPr>
              <a:t>Renal</a:t>
            </a:r>
            <a:r>
              <a:rPr lang="cs-CZ" altLang="cs-CZ" sz="2800" dirty="0" smtClean="0">
                <a:solidFill>
                  <a:schemeClr val="accent2"/>
                </a:solidFill>
              </a:rPr>
              <a:t> </a:t>
            </a:r>
            <a:r>
              <a:rPr lang="cs-CZ" altLang="cs-CZ" sz="2800" dirty="0" err="1" smtClean="0">
                <a:solidFill>
                  <a:schemeClr val="accent2"/>
                </a:solidFill>
              </a:rPr>
              <a:t>Replacement</a:t>
            </a:r>
            <a:r>
              <a:rPr lang="cs-CZ" altLang="cs-CZ" sz="2800" dirty="0" smtClean="0">
                <a:solidFill>
                  <a:schemeClr val="accent2"/>
                </a:solidFill>
              </a:rPr>
              <a:t> </a:t>
            </a:r>
            <a:r>
              <a:rPr lang="cs-CZ" altLang="cs-CZ" sz="2800" dirty="0" err="1" smtClean="0">
                <a:solidFill>
                  <a:schemeClr val="accent2"/>
                </a:solidFill>
              </a:rPr>
              <a:t>Therapy</a:t>
            </a:r>
            <a:endParaRPr lang="cs-CZ" altLang="cs-CZ" sz="2800" dirty="0" smtClean="0">
              <a:solidFill>
                <a:schemeClr val="accent2"/>
              </a:solidFill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CVVH, CVVHD, CVVHDF, SCUF</a:t>
            </a:r>
            <a:endParaRPr lang="cs-CZ" altLang="cs-CZ" sz="2800" dirty="0" smtClean="0">
              <a:solidFill>
                <a:schemeClr val="accent2"/>
              </a:solidFill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</a:rPr>
              <a:t>Peritoneální dialýza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v IP se nepoužívá</a:t>
            </a:r>
          </a:p>
        </p:txBody>
      </p:sp>
    </p:spTree>
    <p:extLst>
      <p:ext uri="{BB962C8B-B14F-4D97-AF65-F5344CB8AC3E}">
        <p14:creationId xmlns:p14="http://schemas.microsoft.com/office/powerpoint/2010/main" val="3380934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90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Intermitentní dialýza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952625"/>
            <a:ext cx="9089390" cy="379865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Využití spíše v terapii CHRS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Časový harmonogram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2-3x týdně po dobu 3-4 hod.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 průběhu </a:t>
            </a:r>
            <a:r>
              <a:rPr lang="cs-CZ" altLang="cs-CZ" sz="2800" dirty="0" err="1"/>
              <a:t>iHD</a:t>
            </a:r>
            <a:r>
              <a:rPr lang="cs-CZ" altLang="cs-CZ" sz="2800" dirty="0"/>
              <a:t> → velké přesuny </a:t>
            </a:r>
            <a:r>
              <a:rPr lang="cs-CZ" altLang="cs-CZ" sz="2800" dirty="0" smtClean="0"/>
              <a:t>iontů </a:t>
            </a:r>
            <a:r>
              <a:rPr lang="cs-CZ" altLang="cs-CZ" sz="2800" dirty="0"/>
              <a:t>a </a:t>
            </a:r>
            <a:r>
              <a:rPr lang="cs-CZ" altLang="cs-CZ" sz="2800" dirty="0" smtClean="0"/>
              <a:t>                     tekutin </a:t>
            </a:r>
            <a:r>
              <a:rPr lang="cs-CZ" altLang="cs-CZ" sz="2800" dirty="0"/>
              <a:t>s možností vzniku závažné </a:t>
            </a:r>
            <a:r>
              <a:rPr lang="cs-CZ" altLang="cs-CZ" sz="2800" dirty="0" smtClean="0"/>
              <a:t>                         hypotenze </a:t>
            </a:r>
            <a:r>
              <a:rPr lang="cs-CZ" altLang="cs-CZ" sz="2800" dirty="0"/>
              <a:t>→ nevhodné pro </a:t>
            </a:r>
            <a:r>
              <a:rPr lang="cs-CZ" altLang="cs-CZ" sz="2800" dirty="0" smtClean="0"/>
              <a:t>                        </a:t>
            </a:r>
            <a:r>
              <a:rPr lang="cs-CZ" altLang="cs-CZ" sz="2800" dirty="0" err="1" smtClean="0"/>
              <a:t>hemodynamicky</a:t>
            </a:r>
            <a:r>
              <a:rPr lang="cs-CZ" altLang="cs-CZ" sz="2800" dirty="0" smtClean="0"/>
              <a:t> </a:t>
            </a:r>
            <a:r>
              <a:rPr lang="cs-CZ" altLang="cs-CZ" sz="2800" dirty="0"/>
              <a:t>nestabilní pacienty v IP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Cévní přístupy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A – V </a:t>
            </a:r>
            <a:r>
              <a:rPr lang="cs-CZ" altLang="cs-CZ" sz="2400" dirty="0" smtClean="0">
                <a:solidFill>
                  <a:srgbClr val="FF0000"/>
                </a:solidFill>
              </a:rPr>
              <a:t>zkrat (</a:t>
            </a:r>
            <a:r>
              <a:rPr lang="cs-CZ" altLang="cs-CZ" sz="2400" dirty="0" err="1" smtClean="0">
                <a:solidFill>
                  <a:srgbClr val="FF0000"/>
                </a:solidFill>
              </a:rPr>
              <a:t>shunt</a:t>
            </a:r>
            <a:r>
              <a:rPr lang="cs-CZ" altLang="cs-CZ" sz="2400" dirty="0" smtClean="0">
                <a:solidFill>
                  <a:srgbClr val="FF0000"/>
                </a:solidFill>
              </a:rPr>
              <a:t>)</a:t>
            </a:r>
            <a:endParaRPr lang="cs-CZ" altLang="cs-CZ" sz="2400" dirty="0">
              <a:solidFill>
                <a:srgbClr val="FF0000"/>
              </a:solidFill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>
                <a:solidFill>
                  <a:srgbClr val="FF0000"/>
                </a:solidFill>
              </a:rPr>
              <a:t>Tunelizované</a:t>
            </a:r>
            <a:r>
              <a:rPr lang="cs-CZ" altLang="cs-CZ" sz="2400" dirty="0">
                <a:solidFill>
                  <a:srgbClr val="FF0000"/>
                </a:solidFill>
              </a:rPr>
              <a:t> permanentní katétry</a:t>
            </a:r>
          </a:p>
          <a:p>
            <a:pPr eaLnBrk="1" hangingPunct="1">
              <a:lnSpc>
                <a:spcPct val="80000"/>
              </a:lnSpc>
            </a:pPr>
            <a:endParaRPr lang="cs-CZ" altLang="cs-CZ" sz="3200" dirty="0"/>
          </a:p>
        </p:txBody>
      </p:sp>
      <p:pic>
        <p:nvPicPr>
          <p:cNvPr id="6148" name="Picture 4" descr="Fistu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1952625"/>
            <a:ext cx="2905411" cy="324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89700" y="548562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wikiskripta.eu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76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90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Jsou CRRT totožné s </a:t>
            </a:r>
            <a:r>
              <a:rPr lang="cs-CZ" altLang="cs-CZ" sz="4000" dirty="0" err="1" smtClean="0"/>
              <a:t>iHD</a:t>
            </a:r>
            <a:r>
              <a:rPr lang="cs-CZ" altLang="cs-CZ" sz="4000" dirty="0" smtClean="0"/>
              <a:t>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952625"/>
            <a:ext cx="9089390" cy="3398542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4600" dirty="0">
                <a:solidFill>
                  <a:schemeClr val="accent2"/>
                </a:solidFill>
              </a:rPr>
              <a:t>Rozhodně NE!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Proč?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CVVHD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přísun dialyzátu na kapiláru cca 2000 ml/hod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HD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přísun dialyzátu na kapiláru cca 300-500 ml/min (18 -30 l/hod!)</a:t>
            </a:r>
          </a:p>
        </p:txBody>
      </p:sp>
    </p:spTree>
    <p:extLst>
      <p:ext uri="{BB962C8B-B14F-4D97-AF65-F5344CB8AC3E}">
        <p14:creationId xmlns:p14="http://schemas.microsoft.com/office/powerpoint/2010/main" val="3557075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Jak to funguje?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800225"/>
            <a:ext cx="9089390" cy="243212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 organismu se odstraňují zplodiny látkové přeměny a nadbytečná voda a zároveň se upravuje porucha elektrolytové a </a:t>
            </a:r>
            <a:r>
              <a:rPr lang="cs-CZ" altLang="cs-CZ" sz="2800" dirty="0" smtClean="0"/>
              <a:t>acidobazické rovnováhy</a:t>
            </a:r>
            <a:endParaRPr lang="cs-CZ" altLang="cs-CZ" sz="2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Hemodialýza očišťuje krev za využití polopropustné membrány, jejíž póry propouštějí </a:t>
            </a:r>
            <a:r>
              <a:rPr lang="cs-CZ" altLang="cs-CZ" sz="2800" dirty="0" err="1"/>
              <a:t>soluty</a:t>
            </a:r>
            <a:r>
              <a:rPr lang="cs-CZ" altLang="cs-CZ" sz="2800" dirty="0"/>
              <a:t> do určité molekulové hmotnosti a nepropouštějí krevní elementy </a:t>
            </a:r>
          </a:p>
        </p:txBody>
      </p:sp>
    </p:spTree>
    <p:extLst>
      <p:ext uri="{BB962C8B-B14F-4D97-AF65-F5344CB8AC3E}">
        <p14:creationId xmlns:p14="http://schemas.microsoft.com/office/powerpoint/2010/main" val="8018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Cíle CRRT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9089390" cy="40387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Odstranit z krve: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dusíkaté látky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ionty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voda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některé jedovaté látky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udržení kardiovaskulární stability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korekce poruch ABR a vnitřního prostředí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Odstraňování vody = </a:t>
            </a:r>
            <a:r>
              <a:rPr lang="cs-CZ" altLang="cs-CZ" sz="2800" i="1" dirty="0"/>
              <a:t>ultrafiltrace</a:t>
            </a:r>
            <a:r>
              <a:rPr lang="cs-CZ" altLang="cs-CZ" sz="2800" dirty="0"/>
              <a:t>	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Odstraňování látek = </a:t>
            </a:r>
            <a:r>
              <a:rPr lang="cs-CZ" altLang="cs-CZ" sz="2800" i="1" dirty="0" err="1"/>
              <a:t>clearence</a:t>
            </a:r>
            <a:endParaRPr lang="cs-CZ" altLang="cs-CZ" sz="2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Odstraňovány jsou také látky jako glukóza, vitamíny, aminokyseliny → musí být doplňovány </a:t>
            </a:r>
          </a:p>
        </p:txBody>
      </p:sp>
    </p:spTree>
    <p:extLst>
      <p:ext uri="{BB962C8B-B14F-4D97-AF65-F5344CB8AC3E}">
        <p14:creationId xmlns:p14="http://schemas.microsoft.com/office/powerpoint/2010/main" val="23348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Okénko do historie</a:t>
            </a:r>
          </a:p>
        </p:txBody>
      </p:sp>
      <p:pic>
        <p:nvPicPr>
          <p:cNvPr id="11267" name="Picture 5" descr="KolffMachinesm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3124" y="1647825"/>
            <a:ext cx="3367678" cy="182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714751" y="1800225"/>
            <a:ext cx="6063306" cy="429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15" tIns="52157" rIns="104315" bIns="52157">
            <a:spAutoFit/>
          </a:bodyPr>
          <a:lstStyle>
            <a:lvl1pPr eaLnBrk="0" hangingPunct="0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666699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T</a:t>
            </a:r>
            <a:r>
              <a:rPr lang="cs-CZ" altLang="cs-CZ" sz="2800" dirty="0">
                <a:latin typeface="+mj-lt"/>
              </a:rPr>
              <a:t>. Graham - vytvořil termín  dialýza r. 1861</a:t>
            </a:r>
          </a:p>
          <a:p>
            <a:pPr marL="800100" lvl="1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+mj-lt"/>
              </a:rPr>
              <a:t>Všiml </a:t>
            </a:r>
            <a:r>
              <a:rPr lang="cs-CZ" altLang="cs-CZ" sz="2400" dirty="0">
                <a:latin typeface="+mj-lt"/>
              </a:rPr>
              <a:t>si, že krystaloidy jsou schopny procházet přes rostlinný pergamen potažený albuminem (semipermeabilní membrána) 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První </a:t>
            </a:r>
            <a:r>
              <a:rPr lang="cs-CZ" altLang="cs-CZ" sz="2800" dirty="0">
                <a:latin typeface="+mj-lt"/>
              </a:rPr>
              <a:t>„umělou ledvinu“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800" dirty="0">
                <a:latin typeface="+mj-lt"/>
              </a:rPr>
              <a:t>použil </a:t>
            </a:r>
            <a:r>
              <a:rPr lang="cs-CZ" altLang="cs-CZ" sz="2800" dirty="0" err="1">
                <a:latin typeface="+mj-lt"/>
              </a:rPr>
              <a:t>Kolff</a:t>
            </a:r>
            <a:r>
              <a:rPr lang="cs-CZ" altLang="cs-CZ" sz="2800" dirty="0">
                <a:latin typeface="+mj-lt"/>
              </a:rPr>
              <a:t> v roce 1943 v </a:t>
            </a:r>
            <a:r>
              <a:rPr lang="cs-CZ" altLang="cs-CZ" sz="2800" dirty="0" smtClean="0">
                <a:latin typeface="+mj-lt"/>
              </a:rPr>
              <a:t>         Holandsku</a:t>
            </a:r>
            <a:r>
              <a:rPr lang="cs-CZ" altLang="cs-CZ" sz="2800" dirty="0">
                <a:latin typeface="+mj-lt"/>
              </a:rPr>
              <a:t>, u nás 1955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800" dirty="0"/>
          </a:p>
        </p:txBody>
      </p:sp>
      <p:pic>
        <p:nvPicPr>
          <p:cNvPr id="1126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311" y="3857626"/>
            <a:ext cx="4677777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89700" y="656404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dialyza.cz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34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2668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Indikace CRRT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2028825"/>
            <a:ext cx="9514526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folHlink"/>
                </a:solidFill>
              </a:rPr>
              <a:t>Renální indikace (AKI)</a:t>
            </a:r>
            <a:r>
              <a:rPr lang="cs-CZ" altLang="cs-CZ" sz="2800" dirty="0" smtClean="0"/>
              <a:t> </a:t>
            </a:r>
            <a:endParaRPr lang="cs-CZ" altLang="cs-CZ" sz="28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Náhrada </a:t>
            </a:r>
            <a:r>
              <a:rPr lang="cs-CZ" altLang="cs-CZ" sz="2800" dirty="0" smtClean="0"/>
              <a:t>renálních funkcí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chemeClr val="folHlink"/>
                </a:solidFill>
              </a:rPr>
              <a:t>Nonrenální</a:t>
            </a:r>
            <a:r>
              <a:rPr lang="cs-CZ" altLang="cs-CZ" sz="2800" dirty="0" smtClean="0">
                <a:solidFill>
                  <a:schemeClr val="folHlink"/>
                </a:solidFill>
              </a:rPr>
              <a:t> </a:t>
            </a:r>
            <a:r>
              <a:rPr lang="cs-CZ" altLang="cs-CZ" sz="2800" dirty="0" smtClean="0">
                <a:solidFill>
                  <a:schemeClr val="folHlink"/>
                </a:solidFill>
              </a:rPr>
              <a:t>indikace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Intoxikace</a:t>
            </a:r>
            <a:endParaRPr lang="cs-CZ" alt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Sepse</a:t>
            </a:r>
            <a:endParaRPr lang="cs-CZ" alt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Jiné </a:t>
            </a:r>
            <a:r>
              <a:rPr lang="cs-CZ" altLang="cs-CZ" sz="2800" dirty="0" smtClean="0"/>
              <a:t>speciální použití (plazmaferéza)</a:t>
            </a:r>
          </a:p>
          <a:p>
            <a:pPr eaLnBrk="1" hangingPunct="1"/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515218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1190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Indikace CRRT 1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00225"/>
            <a:ext cx="9089390" cy="486971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Oligurie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pl-PL" altLang="cs-CZ" sz="2400" dirty="0">
                <a:solidFill>
                  <a:srgbClr val="FF0000"/>
                </a:solidFill>
              </a:rPr>
              <a:t>pod 0,3 ml/kg/hod po dobu 24 hod</a:t>
            </a:r>
            <a:endParaRPr lang="cs-CZ" altLang="cs-CZ" sz="2400" dirty="0">
              <a:solidFill>
                <a:srgbClr val="FF0000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Anurie</a:t>
            </a:r>
            <a:r>
              <a:rPr lang="cs-CZ" altLang="cs-CZ" sz="3200" dirty="0"/>
              <a:t> 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po dobu 12 hod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Metabolická acidóza  </a:t>
            </a:r>
            <a:r>
              <a:rPr lang="cs-CZ" altLang="cs-CZ" sz="3200" dirty="0"/>
              <a:t>	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pH pod 7,15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Kreatinin</a:t>
            </a:r>
            <a:r>
              <a:rPr lang="cs-CZ" altLang="cs-CZ" sz="3200" dirty="0"/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od 600-800 </a:t>
            </a:r>
            <a:r>
              <a:rPr lang="cs-CZ" altLang="cs-CZ" sz="2400" dirty="0" err="1">
                <a:solidFill>
                  <a:srgbClr val="FF0000"/>
                </a:solidFill>
              </a:rPr>
              <a:t>umol</a:t>
            </a:r>
            <a:r>
              <a:rPr lang="cs-CZ" altLang="cs-CZ" sz="2400" dirty="0">
                <a:solidFill>
                  <a:srgbClr val="FF0000"/>
                </a:solidFill>
              </a:rPr>
              <a:t>/l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již od 400 </a:t>
            </a:r>
            <a:r>
              <a:rPr lang="cs-CZ" altLang="cs-CZ" sz="2400" dirty="0" err="1">
                <a:solidFill>
                  <a:srgbClr val="FF0000"/>
                </a:solidFill>
              </a:rPr>
              <a:t>umol</a:t>
            </a:r>
            <a:r>
              <a:rPr lang="cs-CZ" altLang="cs-CZ" sz="2400" dirty="0">
                <a:solidFill>
                  <a:srgbClr val="FF0000"/>
                </a:solidFill>
              </a:rPr>
              <a:t>/l - jiní autoři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Urea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nad 35 </a:t>
            </a:r>
            <a:r>
              <a:rPr lang="cs-CZ" altLang="cs-CZ" sz="2400" dirty="0" err="1">
                <a:solidFill>
                  <a:srgbClr val="FF0000"/>
                </a:solidFill>
              </a:rPr>
              <a:t>mmol</a:t>
            </a:r>
            <a:r>
              <a:rPr lang="cs-CZ" altLang="cs-CZ" sz="2400" dirty="0">
                <a:solidFill>
                  <a:srgbClr val="FF0000"/>
                </a:solidFill>
              </a:rPr>
              <a:t>/l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/>
              <a:t>Hyperkalémie</a:t>
            </a:r>
            <a:r>
              <a:rPr lang="cs-CZ" altLang="cs-CZ" sz="2800" dirty="0"/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nad 6,5 </a:t>
            </a:r>
            <a:r>
              <a:rPr lang="cs-CZ" altLang="cs-CZ" sz="2400" dirty="0" err="1">
                <a:solidFill>
                  <a:srgbClr val="FF0000"/>
                </a:solidFill>
              </a:rPr>
              <a:t>mmol</a:t>
            </a:r>
            <a:r>
              <a:rPr lang="cs-CZ" altLang="cs-CZ" sz="2400" dirty="0">
                <a:solidFill>
                  <a:srgbClr val="FF0000"/>
                </a:solidFill>
              </a:rPr>
              <a:t>/l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3617991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33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Indikace CRRT 2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952625"/>
            <a:ext cx="9089390" cy="305998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Uremické orgánové postižení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perikarditida, encefalopatie, neuropatie, myopatie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Těžká </a:t>
            </a:r>
            <a:r>
              <a:rPr lang="cs-CZ" altLang="cs-CZ" sz="2800" dirty="0" err="1" smtClean="0"/>
              <a:t>dysnatrémie</a:t>
            </a:r>
            <a:r>
              <a:rPr lang="cs-CZ" altLang="cs-CZ" sz="2800" dirty="0" smtClean="0"/>
              <a:t> </a:t>
            </a:r>
            <a:r>
              <a:rPr lang="cs-CZ" altLang="cs-CZ" sz="2800" dirty="0"/>
              <a:t>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nad 160 </a:t>
            </a:r>
            <a:r>
              <a:rPr lang="cs-CZ" altLang="cs-CZ" sz="2400" dirty="0" err="1">
                <a:solidFill>
                  <a:srgbClr val="FF0000"/>
                </a:solidFill>
              </a:rPr>
              <a:t>mmol</a:t>
            </a:r>
            <a:r>
              <a:rPr lang="cs-CZ" altLang="cs-CZ" sz="2400" dirty="0">
                <a:solidFill>
                  <a:srgbClr val="FF0000"/>
                </a:solidFill>
              </a:rPr>
              <a:t>/l, pod 115 </a:t>
            </a:r>
            <a:r>
              <a:rPr lang="cs-CZ" altLang="cs-CZ" sz="2400" dirty="0" err="1">
                <a:solidFill>
                  <a:srgbClr val="FF0000"/>
                </a:solidFill>
              </a:rPr>
              <a:t>mmol</a:t>
            </a:r>
            <a:r>
              <a:rPr lang="cs-CZ" altLang="cs-CZ" sz="2400" dirty="0">
                <a:solidFill>
                  <a:srgbClr val="FF0000"/>
                </a:solidFill>
              </a:rPr>
              <a:t>/l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/>
              <a:t>Hyperhydratace</a:t>
            </a:r>
            <a:r>
              <a:rPr lang="cs-CZ" altLang="cs-CZ" sz="2800" dirty="0" smtClean="0"/>
              <a:t> rezistentní na terapii  diuretiky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Hypertermie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</a:rPr>
              <a:t>nad 39,5 °C nereagující na terapii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Intoxikace </a:t>
            </a:r>
            <a:r>
              <a:rPr lang="cs-CZ" altLang="cs-CZ" sz="2800" dirty="0" err="1" smtClean="0"/>
              <a:t>dialyzovatelnými</a:t>
            </a:r>
            <a:r>
              <a:rPr lang="cs-CZ" altLang="cs-CZ" sz="2800" dirty="0" smtClean="0"/>
              <a:t> jedy</a:t>
            </a:r>
          </a:p>
          <a:p>
            <a:pPr eaLnBrk="1" hangingPunct="1">
              <a:lnSpc>
                <a:spcPct val="80000"/>
              </a:lnSpc>
            </a:pP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4149076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90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Kontraindikace CRRT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876425"/>
            <a:ext cx="908939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Nesouhlas pacienta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Nemožnost zajistit cévní přístup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Kategorizovaný pacient s omezenou léčbou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Terminální stav</a:t>
            </a:r>
          </a:p>
          <a:p>
            <a:pPr eaLnBrk="1" hangingPunct="1"/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2490447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90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Kritéria pro ukončení CRRT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2028825"/>
            <a:ext cx="9089390" cy="281376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Chybí kritérium k zahájení CRRT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Diuréza nad 1 ml/kg/h po dobu 24 hod.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Daří se udržet vyrovnanou bilanci tekutin při stávající diuréze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Komplikace vázaná na CRRT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83890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Výhody CRRT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876425"/>
            <a:ext cx="9089390" cy="36370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Lepší </a:t>
            </a:r>
            <a:r>
              <a:rPr lang="cs-CZ" altLang="cs-CZ" sz="2800" dirty="0" err="1"/>
              <a:t>hemodynamická</a:t>
            </a:r>
            <a:r>
              <a:rPr lang="cs-CZ" altLang="cs-CZ" sz="2800" dirty="0"/>
              <a:t> stabilita těžce nemocných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méně arytmií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↓ nebezpečí vzniku edému mozku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Není nutná restrikce přívodu </a:t>
            </a:r>
            <a:r>
              <a:rPr lang="cs-CZ" altLang="cs-CZ" sz="2800" dirty="0" smtClean="0">
                <a:cs typeface="Arial" charset="0"/>
              </a:rPr>
              <a:t>aminokyselin </a:t>
            </a:r>
            <a:r>
              <a:rPr lang="cs-CZ" altLang="cs-CZ" sz="2800" dirty="0">
                <a:cs typeface="Arial" charset="0"/>
              </a:rPr>
              <a:t>ve výživě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charset="0"/>
              </a:rPr>
              <a:t>Eliminace zánětlivých mediátorů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Nedochází k prudkým a nefyziologickým výkyvům v iontové a </a:t>
            </a:r>
            <a:r>
              <a:rPr lang="cs-CZ" altLang="cs-CZ" sz="2800" dirty="0" smtClean="0"/>
              <a:t>acidobazické rovnováze</a:t>
            </a:r>
            <a:endParaRPr lang="cs-CZ" altLang="cs-CZ" sz="2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Nedochází </a:t>
            </a:r>
            <a:r>
              <a:rPr lang="cs-CZ" altLang="cs-CZ" sz="2800" dirty="0" smtClean="0"/>
              <a:t>k</a:t>
            </a:r>
            <a:r>
              <a:rPr lang="cs-CZ" altLang="cs-CZ" sz="2800" dirty="0"/>
              <a:t> náhlým změnám v objemu tekutin</a:t>
            </a:r>
          </a:p>
          <a:p>
            <a:pPr eaLnBrk="1" hangingPunct="1">
              <a:lnSpc>
                <a:spcPct val="90000"/>
              </a:lnSpc>
            </a:pPr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1316708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90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Nevýhody CRRT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76425"/>
            <a:ext cx="9089390" cy="394638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Riziko krvácení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Čas </a:t>
            </a:r>
            <a:r>
              <a:rPr lang="cs-CZ" altLang="cs-CZ" sz="2800" dirty="0" smtClean="0"/>
              <a:t>personálu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Odbornost </a:t>
            </a:r>
            <a:r>
              <a:rPr lang="cs-CZ" altLang="cs-CZ" sz="2800" dirty="0"/>
              <a:t>personálu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Dražší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Hůře kvantifikovatelná účinnost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Odstraňování jak látek škodlivých, tak i látek pro organismus potřebných → musí být následně dodávány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Ochlazováním proudící krve v mimotělním oběhu je nemocný ohrožen hypotermií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Imobilizace nemocného</a:t>
            </a:r>
          </a:p>
          <a:p>
            <a:pPr eaLnBrk="1" hangingPunct="1">
              <a:lnSpc>
                <a:spcPct val="80000"/>
              </a:lnSpc>
            </a:pPr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1159358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Princip dialýzy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800225"/>
            <a:ext cx="9089390" cy="490664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Principem je difúze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Látky rozpustné v plazmě se difúzí přesouvají do dialyzační tekutiny podle koncentračního gradientu 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Krev je vedena extrakorporálně </a:t>
            </a:r>
            <a:r>
              <a:rPr lang="cs-CZ" altLang="cs-CZ" sz="2800" dirty="0" err="1"/>
              <a:t>hemofiltrem</a:t>
            </a:r>
            <a:r>
              <a:rPr lang="cs-CZ" altLang="cs-CZ" sz="2800" dirty="0"/>
              <a:t> proti proudu dialyzační tekutiny, která je oddělená od krve semipermeabilní membránou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Protiproudní tok krve a dialyzačního roztoku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Difúze závisí na molekulární hmotnosti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Odstraňuje malé </a:t>
            </a:r>
            <a:r>
              <a:rPr lang="cs-CZ" altLang="cs-CZ" sz="2800" dirty="0" err="1"/>
              <a:t>soluty</a:t>
            </a:r>
            <a:r>
              <a:rPr lang="cs-CZ" altLang="cs-CZ" sz="2800" dirty="0"/>
              <a:t> → urea, kreatinin, </a:t>
            </a:r>
            <a:r>
              <a:rPr lang="cs-CZ" altLang="cs-CZ" sz="2800" dirty="0" smtClean="0"/>
              <a:t>glukóza, </a:t>
            </a:r>
            <a:r>
              <a:rPr lang="cs-CZ" altLang="cs-CZ" sz="2800" dirty="0"/>
              <a:t>ionty, katecholaminy, …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Pasivní transport látky z prostředí o vyšší koncentraci do prostředí s nižší koncentrací </a:t>
            </a:r>
            <a:endParaRPr lang="cs-CZ" altLang="cs-CZ" sz="28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700" dirty="0"/>
          </a:p>
          <a:p>
            <a:pPr eaLnBrk="1" hangingPunct="1">
              <a:lnSpc>
                <a:spcPct val="80000"/>
              </a:lnSpc>
            </a:pPr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304828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Princip hemodialýzy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6100" y="1876425"/>
            <a:ext cx="4722918" cy="429348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Arial" charset="0"/>
              </a:rPr>
              <a:t>Analogie </a:t>
            </a:r>
            <a:r>
              <a:rPr lang="cs-CZ" altLang="cs-CZ" sz="2800" dirty="0">
                <a:solidFill>
                  <a:schemeClr val="tx1">
                    <a:lumMod val="50000"/>
                  </a:schemeClr>
                </a:solidFill>
                <a:latin typeface="+mj-lt"/>
                <a:cs typeface="Arial" charset="0"/>
              </a:rPr>
              <a:t>se sáčkem čaje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tx1">
                    <a:lumMod val="50000"/>
                  </a:schemeClr>
                </a:solidFill>
                <a:latin typeface="+mj-lt"/>
                <a:cs typeface="Arial" charset="0"/>
              </a:rPr>
              <a:t>Čaj </a:t>
            </a:r>
            <a:r>
              <a:rPr lang="cs-CZ" altLang="cs-CZ" sz="2800" dirty="0">
                <a:solidFill>
                  <a:schemeClr val="tx1">
                    <a:lumMod val="50000"/>
                  </a:schemeClr>
                </a:solidFill>
                <a:latin typeface="+mj-lt"/>
                <a:cs typeface="Arial" charset="0"/>
              </a:rPr>
              <a:t>se postupně dostává do vody přes sáček podobně jako se zplodiny z krve dostávají do dialyzačního roztoku přes polopropustnou membránu</a:t>
            </a:r>
          </a:p>
          <a:p>
            <a:pPr eaLnBrk="1" hangingPunct="1">
              <a:defRPr/>
            </a:pPr>
            <a:endParaRPr lang="cs-CZ" altLang="cs-CZ" sz="2800" dirty="0">
              <a:solidFill>
                <a:schemeClr val="tx1">
                  <a:lumMod val="50000"/>
                </a:schemeClr>
              </a:solidFill>
              <a:latin typeface="+mj-lt"/>
              <a:cs typeface="Arial" charset="0"/>
            </a:endParaRPr>
          </a:p>
          <a:p>
            <a:pPr eaLnBrk="1" hangingPunct="1">
              <a:defRPr/>
            </a:pPr>
            <a:endParaRPr lang="cs-CZ" altLang="cs-CZ" sz="2700" dirty="0">
              <a:latin typeface="Arial" charset="0"/>
              <a:cs typeface="Arial" charset="0"/>
            </a:endParaRPr>
          </a:p>
        </p:txBody>
      </p:sp>
      <p:pic>
        <p:nvPicPr>
          <p:cNvPr id="21508" name="Picture 4" descr="teaba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3900" y="1571625"/>
            <a:ext cx="4368328" cy="50821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89700" y="644811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old.ledviny.cz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96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Princip </a:t>
            </a:r>
            <a:r>
              <a:rPr lang="cs-CZ" altLang="cs-CZ" sz="4000" dirty="0" err="1" smtClean="0"/>
              <a:t>hemofiltrace</a:t>
            </a:r>
            <a:endParaRPr lang="cs-CZ" altLang="cs-CZ" sz="4000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76425"/>
            <a:ext cx="9089390" cy="474506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Dochází k pohybu rozpuštěných látek spolu s rozpouštědlem přes semipermeabilní membránu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Rozdílem hydrostatického tlaku mezi krví a náhradním roztokem dochází k přestupu malých i velkých molekul odpadních látek z krve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Není zde na druhou stranu membrány přiváděn dialyzační roztok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Během filtrace probíhá souběžný transport rozpouštědla a rozpuštěné látky přes membránu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Je </a:t>
            </a:r>
            <a:r>
              <a:rPr lang="cs-CZ" altLang="cs-CZ" sz="2800" dirty="0" err="1"/>
              <a:t>fyziologičtější</a:t>
            </a:r>
            <a:r>
              <a:rPr lang="cs-CZ" altLang="cs-CZ" sz="2800" dirty="0"/>
              <a:t> než difúze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Dobrá eliminace větších molekul</a:t>
            </a:r>
          </a:p>
          <a:p>
            <a:pPr eaLnBrk="1" hangingPunct="1">
              <a:lnSpc>
                <a:spcPct val="90000"/>
              </a:lnSpc>
            </a:pPr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3834841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kany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1495425"/>
            <a:ext cx="4294069" cy="508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Přístup do cévního řečiště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50900" y="1800225"/>
            <a:ext cx="4455583" cy="4702826"/>
          </a:xfrm>
        </p:spPr>
        <p:txBody>
          <a:bodyPr/>
          <a:lstStyle/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1800" dirty="0"/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Zásadní podmínka úspěšnosti CRRT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2 plášťová kanyla zavedená do centrální žíly - v. </a:t>
            </a:r>
            <a:r>
              <a:rPr lang="cs-CZ" altLang="cs-CZ" sz="2800" dirty="0" err="1"/>
              <a:t>jugularis</a:t>
            </a:r>
            <a:r>
              <a:rPr lang="cs-CZ" altLang="cs-CZ" sz="2800" dirty="0"/>
              <a:t> </a:t>
            </a:r>
            <a:r>
              <a:rPr lang="cs-CZ" altLang="cs-CZ" sz="2800" dirty="0" err="1"/>
              <a:t>int</a:t>
            </a:r>
            <a:r>
              <a:rPr lang="cs-CZ" altLang="cs-CZ" sz="2800" dirty="0"/>
              <a:t>., v. </a:t>
            </a:r>
            <a:r>
              <a:rPr lang="cs-CZ" altLang="cs-CZ" sz="2800" dirty="0" err="1"/>
              <a:t>subclavia</a:t>
            </a:r>
            <a:r>
              <a:rPr lang="cs-CZ" altLang="cs-CZ" sz="2800" dirty="0"/>
              <a:t>, v. </a:t>
            </a:r>
            <a:r>
              <a:rPr lang="cs-CZ" altLang="cs-CZ" sz="2800" dirty="0" err="1"/>
              <a:t>femoralis</a:t>
            </a:r>
            <a:endParaRPr lang="cs-CZ" altLang="cs-CZ" sz="2800" dirty="0"/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Anatomicky nejvíce vyhovuje v. </a:t>
            </a:r>
            <a:r>
              <a:rPr lang="cs-CZ" altLang="cs-CZ" sz="2800" dirty="0" err="1"/>
              <a:t>jugularis</a:t>
            </a:r>
            <a:r>
              <a:rPr lang="cs-CZ" altLang="cs-CZ" sz="2800" dirty="0"/>
              <a:t> l. </a:t>
            </a:r>
            <a:r>
              <a:rPr lang="cs-CZ" altLang="cs-CZ" sz="2800" dirty="0" err="1"/>
              <a:t>dx</a:t>
            </a:r>
            <a:endParaRPr lang="cs-CZ" altLang="cs-CZ" sz="2800" dirty="0"/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Délka katétru 16, 20, 25 cm (v. </a:t>
            </a:r>
            <a:r>
              <a:rPr lang="cs-CZ" altLang="cs-CZ" sz="2800" dirty="0" err="1"/>
              <a:t>femoralis</a:t>
            </a:r>
            <a:r>
              <a:rPr lang="cs-CZ" altLang="cs-CZ" sz="2800" dirty="0"/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Materiál </a:t>
            </a:r>
            <a:r>
              <a:rPr lang="cs-CZ" altLang="cs-CZ" sz="2800" dirty="0" err="1"/>
              <a:t>polyurethan</a:t>
            </a:r>
            <a:r>
              <a:rPr lang="cs-CZ" altLang="cs-CZ" sz="2800" dirty="0"/>
              <a:t>, </a:t>
            </a:r>
            <a:r>
              <a:rPr lang="cs-CZ" altLang="cs-CZ" sz="2800" dirty="0" err="1"/>
              <a:t>polyethylen</a:t>
            </a:r>
            <a:r>
              <a:rPr lang="cs-CZ" altLang="cs-CZ" sz="2800" dirty="0"/>
              <a:t>, silikon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Nyní pouze v-v metody</a:t>
            </a:r>
          </a:p>
        </p:txBody>
      </p:sp>
    </p:spTree>
    <p:extLst>
      <p:ext uri="{BB962C8B-B14F-4D97-AF65-F5344CB8AC3E}">
        <p14:creationId xmlns:p14="http://schemas.microsoft.com/office/powerpoint/2010/main" val="3679041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Přístup do cévního řečiště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9089390" cy="410642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Zátky </a:t>
            </a:r>
            <a:r>
              <a:rPr lang="cs-CZ" altLang="cs-CZ" sz="2800" dirty="0">
                <a:solidFill>
                  <a:schemeClr val="accent2"/>
                </a:solidFill>
              </a:rPr>
              <a:t>heparinové</a:t>
            </a:r>
            <a:r>
              <a:rPr lang="cs-CZ" altLang="cs-CZ" sz="2800" dirty="0"/>
              <a:t> versus </a:t>
            </a:r>
            <a:r>
              <a:rPr lang="cs-CZ" altLang="cs-CZ" sz="2800" dirty="0">
                <a:solidFill>
                  <a:schemeClr val="accent2"/>
                </a:solidFill>
              </a:rPr>
              <a:t>citrátové</a:t>
            </a:r>
            <a:endParaRPr lang="cs-CZ" alt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Používat raději citrátové zátky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Do každého lumen 2 ml 3,8 </a:t>
            </a:r>
            <a:r>
              <a:rPr lang="cs-CZ" altLang="cs-CZ" sz="2800" dirty="0" smtClean="0"/>
              <a:t>%                                          </a:t>
            </a:r>
            <a:r>
              <a:rPr lang="cs-CZ" altLang="cs-CZ" sz="2800" dirty="0"/>
              <a:t>citrátu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Výměna á 24 hod.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Vždy odsát min. 5 ml krve </a:t>
            </a:r>
            <a:r>
              <a:rPr lang="cs-CZ" altLang="cs-CZ" sz="2800" dirty="0" smtClean="0"/>
              <a:t>                                                 před </a:t>
            </a:r>
            <a:r>
              <a:rPr lang="cs-CZ" altLang="cs-CZ" sz="2800" dirty="0"/>
              <a:t>napojením pac.</a:t>
            </a:r>
          </a:p>
          <a:p>
            <a:pPr eaLnBrk="1" hangingPunct="1"/>
            <a:endParaRPr lang="cs-CZ" altLang="cs-CZ" sz="3200" dirty="0"/>
          </a:p>
          <a:p>
            <a:pPr eaLnBrk="1" hangingPunct="1"/>
            <a:endParaRPr lang="cs-CZ" altLang="cs-CZ" sz="3200" dirty="0"/>
          </a:p>
        </p:txBody>
      </p:sp>
      <p:pic>
        <p:nvPicPr>
          <p:cNvPr id="1026" name="Picture 2" descr="Téma: Intenzivní medicína v terapii akutního renálního selhání « Tvorba a  ověření e-learningového prostředí pro integraci výuky preklinických a  klinických předmětů na LF a FZV UP Olomou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2333625"/>
            <a:ext cx="4800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885875" y="59912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p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fyziolklin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.upol.cz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40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Přístroj používaný </a:t>
            </a:r>
            <a:r>
              <a:rPr lang="cs-CZ" altLang="cs-CZ" sz="4000" dirty="0" smtClean="0"/>
              <a:t>k CRRT</a:t>
            </a:r>
          </a:p>
        </p:txBody>
      </p:sp>
      <p:pic>
        <p:nvPicPr>
          <p:cNvPr id="27652" name="Picture 6" descr="Snímek 2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1647826"/>
            <a:ext cx="3622019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7571386" y="6231494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/>
              <a:t>Zdroj: </a:t>
            </a:r>
            <a:r>
              <a:rPr lang="cs-CZ" altLang="cs-CZ" kern="0" dirty="0" smtClean="0"/>
              <a:t>autorka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CRRT</a:t>
            </a:r>
          </a:p>
        </p:txBody>
      </p:sp>
      <p:pic>
        <p:nvPicPr>
          <p:cNvPr id="2050" name="Picture 2" descr="Hemodialýza – Wikiped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545562"/>
            <a:ext cx="63246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bdélník 29"/>
          <p:cNvSpPr/>
          <p:nvPr/>
        </p:nvSpPr>
        <p:spPr>
          <a:xfrm>
            <a:off x="7719076" y="6296025"/>
            <a:ext cx="2297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/>
              <a:t>Zdroj: </a:t>
            </a:r>
            <a:r>
              <a:rPr lang="cs-CZ" altLang="cs-CZ" kern="0" dirty="0" smtClean="0"/>
              <a:t>cs.wikipedia.org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51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Plazmaferéza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800225"/>
            <a:ext cx="9430985" cy="500513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Odstranění plazmy a její náhrada plazmou allogenní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Indikace: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autoimunitní onemocnění (</a:t>
            </a:r>
            <a:r>
              <a:rPr lang="cs-CZ" altLang="cs-CZ" sz="2400" dirty="0" err="1"/>
              <a:t>myastenia</a:t>
            </a:r>
            <a:r>
              <a:rPr lang="cs-CZ" altLang="cs-CZ" sz="2400" dirty="0"/>
              <a:t> gravis), akutní </a:t>
            </a:r>
            <a:r>
              <a:rPr lang="cs-CZ" altLang="cs-CZ" sz="2400" dirty="0" err="1"/>
              <a:t>rejekce</a:t>
            </a:r>
            <a:r>
              <a:rPr lang="cs-CZ" altLang="cs-CZ" sz="2400" dirty="0"/>
              <a:t> transplantované ledviny, jaterní selhání, intoxikace </a:t>
            </a:r>
            <a:r>
              <a:rPr lang="cs-CZ" altLang="cs-CZ" sz="2400" dirty="0" err="1"/>
              <a:t>amanitou</a:t>
            </a:r>
            <a:r>
              <a:rPr lang="cs-CZ" altLang="cs-CZ" sz="2400" dirty="0"/>
              <a:t> </a:t>
            </a:r>
            <a:r>
              <a:rPr lang="cs-CZ" altLang="cs-CZ" sz="2400" dirty="0" err="1"/>
              <a:t>phalloides</a:t>
            </a:r>
            <a:r>
              <a:rPr lang="cs-CZ" altLang="cs-CZ" sz="2400" dirty="0"/>
              <a:t>, hadí uštknutí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b="1" dirty="0"/>
              <a:t>Komplikace plazmaferézy</a:t>
            </a:r>
            <a:r>
              <a:rPr lang="cs-CZ" altLang="cs-CZ" sz="2700" dirty="0"/>
              <a:t>: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hypotenze, </a:t>
            </a:r>
            <a:r>
              <a:rPr lang="cs-CZ" altLang="cs-CZ" sz="2400" dirty="0" err="1"/>
              <a:t>hypokalcémie</a:t>
            </a:r>
            <a:r>
              <a:rPr lang="cs-CZ" altLang="cs-CZ" sz="2400" dirty="0"/>
              <a:t>, hypotermie, alergická reakce, ↑ srážlivost  nebo krvácivost, přenos infekce, vzduchová embolie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Plazma se přefiltruje přes speciální kapiláru a je odvedena do odpadního vaku, za kapilárou je pak nahrazena náhradním roztokem albuminu a iontů nebo čistou plazmou dárce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Terapie jsou prováděny denně nebo každý druhý den v sérii nejčastěji po 5 kůrách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1504945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885825"/>
            <a:ext cx="9040495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Plazmaferéza</a:t>
            </a:r>
          </a:p>
        </p:txBody>
      </p:sp>
      <p:pic>
        <p:nvPicPr>
          <p:cNvPr id="31747" name="Picture 4" descr="IMG_026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4100" y="1647825"/>
            <a:ext cx="36576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Obdélník 4"/>
          <p:cNvSpPr/>
          <p:nvPr/>
        </p:nvSpPr>
        <p:spPr>
          <a:xfrm>
            <a:off x="7571386" y="6231494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/>
              <a:t>Zdroj: </a:t>
            </a:r>
            <a:r>
              <a:rPr lang="cs-CZ" altLang="cs-CZ" kern="0" dirty="0" smtClean="0"/>
              <a:t>autorka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930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Dialyzační přístroj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908939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Zajišťuje krevní průtok, průtok dialyzačního roztoku, provádí filtraci vody z krve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Kontroluje tlakové poměry v mimotělním oběhu, teplotu dialyzačního roztoku, vzduch v krevní cestě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Zajišťuje zvukovou a </a:t>
            </a:r>
            <a:r>
              <a:rPr lang="cs-CZ" altLang="cs-CZ" sz="2800" dirty="0" smtClean="0"/>
              <a:t>světelnou </a:t>
            </a:r>
            <a:r>
              <a:rPr lang="cs-CZ" altLang="cs-CZ" sz="2800" dirty="0"/>
              <a:t>signalizaci při                                            komplikacích, </a:t>
            </a:r>
            <a:r>
              <a:rPr lang="cs-CZ" altLang="cs-CZ" sz="2800" dirty="0" smtClean="0"/>
              <a:t>kdy zastaví </a:t>
            </a:r>
            <a:r>
              <a:rPr lang="cs-CZ" altLang="cs-CZ" sz="2800" dirty="0"/>
              <a:t>chod </a:t>
            </a:r>
            <a:r>
              <a:rPr lang="cs-CZ" altLang="cs-CZ" sz="2800" dirty="0" smtClean="0"/>
              <a:t>                                       krevní pumpy</a:t>
            </a:r>
            <a:endParaRPr lang="cs-CZ" altLang="cs-CZ" sz="2800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4010026"/>
            <a:ext cx="4375335" cy="266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068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Dialyzátor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9089390" cy="421722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/>
              <a:t>Hemofiltr</a:t>
            </a:r>
            <a:r>
              <a:rPr lang="cs-CZ" altLang="cs-CZ" sz="2800" dirty="0"/>
              <a:t> - dialyzátor – kapilára - kapsle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Centrální místo eliminačních technik, hlavní funkční jednotka CRRT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Zde nastává přesun látek z krve do dialyzátu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Skládá se z pouzdra, které má vstup a výstup krve, a dialyzačního roztoku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Uvnitř proudí krev v tisíci kapilárách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 dialyzátoru jsou rozlišeny dvě cesty – krevní cesta, ve které krev proudí jednotlivými kapilárami, a dialyzační cesta, kterou proudí dialyzační roztok v protisměru </a:t>
            </a:r>
            <a:r>
              <a:rPr lang="cs-CZ" altLang="cs-CZ" sz="2700" dirty="0"/>
              <a:t>mezi kapilárami 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943290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Dialyzátor</a:t>
            </a:r>
          </a:p>
        </p:txBody>
      </p:sp>
      <p:pic>
        <p:nvPicPr>
          <p:cNvPr id="36867" name="Picture 4" descr="dialyzer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3691" y="1941482"/>
            <a:ext cx="4297782" cy="56213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8" name="Picture 5" descr="cvvhfil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2028232"/>
            <a:ext cx="3024227" cy="381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5"/>
          <p:cNvSpPr/>
          <p:nvPr/>
        </p:nvSpPr>
        <p:spPr>
          <a:xfrm>
            <a:off x="6971725" y="5991225"/>
            <a:ext cx="2060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/>
              <a:t>Zdroj: </a:t>
            </a:r>
            <a:r>
              <a:rPr lang="cs-CZ" altLang="cs-CZ" kern="0" dirty="0" smtClean="0"/>
              <a:t>old.ledviny.cz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77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Doplňkové moduly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76425"/>
            <a:ext cx="9089390" cy="243212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 hlídání bezpečné a efektivní CRRT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Monitor tlaku</a:t>
            </a:r>
            <a:r>
              <a:rPr lang="cs-CZ" altLang="cs-CZ" sz="2800" dirty="0"/>
              <a:t>, který hlídá dostatečný průtok krve do dialyzátoru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Dále je v dialyzační cestě umístěn monitor, hlídající únik krve do dialyzačního roztoku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Monitor teploty</a:t>
            </a:r>
            <a:r>
              <a:rPr lang="cs-CZ" altLang="cs-CZ" sz="2800" dirty="0"/>
              <a:t> dialyzátu a krve</a:t>
            </a:r>
          </a:p>
        </p:txBody>
      </p:sp>
    </p:spTree>
    <p:extLst>
      <p:ext uri="{BB962C8B-B14F-4D97-AF65-F5344CB8AC3E}">
        <p14:creationId xmlns:p14="http://schemas.microsoft.com/office/powerpoint/2010/main" val="4163968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064660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Doplňkové příslušenství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800225"/>
            <a:ext cx="908939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</a:rPr>
              <a:t>Krevní sety</a:t>
            </a:r>
            <a:r>
              <a:rPr lang="cs-CZ" altLang="cs-CZ" sz="2800" dirty="0" smtClean="0"/>
              <a:t> – sací (červený) a návratové (modrý) → mimotělní oběh</a:t>
            </a:r>
            <a:endParaRPr lang="cs-CZ" altLang="cs-CZ" sz="2800" b="1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</a:rPr>
              <a:t>Infuzní roztoky</a:t>
            </a:r>
            <a:r>
              <a:rPr lang="cs-CZ" altLang="cs-CZ" sz="2800" dirty="0" smtClean="0"/>
              <a:t> – FR + 10 000 IU heparinu → před napojením pac. se proplachuje celý systém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</a:rPr>
              <a:t>Citrátová a kalciová pumpa</a:t>
            </a:r>
            <a:r>
              <a:rPr lang="cs-CZ" altLang="cs-CZ" sz="2800" dirty="0" smtClean="0"/>
              <a:t> pro regionální </a:t>
            </a:r>
            <a:r>
              <a:rPr lang="cs-CZ" altLang="cs-CZ" sz="2800" dirty="0" err="1" smtClean="0"/>
              <a:t>antikoagulaci</a:t>
            </a:r>
            <a:endParaRPr lang="cs-CZ" altLang="cs-CZ" sz="2800" dirty="0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142" y="3095625"/>
            <a:ext cx="2480275" cy="49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142" y="2257425"/>
            <a:ext cx="2420867" cy="51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449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Příprava na CRRT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800225"/>
            <a:ext cx="9089390" cy="359551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Přípravu přístroje provádí NLZP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Nejprve proběhne </a:t>
            </a:r>
            <a:r>
              <a:rPr lang="cs-CZ" altLang="cs-CZ" sz="2800" dirty="0" err="1" smtClean="0"/>
              <a:t>self</a:t>
            </a:r>
            <a:r>
              <a:rPr lang="cs-CZ" altLang="cs-CZ" sz="2800" dirty="0" smtClean="0"/>
              <a:t> test přístroje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Následuje osazení přístroje setem a </a:t>
            </a:r>
            <a:r>
              <a:rPr lang="cs-CZ" altLang="cs-CZ" sz="2800" dirty="0" err="1" smtClean="0"/>
              <a:t>předplnění</a:t>
            </a:r>
            <a:r>
              <a:rPr lang="cs-CZ" altLang="cs-CZ" sz="2800" dirty="0" smtClean="0"/>
              <a:t> okruhu = „</a:t>
            </a:r>
            <a:r>
              <a:rPr lang="cs-CZ" altLang="cs-CZ" sz="2800" dirty="0" err="1" smtClean="0"/>
              <a:t>priming</a:t>
            </a:r>
            <a:r>
              <a:rPr lang="cs-CZ" altLang="cs-CZ" sz="2800" dirty="0" smtClean="0"/>
              <a:t>“  fyziolog. roztokem (2 000 ml) s 10 000 j. heparinu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Nastavení terapeutických parametrů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tx2"/>
                </a:solidFill>
              </a:rPr>
              <a:t>Výměnu setu</a:t>
            </a:r>
            <a:r>
              <a:rPr lang="cs-CZ" altLang="cs-CZ" sz="2800" dirty="0" smtClean="0"/>
              <a:t> provádíme plánovaně po 48 hodinách u sepse, jinak po cca 72 hod.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391422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809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/>
              <a:t>Možnosti </a:t>
            </a:r>
            <a:r>
              <a:rPr lang="cs-CZ" altLang="cs-CZ" sz="4000" dirty="0" err="1"/>
              <a:t>antikoagulace</a:t>
            </a:r>
            <a:r>
              <a:rPr lang="cs-CZ" altLang="cs-CZ" sz="4000" dirty="0"/>
              <a:t> při CRRT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647825"/>
            <a:ext cx="9236054" cy="453205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2"/>
                </a:solidFill>
              </a:rPr>
              <a:t>Bezheparinová</a:t>
            </a:r>
            <a:r>
              <a:rPr lang="cs-CZ" altLang="cs-CZ" sz="2800" dirty="0">
                <a:solidFill>
                  <a:schemeClr val="accent2"/>
                </a:solidFill>
              </a:rPr>
              <a:t> CRRT</a:t>
            </a:r>
            <a:r>
              <a:rPr lang="cs-CZ" altLang="cs-CZ" sz="2800" dirty="0"/>
              <a:t> (flushe s </a:t>
            </a:r>
            <a:r>
              <a:rPr lang="cs-CZ" altLang="cs-CZ" sz="2800" dirty="0" smtClean="0"/>
              <a:t>fyziologickým roztokem </a:t>
            </a:r>
            <a:r>
              <a:rPr lang="cs-CZ" altLang="cs-CZ" sz="2800" dirty="0"/>
              <a:t>nebo substitučním roztokem)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Aktivní krvácení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St. p. krvácení do 48 hod.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INR &gt; 2, </a:t>
            </a:r>
            <a:r>
              <a:rPr lang="cs-CZ" altLang="cs-CZ" sz="2800" dirty="0" err="1"/>
              <a:t>aPTT</a:t>
            </a:r>
            <a:r>
              <a:rPr lang="cs-CZ" altLang="cs-CZ" sz="2800" dirty="0"/>
              <a:t> &gt; 60 s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Trombocyty </a:t>
            </a:r>
            <a:r>
              <a:rPr lang="cs-CZ" altLang="cs-CZ" sz="2800" dirty="0"/>
              <a:t>&lt; 60x10</a:t>
            </a:r>
            <a:r>
              <a:rPr lang="cs-CZ" altLang="cs-CZ" sz="2800" baseline="30000" dirty="0"/>
              <a:t>9</a:t>
            </a:r>
            <a:r>
              <a:rPr lang="cs-CZ" altLang="cs-CZ" sz="2800" dirty="0"/>
              <a:t>/l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Systémová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Heparin/Protamin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LMWH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Regionální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Citrát/</a:t>
            </a:r>
            <a:r>
              <a:rPr lang="cs-CZ" altLang="cs-CZ" sz="2800" dirty="0" err="1"/>
              <a:t>Calcium</a:t>
            </a:r>
            <a:endParaRPr lang="cs-CZ" altLang="cs-CZ" sz="2800" dirty="0"/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nutná monitorace - </a:t>
            </a:r>
            <a:r>
              <a:rPr lang="cs-CZ" altLang="cs-CZ" sz="2800" dirty="0" err="1"/>
              <a:t>aPTT</a:t>
            </a:r>
            <a:r>
              <a:rPr lang="cs-CZ" altLang="cs-CZ" sz="2800" dirty="0"/>
              <a:t>, Ca</a:t>
            </a:r>
            <a:r>
              <a:rPr lang="cs-CZ" altLang="cs-CZ" sz="2800" baseline="30000" dirty="0"/>
              <a:t>2+</a:t>
            </a:r>
          </a:p>
          <a:p>
            <a:pPr eaLnBrk="1" hangingPunct="1">
              <a:lnSpc>
                <a:spcPct val="80000"/>
              </a:lnSpc>
            </a:pPr>
            <a:endParaRPr lang="cs-CZ" altLang="cs-CZ" sz="2300" dirty="0"/>
          </a:p>
        </p:txBody>
      </p:sp>
    </p:spTree>
    <p:extLst>
      <p:ext uri="{BB962C8B-B14F-4D97-AF65-F5344CB8AC3E}">
        <p14:creationId xmlns:p14="http://schemas.microsoft.com/office/powerpoint/2010/main" val="2455209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eaLnBrk="1" hangingPunct="1"/>
            <a:r>
              <a:rPr lang="cs-CZ" altLang="cs-CZ" sz="4000" dirty="0"/>
              <a:t>Regionální </a:t>
            </a:r>
            <a:r>
              <a:rPr lang="cs-CZ" altLang="cs-CZ" sz="4000" dirty="0" err="1"/>
              <a:t>antikoagulace</a:t>
            </a:r>
            <a:r>
              <a:rPr lang="cs-CZ" altLang="cs-CZ" sz="4000" dirty="0"/>
              <a:t> citrátem sodným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724025"/>
            <a:ext cx="9089390" cy="453116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Citrát sodný (4 %) zasahuje do kaskády srážení tím, že vyvazuje vápník a tím zabrání srážení krve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Antagonista je 10 % CaCl</a:t>
            </a:r>
            <a:r>
              <a:rPr lang="cs-CZ" altLang="cs-CZ" sz="2800" baseline="30000" dirty="0"/>
              <a:t>2</a:t>
            </a:r>
            <a:endParaRPr lang="cs-CZ" altLang="cs-CZ" sz="2800" dirty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Citrát podáváme přes citrátovou pumpu před dialyzátor a CaCl</a:t>
            </a:r>
            <a:r>
              <a:rPr lang="cs-CZ" altLang="cs-CZ" sz="2800" baseline="30000" dirty="0"/>
              <a:t>2</a:t>
            </a:r>
            <a:r>
              <a:rPr lang="cs-CZ" altLang="cs-CZ" sz="2800" dirty="0"/>
              <a:t> 10 % aplikujeme přes kalciovou pumpu na konec dialyzačního okruhu kohoutem → antikoagulační efekt je v těle zrušen</a:t>
            </a:r>
          </a:p>
          <a:p>
            <a:pPr marL="457200" indent="-457200" eaLnBrk="1" hangingPunct="1">
              <a:lnSpc>
                <a:spcPct val="8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</a:rPr>
              <a:t>Indikace → pacienti s vysokým rizikem krvácení:</a:t>
            </a:r>
            <a:r>
              <a:rPr lang="cs-CZ" altLang="cs-CZ" sz="2800" b="1" dirty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dirty="0"/>
              <a:t>  		 - pooperační stavy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dirty="0"/>
              <a:t>  		 - těžké trombocytopenie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800" dirty="0"/>
              <a:t>  		 - traumata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700" dirty="0"/>
              <a:t>  		 </a:t>
            </a:r>
          </a:p>
        </p:txBody>
      </p:sp>
    </p:spTree>
    <p:extLst>
      <p:ext uri="{BB962C8B-B14F-4D97-AF65-F5344CB8AC3E}">
        <p14:creationId xmlns:p14="http://schemas.microsoft.com/office/powerpoint/2010/main" val="1153328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/>
              <a:t>Weaning</a:t>
            </a:r>
            <a:r>
              <a:rPr lang="cs-CZ" altLang="cs-CZ" sz="4000" dirty="0" smtClean="0"/>
              <a:t> z CRRT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9089390" cy="182888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Po zvládnutí vyvolávající příčiny a dle vývoje renálních </a:t>
            </a:r>
            <a:r>
              <a:rPr lang="cs-CZ" altLang="cs-CZ" sz="2800" dirty="0" err="1" smtClean="0"/>
              <a:t>fcí</a:t>
            </a:r>
            <a:r>
              <a:rPr lang="cs-CZ" altLang="cs-CZ" sz="2800" dirty="0" smtClean="0"/>
              <a:t>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Možný přechod z CRRT na denní režim </a:t>
            </a:r>
            <a:r>
              <a:rPr lang="cs-CZ" altLang="cs-CZ" sz="2800" dirty="0" err="1" smtClean="0"/>
              <a:t>iHD</a:t>
            </a:r>
            <a:r>
              <a:rPr lang="cs-CZ" altLang="cs-CZ" sz="2800" dirty="0" smtClean="0"/>
              <a:t> dle </a:t>
            </a:r>
            <a:r>
              <a:rPr lang="cs-CZ" altLang="cs-CZ" sz="2800" dirty="0" err="1" smtClean="0"/>
              <a:t>hemodynamické</a:t>
            </a:r>
            <a:r>
              <a:rPr lang="cs-CZ" altLang="cs-CZ" sz="2800" dirty="0" smtClean="0"/>
              <a:t> stability a přítomnosti diurézy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Obvyklá doba CRRT se pohybuje okolo </a:t>
            </a:r>
            <a:r>
              <a:rPr lang="cs-CZ" altLang="cs-CZ" sz="2800" dirty="0" smtClean="0"/>
              <a:t>5 </a:t>
            </a:r>
            <a:r>
              <a:rPr lang="cs-CZ" altLang="cs-CZ" sz="2800" dirty="0" smtClean="0"/>
              <a:t>-7 dní</a:t>
            </a:r>
          </a:p>
        </p:txBody>
      </p:sp>
    </p:spTree>
    <p:extLst>
      <p:ext uri="{BB962C8B-B14F-4D97-AF65-F5344CB8AC3E}">
        <p14:creationId xmlns:p14="http://schemas.microsoft.com/office/powerpoint/2010/main" val="3735750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Monitorace během CRRT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76425"/>
            <a:ext cx="9089390" cy="419106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Monitorace </a:t>
            </a:r>
            <a:r>
              <a:rPr lang="cs-CZ" altLang="cs-CZ" sz="2800" dirty="0" err="1"/>
              <a:t>hemodynamiky</a:t>
            </a:r>
            <a:endParaRPr lang="cs-CZ" altLang="cs-CZ" sz="2800" dirty="0"/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IBP, P, CVP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Tlaky v okruhu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/>
              <a:t>arteriální, venózní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Účinnost </a:t>
            </a:r>
            <a:r>
              <a:rPr lang="cs-CZ" altLang="cs-CZ" sz="2800" dirty="0" err="1"/>
              <a:t>antikoagulace</a:t>
            </a:r>
            <a:r>
              <a:rPr lang="cs-CZ" altLang="cs-CZ" sz="2800" dirty="0"/>
              <a:t> - </a:t>
            </a:r>
            <a:r>
              <a:rPr lang="cs-CZ" altLang="cs-CZ" sz="2800" dirty="0" err="1"/>
              <a:t>aPTT</a:t>
            </a:r>
            <a:r>
              <a:rPr lang="cs-CZ" altLang="cs-CZ" sz="2800" dirty="0"/>
              <a:t>, </a:t>
            </a:r>
            <a:r>
              <a:rPr lang="cs-CZ" altLang="cs-CZ" sz="2800" dirty="0" err="1"/>
              <a:t>ioniz</a:t>
            </a:r>
            <a:r>
              <a:rPr lang="cs-CZ" altLang="cs-CZ" sz="2800" dirty="0"/>
              <a:t>. Ca v okruhu a oběhu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Monitorace vnitřního prostředí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/>
              <a:t>ionty (Na, K, Cl, Mg, Ca </a:t>
            </a:r>
            <a:r>
              <a:rPr lang="cs-CZ" altLang="cs-CZ" sz="2300" dirty="0" err="1"/>
              <a:t>ioniz</a:t>
            </a:r>
            <a:r>
              <a:rPr lang="cs-CZ" altLang="cs-CZ" sz="2300" dirty="0"/>
              <a:t>., P), ASTRUP, urea, kreatinin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Klinický stav – hydratace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Respirace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Bilance tekutin !!!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Monitorace tepelných ztrát</a:t>
            </a:r>
          </a:p>
        </p:txBody>
      </p:sp>
    </p:spTree>
    <p:extLst>
      <p:ext uri="{BB962C8B-B14F-4D97-AF65-F5344CB8AC3E}">
        <p14:creationId xmlns:p14="http://schemas.microsoft.com/office/powerpoint/2010/main" val="1725365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809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Povinnosti NLZP</a:t>
            </a:r>
            <a:endParaRPr lang="cs-CZ" altLang="cs-CZ" sz="4000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495425"/>
            <a:ext cx="9089390" cy="564531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Téměř permanentní přítomnost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Trvalá kontrola klinického stavu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chemeClr val="accent5"/>
                </a:solidFill>
              </a:rPr>
              <a:t>TK, krvácení, vědomí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Kontrola </a:t>
            </a:r>
            <a:r>
              <a:rPr lang="cs-CZ" altLang="cs-CZ" sz="2800" dirty="0" err="1"/>
              <a:t>i.v</a:t>
            </a:r>
            <a:r>
              <a:rPr lang="cs-CZ" altLang="cs-CZ" sz="2800" dirty="0"/>
              <a:t>. vstupu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chemeClr val="accent5"/>
                </a:solidFill>
              </a:rPr>
              <a:t>zalomení, dotažení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Kontrola mimotělního okruhu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chemeClr val="accent5"/>
                </a:solidFill>
              </a:rPr>
              <a:t>těsnost, bubliny, tromby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Stojící krevní pumpa = </a:t>
            </a:r>
            <a:r>
              <a:rPr lang="cs-CZ" altLang="cs-CZ" sz="2800" dirty="0">
                <a:solidFill>
                  <a:schemeClr val="accent2"/>
                </a:solidFill>
              </a:rPr>
              <a:t>ALARM</a:t>
            </a:r>
            <a:r>
              <a:rPr lang="cs-CZ" altLang="cs-CZ" sz="2800" dirty="0"/>
              <a:t> !!!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Odběry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chemeClr val="accent5"/>
                </a:solidFill>
              </a:rPr>
              <a:t>ASTRUP + ionty (K) max. á 6 hod (dle ordinace lékaře)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ACT (</a:t>
            </a:r>
            <a:r>
              <a:rPr lang="cs-CZ" altLang="cs-CZ" sz="2800" dirty="0" err="1"/>
              <a:t>Hemochron</a:t>
            </a:r>
            <a:r>
              <a:rPr lang="cs-CZ" altLang="cs-CZ" sz="2800" dirty="0"/>
              <a:t>) či ionizované Ca</a:t>
            </a:r>
            <a:r>
              <a:rPr lang="cs-CZ" altLang="cs-CZ" sz="2800" baseline="30000" dirty="0"/>
              <a:t>2+</a:t>
            </a:r>
            <a:r>
              <a:rPr lang="cs-CZ" altLang="cs-CZ" sz="2800" dirty="0"/>
              <a:t> á 2-4 hod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Úprava průtoku heparinu/protaminu či citrátu/</a:t>
            </a:r>
            <a:r>
              <a:rPr lang="cs-CZ" altLang="cs-CZ" sz="2800" dirty="0" err="1"/>
              <a:t>calcia</a:t>
            </a:r>
            <a:endParaRPr lang="cs-CZ" altLang="cs-CZ" sz="2800" dirty="0"/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Bilance á 1 hod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Hrazení ztrát </a:t>
            </a:r>
            <a:r>
              <a:rPr lang="cs-CZ" altLang="cs-CZ" sz="2800" dirty="0" smtClean="0"/>
              <a:t>aminokyselin </a:t>
            </a:r>
            <a:r>
              <a:rPr lang="cs-CZ" altLang="cs-CZ" sz="2800" dirty="0"/>
              <a:t>(</a:t>
            </a:r>
            <a:r>
              <a:rPr lang="cs-CZ" altLang="cs-CZ" sz="2800" dirty="0" err="1"/>
              <a:t>Nutramin</a:t>
            </a:r>
            <a:r>
              <a:rPr lang="cs-CZ" altLang="cs-CZ" sz="2800" dirty="0"/>
              <a:t>, </a:t>
            </a:r>
            <a:r>
              <a:rPr lang="cs-CZ" altLang="cs-CZ" sz="2800" dirty="0" err="1"/>
              <a:t>Aminoplasmal</a:t>
            </a:r>
            <a:r>
              <a:rPr lang="cs-CZ" altLang="cs-CZ" sz="2800" dirty="0"/>
              <a:t>)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Transfuze v rezervě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chemeClr val="accent5"/>
                </a:solidFill>
              </a:rPr>
              <a:t>dle zvyklosti oddělení a stavu pacienta (</a:t>
            </a:r>
            <a:r>
              <a:rPr lang="cs-CZ" altLang="cs-CZ" sz="2300" dirty="0" err="1">
                <a:solidFill>
                  <a:schemeClr val="accent5"/>
                </a:solidFill>
              </a:rPr>
              <a:t>Hb</a:t>
            </a:r>
            <a:r>
              <a:rPr lang="cs-CZ" altLang="cs-CZ" sz="2300" dirty="0">
                <a:solidFill>
                  <a:schemeClr val="accent5"/>
                </a:solidFill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7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55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Komplikace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9236054" cy="399562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Hypotenze v úvodu – vyloučit hypovolémii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Narůstající </a:t>
            </a:r>
            <a:r>
              <a:rPr lang="cs-CZ" altLang="cs-CZ" sz="2800" dirty="0" err="1"/>
              <a:t>hemodynamická</a:t>
            </a:r>
            <a:r>
              <a:rPr lang="cs-CZ" altLang="cs-CZ" sz="2800" dirty="0"/>
              <a:t> nestabilita během CRRT (snížit průtok krve)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Ucpání okruhu – vzduch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Hypotermie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Poruchy vnitřního prostředí - Na, K, Mg, 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Odstranění látek, které nechceme → </a:t>
            </a:r>
            <a:r>
              <a:rPr lang="cs-CZ" altLang="cs-CZ" sz="2800" dirty="0" err="1"/>
              <a:t>analgosedace</a:t>
            </a:r>
            <a:r>
              <a:rPr lang="cs-CZ" altLang="cs-CZ" sz="2800" dirty="0"/>
              <a:t> </a:t>
            </a:r>
            <a:endParaRPr lang="cs-CZ" altLang="cs-CZ" sz="2800" dirty="0" smtClean="0"/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midazolam</a:t>
            </a:r>
            <a:r>
              <a:rPr lang="cs-CZ" altLang="cs-CZ" sz="2800" dirty="0"/>
              <a:t>, </a:t>
            </a:r>
            <a:r>
              <a:rPr lang="cs-CZ" altLang="cs-CZ" sz="2800" dirty="0" err="1" smtClean="0"/>
              <a:t>propofol</a:t>
            </a:r>
            <a:endParaRPr lang="cs-CZ" altLang="cs-CZ" sz="2800" dirty="0"/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Krvácení</a:t>
            </a:r>
          </a:p>
          <a:p>
            <a:pPr eaLnBrk="1" hangingPunct="1">
              <a:lnSpc>
                <a:spcPct val="80000"/>
              </a:lnSpc>
            </a:pPr>
            <a:endParaRPr lang="cs-CZ" altLang="cs-CZ" sz="3200" dirty="0"/>
          </a:p>
          <a:p>
            <a:pPr eaLnBrk="1" hangingPunct="1">
              <a:lnSpc>
                <a:spcPct val="80000"/>
              </a:lnSpc>
            </a:pPr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3440945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Závěrem …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27100" y="1876425"/>
            <a:ext cx="9089390" cy="32631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Dnes se již </a:t>
            </a:r>
            <a:r>
              <a:rPr lang="cs-CZ" altLang="cs-CZ" sz="2800" dirty="0" smtClean="0"/>
              <a:t>intenzivní péče </a:t>
            </a:r>
            <a:r>
              <a:rPr lang="cs-CZ" altLang="cs-CZ" sz="2800" dirty="0"/>
              <a:t>neobejde bez CRRT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Díky CRRT dnes přežívá více pacientů kritické stavy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Bezpečná, užitečná a nezastupitelná metoda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Má přijatelnou mortalitu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Netrvá až tak dlouho (</a:t>
            </a:r>
            <a:r>
              <a:rPr lang="cs-CZ" altLang="cs-CZ" sz="2800" dirty="0">
                <a:sym typeface="Symbol" pitchFamily="18" charset="2"/>
              </a:rPr>
              <a:t></a:t>
            </a:r>
            <a:r>
              <a:rPr lang="cs-CZ" altLang="cs-CZ" sz="2800" dirty="0"/>
              <a:t> 56 hodin/pacient)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ym typeface="Symbol" pitchFamily="18" charset="2"/>
              </a:rPr>
              <a:t>Znamená  2 připojení/pacient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eaLnBrk="1" hangingPunct="1">
              <a:lnSpc>
                <a:spcPct val="90000"/>
              </a:lnSpc>
            </a:pPr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1697363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4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35524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BARTŮNĚK, P. a kol. </a:t>
            </a:r>
            <a:r>
              <a:rPr lang="cs-CZ" sz="2400" i="1" dirty="0"/>
              <a:t>Vybrané kapitoly z intenzivní péče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2016. ISBN </a:t>
            </a:r>
            <a:r>
              <a:rPr lang="cs-CZ" sz="2400" dirty="0" smtClean="0"/>
              <a:t>978-80-247-4343-1.</a:t>
            </a: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MALÁSKA, J., STAŠEK, J., a kol. </a:t>
            </a:r>
            <a:r>
              <a:rPr lang="cs-CZ" sz="2400" i="1" dirty="0">
                <a:cs typeface="Arial" panose="020B0604020202020204" pitchFamily="34" charset="0"/>
              </a:rPr>
              <a:t>Intenzivní medicína v praxi</a:t>
            </a:r>
            <a:r>
              <a:rPr lang="cs-CZ" sz="2400" dirty="0"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cs typeface="Arial" panose="020B0604020202020204" pitchFamily="34" charset="0"/>
              </a:rPr>
              <a:t>Maxdorf</a:t>
            </a:r>
            <a:r>
              <a:rPr lang="cs-CZ" sz="2400" dirty="0">
                <a:cs typeface="Arial" panose="020B0604020202020204" pitchFamily="34" charset="0"/>
              </a:rPr>
              <a:t>, 2020. ISBN 978-80-7345-675-7.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cap="all" dirty="0" smtClean="0"/>
              <a:t>Zadák</a:t>
            </a:r>
            <a:r>
              <a:rPr lang="cs-CZ" sz="2400" cap="all" dirty="0"/>
              <a:t>, Z., Havel, E. </a:t>
            </a:r>
            <a:r>
              <a:rPr lang="cs-CZ" sz="2400" i="1" dirty="0"/>
              <a:t>Intenzivní medicína na principech vnitřního lékařství</a:t>
            </a:r>
            <a:r>
              <a:rPr lang="cs-CZ" sz="2400" dirty="0"/>
              <a:t>. 2. vyd. Praha: </a:t>
            </a:r>
            <a:r>
              <a:rPr lang="cs-CZ" sz="2400" dirty="0" err="1"/>
              <a:t>Grada</a:t>
            </a:r>
            <a:r>
              <a:rPr lang="cs-CZ" sz="2400" dirty="0"/>
              <a:t>, 2017. ISBN 978-80-271-0282-2.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1263</Words>
  <Application>Microsoft Office PowerPoint</Application>
  <PresentationFormat>Vlastní</PresentationFormat>
  <Paragraphs>258</Paragraphs>
  <Slides>38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39" baseType="lpstr">
      <vt:lpstr>Office Theme</vt:lpstr>
      <vt:lpstr>Prezentace aplikace PowerPoint</vt:lpstr>
      <vt:lpstr>Úvod</vt:lpstr>
      <vt:lpstr>Eliminační techniky</vt:lpstr>
      <vt:lpstr>Intermitentní dialýza</vt:lpstr>
      <vt:lpstr>Jsou CRRT totožné s iHD?</vt:lpstr>
      <vt:lpstr>Jak to funguje?</vt:lpstr>
      <vt:lpstr>Cíle CRRT</vt:lpstr>
      <vt:lpstr>Okénko do historie</vt:lpstr>
      <vt:lpstr>Indikace CRRT</vt:lpstr>
      <vt:lpstr>Indikace CRRT 1</vt:lpstr>
      <vt:lpstr>Indikace CRRT 2</vt:lpstr>
      <vt:lpstr>Kontraindikace CRRT</vt:lpstr>
      <vt:lpstr>Kritéria pro ukončení CRRT</vt:lpstr>
      <vt:lpstr>Výhody CRRT</vt:lpstr>
      <vt:lpstr>Nevýhody CRRT</vt:lpstr>
      <vt:lpstr>Princip dialýzy</vt:lpstr>
      <vt:lpstr>Princip hemodialýzy</vt:lpstr>
      <vt:lpstr>Princip hemofiltrace</vt:lpstr>
      <vt:lpstr>Přístup do cévního řečiště</vt:lpstr>
      <vt:lpstr>Přístup do cévního řečiště</vt:lpstr>
      <vt:lpstr>Přístroj používaný k CRRT</vt:lpstr>
      <vt:lpstr>CRRT</vt:lpstr>
      <vt:lpstr>Plazmaferéza</vt:lpstr>
      <vt:lpstr>Plazmaferéza</vt:lpstr>
      <vt:lpstr>Dialyzační přístroj</vt:lpstr>
      <vt:lpstr>Dialyzátor</vt:lpstr>
      <vt:lpstr>Dialyzátor</vt:lpstr>
      <vt:lpstr>Doplňkové moduly</vt:lpstr>
      <vt:lpstr>Doplňkové příslušenství</vt:lpstr>
      <vt:lpstr>Příprava na CRRT</vt:lpstr>
      <vt:lpstr>Možnosti antikoagulace při CRRT</vt:lpstr>
      <vt:lpstr>Regionální antikoagulace citrátem sodným</vt:lpstr>
      <vt:lpstr>Weaning z CRRT</vt:lpstr>
      <vt:lpstr>Monitorace během CRRT</vt:lpstr>
      <vt:lpstr>Povinnosti NLZP</vt:lpstr>
      <vt:lpstr>Komplikace</vt:lpstr>
      <vt:lpstr>Závěrem …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30</cp:revision>
  <dcterms:created xsi:type="dcterms:W3CDTF">2017-03-15T11:07:40Z</dcterms:created>
  <dcterms:modified xsi:type="dcterms:W3CDTF">2021-11-23T19:06:32Z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