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4" r:id="rId4"/>
    <p:sldMasterId id="214748366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6858000" cy="9144000"/>
  <p:embeddedFontLst>
    <p:embeddedFont>
      <p:font typeface="Montserrat"/>
      <p:regular r:id="rId22"/>
      <p:bold r:id="rId23"/>
      <p:italic r:id="rId24"/>
      <p:boldItalic r:id="rId25"/>
    </p:embeddedFont>
    <p:embeddedFont>
      <p:font typeface="Montserrat Medium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1304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1304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Montserrat-regular.fntdata"/><Relationship Id="rId21" Type="http://schemas.openxmlformats.org/officeDocument/2006/relationships/slide" Target="slides/slide15.xml"/><Relationship Id="rId24" Type="http://schemas.openxmlformats.org/officeDocument/2006/relationships/font" Target="fonts/Montserrat-italic.fntdata"/><Relationship Id="rId23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MontserratMedium-regular.fntdata"/><Relationship Id="rId25" Type="http://schemas.openxmlformats.org/officeDocument/2006/relationships/font" Target="fonts/Montserrat-boldItalic.fntdata"/><Relationship Id="rId28" Type="http://schemas.openxmlformats.org/officeDocument/2006/relationships/font" Target="fonts/MontserratMedium-italic.fntdata"/><Relationship Id="rId27" Type="http://schemas.openxmlformats.org/officeDocument/2006/relationships/font" Target="fonts/MontserratMedium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MontserratMedium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282516ed3b_0_69:notes"/>
          <p:cNvSpPr txBox="1"/>
          <p:nvPr>
            <p:ph idx="1" type="body"/>
          </p:nvPr>
        </p:nvSpPr>
        <p:spPr>
          <a:xfrm>
            <a:off x="685790" y="4343395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1282516ed3b_0_69:notes"/>
          <p:cNvSpPr/>
          <p:nvPr>
            <p:ph idx="2" type="sldImg"/>
          </p:nvPr>
        </p:nvSpPr>
        <p:spPr>
          <a:xfrm>
            <a:off x="554955" y="685783"/>
            <a:ext cx="57486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7c8da9e24e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7c8da9e24e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7056345573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705634557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2ded0790c3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2ded0790c3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2ded0790c3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2ded0790c3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2db0e2758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2db0e2758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12ded0790c3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12ded0790c3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12db0e27582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12db0e27582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2ded0790c3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2ded0790c3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2ded0790c3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2ded0790c3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12ded0790c3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12ded0790c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2ded0790c3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12ded0790c3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2ded0790c3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12ded0790c3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2df702b45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2df702b45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2ded0790c3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12ded0790c3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13541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36723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věrečný slide">
  <p:cSld name="SECTION_HEADER_1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206910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9" name="Google Shape;19;p4"/>
          <p:cNvSpPr txBox="1"/>
          <p:nvPr>
            <p:ph idx="1" type="subTitle"/>
          </p:nvPr>
        </p:nvSpPr>
        <p:spPr>
          <a:xfrm>
            <a:off x="1962850" y="3325275"/>
            <a:ext cx="5218200" cy="43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přednášk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619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292100" lvl="1" marL="9144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2pPr>
            <a:lvl3pPr indent="-292100" lvl="2" marL="13716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3pPr>
            <a:lvl4pPr indent="-292100" lvl="3" marL="18288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4pPr>
            <a:lvl5pPr indent="-292100" lvl="4" marL="22860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5pPr>
            <a:lvl6pPr indent="-292100" lvl="5" marL="27432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6pPr>
            <a:lvl7pPr indent="-292100" lvl="6" marL="32004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7pPr>
            <a:lvl8pPr indent="-292100" lvl="7" marL="365760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8pPr>
            <a:lvl9pPr indent="-292100" lvl="8" marL="4114800"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hlavní část">
  <p:cSld name="TITLE_AND_BODY_1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None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" type="body"/>
          </p:nvPr>
        </p:nvSpPr>
        <p:spPr>
          <a:xfrm>
            <a:off x="311700" y="923875"/>
            <a:ext cx="4930500" cy="179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Char char="●"/>
              <a:defRPr sz="1600">
                <a:solidFill>
                  <a:srgbClr val="666666"/>
                </a:solidFill>
              </a:defRPr>
            </a:lvl1pPr>
            <a:lvl2pPr indent="-292100" lvl="1" marL="9144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2pPr>
            <a:lvl3pPr indent="-292100" lvl="2" marL="13716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3pPr>
            <a:lvl4pPr indent="-292100" lvl="3" marL="18288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4pPr>
            <a:lvl5pPr indent="-292100" lvl="4" marL="22860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5pPr>
            <a:lvl6pPr indent="-292100" lvl="5" marL="27432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6pPr>
            <a:lvl7pPr indent="-292100" lvl="6" marL="32004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●"/>
              <a:defRPr>
                <a:solidFill>
                  <a:srgbClr val="666666"/>
                </a:solidFill>
              </a:defRPr>
            </a:lvl7pPr>
            <a:lvl8pPr indent="-292100" lvl="7" marL="3657600" rtl="0"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Char char="○"/>
              <a:defRPr>
                <a:solidFill>
                  <a:srgbClr val="666666"/>
                </a:solidFill>
              </a:defRPr>
            </a:lvl8pPr>
            <a:lvl9pPr indent="-292100" lvl="8" marL="4114800" rtl="0"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Char char="■"/>
              <a:defRPr>
                <a:solidFill>
                  <a:srgbClr val="666666"/>
                </a:solidFill>
              </a:defRPr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8" name="Google Shape;28;p6"/>
          <p:cNvSpPr txBox="1"/>
          <p:nvPr>
            <p:ph idx="2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9238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4832400" y="9238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34" name="Google Shape;34;p7"/>
          <p:cNvSpPr txBox="1"/>
          <p:nvPr>
            <p:ph idx="3" type="subTitle"/>
          </p:nvPr>
        </p:nvSpPr>
        <p:spPr>
          <a:xfrm>
            <a:off x="235500" y="470750"/>
            <a:ext cx="5808900" cy="59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7" name="Google Shape;37;p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❏"/>
              <a:defRPr/>
            </a:lvl1pPr>
            <a:lvl2pPr indent="-292100" lvl="1" marL="9144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2pPr>
            <a:lvl3pPr indent="-292100" lvl="2" marL="13716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3pPr>
            <a:lvl4pPr indent="-292100" lvl="3" marL="18288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4pPr>
            <a:lvl5pPr indent="-292100" lvl="4" marL="22860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5pPr>
            <a:lvl6pPr indent="-292100" lvl="5" marL="27432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6pPr>
            <a:lvl7pPr indent="-292100" lvl="6" marL="32004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7pPr>
            <a:lvl8pPr indent="-292100" lvl="7" marL="3657600">
              <a:spcBef>
                <a:spcPts val="1600"/>
              </a:spcBef>
              <a:spcAft>
                <a:spcPts val="0"/>
              </a:spcAft>
              <a:buSzPts val="1000"/>
              <a:buChar char="❏"/>
              <a:defRPr/>
            </a:lvl8pPr>
            <a:lvl9pPr indent="-292100" lvl="8" marL="4114800">
              <a:spcBef>
                <a:spcPts val="1600"/>
              </a:spcBef>
              <a:spcAft>
                <a:spcPts val="1600"/>
              </a:spcAft>
              <a:buSzPts val="1000"/>
              <a:buChar char="❏"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obj">
  <p:cSld name="OBJEC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5"/>
          <p:cNvSpPr txBox="1"/>
          <p:nvPr>
            <p:ph idx="1" type="body"/>
          </p:nvPr>
        </p:nvSpPr>
        <p:spPr>
          <a:xfrm>
            <a:off x="604818" y="1407717"/>
            <a:ext cx="79344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>
                <a:solidFill>
                  <a:schemeClr val="dk1"/>
                </a:solidFill>
              </a:defRPr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Google Shape;78;p15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Google Shape;79;p15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5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/>
          <p:nvPr>
            <p:ph type="ctrTitle"/>
          </p:nvPr>
        </p:nvSpPr>
        <p:spPr>
          <a:xfrm>
            <a:off x="685800" y="1594485"/>
            <a:ext cx="7772400" cy="108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6"/>
          <p:cNvSpPr txBox="1"/>
          <p:nvPr>
            <p:ph idx="1" type="subTitle"/>
          </p:nvPr>
        </p:nvSpPr>
        <p:spPr>
          <a:xfrm>
            <a:off x="1371600" y="2880360"/>
            <a:ext cx="64008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6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5" name="Google Shape;85;p16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6" name="Google Shape;86;p16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457200" y="1183005"/>
            <a:ext cx="39774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0" name="Google Shape;90;p17"/>
          <p:cNvSpPr txBox="1"/>
          <p:nvPr>
            <p:ph idx="2" type="body"/>
          </p:nvPr>
        </p:nvSpPr>
        <p:spPr>
          <a:xfrm>
            <a:off x="4709160" y="1183005"/>
            <a:ext cx="3977400" cy="3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28600" lvl="1" marL="914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indent="-228600" lvl="2" marL="1371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indent="-228600" lvl="3" marL="1828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indent="-228600" lvl="4" marL="22860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indent="-228600" lvl="5" marL="27432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indent="-228600" lvl="6" marL="32004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indent="-228600" lvl="7" marL="36576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indent="-228600" lvl="8" marL="411480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1" name="Google Shape;91;p17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7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" name="Google Shape;96;p18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18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>
                <a:solidFill>
                  <a:srgbClr val="888888"/>
                </a:solidFill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18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lvl="1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lvl="2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lvl="3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lvl="4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lvl="5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lvl="6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lvl="7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lvl="8" marL="0" rtl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sz="1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g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5500" y="-121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400"/>
              <a:buFont typeface="Montserrat"/>
              <a:buNone/>
              <a:defRPr b="1" sz="24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Montserrat Medium"/>
              <a:buNone/>
              <a:defRPr sz="24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Montserrat Medium"/>
              <a:buChar char="❏"/>
              <a:defRPr sz="1600"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indent="-2921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indent="-2921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indent="-2921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indent="-2921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indent="-2921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indent="-2921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indent="-2921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indent="-2921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000"/>
              <a:buFont typeface="Montserrat Medium"/>
              <a:buChar char="❏"/>
              <a:defRPr>
                <a:solidFill>
                  <a:srgbClr val="666666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lvl="1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2pPr>
            <a:lvl3pPr lvl="2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3pPr>
            <a:lvl4pPr lvl="3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4pPr>
            <a:lvl5pPr lvl="4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5pPr>
            <a:lvl6pPr lvl="5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6pPr>
            <a:lvl7pPr lvl="6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7pPr>
            <a:lvl8pPr lvl="7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8pPr>
            <a:lvl9pPr lvl="8" algn="r">
              <a:buNone/>
              <a:defRPr sz="600">
                <a:solidFill>
                  <a:srgbClr val="999999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/>
          <p:nvPr/>
        </p:nvSpPr>
        <p:spPr>
          <a:xfrm>
            <a:off x="0" y="8"/>
            <a:ext cx="9142800" cy="4407000"/>
          </a:xfrm>
          <a:prstGeom prst="rect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3"/>
          <p:cNvSpPr/>
          <p:nvPr/>
        </p:nvSpPr>
        <p:spPr>
          <a:xfrm>
            <a:off x="5715613" y="4590686"/>
            <a:ext cx="955500" cy="3672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3237482" y="4644120"/>
            <a:ext cx="1777500" cy="2625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2471704" y="4590688"/>
            <a:ext cx="692772" cy="367461"/>
          </a:xfrm>
          <a:custGeom>
            <a:rect b="b" l="l" r="r" t="t"/>
            <a:pathLst>
              <a:path extrusionOk="0" h="540384" w="810260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2793616" y="463149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3"/>
          <p:cNvSpPr/>
          <p:nvPr/>
        </p:nvSpPr>
        <p:spPr>
          <a:xfrm>
            <a:off x="2716657" y="4647895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3"/>
          <p:cNvSpPr/>
          <p:nvPr/>
        </p:nvSpPr>
        <p:spPr>
          <a:xfrm>
            <a:off x="2660318" y="469269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3"/>
          <p:cNvSpPr/>
          <p:nvPr/>
        </p:nvSpPr>
        <p:spPr>
          <a:xfrm>
            <a:off x="2639698" y="4753912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2947535" y="4753912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3"/>
          <p:cNvSpPr/>
          <p:nvPr/>
        </p:nvSpPr>
        <p:spPr>
          <a:xfrm>
            <a:off x="2926915" y="4692694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2870576" y="4647895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extrusionOk="0" h="54609" w="57150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2926915" y="4815114"/>
            <a:ext cx="48863" cy="37134"/>
          </a:xfrm>
          <a:custGeom>
            <a:rect b="b" l="l" r="r" t="t"/>
            <a:pathLst>
              <a:path extrusionOk="0" h="54609" w="57150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2870576" y="4859920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2793616" y="4876322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2716657" y="4859920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2660318" y="4815114"/>
            <a:ext cx="48863" cy="37134"/>
          </a:xfrm>
          <a:custGeom>
            <a:rect b="b" l="l" r="r" t="t"/>
            <a:pathLst>
              <a:path extrusionOk="0" h="54609" w="57150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extrusionOk="0" h="54609" w="57150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extrusionOk="0" h="54609" w="57150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3"/>
          <p:cNvSpPr txBox="1"/>
          <p:nvPr>
            <p:ph type="title"/>
          </p:nvPr>
        </p:nvSpPr>
        <p:spPr>
          <a:xfrm>
            <a:off x="604818" y="903772"/>
            <a:ext cx="7934400" cy="36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1" i="0" sz="2800" u="none" cap="none" strike="noStrike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>
            <a:off x="604818" y="1407717"/>
            <a:ext cx="7934400" cy="12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3"/>
          <p:cNvSpPr txBox="1"/>
          <p:nvPr>
            <p:ph idx="11" type="ftr"/>
          </p:nvPr>
        </p:nvSpPr>
        <p:spPr>
          <a:xfrm>
            <a:off x="3108960" y="4783455"/>
            <a:ext cx="29259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2" name="Google Shape;72;p13"/>
          <p:cNvSpPr txBox="1"/>
          <p:nvPr>
            <p:ph idx="10" type="dt"/>
          </p:nvPr>
        </p:nvSpPr>
        <p:spPr>
          <a:xfrm>
            <a:off x="457200" y="4783455"/>
            <a:ext cx="2103000" cy="2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83680" y="4783455"/>
            <a:ext cx="2103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4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 b="0" u="none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4"/>
    <p:sldLayoutId id="2147483660" r:id="rId5"/>
    <p:sldLayoutId id="2147483661" r:id="rId6"/>
    <p:sldLayoutId id="2147483662" r:id="rId7"/>
    <p:sldLayoutId id="2147483663" r:id="rId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jpg"/><Relationship Id="rId4" Type="http://schemas.openxmlformats.org/officeDocument/2006/relationships/image" Target="../media/image4.png"/><Relationship Id="rId5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/>
          <p:nvPr/>
        </p:nvSpPr>
        <p:spPr>
          <a:xfrm>
            <a:off x="0" y="0"/>
            <a:ext cx="9144000" cy="43863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9"/>
          <p:cNvSpPr txBox="1"/>
          <p:nvPr/>
        </p:nvSpPr>
        <p:spPr>
          <a:xfrm>
            <a:off x="765897" y="1577326"/>
            <a:ext cx="7612200" cy="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68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25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rPr>
              <a:t>ESF II projekt Západočeské univerzity v Plzni</a:t>
            </a:r>
            <a:endParaRPr sz="1100"/>
          </a:p>
          <a:p>
            <a:pPr indent="0" lvl="0" marL="0" marR="0" rtl="0" algn="ctr">
              <a:lnSpc>
                <a:spcPct val="2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cs" sz="1600">
                <a:solidFill>
                  <a:srgbClr val="428F9B"/>
                </a:solidFill>
                <a:latin typeface="Calibri"/>
                <a:ea typeface="Calibri"/>
                <a:cs typeface="Calibri"/>
                <a:sym typeface="Calibri"/>
              </a:rPr>
              <a:t>reg. č. CZ.02.2.69/0.0/0.0/18_056/0013239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5" name="Google Shape;105;p19"/>
          <p:cNvGrpSpPr/>
          <p:nvPr/>
        </p:nvGrpSpPr>
        <p:grpSpPr>
          <a:xfrm>
            <a:off x="2587981" y="4559259"/>
            <a:ext cx="3969128" cy="436687"/>
            <a:chOff x="2890520" y="6750009"/>
            <a:chExt cx="4911072" cy="540387"/>
          </a:xfrm>
        </p:grpSpPr>
        <p:sp>
          <p:nvSpPr>
            <p:cNvPr id="106" name="Google Shape;106;p19"/>
            <p:cNvSpPr/>
            <p:nvPr/>
          </p:nvSpPr>
          <p:spPr>
            <a:xfrm>
              <a:off x="6684092" y="6750009"/>
              <a:ext cx="1117500" cy="5400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19"/>
            <p:cNvSpPr/>
            <p:nvPr/>
          </p:nvSpPr>
          <p:spPr>
            <a:xfrm>
              <a:off x="3786055" y="6828576"/>
              <a:ext cx="2078700" cy="3861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9"/>
            <p:cNvSpPr/>
            <p:nvPr/>
          </p:nvSpPr>
          <p:spPr>
            <a:xfrm>
              <a:off x="2890520" y="6750012"/>
              <a:ext cx="810260" cy="540384"/>
            </a:xfrm>
            <a:custGeom>
              <a:rect b="b" l="l" r="r" t="t"/>
              <a:pathLst>
                <a:path extrusionOk="0" h="540384" w="810260">
                  <a:moveTo>
                    <a:pt x="0" y="0"/>
                  </a:moveTo>
                  <a:lnTo>
                    <a:pt x="810006" y="0"/>
                  </a:lnTo>
                  <a:lnTo>
                    <a:pt x="810006" y="540004"/>
                  </a:lnTo>
                  <a:lnTo>
                    <a:pt x="0" y="5400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4194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19"/>
            <p:cNvSpPr/>
            <p:nvPr/>
          </p:nvSpPr>
          <p:spPr>
            <a:xfrm>
              <a:off x="3266979" y="681001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40"/>
                  </a:lnTo>
                  <a:lnTo>
                    <a:pt x="10909" y="54267"/>
                  </a:lnTo>
                  <a:lnTo>
                    <a:pt x="28536" y="41452"/>
                  </a:lnTo>
                  <a:lnTo>
                    <a:pt x="42002" y="41452"/>
                  </a:lnTo>
                  <a:lnTo>
                    <a:pt x="39433" y="33540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2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2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19"/>
            <p:cNvSpPr/>
            <p:nvPr/>
          </p:nvSpPr>
          <p:spPr>
            <a:xfrm>
              <a:off x="3176979" y="6834127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909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19"/>
            <p:cNvSpPr/>
            <p:nvPr/>
          </p:nvSpPr>
          <p:spPr>
            <a:xfrm>
              <a:off x="3111094" y="6899998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19"/>
            <p:cNvSpPr/>
            <p:nvPr/>
          </p:nvSpPr>
          <p:spPr>
            <a:xfrm>
              <a:off x="3086980" y="6990012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61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19"/>
            <p:cNvSpPr/>
            <p:nvPr/>
          </p:nvSpPr>
          <p:spPr>
            <a:xfrm>
              <a:off x="3446979" y="6990012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19"/>
            <p:cNvSpPr/>
            <p:nvPr/>
          </p:nvSpPr>
          <p:spPr>
            <a:xfrm>
              <a:off x="3422864" y="6899998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61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19"/>
            <p:cNvSpPr/>
            <p:nvPr/>
          </p:nvSpPr>
          <p:spPr>
            <a:xfrm>
              <a:off x="3356979" y="6834127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26"/>
                  </a:moveTo>
                  <a:lnTo>
                    <a:pt x="0" y="20726"/>
                  </a:lnTo>
                  <a:lnTo>
                    <a:pt x="17640" y="33528"/>
                  </a:lnTo>
                  <a:lnTo>
                    <a:pt x="10896" y="54267"/>
                  </a:lnTo>
                  <a:lnTo>
                    <a:pt x="28536" y="41452"/>
                  </a:lnTo>
                  <a:lnTo>
                    <a:pt x="42005" y="41452"/>
                  </a:lnTo>
                  <a:lnTo>
                    <a:pt x="39433" y="33528"/>
                  </a:lnTo>
                  <a:lnTo>
                    <a:pt x="57073" y="20726"/>
                  </a:lnTo>
                  <a:close/>
                </a:path>
                <a:path extrusionOk="0" h="54609" w="57150">
                  <a:moveTo>
                    <a:pt x="42005" y="41452"/>
                  </a:moveTo>
                  <a:lnTo>
                    <a:pt x="28536" y="41452"/>
                  </a:lnTo>
                  <a:lnTo>
                    <a:pt x="46164" y="54267"/>
                  </a:lnTo>
                  <a:lnTo>
                    <a:pt x="42005" y="41452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26"/>
                  </a:lnTo>
                  <a:lnTo>
                    <a:pt x="35267" y="20726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19"/>
            <p:cNvSpPr/>
            <p:nvPr/>
          </p:nvSpPr>
          <p:spPr>
            <a:xfrm>
              <a:off x="3422864" y="708000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61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61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19"/>
            <p:cNvSpPr/>
            <p:nvPr/>
          </p:nvSpPr>
          <p:spPr>
            <a:xfrm>
              <a:off x="3356979" y="7145883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19"/>
            <p:cNvSpPr/>
            <p:nvPr/>
          </p:nvSpPr>
          <p:spPr>
            <a:xfrm>
              <a:off x="3266979" y="7169999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909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19"/>
            <p:cNvSpPr/>
            <p:nvPr/>
          </p:nvSpPr>
          <p:spPr>
            <a:xfrm>
              <a:off x="3176979" y="7145883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53"/>
                  </a:lnTo>
                  <a:lnTo>
                    <a:pt x="10909" y="54279"/>
                  </a:lnTo>
                  <a:lnTo>
                    <a:pt x="28536" y="41465"/>
                  </a:lnTo>
                  <a:lnTo>
                    <a:pt x="42002" y="41465"/>
                  </a:lnTo>
                  <a:lnTo>
                    <a:pt x="39433" y="33553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2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2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9"/>
            <p:cNvSpPr/>
            <p:nvPr/>
          </p:nvSpPr>
          <p:spPr>
            <a:xfrm>
              <a:off x="3111094" y="7080001"/>
              <a:ext cx="57150" cy="54609"/>
            </a:xfrm>
            <a:custGeom>
              <a:rect b="b" l="l" r="r" t="t"/>
              <a:pathLst>
                <a:path extrusionOk="0" h="54609" w="57150">
                  <a:moveTo>
                    <a:pt x="57073" y="20739"/>
                  </a:moveTo>
                  <a:lnTo>
                    <a:pt x="0" y="20739"/>
                  </a:lnTo>
                  <a:lnTo>
                    <a:pt x="17640" y="33540"/>
                  </a:lnTo>
                  <a:lnTo>
                    <a:pt x="10896" y="54279"/>
                  </a:lnTo>
                  <a:lnTo>
                    <a:pt x="28536" y="41465"/>
                  </a:lnTo>
                  <a:lnTo>
                    <a:pt x="42005" y="41465"/>
                  </a:lnTo>
                  <a:lnTo>
                    <a:pt x="39433" y="33540"/>
                  </a:lnTo>
                  <a:lnTo>
                    <a:pt x="57073" y="20739"/>
                  </a:lnTo>
                  <a:close/>
                </a:path>
                <a:path extrusionOk="0" h="54609" w="57150">
                  <a:moveTo>
                    <a:pt x="42005" y="41465"/>
                  </a:moveTo>
                  <a:lnTo>
                    <a:pt x="28536" y="41465"/>
                  </a:lnTo>
                  <a:lnTo>
                    <a:pt x="46164" y="54279"/>
                  </a:lnTo>
                  <a:lnTo>
                    <a:pt x="42005" y="41465"/>
                  </a:lnTo>
                  <a:close/>
                </a:path>
                <a:path extrusionOk="0" h="54609" w="57150">
                  <a:moveTo>
                    <a:pt x="28536" y="0"/>
                  </a:moveTo>
                  <a:lnTo>
                    <a:pt x="21805" y="20739"/>
                  </a:lnTo>
                  <a:lnTo>
                    <a:pt x="35267" y="20739"/>
                  </a:lnTo>
                  <a:lnTo>
                    <a:pt x="28536" y="0"/>
                  </a:lnTo>
                  <a:close/>
                </a:path>
              </a:pathLst>
            </a:custGeom>
            <a:solidFill>
              <a:srgbClr val="FFED00"/>
            </a:solidFill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type="ctrTitle"/>
          </p:nvPr>
        </p:nvSpPr>
        <p:spPr>
          <a:xfrm>
            <a:off x="311700" y="418600"/>
            <a:ext cx="8520600" cy="313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" sz="2400">
                <a:solidFill>
                  <a:srgbClr val="1C4587"/>
                </a:solidFill>
              </a:rPr>
              <a:t>Technologie pro Flexibilní Elektroniku</a:t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4800">
                <a:solidFill>
                  <a:srgbClr val="1C4587"/>
                </a:solidFill>
              </a:rPr>
              <a:t>KET / TFE</a:t>
            </a:r>
            <a:endParaRPr sz="4800">
              <a:solidFill>
                <a:srgbClr val="1C4587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8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cs" sz="4800"/>
              <a:t>Otázky pro samostudium</a:t>
            </a:r>
            <a:endParaRPr sz="4800"/>
          </a:p>
        </p:txBody>
      </p:sp>
      <p:sp>
        <p:nvSpPr>
          <p:cNvPr id="126" name="Google Shape;126;p20"/>
          <p:cNvSpPr txBox="1"/>
          <p:nvPr>
            <p:ph idx="1" type="subTitle"/>
          </p:nvPr>
        </p:nvSpPr>
        <p:spPr>
          <a:xfrm>
            <a:off x="311700" y="3672325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cs">
                <a:latin typeface="Montserrat"/>
                <a:ea typeface="Montserrat"/>
                <a:cs typeface="Montserrat"/>
                <a:sym typeface="Montserrat"/>
              </a:rPr>
              <a:t>Příprava na průběžný a závěrečný test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/>
          <p:nvPr>
            <p:ph type="title"/>
          </p:nvPr>
        </p:nvSpPr>
        <p:spPr>
          <a:xfrm>
            <a:off x="235500" y="-12175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Otázky pro samostudium</a:t>
            </a:r>
            <a:endParaRPr/>
          </a:p>
        </p:txBody>
      </p:sp>
      <p:sp>
        <p:nvSpPr>
          <p:cNvPr id="132" name="Google Shape;132;p21"/>
          <p:cNvSpPr txBox="1"/>
          <p:nvPr>
            <p:ph idx="1" type="body"/>
          </p:nvPr>
        </p:nvSpPr>
        <p:spPr>
          <a:xfrm>
            <a:off x="311700" y="923875"/>
            <a:ext cx="8554200" cy="341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Jaká jsou specifické vlastnosti a výhody flexibilních konstrukcí elektronických systémů?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vývojové trendy a aplikační požadavky formují vývoj doposud nekonvenčních technologií realizace elektronických systémů s novými užitnými vlastnostmi (flexibilní, elastická, textilní, tištěná, velkoplošná, organická elektronika)?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nové technologické možnosti podporují vývoj nových směrů realizace flexibilních elektronických systémů (digitální, aditivní, roll-to-roll výroba a další)?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technologické koncepce lze sledovat v průběhu vývoje technických řešení konstrukce flexibilních elektronických systémů od počátků 20. století? Jaký mají vztah k dnešnímu stavu techniky a používaným technologiím?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je globální rozložení průmyslové produkce v segmentu flexibilní elektroniky mezi jednotlivými světovými regiony?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jsou klíčové aplikační oblasti z pohledu globální průmyslové produkce flexibilní elektroniky?</a:t>
            </a:r>
            <a:endParaRPr sz="1200"/>
          </a:p>
        </p:txBody>
      </p:sp>
      <p:sp>
        <p:nvSpPr>
          <p:cNvPr id="133" name="Google Shape;133;p2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34" name="Google Shape;134;p21"/>
          <p:cNvSpPr txBox="1"/>
          <p:nvPr>
            <p:ph idx="2" type="subTitle"/>
          </p:nvPr>
        </p:nvSpPr>
        <p:spPr>
          <a:xfrm>
            <a:off x="235500" y="470750"/>
            <a:ext cx="8233800" cy="4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Historie, současný stav a perspektivy vývoje flexibilní elektroniky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2"/>
          <p:cNvSpPr txBox="1"/>
          <p:nvPr>
            <p:ph type="title"/>
          </p:nvPr>
        </p:nvSpPr>
        <p:spPr>
          <a:xfrm>
            <a:off x="235500" y="-12175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Otázky pro samostudium</a:t>
            </a:r>
            <a:endParaRPr/>
          </a:p>
        </p:txBody>
      </p:sp>
      <p:sp>
        <p:nvSpPr>
          <p:cNvPr id="140" name="Google Shape;140;p22"/>
          <p:cNvSpPr txBox="1"/>
          <p:nvPr>
            <p:ph idx="1" type="body"/>
          </p:nvPr>
        </p:nvSpPr>
        <p:spPr>
          <a:xfrm>
            <a:off x="311700" y="923875"/>
            <a:ext cx="8554200" cy="369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jsou klíčové standardizační organizace v oblasti elektronické montáže a pozdření elektronických součástek?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jsou hlavní důvody a výhody využívání standardů v průmyslové výrobě?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Jaká je obecná struktura a kategorizace IPC standardů pro elektronickou montáž?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návrhové aspekty flexibilních plošných spojů jsou zahrnuty v IPC standardech?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materiálové aspekty flexibilních plošných spojů jsou zahrnuty v IPC standardech?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požadavky na technické provedení flexibilních plošných spojů jsou zahrnuty v IPC standardech?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IPC standardy jsou klíčové pro stanovení podmínek přijatelnosti neosazených a osazených desek plošných spojů a do jaké míry specificky pokrývají problematiku flexibilních plošných spojů?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 jsou dle IPC definovány kvalitativní třídy elektronických produktů (IPC Classes) a jaké jsou mezi nimi rozdíly?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typy konstrukcí FPC definuje standard IPC-6013 (materiály, konstrukční skladba, rozdíly)?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technické aspekty pokrývají nově se rozvíjející standardy pro tištěnou elektroniku a e-textilie?</a:t>
            </a:r>
            <a:endParaRPr sz="1200"/>
          </a:p>
        </p:txBody>
      </p:sp>
      <p:sp>
        <p:nvSpPr>
          <p:cNvPr id="141" name="Google Shape;141;p2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42" name="Google Shape;142;p22"/>
          <p:cNvSpPr txBox="1"/>
          <p:nvPr>
            <p:ph idx="2" type="subTitle"/>
          </p:nvPr>
        </p:nvSpPr>
        <p:spPr>
          <a:xfrm>
            <a:off x="235500" y="470750"/>
            <a:ext cx="5808900" cy="4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Standardizace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3"/>
          <p:cNvSpPr txBox="1"/>
          <p:nvPr>
            <p:ph type="title"/>
          </p:nvPr>
        </p:nvSpPr>
        <p:spPr>
          <a:xfrm>
            <a:off x="235500" y="-12175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Otázky pro samostudium</a:t>
            </a:r>
            <a:endParaRPr/>
          </a:p>
        </p:txBody>
      </p:sp>
      <p:sp>
        <p:nvSpPr>
          <p:cNvPr id="148" name="Google Shape;148;p23"/>
          <p:cNvSpPr txBox="1"/>
          <p:nvPr>
            <p:ph idx="1" type="body"/>
          </p:nvPr>
        </p:nvSpPr>
        <p:spPr>
          <a:xfrm>
            <a:off x="311700" y="923875"/>
            <a:ext cx="8554200" cy="39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jsou hlavní výhody flexibilních plošných spojů (FPC) v porovnání s konvenčními rigidními plošnými spoji (PCB)?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Jakými zkratkami označujeme flexibilní desku plošných spojů bez součástek a s osazenými elektronickými součástkami?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 lze zvýšit odolnost flexibilních plošných spojů vůči opakovanému ohýbání?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 význam má “Teplota skelného přechodu”?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Popište materiálové složení kompozitních substrátů z kategorií FR2, FR3 a FR4.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Vysvětlete pojem “prepreg”.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organické substráty se využívají pro konstrukci flexibilních desek plošných spojů (FPC)?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Popište typické vlastnosti polyimidových fólií.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 je rozdíl lepidlové (adhesive-based) a bezlepidlové konstrukce (adhesive-less) FPC?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jsou technologie výroby elektrovodných Cu fólií pro FPC (ED, RA), v čem se liší výsledné vlastnosti fólií?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Pro jaké aplikace se v konstrukci flexibilních plošných spojů využívají Al fólie?</a:t>
            </a:r>
            <a:endParaRPr sz="1200"/>
          </a:p>
        </p:txBody>
      </p:sp>
      <p:sp>
        <p:nvSpPr>
          <p:cNvPr id="149" name="Google Shape;149;p2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50" name="Google Shape;150;p23"/>
          <p:cNvSpPr txBox="1"/>
          <p:nvPr>
            <p:ph idx="2" type="subTitle"/>
          </p:nvPr>
        </p:nvSpPr>
        <p:spPr>
          <a:xfrm>
            <a:off x="235500" y="470750"/>
            <a:ext cx="5808900" cy="4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Flexibilní plošné spoje (FPC)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4"/>
          <p:cNvSpPr txBox="1"/>
          <p:nvPr>
            <p:ph type="title"/>
          </p:nvPr>
        </p:nvSpPr>
        <p:spPr>
          <a:xfrm>
            <a:off x="235500" y="-12175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Otázky pro samostudium</a:t>
            </a:r>
            <a:endParaRPr/>
          </a:p>
        </p:txBody>
      </p:sp>
      <p:sp>
        <p:nvSpPr>
          <p:cNvPr id="156" name="Google Shape;156;p24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57" name="Google Shape;157;p24"/>
          <p:cNvSpPr txBox="1"/>
          <p:nvPr>
            <p:ph idx="2" type="subTitle"/>
          </p:nvPr>
        </p:nvSpPr>
        <p:spPr>
          <a:xfrm>
            <a:off x="235500" y="470750"/>
            <a:ext cx="5808900" cy="4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Tištěná </a:t>
            </a:r>
            <a:r>
              <a:rPr lang="cs"/>
              <a:t>flexibilní </a:t>
            </a:r>
            <a:r>
              <a:rPr lang="cs"/>
              <a:t>elektronika: materiály</a:t>
            </a:r>
            <a:endParaRPr/>
          </a:p>
        </p:txBody>
      </p:sp>
      <p:sp>
        <p:nvSpPr>
          <p:cNvPr id="158" name="Google Shape;158;p24"/>
          <p:cNvSpPr txBox="1"/>
          <p:nvPr>
            <p:ph idx="1" type="body"/>
          </p:nvPr>
        </p:nvSpPr>
        <p:spPr>
          <a:xfrm>
            <a:off x="311700" y="923875"/>
            <a:ext cx="8554200" cy="39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rigidní nosné substráty se používají pro aditivní realizaci propojovacích struktur pro výkonové účely technologií tlustých vrstev?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fóliové nosné substráty se používají </a:t>
            </a:r>
            <a:r>
              <a:rPr lang="cs" sz="1200"/>
              <a:t>pro aditivní realizaci flexibilních propojovacích struktur?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 můžeme kategorizovat vodivé funkční materiály pro aditivní realizaci flexibilní elektroniky?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je typické složení polymerní vodivé tiskové pasty (pro nízkoteplotní vytvrzení)?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Vysvětlete pojem “perkolační práh”. Bude se jeho úroveň lišit pro mikročásticová a nanočásticová vodivá plniva?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provedení mají vodivá plnidla v elektricky vodivých tiskových pastách (mikročásticová vs nanočásticová vs bezčásticová)?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 se zabraňuje aglomeraci nanočástic v tiskové pastě?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Jakým procesem získávají nanočásticové vodivé materiály svoje finální elektrické vlastnosti?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složení mají rezinátové pasty pro funkční tisk?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Jakým procesem získávají mikročásticové vodivé materiály po tisku svoje finální elektrické vlastnosti?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složení mají nejčastěji používaná elektricky vodivá plniva ve vodivých tiskových formulacích?</a:t>
            </a:r>
            <a:endParaRPr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5"/>
          <p:cNvSpPr txBox="1"/>
          <p:nvPr>
            <p:ph type="title"/>
          </p:nvPr>
        </p:nvSpPr>
        <p:spPr>
          <a:xfrm>
            <a:off x="235500" y="-12175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Otázky pro samostudium</a:t>
            </a:r>
            <a:endParaRPr/>
          </a:p>
        </p:txBody>
      </p:sp>
      <p:sp>
        <p:nvSpPr>
          <p:cNvPr id="164" name="Google Shape;164;p25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65" name="Google Shape;165;p25"/>
          <p:cNvSpPr txBox="1"/>
          <p:nvPr>
            <p:ph idx="2" type="subTitle"/>
          </p:nvPr>
        </p:nvSpPr>
        <p:spPr>
          <a:xfrm>
            <a:off x="235500" y="470750"/>
            <a:ext cx="5808900" cy="4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Tištěná flexibilní elektronika: technologie</a:t>
            </a:r>
            <a:endParaRPr/>
          </a:p>
        </p:txBody>
      </p:sp>
      <p:sp>
        <p:nvSpPr>
          <p:cNvPr id="166" name="Google Shape;166;p25"/>
          <p:cNvSpPr txBox="1"/>
          <p:nvPr>
            <p:ph idx="1" type="body"/>
          </p:nvPr>
        </p:nvSpPr>
        <p:spPr>
          <a:xfrm>
            <a:off x="311700" y="923875"/>
            <a:ext cx="8554200" cy="39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 je rozdíl mezi plně aditivní a subtraktivní metodou výroby flexibilní elektroniky?	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Vysvětlete rozdíl mezi výrobními režimy </a:t>
            </a:r>
            <a:r>
              <a:rPr i="1" lang="cs" sz="1200"/>
              <a:t>Sheet-to-Sheet </a:t>
            </a:r>
            <a:r>
              <a:rPr lang="cs" sz="1200"/>
              <a:t>a </a:t>
            </a:r>
            <a:r>
              <a:rPr i="1" lang="cs" sz="1200"/>
              <a:t>Roll-to-Roll</a:t>
            </a:r>
            <a:r>
              <a:rPr lang="cs" sz="1200"/>
              <a:t>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Vysvětlete principiální rozdíly mezi technologiemi vakuového napařování a naprašování?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rozlišujeme druhy tiskových technologií z pohledu fyzického kontaktu se substrátem a způsobu realizace tiskového motivu?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 je rozdíl mezi flat-bed a rotačním sítotiskem?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parametry ovlivňují výslednou kvalitu sítotiskově nanášených motivů?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 je princip tiskových technologií hlubotisk a flexotisk?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Jakými technologickými postupy lze realizovat tiskovou předlohu pro hlubotisk?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 je princip kontaktního a bezkontaktního dispensingu?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Popište nejrozšířenější metody digitálního funkčního tisku.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rozlišujeme funkční režimy technologie inkjet tisku a používané principy vytlačování inkoustu?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 je princip a technologické limity nanášení materiálů metodou Aerosol Jet Printing?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6"/>
          <p:cNvSpPr txBox="1"/>
          <p:nvPr>
            <p:ph type="title"/>
          </p:nvPr>
        </p:nvSpPr>
        <p:spPr>
          <a:xfrm>
            <a:off x="235500" y="-12175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Otázky pro samostudium</a:t>
            </a:r>
            <a:endParaRPr/>
          </a:p>
        </p:txBody>
      </p:sp>
      <p:sp>
        <p:nvSpPr>
          <p:cNvPr id="172" name="Google Shape;172;p26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73" name="Google Shape;173;p26"/>
          <p:cNvSpPr txBox="1"/>
          <p:nvPr>
            <p:ph idx="2" type="subTitle"/>
          </p:nvPr>
        </p:nvSpPr>
        <p:spPr>
          <a:xfrm>
            <a:off x="235500" y="470750"/>
            <a:ext cx="5808900" cy="4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Strukturální plastová elektronika</a:t>
            </a:r>
            <a:endParaRPr/>
          </a:p>
        </p:txBody>
      </p:sp>
      <p:sp>
        <p:nvSpPr>
          <p:cNvPr id="174" name="Google Shape;174;p26"/>
          <p:cNvSpPr txBox="1"/>
          <p:nvPr>
            <p:ph idx="1" type="body"/>
          </p:nvPr>
        </p:nvSpPr>
        <p:spPr>
          <a:xfrm>
            <a:off x="311700" y="923875"/>
            <a:ext cx="8554200" cy="369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technologie lze využít pro realizaci elektronických systémů integrovaných ve 3D strukturálních prvcích?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 je princip realizace vodivých motivů technologií Laser Direct Structuring (LDS)?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jsou typické vlastnosti a materiálové složení propojovacích struktur realizovaných technologií LDS?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Jaká je podstata technologie </a:t>
            </a:r>
            <a:r>
              <a:rPr lang="cs" sz="1200"/>
              <a:t>In-Mold Electronics (IME)?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jsou klíčové výhody technologie In-Mold Electronics (IME)?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procesní kroky zahrnuje technologie In-Mold Electronics (IME)?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vlastnosti by měl mít optimální vodivý materiál pro technologii In-Mold Electronics (IME)?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jsou typické rozsahy hodnot plošného odporu vodivých materiálů používaných pro technologii </a:t>
            </a:r>
            <a:r>
              <a:rPr lang="cs" sz="1200"/>
              <a:t>In-Mold Electronics (IME)  v závislosti na jejich mechanických vlastnostech?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vlastnosti a provedení pouzder elektronických součástek je optimální pro integraci v rámci technologie </a:t>
            </a:r>
            <a:r>
              <a:rPr lang="cs" sz="1200"/>
              <a:t>In-Mold Electronics (IME)?</a:t>
            </a:r>
            <a:endParaRPr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7"/>
          <p:cNvSpPr txBox="1"/>
          <p:nvPr>
            <p:ph type="title"/>
          </p:nvPr>
        </p:nvSpPr>
        <p:spPr>
          <a:xfrm>
            <a:off x="235500" y="-12175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Otázky pro samostudium</a:t>
            </a:r>
            <a:endParaRPr/>
          </a:p>
        </p:txBody>
      </p:sp>
      <p:sp>
        <p:nvSpPr>
          <p:cNvPr id="180" name="Google Shape;180;p27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81" name="Google Shape;181;p27"/>
          <p:cNvSpPr txBox="1"/>
          <p:nvPr>
            <p:ph idx="2" type="subTitle"/>
          </p:nvPr>
        </p:nvSpPr>
        <p:spPr>
          <a:xfrm>
            <a:off x="235500" y="470750"/>
            <a:ext cx="7994100" cy="4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Laserové a fotonické technologie pro flexibilní elektroniku</a:t>
            </a:r>
            <a:endParaRPr/>
          </a:p>
        </p:txBody>
      </p:sp>
      <p:sp>
        <p:nvSpPr>
          <p:cNvPr id="182" name="Google Shape;182;p27"/>
          <p:cNvSpPr txBox="1"/>
          <p:nvPr>
            <p:ph idx="1" type="body"/>
          </p:nvPr>
        </p:nvSpPr>
        <p:spPr>
          <a:xfrm>
            <a:off x="311700" y="923875"/>
            <a:ext cx="8554200" cy="39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Popište mechanismy interakce laserového paprsku s pevnými materiály typicky používanými v konstrukci PCB a FPC.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typy laserových systémů se používají ve výrobě PCB a FPC, jaké jsou jejich vlastnosti?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Popište technologii laserového řezání PCB/FPC (používané typy laserů, technologické možnosti, srovnání s alternativami).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Vysvětlete pojem “laser skiving”.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jsou technologické možnosti a používané metody laserového vrtání v PCB/FPC?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Pro jaké účely se využívá selektivní laserové pájení?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Jaká je podstata technologie Laser Direct Imaging (LDI)?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Jaká je podstata technologie Laser‐Induced Forward Transfer (LIFT)?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Jaká je podstata technologie fotonického sintrování?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Jakým způsobem je řízen proces fotonického sintrování s ohledem na substráty s nízkou tepelnou odolností?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jsou technologické možnosti a limity technologie fotonického pájení?</a:t>
            </a:r>
            <a:endParaRPr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8"/>
          <p:cNvSpPr txBox="1"/>
          <p:nvPr>
            <p:ph type="title"/>
          </p:nvPr>
        </p:nvSpPr>
        <p:spPr>
          <a:xfrm>
            <a:off x="235500" y="-12175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Otázky pro samostudium</a:t>
            </a:r>
            <a:endParaRPr/>
          </a:p>
        </p:txBody>
      </p:sp>
      <p:sp>
        <p:nvSpPr>
          <p:cNvPr id="188" name="Google Shape;188;p28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89" name="Google Shape;189;p28"/>
          <p:cNvSpPr txBox="1"/>
          <p:nvPr>
            <p:ph idx="2" type="subTitle"/>
          </p:nvPr>
        </p:nvSpPr>
        <p:spPr>
          <a:xfrm>
            <a:off x="235500" y="470750"/>
            <a:ext cx="5808900" cy="4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Flexibilní hybridní elektronika (FHE)</a:t>
            </a:r>
            <a:endParaRPr/>
          </a:p>
        </p:txBody>
      </p:sp>
      <p:sp>
        <p:nvSpPr>
          <p:cNvPr id="190" name="Google Shape;190;p28"/>
          <p:cNvSpPr txBox="1"/>
          <p:nvPr>
            <p:ph idx="1" type="body"/>
          </p:nvPr>
        </p:nvSpPr>
        <p:spPr>
          <a:xfrm>
            <a:off x="311700" y="923875"/>
            <a:ext cx="8554200" cy="39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 čem spočívá koncepce flexibilní hybridní elektroniky (FHE)?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aplikace jsou vhodné pro FHE?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 jakých technologických aspektech se liší konstrukce FPCB a FHE?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části a prvky elektronických systémů lze v FHE systémech účelně integrovat aditivními výrobními postupy?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technologické postupy se používají pro integraci SMD komponent v FHE systémech?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 čem se liší </a:t>
            </a:r>
            <a:r>
              <a:rPr lang="cs" sz="1200"/>
              <a:t>montáž komponent pomocí izotropního vodivého lepidla (ICA) a anizotropního vodivého lepidla (ACA)?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 je princip technologie “Field-aligned ACA”?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rozlišujeme úrovně integrace polovodičových obvodů v FHE?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Jakými postupy lze zajistit mechanickou flexibilitu anorganických polovodičových obvodů?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Popište rozdíly mezi mechanickým řezáním a plazmovým leptáním při procesu dělení waferu na jednotlivé čipy (dicing).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9"/>
          <p:cNvSpPr txBox="1"/>
          <p:nvPr>
            <p:ph type="title"/>
          </p:nvPr>
        </p:nvSpPr>
        <p:spPr>
          <a:xfrm>
            <a:off x="235500" y="-12175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Otázky pro samostudium</a:t>
            </a:r>
            <a:endParaRPr/>
          </a:p>
        </p:txBody>
      </p:sp>
      <p:sp>
        <p:nvSpPr>
          <p:cNvPr id="196" name="Google Shape;196;p29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197" name="Google Shape;197;p29"/>
          <p:cNvSpPr txBox="1"/>
          <p:nvPr>
            <p:ph idx="2" type="subTitle"/>
          </p:nvPr>
        </p:nvSpPr>
        <p:spPr>
          <a:xfrm>
            <a:off x="235500" y="470750"/>
            <a:ext cx="5808900" cy="4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Textilní elektronika: lineární vodivé textilie</a:t>
            </a:r>
            <a:endParaRPr/>
          </a:p>
        </p:txBody>
      </p:sp>
      <p:sp>
        <p:nvSpPr>
          <p:cNvPr id="198" name="Google Shape;198;p29"/>
          <p:cNvSpPr txBox="1"/>
          <p:nvPr>
            <p:ph idx="1" type="body"/>
          </p:nvPr>
        </p:nvSpPr>
        <p:spPr>
          <a:xfrm>
            <a:off x="311700" y="923875"/>
            <a:ext cx="8554200" cy="39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Vysvětlete </a:t>
            </a:r>
            <a:r>
              <a:rPr lang="cs" sz="1200"/>
              <a:t>rozdíly v pojmech smart textilie, e-textilie a wearables.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Vysvětlete pojem “4D textilie”.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rozšířené funkcionality textilních materiálů a produktů nabízí smart textiles?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fyzikální a chemické principy interakce mezi vnějšími stimuly a odezvou materiálů lze využít v konstrukci smart textiles?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úrovně integrace v konstrukci e-textiles rozlišujeme? 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rozlišujeme druhy textilií z hlediska vnějších rozměrů a geometrického uspořádání?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 technologiemi lze do textilních materiálů integrovat elektricky vodivé prvky?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 je rozdíl mezi pojmy nit, příze, stapl, filament?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Popište vlastnosti a konstrukční provedení vodivých lineárních textilií.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jsou typické aplikace pro vodivé lineární vodivé textilie?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parametry se používají pro charakterizaci vztahu mezi rozměry a hmotností nití a přízí?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Vysvětlete pojem “skaní”.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rozlišujeme varianty konstrukčních provedení vodivých nití a přízí?</a:t>
            </a:r>
            <a:endParaRPr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0"/>
          <p:cNvSpPr txBox="1"/>
          <p:nvPr>
            <p:ph type="title"/>
          </p:nvPr>
        </p:nvSpPr>
        <p:spPr>
          <a:xfrm>
            <a:off x="235500" y="-12175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Otázky pro samostudium</a:t>
            </a:r>
            <a:endParaRPr/>
          </a:p>
        </p:txBody>
      </p:sp>
      <p:sp>
        <p:nvSpPr>
          <p:cNvPr id="204" name="Google Shape;204;p30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05" name="Google Shape;205;p30"/>
          <p:cNvSpPr txBox="1"/>
          <p:nvPr>
            <p:ph idx="2" type="subTitle"/>
          </p:nvPr>
        </p:nvSpPr>
        <p:spPr>
          <a:xfrm>
            <a:off x="235500" y="470750"/>
            <a:ext cx="5808900" cy="4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Textilní elektronika: lineární vodivé textilie</a:t>
            </a:r>
            <a:endParaRPr/>
          </a:p>
        </p:txBody>
      </p:sp>
      <p:sp>
        <p:nvSpPr>
          <p:cNvPr id="206" name="Google Shape;206;p30"/>
          <p:cNvSpPr txBox="1"/>
          <p:nvPr>
            <p:ph idx="1" type="body"/>
          </p:nvPr>
        </p:nvSpPr>
        <p:spPr>
          <a:xfrm>
            <a:off x="311700" y="923875"/>
            <a:ext cx="8554200" cy="369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Popište způsob výroby a výsledné vlastnosti celokovových vodivých vláken.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jsou obecné vlastnosti elektricky vodivých nití?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Popište způsob výroby a výsledné vlastnosti celokovových vodivých vláken.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Co je “hybridní vodivá niť” a jaké má vlastnosti?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 je princip výroby kovových vláken technologií svazkového vytahování (bundle drawing)?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 je princip výroby střižových vláken technologií obrábění?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 je princip výroby střižových vláken technologií fóliového holení?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jsou vlastnosti a konstrukční provedení pokovených syntetických vláken?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 probíhá proces pokovování syntetických vláken, jaké metalické materiály se používají?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jsou vlastnosti a konstrukční provedení polymerních vodivých nití?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druhy vodivých polymerů lze využít pro realizaci polymerních vodivých nití?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metody se používají pro charakterizaci průměru hybridních a kombinovaných nití?</a:t>
            </a:r>
            <a:endParaRPr sz="12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 txBox="1"/>
          <p:nvPr>
            <p:ph type="title"/>
          </p:nvPr>
        </p:nvSpPr>
        <p:spPr>
          <a:xfrm>
            <a:off x="235500" y="-12175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Otázky pro samostudium</a:t>
            </a:r>
            <a:endParaRPr/>
          </a:p>
        </p:txBody>
      </p:sp>
      <p:sp>
        <p:nvSpPr>
          <p:cNvPr id="212" name="Google Shape;212;p31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13" name="Google Shape;213;p31"/>
          <p:cNvSpPr txBox="1"/>
          <p:nvPr>
            <p:ph idx="2" type="subTitle"/>
          </p:nvPr>
        </p:nvSpPr>
        <p:spPr>
          <a:xfrm>
            <a:off x="235500" y="470750"/>
            <a:ext cx="5808900" cy="4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Textilní elektronika: vodivé stuhy a plošné textilie</a:t>
            </a:r>
            <a:endParaRPr/>
          </a:p>
        </p:txBody>
      </p:sp>
      <p:sp>
        <p:nvSpPr>
          <p:cNvPr id="214" name="Google Shape;214;p31"/>
          <p:cNvSpPr txBox="1"/>
          <p:nvPr>
            <p:ph idx="1" type="body"/>
          </p:nvPr>
        </p:nvSpPr>
        <p:spPr>
          <a:xfrm>
            <a:off x="311700" y="923875"/>
            <a:ext cx="8554200" cy="3694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jsou vlastnosti a konstrukční provedení vodivých textilních stuh?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technologie se používají pro elektrické kontaktování vodivých stuh a jaké vykazují technologické limity?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Proč se v konstrukci vodivých stuh používají licnové vodiče?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Jakými konstrukčními opatřeními se zvyšuje míra natažitelnosti u pružných vodivých stuh?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jsou typické limity mechanického zatěžování a jejich vliv na elektrické parametry pružných vodivých stuh?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Jakými technologiemi lze realizovat montáž elektronických komponent na pružné vodivé stuhy?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senzorické funkce lze realizovat s využitím vodivých stuh?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Jakými technologickými postupy lze realizovat plošné vodivé textilie?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jsou obecné vlastnosti plošných vodivých textilií?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Vysvětlete pojem “vyšívaná elektronika”?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jsou výhody a nevýhody vyšívaných vodivých textilií?</a:t>
            </a:r>
            <a:endParaRPr sz="1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2"/>
          <p:cNvSpPr txBox="1"/>
          <p:nvPr>
            <p:ph type="title"/>
          </p:nvPr>
        </p:nvSpPr>
        <p:spPr>
          <a:xfrm>
            <a:off x="235500" y="-12175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Otázky pro samostudium</a:t>
            </a:r>
            <a:endParaRPr/>
          </a:p>
        </p:txBody>
      </p:sp>
      <p:sp>
        <p:nvSpPr>
          <p:cNvPr id="220" name="Google Shape;220;p32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21" name="Google Shape;221;p32"/>
          <p:cNvSpPr txBox="1"/>
          <p:nvPr>
            <p:ph idx="2" type="subTitle"/>
          </p:nvPr>
        </p:nvSpPr>
        <p:spPr>
          <a:xfrm>
            <a:off x="235500" y="470750"/>
            <a:ext cx="5808900" cy="4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Textilní elektronika: vodivé stuhy a plošné textilie</a:t>
            </a:r>
            <a:endParaRPr/>
          </a:p>
        </p:txBody>
      </p:sp>
      <p:sp>
        <p:nvSpPr>
          <p:cNvPr id="222" name="Google Shape;222;p32"/>
          <p:cNvSpPr txBox="1"/>
          <p:nvPr>
            <p:ph idx="1" type="body"/>
          </p:nvPr>
        </p:nvSpPr>
        <p:spPr>
          <a:xfrm>
            <a:off x="311700" y="923875"/>
            <a:ext cx="8554200" cy="341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 čem spočívá technologie obšívání vodivých drátů?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 probíhá zatkávání vodivých nití do tkanin?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Co znamená pojem “dostava tkaniny” a jaký význam má pro vodivé tkaniny?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vlastnosti tkaniny ovlivňuje její vazba, jaká vazba se nejčastěji využívá pro e-textilie?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druhy lineárních prvků lze zatkat to struktury tkanin pro e-textilie?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Co jsou “vodivé pleteniny” (konstrukce, materiálové provedení)?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Pro jaké konstrukce vodivých pletenin se používá okrouhlý pletací stroj?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je nejčastější využití vodivých pletenin?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Za jakých technických podmínek lze vodivé motivy na textilních nosičích realizovat funkčním tiskem?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 čem spočívá technologie termotransferu pro realizaci vodivých motivů na textiliích?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Co je “netkaná vodivá textilie”?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Jakým způsobem a pro jaké aplikace se realizuje pokovování netkaných textilií?</a:t>
            </a:r>
            <a:endParaRPr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/>
          <p:nvPr>
            <p:ph type="title"/>
          </p:nvPr>
        </p:nvSpPr>
        <p:spPr>
          <a:xfrm>
            <a:off x="235500" y="-12175"/>
            <a:ext cx="8520600" cy="55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cs"/>
              <a:t>Otázky pro samostudium</a:t>
            </a:r>
            <a:endParaRPr/>
          </a:p>
        </p:txBody>
      </p:sp>
      <p:sp>
        <p:nvSpPr>
          <p:cNvPr id="228" name="Google Shape;228;p33"/>
          <p:cNvSpPr txBox="1"/>
          <p:nvPr>
            <p:ph idx="12" type="sldNum"/>
          </p:nvPr>
        </p:nvSpPr>
        <p:spPr>
          <a:xfrm>
            <a:off x="8548658" y="48156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"/>
              <a:t>‹#›</a:t>
            </a:fld>
            <a:endParaRPr/>
          </a:p>
        </p:txBody>
      </p:sp>
      <p:sp>
        <p:nvSpPr>
          <p:cNvPr id="229" name="Google Shape;229;p33"/>
          <p:cNvSpPr txBox="1"/>
          <p:nvPr>
            <p:ph idx="2" type="subTitle"/>
          </p:nvPr>
        </p:nvSpPr>
        <p:spPr>
          <a:xfrm>
            <a:off x="235500" y="470750"/>
            <a:ext cx="5808900" cy="43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cs"/>
              <a:t>Textilní elektronika: realizace elektrických kontaktů</a:t>
            </a:r>
            <a:endParaRPr/>
          </a:p>
        </p:txBody>
      </p:sp>
      <p:sp>
        <p:nvSpPr>
          <p:cNvPr id="230" name="Google Shape;230;p33"/>
          <p:cNvSpPr txBox="1"/>
          <p:nvPr>
            <p:ph idx="1" type="body"/>
          </p:nvPr>
        </p:nvSpPr>
        <p:spPr>
          <a:xfrm>
            <a:off x="311700" y="923875"/>
            <a:ext cx="8554200" cy="39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složky tvoří přechodový odpor na kontaktních rozhraních?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 vliv má skin-efekt na vlastnosti elektrického kontaktu?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Co je to šum kontaktu?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druhy šumu v elektrických kontaktech rozlišujeme?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jsou základní požadavky na technologii kontaktování v e-textiliích?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Jakými technologickými postupy můžeme </a:t>
            </a:r>
            <a:r>
              <a:rPr lang="cs" sz="1200"/>
              <a:t>v e-textiliích </a:t>
            </a:r>
            <a:r>
              <a:rPr lang="cs" sz="1200"/>
              <a:t>realizovat nerozebíratelné kontakty?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Jakými technologickými postupy můžeme v e-textiliích realizovat rozebíratelné kontakty?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Za jakých okolností lze v e-textiliích realizovat pájené spoje?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jsou výhody odporového svařování pro kontaktování v e-textiliích?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Pro jaké typy montáže lze výhodně využít kontaktování odporovým svařováním realizovaným pomocí paralelní svařovací hlavy</a:t>
            </a:r>
            <a:r>
              <a:rPr lang="cs" sz="1100"/>
              <a:t>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V čem spočívá technologie termoplastického ultrazvukového svařování e-textilií?</a:t>
            </a:r>
            <a:endParaRPr sz="1200"/>
          </a:p>
          <a:p>
            <a:pPr indent="-3048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cs" sz="1200"/>
              <a:t>Jaké jsou vlastnosti vodivých spojů v e-textiliích realizovaných termoplastickým ultrazvukovým svařováním?</a:t>
            </a:r>
            <a:endParaRPr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ET TFE šablon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