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327" r:id="rId4"/>
    <p:sldId id="328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5" r:id="rId21"/>
    <p:sldId id="316" r:id="rId22"/>
    <p:sldId id="317" r:id="rId23"/>
    <p:sldId id="331" r:id="rId24"/>
    <p:sldId id="333" r:id="rId25"/>
    <p:sldId id="334" r:id="rId26"/>
    <p:sldId id="335" r:id="rId27"/>
    <p:sldId id="329" r:id="rId28"/>
    <p:sldId id="336" r:id="rId29"/>
    <p:sldId id="337" r:id="rId30"/>
    <p:sldId id="338" r:id="rId31"/>
    <p:sldId id="339" r:id="rId32"/>
    <p:sldId id="318" r:id="rId33"/>
    <p:sldId id="319" r:id="rId34"/>
    <p:sldId id="320" r:id="rId35"/>
    <p:sldId id="321" r:id="rId36"/>
    <p:sldId id="322" r:id="rId37"/>
    <p:sldId id="332" r:id="rId38"/>
    <p:sldId id="323" r:id="rId39"/>
    <p:sldId id="324" r:id="rId40"/>
    <p:sldId id="325" r:id="rId4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4"/>
    <p:restoredTop sz="94580"/>
  </p:normalViewPr>
  <p:slideViewPr>
    <p:cSldViewPr>
      <p:cViewPr>
        <p:scale>
          <a:sx n="107" d="100"/>
          <a:sy n="107" d="100"/>
        </p:scale>
        <p:origin x="1296" y="2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9" d="100"/>
        <a:sy n="9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11/27/21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VÝJEZDOVÁ TECHNIKA ZÁKLADNÍ SLOŽEK IZS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E32F431-2ABB-4C48-9CA7-E8306AA39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257425"/>
            <a:ext cx="9278797" cy="4190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HASIČSKÝ ZÁCHRANNÝ SBOR ČESKÉ REPUBLIKY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JEDNOTKY POŽÁRNÍ OCHRANY ZAŘAZENÉ DO PLOŠNÉHO POKRYTÍ JEDNOTKAMI POŽÁRNÍ OCHRANY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POLICIE ČESKÉ REPUBLIKY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ZDRAVOTNICKÁ ZÁCHRANNÁ SLUŽBA</a:t>
            </a:r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72319A8F-1F85-3442-AADE-B0A48E73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HASIČSKÝ ZÁCHRANNÝ SBOR ČESKÉ REPUBLIKY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47AD943-FC4B-F54B-98E7-EA1711D19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68" y="1952625"/>
            <a:ext cx="6411760" cy="428134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70519C4-C278-2041-B2F9-B4508CDD9F87}"/>
              </a:ext>
            </a:extLst>
          </p:cNvPr>
          <p:cNvSpPr txBox="1"/>
          <p:nvPr/>
        </p:nvSpPr>
        <p:spPr>
          <a:xfrm>
            <a:off x="2073168" y="6256196"/>
            <a:ext cx="1426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dirty="0"/>
              <a:t>ZDROJ: Stanislav Vrba</a:t>
            </a:r>
          </a:p>
        </p:txBody>
      </p:sp>
    </p:spTree>
    <p:extLst>
      <p:ext uri="{BB962C8B-B14F-4D97-AF65-F5344CB8AC3E}">
        <p14:creationId xmlns:p14="http://schemas.microsoft.com/office/powerpoint/2010/main" val="1144707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1E7F7-56AD-B64B-B6D6-A2203371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DOPRAVNÍ AUTOMOBIL (DA)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2EA0844-6901-5F4A-A6C7-FC91A5B52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133780"/>
            <a:ext cx="9278797" cy="53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Automobil určený pro přepravu hasičů a věcných prostředků požární ochrany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Nemá nádrž na vodu a ani čerpadlo</a:t>
            </a:r>
          </a:p>
        </p:txBody>
      </p:sp>
      <p:pic>
        <p:nvPicPr>
          <p:cNvPr id="1026" name="Picture 2" descr="HZS Pardubického kraje - Hasiči mají nové dopravní automobily - Hasičský  záchranný sbor České republiky">
            <a:extLst>
              <a:ext uri="{FF2B5EF4-FFF2-40B4-BE49-F238E27FC236}">
                <a16:creationId xmlns:a16="http://schemas.microsoft.com/office/drawing/2014/main" id="{C9488797-BB9F-A84D-A398-E11D09696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659" y="3287571"/>
            <a:ext cx="4443171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DF815E0-43DD-4448-91A4-A3864E729170}"/>
              </a:ext>
            </a:extLst>
          </p:cNvPr>
          <p:cNvSpPr txBox="1"/>
          <p:nvPr/>
        </p:nvSpPr>
        <p:spPr>
          <a:xfrm>
            <a:off x="5533096" y="6372225"/>
            <a:ext cx="53475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ZDROJ: https://</a:t>
            </a:r>
            <a:r>
              <a:rPr lang="cs-CZ" sz="1100" dirty="0" err="1"/>
              <a:t>www.hzscr.cz</a:t>
            </a:r>
            <a:r>
              <a:rPr lang="cs-CZ" sz="1100" dirty="0"/>
              <a:t>/</a:t>
            </a:r>
            <a:r>
              <a:rPr lang="cs-CZ" sz="1100" dirty="0" err="1"/>
              <a:t>clanek</a:t>
            </a:r>
            <a:r>
              <a:rPr lang="cs-CZ" sz="1100" dirty="0"/>
              <a:t>/</a:t>
            </a:r>
            <a:r>
              <a:rPr lang="cs-CZ" sz="1100" dirty="0" err="1"/>
              <a:t>hasici</a:t>
            </a:r>
            <a:r>
              <a:rPr lang="cs-CZ" sz="1100" dirty="0"/>
              <a:t>-</a:t>
            </a:r>
            <a:r>
              <a:rPr lang="cs-CZ" sz="1100" dirty="0" err="1"/>
              <a:t>maji</a:t>
            </a:r>
            <a:r>
              <a:rPr lang="cs-CZ" sz="1100" dirty="0"/>
              <a:t>-nove-</a:t>
            </a:r>
            <a:r>
              <a:rPr lang="cs-CZ" sz="1100" dirty="0" err="1"/>
              <a:t>dopravni</a:t>
            </a:r>
            <a:r>
              <a:rPr lang="cs-CZ" sz="1100" dirty="0"/>
              <a:t>-</a:t>
            </a:r>
            <a:r>
              <a:rPr lang="cs-CZ" sz="1100" dirty="0" err="1"/>
              <a:t>automobily.aspx</a:t>
            </a:r>
            <a:endParaRPr lang="cs-CZ" sz="1100" dirty="0"/>
          </a:p>
        </p:txBody>
      </p:sp>
      <p:pic>
        <p:nvPicPr>
          <p:cNvPr id="12" name="Picture 2" descr="Technika | SH ČMS – Sbor dobrovolných hasičů Hrabová">
            <a:extLst>
              <a:ext uri="{FF2B5EF4-FFF2-40B4-BE49-F238E27FC236}">
                <a16:creationId xmlns:a16="http://schemas.microsoft.com/office/drawing/2014/main" id="{E9475044-BD51-5846-A7E5-8B4DD21FC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3" y="3287571"/>
            <a:ext cx="4418288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182D4CED-128C-6942-AC35-B7B6F1088F19}"/>
              </a:ext>
            </a:extLst>
          </p:cNvPr>
          <p:cNvSpPr txBox="1"/>
          <p:nvPr/>
        </p:nvSpPr>
        <p:spPr>
          <a:xfrm>
            <a:off x="676943" y="6378541"/>
            <a:ext cx="54401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ZDROJ: https://</a:t>
            </a:r>
            <a:r>
              <a:rPr lang="cs-CZ" sz="1100" dirty="0" err="1"/>
              <a:t>h.fi.cz</a:t>
            </a:r>
            <a:r>
              <a:rPr lang="cs-CZ" sz="1100" dirty="0"/>
              <a:t>/</a:t>
            </a:r>
            <a:r>
              <a:rPr lang="cs-CZ" sz="1100" dirty="0" err="1"/>
              <a:t>jsdh</a:t>
            </a:r>
            <a:r>
              <a:rPr lang="cs-CZ" sz="1100" dirty="0"/>
              <a:t>/technika/</a:t>
            </a:r>
          </a:p>
        </p:txBody>
      </p:sp>
    </p:spTree>
    <p:extLst>
      <p:ext uri="{BB962C8B-B14F-4D97-AF65-F5344CB8AC3E}">
        <p14:creationId xmlns:p14="http://schemas.microsoft.com/office/powerpoint/2010/main" val="3193898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CISTERNOVÁ AUTOMOBILOVÁ STŘÍKAČKA (CAS)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2E9904E-8931-7844-AE98-0D0B4823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257425"/>
            <a:ext cx="3724999" cy="276998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Automobil určený pro přepravu hasičů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Automobil s pevně zabudovaným čerpadlem a nádržemi na hasiva (voda, pěna)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Vozidlo lze využít pro technické zásahy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6018BFA-0356-554F-8FD3-EB61D52B5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2257425"/>
            <a:ext cx="4727251" cy="350520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F64ACF91-E180-B840-A190-C612C7232A3E}"/>
              </a:ext>
            </a:extLst>
          </p:cNvPr>
          <p:cNvSpPr txBox="1"/>
          <p:nvPr/>
        </p:nvSpPr>
        <p:spPr>
          <a:xfrm>
            <a:off x="4638594" y="5896161"/>
            <a:ext cx="53475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ZDROJ: https://</a:t>
            </a:r>
            <a:r>
              <a:rPr lang="cs-CZ" sz="1100" dirty="0" err="1"/>
              <a:t>www.tht.cz</a:t>
            </a:r>
            <a:r>
              <a:rPr lang="cs-CZ" sz="1100" dirty="0"/>
              <a:t>/</a:t>
            </a:r>
            <a:r>
              <a:rPr lang="cs-CZ" sz="1100" dirty="0" err="1"/>
              <a:t>cs</a:t>
            </a:r>
            <a:r>
              <a:rPr lang="cs-CZ" sz="1100" dirty="0"/>
              <a:t>/cas-30-9000-540-s-2-z-scania-p440-6x6</a:t>
            </a:r>
          </a:p>
        </p:txBody>
      </p:sp>
    </p:spTree>
    <p:extLst>
      <p:ext uri="{BB962C8B-B14F-4D97-AF65-F5344CB8AC3E}">
        <p14:creationId xmlns:p14="http://schemas.microsoft.com/office/powerpoint/2010/main" val="1761549052"/>
      </p:ext>
    </p:extLst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AUTOMOBILOVÝ ŽEBŘÍK (AZ)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C3BC7A9-7443-7742-8380-AD3142FA2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5081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Automobil s otočným vysunovacím žebříkem, případně vybavený snímatelným pracovním košem a v případě dostupné výšky nad 40m i výtahem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Určený pro hasební práce, záchranné práce, technické zásahy </a:t>
            </a:r>
            <a:br>
              <a:rPr lang="cs-CZ" sz="2000" dirty="0"/>
            </a:br>
            <a:r>
              <a:rPr lang="cs-CZ" sz="2000" dirty="0"/>
              <a:t>ve výškách (18 – 60 m)</a:t>
            </a:r>
          </a:p>
          <a:p>
            <a:endParaRPr lang="cs-CZ" dirty="0"/>
          </a:p>
        </p:txBody>
      </p:sp>
      <p:pic>
        <p:nvPicPr>
          <p:cNvPr id="5" name="Picture 4" descr="Automobilový žebřík | Technika | Česká republika | POŽÁRY.cz - ohnisko  žhavých zpráv | hasiči aktuálně">
            <a:extLst>
              <a:ext uri="{FF2B5EF4-FFF2-40B4-BE49-F238E27FC236}">
                <a16:creationId xmlns:a16="http://schemas.microsoft.com/office/drawing/2014/main" id="{3385DB7A-BA4D-0542-9C40-0142EEEC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02" y="3549395"/>
            <a:ext cx="4772580" cy="26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utomobilový žebřík | Technika | Česká republika | POŽÁRY.cz - ohnisko  žhavých zpráv | hasiči aktuálně">
            <a:extLst>
              <a:ext uri="{FF2B5EF4-FFF2-40B4-BE49-F238E27FC236}">
                <a16:creationId xmlns:a16="http://schemas.microsoft.com/office/drawing/2014/main" id="{97D83510-54D5-8C47-9E7A-1A629A319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577970"/>
            <a:ext cx="4772579" cy="26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68FF864C-AB9B-5641-831C-9ED7DDFC42BF}"/>
              </a:ext>
            </a:extLst>
          </p:cNvPr>
          <p:cNvSpPr txBox="1"/>
          <p:nvPr/>
        </p:nvSpPr>
        <p:spPr>
          <a:xfrm>
            <a:off x="679169" y="6275513"/>
            <a:ext cx="53475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100" dirty="0"/>
              <a:t>ZDROJ: https://</a:t>
            </a:r>
            <a:r>
              <a:rPr lang="cs-CZ" sz="1100" dirty="0" err="1"/>
              <a:t>www.pozary.cz</a:t>
            </a:r>
            <a:r>
              <a:rPr lang="cs-CZ" sz="1100" dirty="0"/>
              <a:t>/technika/</a:t>
            </a:r>
            <a:r>
              <a:rPr lang="cs-CZ" sz="1100" dirty="0" err="1"/>
              <a:t>az</a:t>
            </a:r>
            <a:r>
              <a:rPr lang="cs-CZ" sz="1100" dirty="0"/>
              <a:t>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7A83FF7-37FD-F04C-B4D0-5399E51250DD}"/>
              </a:ext>
            </a:extLst>
          </p:cNvPr>
          <p:cNvSpPr txBox="1"/>
          <p:nvPr/>
        </p:nvSpPr>
        <p:spPr>
          <a:xfrm>
            <a:off x="5651500" y="6304088"/>
            <a:ext cx="4772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/197919-unikatni-automobilovy-zebrik-magirus-na-podvozku-iveco-pomaha-profesionalnim-hasicum-v-praze-ma-nataceci-zadni-napravu/</a:t>
            </a:r>
          </a:p>
        </p:txBody>
      </p:sp>
    </p:spTree>
    <p:extLst>
      <p:ext uri="{BB962C8B-B14F-4D97-AF65-F5344CB8AC3E}">
        <p14:creationId xmlns:p14="http://schemas.microsoft.com/office/powerpoint/2010/main" val="2396360652"/>
      </p:ext>
    </p:extLst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AUTOMOBILOVÁ PLOŠINA (AP)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6A435F-9D19-5A4E-909A-7AD1241E5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s otočným ramenem, vybavené pracovním košem se stabilní lafetovou proudnicí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hasební práce, záchranné práce a technické zásady ve výškách</a:t>
            </a:r>
          </a:p>
        </p:txBody>
      </p:sp>
      <p:pic>
        <p:nvPicPr>
          <p:cNvPr id="8196" name="Picture 4" descr="Automobilové plošiny AP 30, spolufinancované ze strukturálních fondů  Evropské unie, dodá hasičům Wawrzaszek | POŽÁRY.cz - ohnisko žhavých zpráv  | hasiči aktuálně">
            <a:extLst>
              <a:ext uri="{FF2B5EF4-FFF2-40B4-BE49-F238E27FC236}">
                <a16:creationId xmlns:a16="http://schemas.microsoft.com/office/drawing/2014/main" id="{A3EEE4E8-C06A-F448-961E-6462B9DE9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23" y="3135968"/>
            <a:ext cx="4098039" cy="273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FFEFB73-D22F-F446-80A9-71E16C03AE9C}"/>
              </a:ext>
            </a:extLst>
          </p:cNvPr>
          <p:cNvSpPr txBox="1"/>
          <p:nvPr/>
        </p:nvSpPr>
        <p:spPr>
          <a:xfrm>
            <a:off x="5479164" y="5893998"/>
            <a:ext cx="41821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/90871-automobilove-plosiny-ap-30-spolufinancovane-ze-strukturalnich-fondu-evropske-unie-doda-hasicum-wawrzaszek/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B09461A-D404-5C4C-8594-FCB795568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00" y="3135968"/>
            <a:ext cx="4279179" cy="2732229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5798858-3B9D-6344-B593-4B5B7AD0743C}"/>
              </a:ext>
            </a:extLst>
          </p:cNvPr>
          <p:cNvSpPr txBox="1"/>
          <p:nvPr/>
        </p:nvSpPr>
        <p:spPr>
          <a:xfrm>
            <a:off x="788689" y="5924257"/>
            <a:ext cx="4425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/90871-automobilove-plosiny-ap-30-spolufinancovane-ze-strukturalnich-fondu-evropske-unie-doda-hasicum-wawrzaszek/</a:t>
            </a:r>
          </a:p>
        </p:txBody>
      </p:sp>
    </p:spTree>
    <p:extLst>
      <p:ext uri="{BB962C8B-B14F-4D97-AF65-F5344CB8AC3E}">
        <p14:creationId xmlns:p14="http://schemas.microsoft.com/office/powerpoint/2010/main" val="220327920"/>
      </p:ext>
    </p:extLst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HADICOVÝ AUTOMOBIL (HA)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36EB83E-5478-F44D-B07B-2B421037C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přepravu a pokládání proudnic</a:t>
            </a:r>
          </a:p>
        </p:txBody>
      </p:sp>
      <p:pic>
        <p:nvPicPr>
          <p:cNvPr id="9218" name="Picture 2" descr="Jedinečné hadicové automobily na podvozku Tatra 815 8×8 VVN využívají  hasiči ze Záchranného útvaru HZS ČR | POŽÁRY.cz - ohnisko žhavých zpráv |  hasiči aktuálně">
            <a:extLst>
              <a:ext uri="{FF2B5EF4-FFF2-40B4-BE49-F238E27FC236}">
                <a16:creationId xmlns:a16="http://schemas.microsoft.com/office/drawing/2014/main" id="{D170A1F4-A2FB-5145-AE05-8DF789A43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873174"/>
            <a:ext cx="42799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Jedinečné hadicové automobily na podvozku Tatra 815 8×8 VVN využívají  hasiči ze Záchranného útvaru HZS ČR | POŽÁRY.cz - ohnisko žhavých zpráv |  hasiči aktuálně">
            <a:extLst>
              <a:ext uri="{FF2B5EF4-FFF2-40B4-BE49-F238E27FC236}">
                <a16:creationId xmlns:a16="http://schemas.microsoft.com/office/drawing/2014/main" id="{01EC87EA-F5A0-A448-956A-2F0085CE0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900" y="2867025"/>
            <a:ext cx="42799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30D4311-EC4D-794E-9872-F8E9AD71F8D9}"/>
              </a:ext>
            </a:extLst>
          </p:cNvPr>
          <p:cNvSpPr txBox="1"/>
          <p:nvPr/>
        </p:nvSpPr>
        <p:spPr>
          <a:xfrm>
            <a:off x="850900" y="6076950"/>
            <a:ext cx="427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/84765-jedinecne-hadicove-automobily-na-podvozku-tatra-815-8x8-vvn-vyuzivaji-hasici-ze-zachranneho-utvaru-hzs-cr/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FD05550-A46A-664F-938C-08EC0F385EC9}"/>
              </a:ext>
            </a:extLst>
          </p:cNvPr>
          <p:cNvSpPr txBox="1"/>
          <p:nvPr/>
        </p:nvSpPr>
        <p:spPr>
          <a:xfrm>
            <a:off x="5562600" y="6077191"/>
            <a:ext cx="427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/84765-jedinecne-hadicove-automobily-na-podvozku-tatra-815-8x8-vvn-vyuzivaji-hasici-ze-zachranneho-utvaru-hzs-cr/</a:t>
            </a:r>
          </a:p>
        </p:txBody>
      </p:sp>
    </p:spTree>
    <p:extLst>
      <p:ext uri="{BB962C8B-B14F-4D97-AF65-F5344CB8AC3E}">
        <p14:creationId xmlns:p14="http://schemas.microsoft.com/office/powerpoint/2010/main" val="2970709871"/>
      </p:ext>
    </p:extLst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PLYNOVÝ HASÍCÍ AUTOMOBIL (PLHA)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4DCE417-803F-1744-A89A-8CA0C0C57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přepravu tlakových lahví s předurčením pro zásahy s použitím inertního plynu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73D3E69-19B8-134C-9027-613007408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3070349"/>
            <a:ext cx="5334000" cy="29083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0A936FA6-462A-D94C-9573-D519B040D401}"/>
              </a:ext>
            </a:extLst>
          </p:cNvPr>
          <p:cNvSpPr txBox="1"/>
          <p:nvPr/>
        </p:nvSpPr>
        <p:spPr>
          <a:xfrm>
            <a:off x="310748" y="6003139"/>
            <a:ext cx="53475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www.tht.cz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specialni</a:t>
            </a:r>
            <a:r>
              <a:rPr lang="cs-CZ" sz="900" dirty="0"/>
              <a:t>-technika/</a:t>
            </a:r>
            <a:r>
              <a:rPr lang="cs-CZ" sz="900" dirty="0" err="1"/>
              <a:t>plynovy</a:t>
            </a:r>
            <a:r>
              <a:rPr lang="cs-CZ" sz="900" dirty="0"/>
              <a:t>-</a:t>
            </a:r>
            <a:r>
              <a:rPr lang="cs-CZ" sz="900" dirty="0" err="1"/>
              <a:t>protiplynovy</a:t>
            </a:r>
            <a:r>
              <a:rPr lang="cs-CZ" sz="900" dirty="0"/>
              <a:t>-automobil/plha-l-1-z-iveco-daily-4x2</a:t>
            </a:r>
          </a:p>
        </p:txBody>
      </p:sp>
      <p:pic>
        <p:nvPicPr>
          <p:cNvPr id="2050" name="Picture 2" descr="Plynový hasící automobil MAN HZS Jihomoravského kraje v Brně | POŽÁRY.cz -  ohnisko žhavých zpráv | hasiči aktuálně">
            <a:extLst>
              <a:ext uri="{FF2B5EF4-FFF2-40B4-BE49-F238E27FC236}">
                <a16:creationId xmlns:a16="http://schemas.microsoft.com/office/drawing/2014/main" id="{D01BBCB9-57F8-9041-9162-3FE14CB2C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3070350"/>
            <a:ext cx="3871997" cy="290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55665A65-EDCF-0D40-BF41-8770471EC629}"/>
              </a:ext>
            </a:extLst>
          </p:cNvPr>
          <p:cNvSpPr txBox="1"/>
          <p:nvPr/>
        </p:nvSpPr>
        <p:spPr>
          <a:xfrm>
            <a:off x="6032500" y="6028534"/>
            <a:ext cx="3871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/8551-plynovy-hasici-automobil-man-hzs-jihomoravskeho-kraje-v-brne/</a:t>
            </a:r>
          </a:p>
        </p:txBody>
      </p:sp>
    </p:spTree>
    <p:extLst>
      <p:ext uri="{BB962C8B-B14F-4D97-AF65-F5344CB8AC3E}">
        <p14:creationId xmlns:p14="http://schemas.microsoft.com/office/powerpoint/2010/main" val="1018747033"/>
      </p:ext>
    </p:extLst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TECHNICKÝ AUTOMOBIL (TA)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52E7F4A-4AE2-5F48-8DBE-6870C04F3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technické zásahy, zásahy s únikem nebezpečných látek nebo ropných produktů </a:t>
            </a:r>
          </a:p>
        </p:txBody>
      </p:sp>
      <p:pic>
        <p:nvPicPr>
          <p:cNvPr id="11266" name="Picture 2" descr="Technický automobil | Technika | Hlavní město Praha | POŽÁRY.cz - ohnisko  žhavých zpráv | hasiči aktuálně">
            <a:extLst>
              <a:ext uri="{FF2B5EF4-FFF2-40B4-BE49-F238E27FC236}">
                <a16:creationId xmlns:a16="http://schemas.microsoft.com/office/drawing/2014/main" id="{656B6231-B046-8747-83FC-81C82D233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3130792"/>
            <a:ext cx="4436149" cy="249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9C079A66-90BE-B94D-AE23-8CE1CDCE0FB4}"/>
              </a:ext>
            </a:extLst>
          </p:cNvPr>
          <p:cNvSpPr txBox="1"/>
          <p:nvPr/>
        </p:nvSpPr>
        <p:spPr>
          <a:xfrm>
            <a:off x="607044" y="5701267"/>
            <a:ext cx="434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/159342-novym-technickym-automobilem-disponuji-hasici-z-prahy-scanii-s-hydraulickou-rukou-jim-dodala-firma-wawrzaszek/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F5B85E9-75D5-F243-925B-45AF0E8EB9E1}"/>
              </a:ext>
            </a:extLst>
          </p:cNvPr>
          <p:cNvSpPr txBox="1"/>
          <p:nvPr/>
        </p:nvSpPr>
        <p:spPr>
          <a:xfrm>
            <a:off x="5422900" y="5701267"/>
            <a:ext cx="46634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/17009-novy-technicky-automobil-na-podvozku-tatra-815-byl-postaven-pro-hzs-dopravniho-podniku-hl-m-prahy/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54353E7-48F4-CB4A-8104-CED66FF621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952" y="3130792"/>
            <a:ext cx="4536404" cy="249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73652"/>
      </p:ext>
    </p:extLst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VELITELSKÝ AUTOMOBIL (VEA)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9A5F7754-6F64-9F42-A969-17535E0E4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k přepravě velících a řídících důstojníků</a:t>
            </a:r>
          </a:p>
        </p:txBody>
      </p:sp>
      <p:pic>
        <p:nvPicPr>
          <p:cNvPr id="12290" name="Picture 2" descr="Velitelský automobil | Technika | Česká republika | POŽÁRY.cz - ohnisko  žhavých zpráv | hasiči aktuálně">
            <a:extLst>
              <a:ext uri="{FF2B5EF4-FFF2-40B4-BE49-F238E27FC236}">
                <a16:creationId xmlns:a16="http://schemas.microsoft.com/office/drawing/2014/main" id="{3BC4E8CA-F455-4246-B4D0-42E9ED971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3248025"/>
            <a:ext cx="474133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F13992F-AF49-2B45-BE63-E58183507A22}"/>
              </a:ext>
            </a:extLst>
          </p:cNvPr>
          <p:cNvSpPr txBox="1"/>
          <p:nvPr/>
        </p:nvSpPr>
        <p:spPr>
          <a:xfrm>
            <a:off x="690100" y="5938826"/>
            <a:ext cx="4038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/228056-hasici-v-adamovske-zbrojnici-parkuji-novy-jeep-jako-velitelsky-automobil-ho-dodala-firma-zht-group/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74E0497-FEDE-5C4A-848B-1A69C0FE1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1" y="3248025"/>
            <a:ext cx="4038600" cy="269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BEE5440D-B88C-A74A-B407-4BAEB8274975}"/>
              </a:ext>
            </a:extLst>
          </p:cNvPr>
          <p:cNvSpPr txBox="1"/>
          <p:nvPr/>
        </p:nvSpPr>
        <p:spPr>
          <a:xfrm>
            <a:off x="5651501" y="5938826"/>
            <a:ext cx="3892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/250238-hasici-v-chocni-maji-novy-velitelsky-automobil-ford-ranger-nahradil-vyslouzile-mitsubishi/</a:t>
            </a:r>
          </a:p>
        </p:txBody>
      </p:sp>
    </p:spTree>
    <p:extLst>
      <p:ext uri="{BB962C8B-B14F-4D97-AF65-F5344CB8AC3E}">
        <p14:creationId xmlns:p14="http://schemas.microsoft.com/office/powerpoint/2010/main" val="4075733796"/>
      </p:ext>
    </p:extLst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KOMBINOVANÝ HASICÍ AUTOMOBIL (KHA)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25125E0-8C01-E548-B386-E4F679980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přepravu a provedení hasebního zásahu pomocí více druhů hasiv (voda, pěna, inertní plyny, hasicí prášek)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Vybaveno čerpadlem, nádrží na vodu a pěnidlem</a:t>
            </a:r>
          </a:p>
        </p:txBody>
      </p:sp>
      <p:pic>
        <p:nvPicPr>
          <p:cNvPr id="13314" name="Picture 2" descr="Kombinovaný automobil | Technika | Česká republika | POŽÁRY.cz - ohnisko  žhavých zpráv | hasiči aktuálně">
            <a:extLst>
              <a:ext uri="{FF2B5EF4-FFF2-40B4-BE49-F238E27FC236}">
                <a16:creationId xmlns:a16="http://schemas.microsoft.com/office/drawing/2014/main" id="{0E083D3D-BACA-2741-B383-86F0D7165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581398"/>
            <a:ext cx="4766481" cy="268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Kombinovaný automobil | Technika | Středočeský kraj | POŽÁRY.cz - ohnisko  žhavých zpráv | hasiči aktuálně">
            <a:extLst>
              <a:ext uri="{FF2B5EF4-FFF2-40B4-BE49-F238E27FC236}">
                <a16:creationId xmlns:a16="http://schemas.microsoft.com/office/drawing/2014/main" id="{DB0010BA-DE82-8543-890E-FA89A71E4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921" y="3581399"/>
            <a:ext cx="4766480" cy="268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788DFAE-2518-FB45-96AA-06BD029147F4}"/>
              </a:ext>
            </a:extLst>
          </p:cNvPr>
          <p:cNvSpPr txBox="1"/>
          <p:nvPr/>
        </p:nvSpPr>
        <p:spPr>
          <a:xfrm>
            <a:off x="5520518" y="6262544"/>
            <a:ext cx="4779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/184427-osmikolovy-kombinovany-hasici-automobil-na-podvozku-man-tgs-dodal-hasicum-ze-synthosu-rosenbauer/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2648F8EA-8DE8-824C-8DC5-37DD78582380}"/>
              </a:ext>
            </a:extLst>
          </p:cNvPr>
          <p:cNvSpPr txBox="1"/>
          <p:nvPr/>
        </p:nvSpPr>
        <p:spPr>
          <a:xfrm>
            <a:off x="380999" y="6262544"/>
            <a:ext cx="4274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/100360-kombinovany-hasici-automobil-mercedes-z-melnicke-elektrarny-je-v-ramci-republiky-ojedinelym-kouskem/</a:t>
            </a:r>
          </a:p>
        </p:txBody>
      </p:sp>
    </p:spTree>
    <p:extLst>
      <p:ext uri="{BB962C8B-B14F-4D97-AF65-F5344CB8AC3E}">
        <p14:creationId xmlns:p14="http://schemas.microsoft.com/office/powerpoint/2010/main" val="1911237882"/>
      </p:ext>
    </p:extLst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PĚNOVÝ HASICÍ AUTOMOBIL (PHA)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8C70EC5-8DFE-AD4B-99EE-3A665D9D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k provedení zásahu vodou a pěnou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Vybaveno čerpadlem, nádrží na vodu a pěnidlem</a:t>
            </a:r>
          </a:p>
        </p:txBody>
      </p:sp>
      <p:pic>
        <p:nvPicPr>
          <p:cNvPr id="14338" name="Picture 2" descr="Pěnový hasící automobil SLF 12 000 | POŽÁRY.cz - ohnisko žhavých zpráv |  hasiči aktuálně">
            <a:extLst>
              <a:ext uri="{FF2B5EF4-FFF2-40B4-BE49-F238E27FC236}">
                <a16:creationId xmlns:a16="http://schemas.microsoft.com/office/drawing/2014/main" id="{DE4098E1-963B-B444-9819-829CB0852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1" y="3208148"/>
            <a:ext cx="4169584" cy="277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Pěnový hasicí automobil | THT.cz">
            <a:extLst>
              <a:ext uri="{FF2B5EF4-FFF2-40B4-BE49-F238E27FC236}">
                <a16:creationId xmlns:a16="http://schemas.microsoft.com/office/drawing/2014/main" id="{E6C839F2-1FA0-8F4D-A17B-8C7CD6AE0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867" y="3171825"/>
            <a:ext cx="4366434" cy="281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D183A59-9AA7-B14E-8E5C-559C1E79CCDD}"/>
              </a:ext>
            </a:extLst>
          </p:cNvPr>
          <p:cNvSpPr txBox="1"/>
          <p:nvPr/>
        </p:nvSpPr>
        <p:spPr>
          <a:xfrm>
            <a:off x="808899" y="6003139"/>
            <a:ext cx="377580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www.tht.cz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specialni</a:t>
            </a:r>
            <a:r>
              <a:rPr lang="cs-CZ" sz="900" dirty="0"/>
              <a:t>-technika/</a:t>
            </a:r>
            <a:r>
              <a:rPr lang="cs-CZ" sz="900" dirty="0" err="1"/>
              <a:t>penovy</a:t>
            </a:r>
            <a:r>
              <a:rPr lang="cs-CZ" sz="900" dirty="0"/>
              <a:t>-</a:t>
            </a:r>
            <a:r>
              <a:rPr lang="cs-CZ" sz="900" dirty="0" err="1"/>
              <a:t>hasici</a:t>
            </a:r>
            <a:r>
              <a:rPr lang="cs-CZ" sz="900" dirty="0"/>
              <a:t>-automobil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B14E3E58-7CA7-9246-B03F-EDDC1EA7D2ED}"/>
              </a:ext>
            </a:extLst>
          </p:cNvPr>
          <p:cNvSpPr txBox="1"/>
          <p:nvPr/>
        </p:nvSpPr>
        <p:spPr>
          <a:xfrm>
            <a:off x="5382986" y="6012169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/44028-penovy-hasici-automobil-slf-12-000/</a:t>
            </a:r>
          </a:p>
        </p:txBody>
      </p:sp>
    </p:spTree>
    <p:extLst>
      <p:ext uri="{BB962C8B-B14F-4D97-AF65-F5344CB8AC3E}">
        <p14:creationId xmlns:p14="http://schemas.microsoft.com/office/powerpoint/2010/main" val="2005992155"/>
      </p:ext>
    </p:extLst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RYCHLÝ ZÁSAHOVÝ AUTOMOBIL (RZA)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D5B1A66-3B6B-1540-8E9C-3C2D1CC86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20032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Určený zejména pro zásahy u dopravních nehod a technické zásahy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/>
              <a:t>Vybaven vyprošťovacím zařízením, případně vysokotlakovým hasicím zařízením s vlastní nádrží na hasivo</a:t>
            </a:r>
          </a:p>
          <a:p>
            <a:endParaRPr lang="cs-CZ" dirty="0"/>
          </a:p>
        </p:txBody>
      </p:sp>
      <p:pic>
        <p:nvPicPr>
          <p:cNvPr id="5" name="Picture 2" descr="Rychlý zásahový automobil Ford Ranger 4×4 jezdí v Broumově, má čtyři místa  k sezení | POŽÁRY.cz - ohnisko žhavých zpráv | hasiči aktuálně">
            <a:extLst>
              <a:ext uri="{FF2B5EF4-FFF2-40B4-BE49-F238E27FC236}">
                <a16:creationId xmlns:a16="http://schemas.microsoft.com/office/drawing/2014/main" id="{0D10F4D8-B62D-AB4C-9F71-AD09A6221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51" y="3270194"/>
            <a:ext cx="4448446" cy="29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ZA - L 2 R - TOYOTA HILUX | THT.cz">
            <a:extLst>
              <a:ext uri="{FF2B5EF4-FFF2-40B4-BE49-F238E27FC236}">
                <a16:creationId xmlns:a16="http://schemas.microsoft.com/office/drawing/2014/main" id="{E7E7EEF4-469F-2E45-B281-5E2582337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3270194"/>
            <a:ext cx="4448446" cy="296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925267D-5A0E-8F4D-8BF5-6B9DA65220DF}"/>
              </a:ext>
            </a:extLst>
          </p:cNvPr>
          <p:cNvSpPr txBox="1"/>
          <p:nvPr/>
        </p:nvSpPr>
        <p:spPr>
          <a:xfrm>
            <a:off x="573252" y="6233971"/>
            <a:ext cx="3970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/82100-rychly-zasahovy-automobil-ford-ranger-4x4-jezdi-v-broumove-ma-ctyri-mista-k-sezeni/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52FF1CD-B8B8-184D-B7DA-AEAEEC9BA76B}"/>
              </a:ext>
            </a:extLst>
          </p:cNvPr>
          <p:cNvSpPr txBox="1"/>
          <p:nvPr/>
        </p:nvSpPr>
        <p:spPr>
          <a:xfrm>
            <a:off x="5314951" y="6233971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www.tht.cz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zasahove</a:t>
            </a:r>
            <a:r>
              <a:rPr lang="cs-CZ" sz="900" dirty="0"/>
              <a:t>-</a:t>
            </a:r>
            <a:r>
              <a:rPr lang="cs-CZ" sz="900" dirty="0" err="1"/>
              <a:t>pozarni</a:t>
            </a:r>
            <a:r>
              <a:rPr lang="cs-CZ" sz="900" dirty="0"/>
              <a:t>-automobily/</a:t>
            </a:r>
            <a:r>
              <a:rPr lang="cs-CZ" sz="900" dirty="0" err="1"/>
              <a:t>rychly-zasahovy-autmobil</a:t>
            </a:r>
            <a:r>
              <a:rPr lang="cs-CZ" sz="900" dirty="0"/>
              <a:t>/rychly-zasahovy-automobil-toyota-hilux-7043-61</a:t>
            </a:r>
          </a:p>
        </p:txBody>
      </p:sp>
    </p:spTree>
    <p:extLst>
      <p:ext uri="{BB962C8B-B14F-4D97-AF65-F5344CB8AC3E}">
        <p14:creationId xmlns:p14="http://schemas.microsoft.com/office/powerpoint/2010/main" val="1024173250"/>
      </p:ext>
    </p:extLst>
  </p:cSld>
  <p:clrMapOvr>
    <a:masterClrMapping/>
  </p:clrMapOvr>
  <p:transition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KONTEJNEROVÝ AUTOMOBIL (KA)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2D7A768-BA7D-4541-B0F7-97F5AABCC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vybavené vlastním mechanismem pro manipulaci a přepravu typových kontejnerů</a:t>
            </a:r>
          </a:p>
        </p:txBody>
      </p:sp>
      <p:pic>
        <p:nvPicPr>
          <p:cNvPr id="15362" name="Picture 2" descr="Hasiči převzali 19 nových nosičů kontejnerů těžké hmotností kategorie,  dodala je společnost Scania | POŽÁRY.cz - ohnisko žhavých zpráv | hasiči  aktuálně">
            <a:extLst>
              <a:ext uri="{FF2B5EF4-FFF2-40B4-BE49-F238E27FC236}">
                <a16:creationId xmlns:a16="http://schemas.microsoft.com/office/drawing/2014/main" id="{CAB390E5-2C6A-C24D-8957-7A921F7E7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3248025"/>
            <a:ext cx="3942687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Středočeští hasiči převzali čtyři nová kontejnerová vozidla  spolufinancovaná z operačních programů Evropské unie | POŽÁRY.cz - ohnisko  žhavých zpráv | hasiči aktuálně">
            <a:extLst>
              <a:ext uri="{FF2B5EF4-FFF2-40B4-BE49-F238E27FC236}">
                <a16:creationId xmlns:a16="http://schemas.microsoft.com/office/drawing/2014/main" id="{E6D9BF3F-188C-A743-9D98-7DC35CEA5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248025"/>
            <a:ext cx="3964878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F54704B-4754-F446-AF0A-E2BB5E325A9A}"/>
              </a:ext>
            </a:extLst>
          </p:cNvPr>
          <p:cNvSpPr txBox="1"/>
          <p:nvPr/>
        </p:nvSpPr>
        <p:spPr>
          <a:xfrm>
            <a:off x="1155700" y="5980055"/>
            <a:ext cx="366535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/127928-hasici-prevzali-19-novych-nosicu-kontejneru-tezke-hmotnosti-kategorie-dodala-je-spolecnost-scania/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9E3EE8F-82F6-8948-AB8F-355600BD9FC2}"/>
              </a:ext>
            </a:extLst>
          </p:cNvPr>
          <p:cNvSpPr txBox="1"/>
          <p:nvPr/>
        </p:nvSpPr>
        <p:spPr>
          <a:xfrm>
            <a:off x="5575300" y="5980055"/>
            <a:ext cx="404107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/116491-stredocesti-hasici-prevzali-ctyri-nova-kontejnerova-vozidla-spolufinancovana-z-operacnich-programu-evropske-unie/</a:t>
            </a:r>
          </a:p>
        </p:txBody>
      </p:sp>
    </p:spTree>
    <p:extLst>
      <p:ext uri="{BB962C8B-B14F-4D97-AF65-F5344CB8AC3E}">
        <p14:creationId xmlns:p14="http://schemas.microsoft.com/office/powerpoint/2010/main" val="4015094853"/>
      </p:ext>
    </p:extLst>
  </p:cSld>
  <p:clrMapOvr>
    <a:masterClrMapping/>
  </p:clrMapOvr>
  <p:transition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AUTOMOBILOVÝ JEŘÁB (AJ)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0EC6F8F-7344-8B42-A0EC-29A2DDACA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s jeřábem určené pro manipulační a vyprošťovací práce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1B9A6C81-DD75-D847-8ACD-1CA31E555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019425"/>
            <a:ext cx="508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Dva jeřáby pořízené v rámci projektu „Připravenost Hasičského záchranného  sboru České republiky k řešení povodní“ zamířily do Moravskoslezského kraje  | POŽÁRY.cz - ohnisko žhavých zpráv | hasiči aktuálně">
            <a:extLst>
              <a:ext uri="{FF2B5EF4-FFF2-40B4-BE49-F238E27FC236}">
                <a16:creationId xmlns:a16="http://schemas.microsoft.com/office/drawing/2014/main" id="{39F903C4-1696-7949-8445-1C2B34961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698" y="3023917"/>
            <a:ext cx="4343400" cy="289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8F03441-BE5E-FC43-AC45-B487B5371F49}"/>
              </a:ext>
            </a:extLst>
          </p:cNvPr>
          <p:cNvSpPr txBox="1"/>
          <p:nvPr/>
        </p:nvSpPr>
        <p:spPr>
          <a:xfrm>
            <a:off x="317500" y="5917707"/>
            <a:ext cx="4343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/197025-hasicska-zachranna-sluzba-spravy-zeleznicni-dopravni-cesty-prevzala-prvni-jerab-liebherr/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5AFE1F4C-0604-0241-A722-2A65CF11F2EC}"/>
              </a:ext>
            </a:extLst>
          </p:cNvPr>
          <p:cNvSpPr txBox="1"/>
          <p:nvPr/>
        </p:nvSpPr>
        <p:spPr>
          <a:xfrm>
            <a:off x="5642698" y="5917707"/>
            <a:ext cx="43434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/90877-dva-jeraby-porizene-v-ramci-projektu-pripravenost-hasicskeho-zachranneho-sboru-ceske-republiky-k-reseni-povodni-zamirily-do-moravskoslezskeho-kraje/</a:t>
            </a:r>
          </a:p>
        </p:txBody>
      </p:sp>
    </p:spTree>
    <p:extLst>
      <p:ext uri="{BB962C8B-B14F-4D97-AF65-F5344CB8AC3E}">
        <p14:creationId xmlns:p14="http://schemas.microsoft.com/office/powerpoint/2010/main" val="3640301684"/>
      </p:ext>
    </p:extLst>
  </p:cSld>
  <p:clrMapOvr>
    <a:masterClrMapping/>
  </p:clrMapOvr>
  <p:transition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VYPROŠŤOVACÍ AUTOMOBIL (VYA)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E7F181C8-BDC4-B345-8C3B-D3490CD99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s jeřábem určené pro manipulační, vyprošťovací a odtahové práce</a:t>
            </a:r>
          </a:p>
        </p:txBody>
      </p:sp>
      <p:pic>
        <p:nvPicPr>
          <p:cNvPr id="17410" name="Picture 2" descr="Vyprošťovací automobil | Technika | Česká republika | POŽÁRY.cz - ohnisko  žhavých zpráv | hasiči aktuálně">
            <a:extLst>
              <a:ext uri="{FF2B5EF4-FFF2-40B4-BE49-F238E27FC236}">
                <a16:creationId xmlns:a16="http://schemas.microsoft.com/office/drawing/2014/main" id="{7932EEB1-0284-7B4C-98C8-170329300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07" y="2687001"/>
            <a:ext cx="4910667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35F9975-1444-F040-B3A8-EBD7FC176160}"/>
              </a:ext>
            </a:extLst>
          </p:cNvPr>
          <p:cNvSpPr txBox="1"/>
          <p:nvPr/>
        </p:nvSpPr>
        <p:spPr>
          <a:xfrm>
            <a:off x="329982" y="544925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/209272-vyprostovaci-automobil-scania-maji-hasici-v-plzni-i-diky-mestu-a-fondu-zabrany-skod/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892FB9C-D6E0-5C42-AA8E-39EE3C0B6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2687001"/>
            <a:ext cx="4936497" cy="2762250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CEFE0404-DCEC-6948-8FAC-AD2D61DE423D}"/>
              </a:ext>
            </a:extLst>
          </p:cNvPr>
          <p:cNvSpPr txBox="1"/>
          <p:nvPr/>
        </p:nvSpPr>
        <p:spPr>
          <a:xfrm>
            <a:off x="5575300" y="547213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/209272-vyprostovaci-automobil-scania-maji-hasici-v-plzni-i-diky-mestu-a-fondu-zabrany-skod/</a:t>
            </a:r>
          </a:p>
        </p:txBody>
      </p:sp>
    </p:spTree>
    <p:extLst>
      <p:ext uri="{BB962C8B-B14F-4D97-AF65-F5344CB8AC3E}">
        <p14:creationId xmlns:p14="http://schemas.microsoft.com/office/powerpoint/2010/main" val="120445534"/>
      </p:ext>
    </p:extLst>
  </p:cSld>
  <p:clrMapOvr>
    <a:masterClrMapping/>
  </p:clrMapOvr>
  <p:transition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PROTIPLYNOVÝ AUTOMOBIL (PPLA)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9828F84-B6ED-6E49-88A0-B90F6DA08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určení pro přepravu prostředků chemické služby, protichemických ochranných oděvů, dýchacích přístrojů a měřicích přístrojů</a:t>
            </a:r>
          </a:p>
        </p:txBody>
      </p:sp>
      <p:pic>
        <p:nvPicPr>
          <p:cNvPr id="18436" name="Picture 4" descr="Protiplynový automobil hasičů Dopravního podniku hl. m. Prahy je unikátem,  vůz z produkce THT Polička nahradil dvojici starých Avií | POŽÁRY.cz -  ohnisko žhavých zpráv | hasiči aktuálně">
            <a:extLst>
              <a:ext uri="{FF2B5EF4-FFF2-40B4-BE49-F238E27FC236}">
                <a16:creationId xmlns:a16="http://schemas.microsoft.com/office/drawing/2014/main" id="{C5039BE5-3814-0F47-A3EE-E2E1B4A7A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2831449"/>
            <a:ext cx="3924300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AB02263A-275A-5046-827B-E5AE49974CE8}"/>
              </a:ext>
            </a:extLst>
          </p:cNvPr>
          <p:cNvSpPr txBox="1"/>
          <p:nvPr/>
        </p:nvSpPr>
        <p:spPr>
          <a:xfrm>
            <a:off x="622300" y="5865752"/>
            <a:ext cx="400930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/173432-protiplynovy-automobil-hasicu-dopravniho-podniku-hl-m-prahy-je-unikatem-vuz-z-produkce-tht-policka-nahradil-dvojici-starych-avii/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726D493-3239-DC40-BB92-509E1B1AF825}"/>
              </a:ext>
            </a:extLst>
          </p:cNvPr>
          <p:cNvSpPr txBox="1"/>
          <p:nvPr/>
        </p:nvSpPr>
        <p:spPr>
          <a:xfrm>
            <a:off x="4656213" y="5864639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www.pozary.cz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/173432-protiplynovy-automobil-hasicu-dopravniho-podniku-hl-m-prahy-je-unikatem-vuz-z-produkce-tht-policka-nahradil-dvojici-starych-avii/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7DD5206-5735-2E46-AD66-3BCD992E9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100" y="2831449"/>
            <a:ext cx="5263009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02099"/>
      </p:ext>
    </p:extLst>
  </p:cSld>
  <p:clrMapOvr>
    <a:masterClrMapping/>
  </p:clrMapOvr>
  <p:transition>
    <p:push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NAFUKOVACÍ ČLUN </a:t>
            </a:r>
          </a:p>
        </p:txBody>
      </p:sp>
      <p:pic>
        <p:nvPicPr>
          <p:cNvPr id="19458" name="Picture 2" descr="Stanice Sedlčany převzala nový motorový člun - Benešovský deník">
            <a:extLst>
              <a:ext uri="{FF2B5EF4-FFF2-40B4-BE49-F238E27FC236}">
                <a16:creationId xmlns:a16="http://schemas.microsoft.com/office/drawing/2014/main" id="{52FA893E-6AD4-BC47-AAC2-EB5360710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2511611"/>
            <a:ext cx="5017254" cy="281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7B7F911-DED1-E24C-A437-08C9AA1C6EF9}"/>
              </a:ext>
            </a:extLst>
          </p:cNvPr>
          <p:cNvSpPr txBox="1"/>
          <p:nvPr/>
        </p:nvSpPr>
        <p:spPr>
          <a:xfrm>
            <a:off x="707301" y="5457825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benesovsky.denik.cz</a:t>
            </a:r>
            <a:r>
              <a:rPr lang="cs-CZ" sz="900" dirty="0"/>
              <a:t>/</a:t>
            </a:r>
            <a:r>
              <a:rPr lang="cs-CZ" sz="900" dirty="0" err="1"/>
              <a:t>pozary</a:t>
            </a:r>
            <a:r>
              <a:rPr lang="cs-CZ" sz="900" dirty="0"/>
              <a:t>/stanice-sedlcany-prevzala-novy-motorovy-clun-20150421-lokc.html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EEBD6808-AB0C-3F43-828A-540F355E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197" y="2511611"/>
            <a:ext cx="4254500" cy="283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D30BC1BA-2506-F64A-971C-4A79D1DEE585}"/>
              </a:ext>
            </a:extLst>
          </p:cNvPr>
          <p:cNvSpPr txBox="1"/>
          <p:nvPr/>
        </p:nvSpPr>
        <p:spPr>
          <a:xfrm>
            <a:off x="5965648" y="5385382"/>
            <a:ext cx="44255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 err="1"/>
              <a:t>ZDROJ:https</a:t>
            </a:r>
            <a:r>
              <a:rPr lang="cs-CZ" sz="900" dirty="0"/>
              <a:t>://</a:t>
            </a:r>
            <a:r>
              <a:rPr lang="cs-CZ" sz="900" dirty="0" err="1"/>
              <a:t>www.hasicovo.cz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zpravy</a:t>
            </a:r>
            <a:r>
              <a:rPr lang="cs-CZ" sz="900" dirty="0"/>
              <a:t>/harcovskou-</a:t>
            </a:r>
            <a:r>
              <a:rPr lang="cs-CZ" sz="900" dirty="0" err="1"/>
              <a:t>prehradou</a:t>
            </a:r>
            <a:r>
              <a:rPr lang="cs-CZ" sz="900" dirty="0"/>
              <a:t>-</a:t>
            </a:r>
            <a:r>
              <a:rPr lang="cs-CZ" sz="900" dirty="0" err="1"/>
              <a:t>brazdily-cluny-hasicu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4214498007"/>
      </p:ext>
    </p:extLst>
  </p:cSld>
  <p:clrMapOvr>
    <a:masterClrMapping/>
  </p:clrMapOvr>
  <p:transition>
    <p:push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OT-64A</a:t>
            </a:r>
            <a:r>
              <a:rPr lang="cs-CZ" dirty="0"/>
              <a:t> 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8F69BF9-AA7F-5D42-9CBD-E1C1815CB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7611199" cy="9233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Zásahové vozidlo pro přepravu a provedení zásahu vodou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Vozidlo schopné plavby</a:t>
            </a:r>
          </a:p>
        </p:txBody>
      </p:sp>
      <p:pic>
        <p:nvPicPr>
          <p:cNvPr id="2050" name="Picture 2" descr="OT 64 SKOT HASIČI MILOVICE – bobrahakl – album na Rajčeti">
            <a:extLst>
              <a:ext uri="{FF2B5EF4-FFF2-40B4-BE49-F238E27FC236}">
                <a16:creationId xmlns:a16="http://schemas.microsoft.com/office/drawing/2014/main" id="{2B552CDA-07C3-4A48-8004-B32D8F70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2531530"/>
            <a:ext cx="4854337" cy="364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A308EDA-8389-BF42-811A-F24EF4EBF971}"/>
              </a:ext>
            </a:extLst>
          </p:cNvPr>
          <p:cNvSpPr txBox="1"/>
          <p:nvPr/>
        </p:nvSpPr>
        <p:spPr>
          <a:xfrm>
            <a:off x="4252026" y="6233971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bobrahakl.rajce.idnes.cz</a:t>
            </a:r>
            <a:r>
              <a:rPr lang="cs-CZ" sz="900" dirty="0"/>
              <a:t>/OT_64_SKOT_HASICI_MILOVICE/</a:t>
            </a:r>
          </a:p>
        </p:txBody>
      </p:sp>
    </p:spTree>
    <p:extLst>
      <p:ext uri="{BB962C8B-B14F-4D97-AF65-F5344CB8AC3E}">
        <p14:creationId xmlns:p14="http://schemas.microsoft.com/office/powerpoint/2010/main" val="2546124689"/>
      </p:ext>
    </p:extLst>
  </p:cSld>
  <p:clrMapOvr>
    <a:masterClrMapping/>
  </p:clrMapOvr>
  <p:transition>
    <p:push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MOBILNÍ ČERPACÍ STANICE (MČS)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6D7F90E2-63B4-BC4F-A7DE-723B24E69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5081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Určena k čerpání velkého množství vody – např. při povodních nebo zatopení velkých prostor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Lze čerpat i silně znečištěnou vodu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Na místo zásahu je dopravována automobilem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3074" name="Picture 2" descr="Mobilní čerpací stanice MČS 1500">
            <a:extLst>
              <a:ext uri="{FF2B5EF4-FFF2-40B4-BE49-F238E27FC236}">
                <a16:creationId xmlns:a16="http://schemas.microsoft.com/office/drawing/2014/main" id="{7845E614-6C85-594A-A3EE-30B8AA0D5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528" y="3577970"/>
            <a:ext cx="3724999" cy="280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53D5A5EE-7B97-A247-B1A1-666086CF5537}"/>
              </a:ext>
            </a:extLst>
          </p:cNvPr>
          <p:cNvSpPr txBox="1"/>
          <p:nvPr/>
        </p:nvSpPr>
        <p:spPr>
          <a:xfrm>
            <a:off x="1060775" y="6381320"/>
            <a:ext cx="381775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www.hzscr.cz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/mobilni-cerpaci-stanice-mcs-1500.aspx</a:t>
            </a:r>
          </a:p>
        </p:txBody>
      </p:sp>
      <p:pic>
        <p:nvPicPr>
          <p:cNvPr id="5122" name="Picture 2" descr="Mobilní čerpací stanice Sigma 400.">
            <a:extLst>
              <a:ext uri="{FF2B5EF4-FFF2-40B4-BE49-F238E27FC236}">
                <a16:creationId xmlns:a16="http://schemas.microsoft.com/office/drawing/2014/main" id="{D2257106-B00B-4540-8C58-63B404164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714" y="3577970"/>
            <a:ext cx="4773384" cy="268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3C4BCDB8-81C7-E346-8128-A210D69626B4}"/>
              </a:ext>
            </a:extLst>
          </p:cNvPr>
          <p:cNvSpPr txBox="1"/>
          <p:nvPr/>
        </p:nvSpPr>
        <p:spPr>
          <a:xfrm>
            <a:off x="5118100" y="6260157"/>
            <a:ext cx="3970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www.denik.cz</a:t>
            </a:r>
            <a:r>
              <a:rPr lang="cs-CZ" sz="900" dirty="0"/>
              <a:t>/</a:t>
            </a:r>
            <a:r>
              <a:rPr lang="cs-CZ" sz="900" dirty="0" err="1"/>
              <a:t>plzensky</a:t>
            </a:r>
            <a:r>
              <a:rPr lang="cs-CZ" sz="900" dirty="0"/>
              <a:t>-kraj/zbirozsti-resi-srbskou-vodu-20140521-kzcg.html</a:t>
            </a:r>
          </a:p>
        </p:txBody>
      </p:sp>
    </p:spTree>
    <p:extLst>
      <p:ext uri="{BB962C8B-B14F-4D97-AF65-F5344CB8AC3E}">
        <p14:creationId xmlns:p14="http://schemas.microsoft.com/office/powerpoint/2010/main" val="3203625897"/>
      </p:ext>
    </p:extLst>
  </p:cSld>
  <p:clrMapOvr>
    <a:masterClrMapping/>
  </p:clrMapOvr>
  <p:transition>
    <p:push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POLICIE ČESKÉ REPUBLIKY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8701BBB-E4CB-044D-8938-9D221AE19B91}"/>
              </a:ext>
            </a:extLst>
          </p:cNvPr>
          <p:cNvSpPr txBox="1"/>
          <p:nvPr/>
        </p:nvSpPr>
        <p:spPr>
          <a:xfrm>
            <a:off x="2558447" y="5779325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denikn.cz</a:t>
            </a:r>
            <a:r>
              <a:rPr lang="cs-CZ" sz="900" dirty="0"/>
              <a:t>/274804/policiste-se-budou-ucit-zastavovat-piraty-bouranim-zelezny-ram-na-autech-odkoukali-v-usa-i-emiratech/</a:t>
            </a:r>
          </a:p>
        </p:txBody>
      </p:sp>
      <p:pic>
        <p:nvPicPr>
          <p:cNvPr id="6146" name="Picture 2" descr="Ilustrační foto. Foto: Policie České republiky">
            <a:extLst>
              <a:ext uri="{FF2B5EF4-FFF2-40B4-BE49-F238E27FC236}">
                <a16:creationId xmlns:a16="http://schemas.microsoft.com/office/drawing/2014/main" id="{2C3B3162-AEAD-5A4B-955C-8327671BC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602" y="2028825"/>
            <a:ext cx="5574194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63148"/>
      </p:ext>
    </p:extLst>
  </p:cSld>
  <p:clrMapOvr>
    <a:masterClrMapping/>
  </p:clrMapOvr>
  <p:transition>
    <p:push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782FEE-7E40-2F4F-81C7-C77737D86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OSOBNÍ AUTOMOBILY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04FA7E5-5F58-B04F-ADB4-D7EB16972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Osobní automobily pro příslušníky jednotlivých útvarů – např. služba pořádkové policie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5D61409-87A3-DB4B-B03D-98EBA9F6C2B0}"/>
              </a:ext>
            </a:extLst>
          </p:cNvPr>
          <p:cNvSpPr txBox="1"/>
          <p:nvPr/>
        </p:nvSpPr>
        <p:spPr>
          <a:xfrm>
            <a:off x="631018" y="5899399"/>
            <a:ext cx="4679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plzensky.denik.cz</a:t>
            </a:r>
            <a:r>
              <a:rPr lang="cs-CZ" sz="900" dirty="0"/>
              <a:t>/galerie/predstaveni-novych-vozidel-policie-cr-na-namesti-republiky-v-plzni.html?photo=1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5D9EE65-F8C6-FF4C-939C-62BD7C34B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95" y="2729423"/>
            <a:ext cx="4679438" cy="3107898"/>
          </a:xfrm>
          <a:prstGeom prst="rect">
            <a:avLst/>
          </a:prstGeom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F21978E0-6FF6-494D-9C7D-46061CED5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2739855"/>
            <a:ext cx="4679438" cy="312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C892AC4A-8E92-844F-93B0-435F001AEC1C}"/>
              </a:ext>
            </a:extLst>
          </p:cNvPr>
          <p:cNvSpPr txBox="1"/>
          <p:nvPr/>
        </p:nvSpPr>
        <p:spPr>
          <a:xfrm>
            <a:off x="5572166" y="5899399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</a:t>
            </a:r>
            <a:r>
              <a:rPr lang="cs-CZ" sz="900" dirty="0" err="1"/>
              <a:t>Soubor:Škoda_Octavia_Policie_České_republiky.jpg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3497514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C1875B-6B69-E849-8C48-B6BC158BB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OSOBNÍ AUTOMOBILY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8FD714-297C-604C-AC3E-8457DD133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171767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Automobily pro službu dopravní policie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Vozidla pro příslušníky dálničního oddělení </a:t>
            </a:r>
          </a:p>
        </p:txBody>
      </p:sp>
      <p:pic>
        <p:nvPicPr>
          <p:cNvPr id="8194" name="Picture 2" descr="Dálniční oddělení policie má nové auto. Bude to civilní superb | auto.cz">
            <a:extLst>
              <a:ext uri="{FF2B5EF4-FFF2-40B4-BE49-F238E27FC236}">
                <a16:creationId xmlns:a16="http://schemas.microsoft.com/office/drawing/2014/main" id="{85F65485-B59B-104C-AA91-0F1B1F844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829087"/>
            <a:ext cx="4944199" cy="304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CD1E9970-2169-D545-8A77-D418E8F9397D}"/>
              </a:ext>
            </a:extLst>
          </p:cNvPr>
          <p:cNvSpPr txBox="1"/>
          <p:nvPr/>
        </p:nvSpPr>
        <p:spPr>
          <a:xfrm>
            <a:off x="469900" y="6003139"/>
            <a:ext cx="48768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www.auto.cz</a:t>
            </a:r>
            <a:r>
              <a:rPr lang="cs-CZ" sz="900" dirty="0"/>
              <a:t>/dalnicni-oddeleni-policie-ma-nove-auto-bude-to-civilni-superb-137112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E06E15A4-B6C8-F944-AD98-92E19DA95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299" y="2829087"/>
            <a:ext cx="4653929" cy="3045340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DC593F23-B19C-114D-A8C5-6F86C9FA5307}"/>
              </a:ext>
            </a:extLst>
          </p:cNvPr>
          <p:cNvSpPr txBox="1"/>
          <p:nvPr/>
        </p:nvSpPr>
        <p:spPr>
          <a:xfrm>
            <a:off x="5503884" y="5977749"/>
            <a:ext cx="4653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hradec.rozhlas.cz</a:t>
            </a:r>
            <a:r>
              <a:rPr lang="cs-CZ" sz="900" dirty="0"/>
              <a:t>/z-0-na-100-za-necelych-6-vterin-a-rychlost-az-250-kilometru-v-hodine-novy-6703068#&amp;</a:t>
            </a:r>
            <a:r>
              <a:rPr lang="cs-CZ" sz="900" dirty="0" err="1"/>
              <a:t>gid</a:t>
            </a:r>
            <a:r>
              <a:rPr lang="cs-CZ" sz="900" dirty="0"/>
              <a:t>=1&amp;pid=3</a:t>
            </a:r>
          </a:p>
        </p:txBody>
      </p:sp>
    </p:spTree>
    <p:extLst>
      <p:ext uri="{BB962C8B-B14F-4D97-AF65-F5344CB8AC3E}">
        <p14:creationId xmlns:p14="http://schemas.microsoft.com/office/powerpoint/2010/main" val="2258450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DDA308-C180-3C40-B8BE-F9C92B307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MOBILNÍ KONTAKTNÍ A KOORDINAČNÍ CENTRUM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08D0E2E-8080-1846-8D20-9E86F2F624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Využíváno k operačnímu řízení zásahů v místa události</a:t>
            </a:r>
          </a:p>
        </p:txBody>
      </p:sp>
      <p:pic>
        <p:nvPicPr>
          <p:cNvPr id="23554" name="Picture 2" descr="IROP - Ministerstvo pro místní rozvoj ČR - Mobilní kontaktní a koordinační  centra">
            <a:extLst>
              <a:ext uri="{FF2B5EF4-FFF2-40B4-BE49-F238E27FC236}">
                <a16:creationId xmlns:a16="http://schemas.microsoft.com/office/drawing/2014/main" id="{BCF236BC-18B3-D245-8533-C322DB2D4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099" y="2541709"/>
            <a:ext cx="5325199" cy="354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5A013B0-7973-AF45-8F43-3D28463F4A72}"/>
              </a:ext>
            </a:extLst>
          </p:cNvPr>
          <p:cNvSpPr txBox="1"/>
          <p:nvPr/>
        </p:nvSpPr>
        <p:spPr>
          <a:xfrm>
            <a:off x="2665402" y="6162047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irop.mmr.cz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/projekty/</a:t>
            </a:r>
            <a:r>
              <a:rPr lang="cs-CZ" sz="900" dirty="0" err="1"/>
              <a:t>iop</a:t>
            </a:r>
            <a:r>
              <a:rPr lang="cs-CZ" sz="900" dirty="0"/>
              <a:t>/</a:t>
            </a:r>
            <a:r>
              <a:rPr lang="cs-CZ" sz="900" dirty="0" err="1"/>
              <a:t>mobilni</a:t>
            </a:r>
            <a:r>
              <a:rPr lang="cs-CZ" sz="900" dirty="0"/>
              <a:t>-</a:t>
            </a:r>
            <a:r>
              <a:rPr lang="cs-CZ" sz="900" dirty="0" err="1"/>
              <a:t>kontaktni</a:t>
            </a:r>
            <a:r>
              <a:rPr lang="cs-CZ" sz="900" dirty="0"/>
              <a:t>-a-</a:t>
            </a:r>
            <a:r>
              <a:rPr lang="cs-CZ" sz="900" dirty="0" err="1"/>
              <a:t>koordinacni</a:t>
            </a:r>
            <a:r>
              <a:rPr lang="cs-CZ" sz="900" dirty="0"/>
              <a:t>-centra</a:t>
            </a:r>
          </a:p>
        </p:txBody>
      </p:sp>
    </p:spTree>
    <p:extLst>
      <p:ext uri="{BB962C8B-B14F-4D97-AF65-F5344CB8AC3E}">
        <p14:creationId xmlns:p14="http://schemas.microsoft.com/office/powerpoint/2010/main" val="2697450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CF0181-6024-9544-84CD-D970AED7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LETECKÁ SLUŽBA PČR</a:t>
            </a:r>
          </a:p>
        </p:txBody>
      </p:sp>
      <p:pic>
        <p:nvPicPr>
          <p:cNvPr id="24578" name="Picture 2" descr="Letecká služba Policie České republiky – Wikipedie">
            <a:extLst>
              <a:ext uri="{FF2B5EF4-FFF2-40B4-BE49-F238E27FC236}">
                <a16:creationId xmlns:a16="http://schemas.microsoft.com/office/drawing/2014/main" id="{595D39C8-9F3D-F645-9678-F66BA8FDC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2529361"/>
            <a:ext cx="4440832" cy="311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Letecká služba Policie ČR pořídila nové brýle pro noční vidění. | Ozbrojené  složky">
            <a:extLst>
              <a:ext uri="{FF2B5EF4-FFF2-40B4-BE49-F238E27FC236}">
                <a16:creationId xmlns:a16="http://schemas.microsoft.com/office/drawing/2014/main" id="{71BA0CDF-110A-134C-944A-4BBFCF82A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84" y="2529362"/>
            <a:ext cx="4675153" cy="311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730371E-7C27-1043-9C2A-4DEBCE57E25D}"/>
              </a:ext>
            </a:extLst>
          </p:cNvPr>
          <p:cNvSpPr txBox="1"/>
          <p:nvPr/>
        </p:nvSpPr>
        <p:spPr>
          <a:xfrm>
            <a:off x="707301" y="5762625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</a:t>
            </a:r>
            <a:r>
              <a:rPr lang="cs-CZ" sz="900" dirty="0" err="1"/>
              <a:t>Letecká_služba_Policie_České_republiky</a:t>
            </a:r>
            <a:endParaRPr lang="cs-CZ" sz="90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D949A3E-2876-C746-93AE-205CD3352B16}"/>
              </a:ext>
            </a:extLst>
          </p:cNvPr>
          <p:cNvSpPr txBox="1"/>
          <p:nvPr/>
        </p:nvSpPr>
        <p:spPr>
          <a:xfrm>
            <a:off x="5251150" y="5762625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http://</a:t>
            </a:r>
            <a:r>
              <a:rPr lang="cs-CZ" sz="900" dirty="0" err="1"/>
              <a:t>www.ozbrojeneslozky.cz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</a:t>
            </a:r>
            <a:r>
              <a:rPr lang="cs-CZ" sz="900" dirty="0" err="1"/>
              <a:t>letecka</a:t>
            </a:r>
            <a:r>
              <a:rPr lang="cs-CZ" sz="900" dirty="0"/>
              <a:t>-</a:t>
            </a:r>
            <a:r>
              <a:rPr lang="cs-CZ" sz="900" dirty="0" err="1"/>
              <a:t>sluzba</a:t>
            </a:r>
            <a:r>
              <a:rPr lang="cs-CZ" sz="900" dirty="0"/>
              <a:t>-policie-</a:t>
            </a:r>
            <a:r>
              <a:rPr lang="cs-CZ" sz="900" dirty="0" err="1"/>
              <a:t>cr</a:t>
            </a:r>
            <a:r>
              <a:rPr lang="cs-CZ" sz="900" dirty="0"/>
              <a:t>-</a:t>
            </a:r>
            <a:r>
              <a:rPr lang="cs-CZ" sz="900" dirty="0" err="1"/>
              <a:t>poridila</a:t>
            </a:r>
            <a:r>
              <a:rPr lang="cs-CZ" sz="900" dirty="0"/>
              <a:t>-nove-</a:t>
            </a:r>
            <a:r>
              <a:rPr lang="cs-CZ" sz="900" dirty="0" err="1"/>
              <a:t>bryle</a:t>
            </a:r>
            <a:r>
              <a:rPr lang="cs-CZ" sz="900" dirty="0"/>
              <a:t>-pro-</a:t>
            </a:r>
            <a:r>
              <a:rPr lang="cs-CZ" sz="900" dirty="0" err="1"/>
              <a:t>nocni</a:t>
            </a:r>
            <a:r>
              <a:rPr lang="cs-CZ" sz="900" dirty="0"/>
              <a:t>-</a:t>
            </a:r>
            <a:r>
              <a:rPr lang="cs-CZ" sz="900" dirty="0" err="1"/>
              <a:t>videni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2112214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5A2FBD-51F3-FE46-AAD3-F5102C04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TATRA FORCE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9CB695-F687-B342-807E-0DF39414F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Přeprava nebezpečného materiálu</a:t>
            </a:r>
          </a:p>
        </p:txBody>
      </p:sp>
      <p:pic>
        <p:nvPicPr>
          <p:cNvPr id="4" name="Picture 2" descr="Nová TATRA FORCE pro Pyrotechnickou službu Policie ČR :: Tatra.cz">
            <a:extLst>
              <a:ext uri="{FF2B5EF4-FFF2-40B4-BE49-F238E27FC236}">
                <a16:creationId xmlns:a16="http://schemas.microsoft.com/office/drawing/2014/main" id="{3CCA1457-5B71-F943-B647-9375BF251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671" y="2486025"/>
            <a:ext cx="6246055" cy="354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7B30E1D-DB60-634B-867E-D5803D2C8DD0}"/>
              </a:ext>
            </a:extLst>
          </p:cNvPr>
          <p:cNvSpPr txBox="1"/>
          <p:nvPr/>
        </p:nvSpPr>
        <p:spPr>
          <a:xfrm>
            <a:off x="2223671" y="6049305"/>
            <a:ext cx="5715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www.tatra.cz</a:t>
            </a:r>
            <a:r>
              <a:rPr lang="cs-CZ" sz="900" dirty="0"/>
              <a:t>/o-</a:t>
            </a:r>
            <a:r>
              <a:rPr lang="cs-CZ" sz="900" dirty="0" err="1"/>
              <a:t>spolecnosti</a:t>
            </a:r>
            <a:r>
              <a:rPr lang="cs-CZ" sz="900" dirty="0"/>
              <a:t>/tisk-a-media/novinky-a-</a:t>
            </a:r>
            <a:r>
              <a:rPr lang="cs-CZ" sz="900" dirty="0" err="1"/>
              <a:t>clanky</a:t>
            </a:r>
            <a:r>
              <a:rPr lang="cs-CZ" sz="900" dirty="0"/>
              <a:t>/nova-tatra-</a:t>
            </a:r>
            <a:r>
              <a:rPr lang="cs-CZ" sz="900" dirty="0" err="1"/>
              <a:t>force</a:t>
            </a:r>
            <a:r>
              <a:rPr lang="cs-CZ" sz="900" dirty="0"/>
              <a:t>-pro-pyrotechnickou-</a:t>
            </a:r>
            <a:r>
              <a:rPr lang="cs-CZ" sz="900" dirty="0" err="1"/>
              <a:t>sluzbu</a:t>
            </a:r>
            <a:r>
              <a:rPr lang="cs-CZ" sz="900" dirty="0"/>
              <a:t>-policie-</a:t>
            </a:r>
            <a:r>
              <a:rPr lang="cs-CZ" sz="900" dirty="0" err="1"/>
              <a:t>cr</a:t>
            </a:r>
            <a:r>
              <a:rPr lang="cs-CZ" sz="900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293219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C33F22-4CB0-C440-B507-092D46D2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PANCÉŘOVANÉ VOZIDLO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A882C65-A5BA-C240-B492-256CA8A97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je určeno k nasazení při mimořádných událostech (např. živelní pohromy, násilné demonstrace)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C39BF546-64C8-A14B-ADDA-825805CAB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3117458"/>
            <a:ext cx="4508500" cy="300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48D3C33F-42D1-2D4B-8441-8509D638ED31}"/>
              </a:ext>
            </a:extLst>
          </p:cNvPr>
          <p:cNvSpPr txBox="1"/>
          <p:nvPr/>
        </p:nvSpPr>
        <p:spPr>
          <a:xfrm>
            <a:off x="457530" y="5766244"/>
            <a:ext cx="4508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1FB0D73-00D2-544F-B4B7-0DD44B9A2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0" y="3123272"/>
            <a:ext cx="4773629" cy="2538952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ED8B4E61-8923-094E-A985-3C54D40651A7}"/>
              </a:ext>
            </a:extLst>
          </p:cNvPr>
          <p:cNvSpPr txBox="1"/>
          <p:nvPr/>
        </p:nvSpPr>
        <p:spPr>
          <a:xfrm>
            <a:off x="5336227" y="6172222"/>
            <a:ext cx="4508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</p:spTree>
    <p:extLst>
      <p:ext uri="{BB962C8B-B14F-4D97-AF65-F5344CB8AC3E}">
        <p14:creationId xmlns:p14="http://schemas.microsoft.com/office/powerpoint/2010/main" val="25571243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29B690-63ED-8A4C-B9F1-3CB1C433B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POJÍZDNÁ KRIMINALISTICKÁ LABORATOŘ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58E6D5-04F5-4044-BCEF-FF39B3FBD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pro přepravu kriminalistických techniků a vybavení potřebného pro jejich činnost</a:t>
            </a:r>
          </a:p>
        </p:txBody>
      </p:sp>
      <p:pic>
        <p:nvPicPr>
          <p:cNvPr id="27650" name="Picture 2">
            <a:extLst>
              <a:ext uri="{FF2B5EF4-FFF2-40B4-BE49-F238E27FC236}">
                <a16:creationId xmlns:a16="http://schemas.microsoft.com/office/drawing/2014/main" id="{3DA574F6-CD3B-9E49-B4EE-E4FCCB3E2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91" y="2554450"/>
            <a:ext cx="4717510" cy="312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E17E37C-AF74-EF41-B338-E9FAF27BED9B}"/>
              </a:ext>
            </a:extLst>
          </p:cNvPr>
          <p:cNvSpPr txBox="1"/>
          <p:nvPr/>
        </p:nvSpPr>
        <p:spPr>
          <a:xfrm>
            <a:off x="476791" y="5680080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BA1F76C-4DC6-C243-BA0E-BC6A6B70E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0" y="2554450"/>
            <a:ext cx="4773867" cy="2661537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742C025-0132-7F41-9893-C15A6BB348C5}"/>
              </a:ext>
            </a:extLst>
          </p:cNvPr>
          <p:cNvSpPr txBox="1"/>
          <p:nvPr/>
        </p:nvSpPr>
        <p:spPr>
          <a:xfrm>
            <a:off x="5274772" y="5241662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</p:spTree>
    <p:extLst>
      <p:ext uri="{BB962C8B-B14F-4D97-AF65-F5344CB8AC3E}">
        <p14:creationId xmlns:p14="http://schemas.microsoft.com/office/powerpoint/2010/main" val="2323126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5CFB5-0001-4F4F-A367-7539D6E0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NÍZKOPONOROVÉ VOZIDLO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C2FCEBE-6F66-9A44-AF04-357B75F1E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62280"/>
            <a:ext cx="9278797" cy="31894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Lze ho využít při povodních nebo při vyhledávání pohřešovaných osob ve vodě</a:t>
            </a:r>
          </a:p>
        </p:txBody>
      </p:sp>
      <p:pic>
        <p:nvPicPr>
          <p:cNvPr id="28674" name="Picture 2">
            <a:extLst>
              <a:ext uri="{FF2B5EF4-FFF2-40B4-BE49-F238E27FC236}">
                <a16:creationId xmlns:a16="http://schemas.microsoft.com/office/drawing/2014/main" id="{AFABC61E-9914-E44B-BA94-61BB94997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4" y="2205100"/>
            <a:ext cx="5187951" cy="389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94A6EC65-02AC-0E4A-9D26-1497D0FAF319}"/>
              </a:ext>
            </a:extLst>
          </p:cNvPr>
          <p:cNvSpPr txBox="1"/>
          <p:nvPr/>
        </p:nvSpPr>
        <p:spPr>
          <a:xfrm>
            <a:off x="2674751" y="6152718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</p:spTree>
    <p:extLst>
      <p:ext uri="{BB962C8B-B14F-4D97-AF65-F5344CB8AC3E}">
        <p14:creationId xmlns:p14="http://schemas.microsoft.com/office/powerpoint/2010/main" val="7629663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3EA5F4-AEE3-4C45-A516-2CE209424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ESKORTNÍ VOZIDLA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D90400-1312-D649-BB0F-CCA4D4569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Určená a vybavená k převozu zadržených osob </a:t>
            </a:r>
          </a:p>
        </p:txBody>
      </p:sp>
      <p:pic>
        <p:nvPicPr>
          <p:cNvPr id="29698" name="Picture 2">
            <a:extLst>
              <a:ext uri="{FF2B5EF4-FFF2-40B4-BE49-F238E27FC236}">
                <a16:creationId xmlns:a16="http://schemas.microsoft.com/office/drawing/2014/main" id="{6D28B376-9C41-C14D-A3CC-8499F22B2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1" y="2795817"/>
            <a:ext cx="4551867" cy="340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>
            <a:extLst>
              <a:ext uri="{FF2B5EF4-FFF2-40B4-BE49-F238E27FC236}">
                <a16:creationId xmlns:a16="http://schemas.microsoft.com/office/drawing/2014/main" id="{357898AF-7EA1-3246-9D99-FBFDC3D7A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633" y="2795818"/>
            <a:ext cx="4551867" cy="340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2448F20B-0A7C-E043-97E3-09C18815C093}"/>
              </a:ext>
            </a:extLst>
          </p:cNvPr>
          <p:cNvSpPr txBox="1"/>
          <p:nvPr/>
        </p:nvSpPr>
        <p:spPr>
          <a:xfrm>
            <a:off x="622300" y="6243000"/>
            <a:ext cx="4551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50A57A8-9FD6-9846-8840-EF46D4FB1C90}"/>
              </a:ext>
            </a:extLst>
          </p:cNvPr>
          <p:cNvSpPr txBox="1"/>
          <p:nvPr/>
        </p:nvSpPr>
        <p:spPr>
          <a:xfrm>
            <a:off x="5525008" y="6278091"/>
            <a:ext cx="4551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www.garaz.cz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/specialy-u-policie-pancerak-lod-i-pick-up-pro-zasahovku-21005581</a:t>
            </a:r>
          </a:p>
        </p:txBody>
      </p:sp>
    </p:spTree>
    <p:extLst>
      <p:ext uri="{BB962C8B-B14F-4D97-AF65-F5344CB8AC3E}">
        <p14:creationId xmlns:p14="http://schemas.microsoft.com/office/powerpoint/2010/main" val="2228111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ZDRAVOTNICKÁ ZÁCHRANNÁ SLUŽBA</a:t>
            </a:r>
          </a:p>
        </p:txBody>
      </p:sp>
      <p:pic>
        <p:nvPicPr>
          <p:cNvPr id="3" name="Picture 6" descr="Image result for rendez vous zzs">
            <a:extLst>
              <a:ext uri="{FF2B5EF4-FFF2-40B4-BE49-F238E27FC236}">
                <a16:creationId xmlns:a16="http://schemas.microsoft.com/office/drawing/2014/main" id="{BF7B9765-DCB7-4C48-8D6E-E1CA39C18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369" y="1897923"/>
            <a:ext cx="6554660" cy="437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D5CD597-2DAB-AF49-A030-B1F93DE66B38}"/>
              </a:ext>
            </a:extLst>
          </p:cNvPr>
          <p:cNvSpPr txBox="1"/>
          <p:nvPr/>
        </p:nvSpPr>
        <p:spPr>
          <a:xfrm>
            <a:off x="1993900" y="6305365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www.chytryregion.cz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/novinky/2021-04-irop-spousti-prvni-vyzvy-react-eu</a:t>
            </a:r>
          </a:p>
        </p:txBody>
      </p:sp>
    </p:spTree>
    <p:extLst>
      <p:ext uri="{BB962C8B-B14F-4D97-AF65-F5344CB8AC3E}">
        <p14:creationId xmlns:p14="http://schemas.microsoft.com/office/powerpoint/2010/main" val="3865345355"/>
      </p:ext>
    </p:extLst>
  </p:cSld>
  <p:clrMapOvr>
    <a:masterClrMapping/>
  </p:clrMapOvr>
  <p:transition>
    <p:push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VOZIDLO RYCHLÉ ZDRAVOTNICKÉ POMOCI (RZP)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57F3A91-06C4-014D-B4F2-EDF77D97A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10799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RZP umožňuje transport pacienta vleže nebo vsedě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Je vybaveno základní monitorovací technikou, imobilizačními pomůckami, spotřebním materiálem, léky a infuzními roztoky, technikou pro radiokomunikaci a vybavením pro řešení mimořádných událostí s hromadným počtem osob.  </a:t>
            </a:r>
          </a:p>
        </p:txBody>
      </p:sp>
      <p:pic>
        <p:nvPicPr>
          <p:cNvPr id="9218" name="Picture 2" descr="Vozy RZP – Zdravotnická záchranná služba hl. m. Prahy">
            <a:extLst>
              <a:ext uri="{FF2B5EF4-FFF2-40B4-BE49-F238E27FC236}">
                <a16:creationId xmlns:a16="http://schemas.microsoft.com/office/drawing/2014/main" id="{0250F345-5A64-3542-869C-9A201B415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177861"/>
            <a:ext cx="42037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F3B727B2-6E92-4643-9DFB-EFBF5D96E868}"/>
              </a:ext>
            </a:extLst>
          </p:cNvPr>
          <p:cNvSpPr txBox="1"/>
          <p:nvPr/>
        </p:nvSpPr>
        <p:spPr>
          <a:xfrm>
            <a:off x="1079500" y="6448425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www.zzshmp.cz</a:t>
            </a:r>
            <a:r>
              <a:rPr lang="cs-CZ" sz="900" dirty="0"/>
              <a:t>/</a:t>
            </a:r>
            <a:r>
              <a:rPr lang="cs-CZ" sz="900" dirty="0" err="1"/>
              <a:t>vozovy</a:t>
            </a:r>
            <a:r>
              <a:rPr lang="cs-CZ" sz="900" dirty="0"/>
              <a:t>-park/vozy-rychle-</a:t>
            </a:r>
            <a:r>
              <a:rPr lang="cs-CZ" sz="900" dirty="0" err="1"/>
              <a:t>zdravotnicke</a:t>
            </a:r>
            <a:r>
              <a:rPr lang="cs-CZ" sz="900" dirty="0"/>
              <a:t>-pomoci/</a:t>
            </a:r>
          </a:p>
        </p:txBody>
      </p:sp>
      <p:pic>
        <p:nvPicPr>
          <p:cNvPr id="9220" name="Picture 4" descr="Nové Craftery u ZZS Plzeňského kraje - Přestavby vozů VW">
            <a:extLst>
              <a:ext uri="{FF2B5EF4-FFF2-40B4-BE49-F238E27FC236}">
                <a16:creationId xmlns:a16="http://schemas.microsoft.com/office/drawing/2014/main" id="{8830F0F9-1A19-DC4E-8DC5-192ABFFCE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3177862"/>
            <a:ext cx="4203700" cy="315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CFA3A264-E569-5A4C-9694-468124F67D62}"/>
              </a:ext>
            </a:extLst>
          </p:cNvPr>
          <p:cNvSpPr txBox="1"/>
          <p:nvPr/>
        </p:nvSpPr>
        <p:spPr>
          <a:xfrm>
            <a:off x="5375069" y="6415237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 err="1"/>
              <a:t>ZDROJ:https</a:t>
            </a:r>
            <a:r>
              <a:rPr lang="cs-CZ" sz="900" dirty="0"/>
              <a:t>://</a:t>
            </a:r>
            <a:r>
              <a:rPr lang="cs-CZ" sz="900" dirty="0" err="1"/>
              <a:t>www.volkswagenprestavby.cz</a:t>
            </a:r>
            <a:r>
              <a:rPr lang="cs-CZ" sz="900" dirty="0"/>
              <a:t>/novinky/nove-</a:t>
            </a:r>
            <a:r>
              <a:rPr lang="cs-CZ" sz="900" dirty="0" err="1"/>
              <a:t>craftery</a:t>
            </a:r>
            <a:r>
              <a:rPr lang="cs-CZ" sz="900" dirty="0"/>
              <a:t>-u-</a:t>
            </a:r>
            <a:r>
              <a:rPr lang="cs-CZ" sz="900" dirty="0" err="1"/>
              <a:t>zzs</a:t>
            </a:r>
            <a:r>
              <a:rPr lang="cs-CZ" sz="900" dirty="0"/>
              <a:t>-</a:t>
            </a:r>
            <a:r>
              <a:rPr lang="cs-CZ" sz="900" dirty="0" err="1"/>
              <a:t>plzeňskeho</a:t>
            </a:r>
            <a:r>
              <a:rPr lang="cs-CZ" sz="900" dirty="0"/>
              <a:t>-kraje/</a:t>
            </a:r>
          </a:p>
        </p:txBody>
      </p:sp>
    </p:spTree>
    <p:extLst>
      <p:ext uri="{BB962C8B-B14F-4D97-AF65-F5344CB8AC3E}">
        <p14:creationId xmlns:p14="http://schemas.microsoft.com/office/powerpoint/2010/main" val="2257561382"/>
      </p:ext>
    </p:extLst>
  </p:cSld>
  <p:clrMapOvr>
    <a:masterClrMapping/>
  </p:clrMapOvr>
  <p:transition>
    <p:push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VOZIDLO RYCHLÉ LÉKAŘSKÉ POMOCI (RLP)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A151FCAE-BE69-2544-A0B2-0F772CDF2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181225"/>
            <a:ext cx="9278797" cy="9233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Vybavení vozidla RLP je obdobné s vybavením RZP.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Členem výjezdové skupiny je mimo nelékařských zdravotnických pracovníků (řidič vozidla ZZS a zdravotnický záchranář) také lékař.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84F818B-DEEA-5C47-8FCB-7455CBF253C9}"/>
              </a:ext>
            </a:extLst>
          </p:cNvPr>
          <p:cNvSpPr txBox="1"/>
          <p:nvPr/>
        </p:nvSpPr>
        <p:spPr>
          <a:xfrm>
            <a:off x="13652501" y="8262201"/>
            <a:ext cx="81198" cy="2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2E1A95-A1A2-1248-823B-F5145540E653}"/>
              </a:ext>
            </a:extLst>
          </p:cNvPr>
          <p:cNvSpPr txBox="1"/>
          <p:nvPr/>
        </p:nvSpPr>
        <p:spPr>
          <a:xfrm>
            <a:off x="850900" y="6179913"/>
            <a:ext cx="3827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www.zzskhk.cz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rychla</a:t>
            </a:r>
            <a:r>
              <a:rPr lang="cs-CZ" sz="900" dirty="0"/>
              <a:t>-</a:t>
            </a:r>
            <a:r>
              <a:rPr lang="cs-CZ" sz="900" dirty="0" err="1"/>
              <a:t>lekarska</a:t>
            </a:r>
            <a:r>
              <a:rPr lang="cs-CZ" sz="900" dirty="0"/>
              <a:t>-pomoc-rendez-vous-</a:t>
            </a:r>
            <a:r>
              <a:rPr lang="cs-CZ" sz="900" dirty="0" err="1"/>
              <a:t>rlp</a:t>
            </a:r>
            <a:r>
              <a:rPr lang="cs-CZ" sz="900" dirty="0"/>
              <a:t>-</a:t>
            </a:r>
            <a:r>
              <a:rPr lang="cs-CZ" sz="900" dirty="0" err="1"/>
              <a:t>rv</a:t>
            </a:r>
            <a:endParaRPr lang="cs-CZ" sz="900" dirty="0"/>
          </a:p>
          <a:p>
            <a:endParaRPr lang="cs-CZ" sz="900" dirty="0"/>
          </a:p>
        </p:txBody>
      </p:sp>
      <p:pic>
        <p:nvPicPr>
          <p:cNvPr id="10242" name="Picture 2" descr="Rychlá lékařská pomoc / Rendez-vous ( RLP/RV) | Zdravotnická záchranná  služba Královéhradeckého kraje">
            <a:extLst>
              <a:ext uri="{FF2B5EF4-FFF2-40B4-BE49-F238E27FC236}">
                <a16:creationId xmlns:a16="http://schemas.microsoft.com/office/drawing/2014/main" id="{3D10B7A8-9079-3D47-9898-35C71AB10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336439"/>
            <a:ext cx="4114800" cy="27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Zdravotnická záchranná služba otevře kvalifikační kurz na řidiče sanitky |  Brňan">
            <a:extLst>
              <a:ext uri="{FF2B5EF4-FFF2-40B4-BE49-F238E27FC236}">
                <a16:creationId xmlns:a16="http://schemas.microsoft.com/office/drawing/2014/main" id="{73DC3072-B4D8-EE47-BA4D-456D79047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099" y="3336438"/>
            <a:ext cx="3918441" cy="274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E53D3E7B-5EF1-A043-9AEE-BC8A67A13824}"/>
              </a:ext>
            </a:extLst>
          </p:cNvPr>
          <p:cNvSpPr txBox="1"/>
          <p:nvPr/>
        </p:nvSpPr>
        <p:spPr>
          <a:xfrm>
            <a:off x="5499099" y="6179913"/>
            <a:ext cx="3918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www.brnan.cz</a:t>
            </a:r>
            <a:r>
              <a:rPr lang="cs-CZ" sz="900" dirty="0"/>
              <a:t>/</a:t>
            </a:r>
            <a:r>
              <a:rPr lang="cs-CZ" sz="900" dirty="0" err="1"/>
              <a:t>udalosti</a:t>
            </a:r>
            <a:r>
              <a:rPr lang="cs-CZ" sz="900" dirty="0"/>
              <a:t>/zdravotnicka-zachranna-sluzba-otevre-kvalifikacni-kurz-na-ridice-sanitky</a:t>
            </a:r>
          </a:p>
        </p:txBody>
      </p:sp>
    </p:spTree>
    <p:extLst>
      <p:ext uri="{BB962C8B-B14F-4D97-AF65-F5344CB8AC3E}">
        <p14:creationId xmlns:p14="http://schemas.microsoft.com/office/powerpoint/2010/main" val="2970093188"/>
      </p:ext>
    </p:extLst>
  </p:cSld>
  <p:clrMapOvr>
    <a:masterClrMapping/>
  </p:clrMapOvr>
  <p:transition>
    <p:push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VOZIDLO RLP v setkávacím systému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89DB3C3-7952-D640-ACD2-62DCA59DD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Rendez vous (RV)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rychlé lékařské pomoci. Členem výjezdové skupiny RV je řidič/záchranář a lékař. </a:t>
            </a:r>
          </a:p>
        </p:txBody>
      </p:sp>
      <p:pic>
        <p:nvPicPr>
          <p:cNvPr id="5122" name="Picture 2" descr="Aktualita únor 2020 – ZZS MKS – FOSAN s.r.o.">
            <a:extLst>
              <a:ext uri="{FF2B5EF4-FFF2-40B4-BE49-F238E27FC236}">
                <a16:creationId xmlns:a16="http://schemas.microsoft.com/office/drawing/2014/main" id="{88B51751-8306-B544-AA76-1152B7A3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2972708"/>
            <a:ext cx="4271664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B1904E50-4181-6446-A5F0-DB1F44BB4B84}"/>
              </a:ext>
            </a:extLst>
          </p:cNvPr>
          <p:cNvSpPr txBox="1"/>
          <p:nvPr/>
        </p:nvSpPr>
        <p:spPr>
          <a:xfrm>
            <a:off x="850900" y="6233971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 err="1"/>
              <a:t>ZDROJ:https</a:t>
            </a:r>
            <a:r>
              <a:rPr lang="cs-CZ" sz="900" dirty="0"/>
              <a:t>://</a:t>
            </a:r>
            <a:r>
              <a:rPr lang="cs-CZ" sz="900" dirty="0" err="1"/>
              <a:t>fosan.cz</a:t>
            </a:r>
            <a:r>
              <a:rPr lang="cs-CZ" sz="900" dirty="0"/>
              <a:t>/2021/01/08/aktualita-unor-2020-zzs-mks/</a:t>
            </a:r>
          </a:p>
        </p:txBody>
      </p:sp>
      <p:pic>
        <p:nvPicPr>
          <p:cNvPr id="11266" name="Picture 2" descr="Rychlá lékařská pomoc / Rendez-vous ( RLP/RV) | Zdravotnická záchranná  služba Královéhradeckého kraje">
            <a:extLst>
              <a:ext uri="{FF2B5EF4-FFF2-40B4-BE49-F238E27FC236}">
                <a16:creationId xmlns:a16="http://schemas.microsoft.com/office/drawing/2014/main" id="{3D165283-3FD8-8849-98DD-C6236D27B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2972707"/>
            <a:ext cx="4801312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E704383-38F9-624B-9C71-2F7DD2325303}"/>
              </a:ext>
            </a:extLst>
          </p:cNvPr>
          <p:cNvSpPr txBox="1"/>
          <p:nvPr/>
        </p:nvSpPr>
        <p:spPr>
          <a:xfrm>
            <a:off x="5317672" y="6249253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 err="1"/>
              <a:t>ZDROJ:https</a:t>
            </a:r>
            <a:r>
              <a:rPr lang="cs-CZ" sz="900" dirty="0"/>
              <a:t>://</a:t>
            </a:r>
            <a:r>
              <a:rPr lang="cs-CZ" sz="900" dirty="0" err="1"/>
              <a:t>www.zzskhk.cz</a:t>
            </a:r>
            <a:r>
              <a:rPr lang="cs-CZ" sz="900" dirty="0"/>
              <a:t>/</a:t>
            </a:r>
            <a:r>
              <a:rPr lang="cs-CZ" sz="900" dirty="0" err="1"/>
              <a:t>cs</a:t>
            </a:r>
            <a:r>
              <a:rPr lang="cs-CZ" sz="900" dirty="0"/>
              <a:t>/</a:t>
            </a:r>
            <a:r>
              <a:rPr lang="cs-CZ" sz="900" dirty="0" err="1"/>
              <a:t>rychla</a:t>
            </a:r>
            <a:r>
              <a:rPr lang="cs-CZ" sz="900" dirty="0"/>
              <a:t>-</a:t>
            </a:r>
            <a:r>
              <a:rPr lang="cs-CZ" sz="900" dirty="0" err="1"/>
              <a:t>lekarska</a:t>
            </a:r>
            <a:r>
              <a:rPr lang="cs-CZ" sz="900" dirty="0"/>
              <a:t>-pomoc-rendez-vous-</a:t>
            </a:r>
            <a:r>
              <a:rPr lang="cs-CZ" sz="900" dirty="0" err="1"/>
              <a:t>rlp</a:t>
            </a:r>
            <a:r>
              <a:rPr lang="cs-CZ" sz="900" dirty="0"/>
              <a:t>-</a:t>
            </a:r>
            <a:r>
              <a:rPr lang="cs-CZ" sz="900" dirty="0" err="1"/>
              <a:t>rv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3282351208"/>
      </p:ext>
    </p:extLst>
  </p:cSld>
  <p:clrMapOvr>
    <a:masterClrMapping/>
  </p:clrMapOvr>
  <p:transition>
    <p:push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VOZIDLO PRO MU S HPO 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F50BC8A-40EB-B349-B62F-CEC9606DE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Vozidlo určené pro mimořádné události s hromadným postižením osob.</a:t>
            </a:r>
          </a:p>
        </p:txBody>
      </p:sp>
      <p:pic>
        <p:nvPicPr>
          <p:cNvPr id="7170" name="Picture 2" descr="GAZ Auto Praha s.r.o. - Váš specialista na užitková vozidla do terénu i na  silnici">
            <a:extLst>
              <a:ext uri="{FF2B5EF4-FFF2-40B4-BE49-F238E27FC236}">
                <a16:creationId xmlns:a16="http://schemas.microsoft.com/office/drawing/2014/main" id="{8300BA5D-BAD8-CF46-A607-5A9B6B370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2790542"/>
            <a:ext cx="4553139" cy="341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A8F39FD-5C0E-A141-8371-14239E56F0D2}"/>
              </a:ext>
            </a:extLst>
          </p:cNvPr>
          <p:cNvSpPr txBox="1"/>
          <p:nvPr/>
        </p:nvSpPr>
        <p:spPr>
          <a:xfrm>
            <a:off x="461818" y="6241022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http://</a:t>
            </a:r>
            <a:r>
              <a:rPr lang="cs-CZ" sz="900" dirty="0" err="1"/>
              <a:t>www.gaz.cz</a:t>
            </a:r>
            <a:r>
              <a:rPr lang="cs-CZ" sz="900" dirty="0"/>
              <a:t>/</a:t>
            </a:r>
            <a:r>
              <a:rPr lang="cs-CZ" sz="900" dirty="0" err="1"/>
              <a:t>index.php?id</a:t>
            </a:r>
            <a:r>
              <a:rPr lang="cs-CZ" sz="900" dirty="0"/>
              <a:t>=676</a:t>
            </a:r>
          </a:p>
        </p:txBody>
      </p:sp>
      <p:pic>
        <p:nvPicPr>
          <p:cNvPr id="12290" name="Picture 2" descr="Vozidla pro HN ZZS JčK - Komora záchranářů">
            <a:extLst>
              <a:ext uri="{FF2B5EF4-FFF2-40B4-BE49-F238E27FC236}">
                <a16:creationId xmlns:a16="http://schemas.microsoft.com/office/drawing/2014/main" id="{448EED4C-F9B1-4B43-A2B9-B7BBABA0A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606" y="2790542"/>
            <a:ext cx="5278355" cy="345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FA5F8538-D320-C24F-AE1D-B0677E403DDD}"/>
              </a:ext>
            </a:extLst>
          </p:cNvPr>
          <p:cNvSpPr txBox="1"/>
          <p:nvPr/>
        </p:nvSpPr>
        <p:spPr>
          <a:xfrm>
            <a:off x="5147066" y="6276648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www.komorazachranaru.cz</a:t>
            </a:r>
            <a:r>
              <a:rPr lang="cs-CZ" sz="900" dirty="0"/>
              <a:t>/fotogalerie/vozidla-pro-</a:t>
            </a:r>
            <a:r>
              <a:rPr lang="cs-CZ" sz="900" dirty="0" err="1"/>
              <a:t>hn</a:t>
            </a:r>
            <a:r>
              <a:rPr lang="cs-CZ" sz="900" dirty="0"/>
              <a:t>-</a:t>
            </a:r>
            <a:r>
              <a:rPr lang="cs-CZ" sz="900" dirty="0" err="1"/>
              <a:t>zzs-jck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556880906"/>
      </p:ext>
    </p:extLst>
  </p:cSld>
  <p:clrMapOvr>
    <a:masterClrMapping/>
  </p:clrMapOvr>
  <p:transition>
    <p:push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DBD796-7691-844A-AB36-4EB35A640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GOLEM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9A11E7-BD21-3248-A119-6592C1679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Speciální zdravotnický modul předurčený pro mimořádné události s hromadným postižením osob. Využívá se také při hromadných akcí, kterých se účastní větší množství osob a tím se zvyšuje pravděpodobnost vzniku (např. silvestrovské oslavy v centru Prahy)</a:t>
            </a:r>
          </a:p>
        </p:txBody>
      </p:sp>
      <p:pic>
        <p:nvPicPr>
          <p:cNvPr id="22530" name="Picture 2" descr="Golem (zdravotnický modul) – Wikipedie">
            <a:extLst>
              <a:ext uri="{FF2B5EF4-FFF2-40B4-BE49-F238E27FC236}">
                <a16:creationId xmlns:a16="http://schemas.microsoft.com/office/drawing/2014/main" id="{C1F7B088-99E1-C04D-82C6-9EB6B4B94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66" y="3062769"/>
            <a:ext cx="4737463" cy="317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VIDEO: Speciální vůz pražské záchranky převezl z nemocnice v Benešově do  Prahy 10 pacientů s koronavirem | Domov | Lidovky.cz">
            <a:extLst>
              <a:ext uri="{FF2B5EF4-FFF2-40B4-BE49-F238E27FC236}">
                <a16:creationId xmlns:a16="http://schemas.microsoft.com/office/drawing/2014/main" id="{E0494D8D-1319-9C4E-8DAA-954BE9773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435" y="3062769"/>
            <a:ext cx="4862510" cy="317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47B90FA-716A-4A43-BFCF-2F645669A31E}"/>
              </a:ext>
            </a:extLst>
          </p:cNvPr>
          <p:cNvSpPr txBox="1"/>
          <p:nvPr/>
        </p:nvSpPr>
        <p:spPr>
          <a:xfrm>
            <a:off x="546100" y="6280462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/wiki/Golem_(</a:t>
            </a:r>
            <a:r>
              <a:rPr lang="cs-CZ" sz="900" dirty="0" err="1"/>
              <a:t>zdravotnický_modul</a:t>
            </a:r>
            <a:r>
              <a:rPr lang="cs-CZ" sz="900" dirty="0"/>
              <a:t>)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3EFC075-17DF-E04E-8561-05A4CA09CD60}"/>
              </a:ext>
            </a:extLst>
          </p:cNvPr>
          <p:cNvSpPr txBox="1"/>
          <p:nvPr/>
        </p:nvSpPr>
        <p:spPr>
          <a:xfrm>
            <a:off x="5499100" y="6280462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www.lidovky.cz</a:t>
            </a:r>
            <a:r>
              <a:rPr lang="cs-CZ" sz="900" dirty="0"/>
              <a:t>/domov/specialni-vuz-preveze-z-benesova-do-prahy-10-pacientu-s-koronavirem-pomuze-tak-nemocnici-na-hrane-ka.A201112_124216_ln_domov_litsp</a:t>
            </a:r>
          </a:p>
        </p:txBody>
      </p:sp>
    </p:spTree>
    <p:extLst>
      <p:ext uri="{BB962C8B-B14F-4D97-AF65-F5344CB8AC3E}">
        <p14:creationId xmlns:p14="http://schemas.microsoft.com/office/powerpoint/2010/main" val="1927248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ČLUN ZZS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C8B52F9E-5AC8-3B4C-BB92-5A5E5B427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Člun slouží k přepravě členů výjezdové skupiny ZZS.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Vybavení je shodné s vybavením vozidla RZP.</a:t>
            </a:r>
          </a:p>
        </p:txBody>
      </p:sp>
      <p:pic>
        <p:nvPicPr>
          <p:cNvPr id="5" name="Picture 4" descr="Image result for vodní záchranná služba Sčk">
            <a:extLst>
              <a:ext uri="{FF2B5EF4-FFF2-40B4-BE49-F238E27FC236}">
                <a16:creationId xmlns:a16="http://schemas.microsoft.com/office/drawing/2014/main" id="{265D9EC3-88A9-6D48-A077-E615D76A4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963722"/>
            <a:ext cx="4360333" cy="3270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9604775-7151-EF43-B407-85030C7BDB8A}"/>
              </a:ext>
            </a:extLst>
          </p:cNvPr>
          <p:cNvSpPr txBox="1"/>
          <p:nvPr/>
        </p:nvSpPr>
        <p:spPr>
          <a:xfrm>
            <a:off x="5956300" y="6254877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</a:t>
            </a:r>
            <a:r>
              <a:rPr lang="cs-CZ" sz="900" dirty="0" err="1"/>
              <a:t>Soubor:Záchranná_služba_Praha-západ_člun.jpg</a:t>
            </a:r>
            <a:endParaRPr lang="cs-CZ" sz="900" dirty="0"/>
          </a:p>
        </p:txBody>
      </p:sp>
      <p:pic>
        <p:nvPicPr>
          <p:cNvPr id="13314" name="Picture 2" descr="Středočeský kraj: Vodní záchranná služba ÚSZS Středočeského kraje je v  provozu - Regiony ČR.cz | Zdraví | Středočeský kraj - Magazín">
            <a:extLst>
              <a:ext uri="{FF2B5EF4-FFF2-40B4-BE49-F238E27FC236}">
                <a16:creationId xmlns:a16="http://schemas.microsoft.com/office/drawing/2014/main" id="{8405A894-5853-8C48-8CDF-59E3D2AF5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67" y="2963722"/>
            <a:ext cx="5490829" cy="3080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5A2710E0-AE08-4D46-AFED-5EC9516A5FA5}"/>
              </a:ext>
            </a:extLst>
          </p:cNvPr>
          <p:cNvSpPr txBox="1"/>
          <p:nvPr/>
        </p:nvSpPr>
        <p:spPr>
          <a:xfrm>
            <a:off x="295854" y="6161791"/>
            <a:ext cx="56526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http://</a:t>
            </a:r>
            <a:r>
              <a:rPr lang="cs-CZ" sz="900" dirty="0" err="1"/>
              <a:t>www.regionycr.cz</a:t>
            </a:r>
            <a:r>
              <a:rPr lang="cs-CZ" sz="900" dirty="0"/>
              <a:t>/</a:t>
            </a:r>
            <a:r>
              <a:rPr lang="cs-CZ" sz="900" dirty="0" err="1"/>
              <a:t>view.php?cisloclanku</a:t>
            </a:r>
            <a:r>
              <a:rPr lang="cs-CZ" sz="900" dirty="0"/>
              <a:t>=2010070034&amp;rstema=241&amp;rsstat=5&amp;rskraj=11&amp;rsregion=0</a:t>
            </a:r>
          </a:p>
        </p:txBody>
      </p:sp>
    </p:spTree>
    <p:extLst>
      <p:ext uri="{BB962C8B-B14F-4D97-AF65-F5344CB8AC3E}">
        <p14:creationId xmlns:p14="http://schemas.microsoft.com/office/powerpoint/2010/main" val="2856021303"/>
      </p:ext>
    </p:extLst>
  </p:cSld>
  <p:clrMapOvr>
    <a:masterClrMapping/>
  </p:clrMapOvr>
  <p:transition>
    <p:push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LETECKÁ VÝJEZDOVÁ SKUPINA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B3246E3B-5940-3F42-90CA-1DADF48AC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EC 135 T2 (DSA a.s.)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SAR W-3A Sokol  (AČR)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F00780D-FBE9-D042-A2CF-1164A42ECC4F}"/>
              </a:ext>
            </a:extLst>
          </p:cNvPr>
          <p:cNvSpPr txBox="1"/>
          <p:nvPr/>
        </p:nvSpPr>
        <p:spPr>
          <a:xfrm>
            <a:off x="521271" y="5533735"/>
            <a:ext cx="5343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zpravy.aktualne.cz</a:t>
            </a:r>
            <a:r>
              <a:rPr lang="cs-CZ" sz="900" dirty="0"/>
              <a:t>/</a:t>
            </a:r>
            <a:r>
              <a:rPr lang="cs-CZ" sz="900" dirty="0" err="1"/>
              <a:t>domaci</a:t>
            </a:r>
            <a:r>
              <a:rPr lang="cs-CZ" sz="900" dirty="0"/>
              <a:t>/</a:t>
            </a:r>
            <a:r>
              <a:rPr lang="cs-CZ" sz="900" dirty="0" err="1"/>
              <a:t>vrtulniky</a:t>
            </a:r>
            <a:r>
              <a:rPr lang="cs-CZ" sz="900" dirty="0"/>
              <a:t>-pro-leteckou-</a:t>
            </a:r>
            <a:r>
              <a:rPr lang="cs-CZ" sz="900" dirty="0" err="1"/>
              <a:t>zachranku</a:t>
            </a:r>
            <a:r>
              <a:rPr lang="cs-CZ" sz="900" dirty="0"/>
              <a:t>-zajisti-</a:t>
            </a:r>
            <a:r>
              <a:rPr lang="cs-CZ" sz="900" dirty="0" err="1"/>
              <a:t>dsa</a:t>
            </a:r>
            <a:r>
              <a:rPr lang="cs-CZ" sz="900" dirty="0"/>
              <a:t>-a-</a:t>
            </a:r>
            <a:r>
              <a:rPr lang="cs-CZ" sz="900" dirty="0" err="1"/>
              <a:t>ate</a:t>
            </a:r>
            <a:r>
              <a:rPr lang="cs-CZ" sz="900" dirty="0"/>
              <a:t>/r~f36d5b0232cd11ea82ef0cc47ab5f122/</a:t>
            </a: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309ECBE5-B723-1C4D-83A0-5A59547D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71" y="2938684"/>
            <a:ext cx="4453290" cy="250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C4DF586F-E020-D04E-814D-40C40463E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206" y="2938684"/>
            <a:ext cx="4477892" cy="251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EAD3177-983B-E94A-9DCD-DE64D2C3F46B}"/>
              </a:ext>
            </a:extLst>
          </p:cNvPr>
          <p:cNvSpPr txBox="1"/>
          <p:nvPr/>
        </p:nvSpPr>
        <p:spPr>
          <a:xfrm>
            <a:off x="5447629" y="5532869"/>
            <a:ext cx="4538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www.acr.army.cz</a:t>
            </a:r>
            <a:r>
              <a:rPr lang="cs-CZ" sz="900" dirty="0"/>
              <a:t>/</a:t>
            </a:r>
            <a:r>
              <a:rPr lang="cs-CZ" sz="900" dirty="0" err="1"/>
              <a:t>informacni</a:t>
            </a:r>
            <a:r>
              <a:rPr lang="cs-CZ" sz="900" dirty="0"/>
              <a:t>-servis/</a:t>
            </a:r>
            <a:r>
              <a:rPr lang="cs-CZ" sz="900" dirty="0" err="1"/>
              <a:t>zpravodajstvi</a:t>
            </a:r>
            <a:r>
              <a:rPr lang="cs-CZ" sz="900" dirty="0"/>
              <a:t>/s-prepravou-pacientu-s-covidem-pomaha-i-armadni-sokol-w-3a-226057/</a:t>
            </a:r>
          </a:p>
        </p:txBody>
      </p:sp>
    </p:spTree>
    <p:extLst>
      <p:ext uri="{BB962C8B-B14F-4D97-AF65-F5344CB8AC3E}">
        <p14:creationId xmlns:p14="http://schemas.microsoft.com/office/powerpoint/2010/main" val="1910866817"/>
      </p:ext>
    </p:extLst>
  </p:cSld>
  <p:clrMapOvr>
    <a:masterClrMapping/>
  </p:clrMapOvr>
  <p:transition>
    <p:push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LETECKÁ VÝJEZDOVÁ SKUPINA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72EE9E2C-2FA2-ED47-B08E-2277F6849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83099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EC 135 T2 (PČR)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SAR W-3A Sokol (AČR)</a:t>
            </a:r>
          </a:p>
          <a:p>
            <a:endParaRPr lang="cs-CZ" dirty="0"/>
          </a:p>
        </p:txBody>
      </p:sp>
      <p:pic>
        <p:nvPicPr>
          <p:cNvPr id="5" name="Picture 2" descr="Image result for kryštof 07 zzs">
            <a:extLst>
              <a:ext uri="{FF2B5EF4-FFF2-40B4-BE49-F238E27FC236}">
                <a16:creationId xmlns:a16="http://schemas.microsoft.com/office/drawing/2014/main" id="{59CC147E-BACE-F34E-B21C-DCB236075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000" y="3163563"/>
            <a:ext cx="4972829" cy="28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D6E67B22-E4B2-F647-B7B8-4A9BA674C3AB}"/>
              </a:ext>
            </a:extLst>
          </p:cNvPr>
          <p:cNvSpPr txBox="1"/>
          <p:nvPr/>
        </p:nvSpPr>
        <p:spPr>
          <a:xfrm>
            <a:off x="5160000" y="6118555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/wiki/Kryštof_07</a:t>
            </a:r>
          </a:p>
        </p:txBody>
      </p:sp>
      <p:pic>
        <p:nvPicPr>
          <p:cNvPr id="15362" name="Picture 2" descr="Letecká služba Policie České republiky – Wikipedie">
            <a:extLst>
              <a:ext uri="{FF2B5EF4-FFF2-40B4-BE49-F238E27FC236}">
                <a16:creationId xmlns:a16="http://schemas.microsoft.com/office/drawing/2014/main" id="{8CCA991F-9008-4A46-BBB2-87C085A29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163563"/>
            <a:ext cx="4090078" cy="28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09A96DB-0BF0-A848-8747-34CA09D1D7DA}"/>
              </a:ext>
            </a:extLst>
          </p:cNvPr>
          <p:cNvSpPr txBox="1"/>
          <p:nvPr/>
        </p:nvSpPr>
        <p:spPr>
          <a:xfrm>
            <a:off x="850900" y="6063222"/>
            <a:ext cx="534389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cs.wikipedia.org</a:t>
            </a:r>
            <a:r>
              <a:rPr lang="cs-CZ" sz="900" dirty="0"/>
              <a:t>/wiki/</a:t>
            </a:r>
            <a:r>
              <a:rPr lang="cs-CZ" sz="900" dirty="0" err="1"/>
              <a:t>Letecká_služba_Policie_České_republiky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668799883"/>
      </p:ext>
    </p:extLst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2024</TotalTime>
  <Words>1798</Words>
  <Application>Microsoft Macintosh PowerPoint</Application>
  <PresentationFormat>Vlastní</PresentationFormat>
  <Paragraphs>169</Paragraphs>
  <Slides>40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Prezentace aplikace PowerPoint</vt:lpstr>
      <vt:lpstr>VÝJEZDOVÁ TECHNIKA ZÁKLADNÍ SLOŽEK IZS</vt:lpstr>
      <vt:lpstr>HASIČSKÝ ZÁCHRANNÝ SBOR ČESKÉ REPUBLIKY</vt:lpstr>
      <vt:lpstr>DOPRAVNÍ AUTOMOBIL (DA)</vt:lpstr>
      <vt:lpstr>CISTERNOVÁ AUTOMOBILOVÁ STŘÍKAČKA (CAS)</vt:lpstr>
      <vt:lpstr>AUTOMOBILOVÝ ŽEBŘÍK (AZ)</vt:lpstr>
      <vt:lpstr>AUTOMOBILOVÁ PLOŠINA (AP)</vt:lpstr>
      <vt:lpstr>HADICOVÝ AUTOMOBIL (HA)</vt:lpstr>
      <vt:lpstr>PLYNOVÝ HASÍCÍ AUTOMOBIL (PLHA)</vt:lpstr>
      <vt:lpstr>TECHNICKÝ AUTOMOBIL (TA)</vt:lpstr>
      <vt:lpstr>VELITELSKÝ AUTOMOBIL (VEA)</vt:lpstr>
      <vt:lpstr>KOMBINOVANÝ HASICÍ AUTOMOBIL (KHA)</vt:lpstr>
      <vt:lpstr>PĚNOVÝ HASICÍ AUTOMOBIL (PHA)</vt:lpstr>
      <vt:lpstr>RYCHLÝ ZÁSAHOVÝ AUTOMOBIL (RZA)</vt:lpstr>
      <vt:lpstr>KONTEJNEROVÝ AUTOMOBIL (KA)</vt:lpstr>
      <vt:lpstr>AUTOMOBILOVÝ JEŘÁB (AJ)</vt:lpstr>
      <vt:lpstr>VYPROŠŤOVACÍ AUTOMOBIL (VYA)</vt:lpstr>
      <vt:lpstr>PROTIPLYNOVÝ AUTOMOBIL (PPLA)</vt:lpstr>
      <vt:lpstr>NAFUKOVACÍ ČLUN </vt:lpstr>
      <vt:lpstr>OT-64A </vt:lpstr>
      <vt:lpstr>MOBILNÍ ČERPACÍ STANICE (MČS)</vt:lpstr>
      <vt:lpstr>POLICIE ČESKÉ REPUBLIKY</vt:lpstr>
      <vt:lpstr>OSOBNÍ AUTOMOBILY</vt:lpstr>
      <vt:lpstr>OSOBNÍ AUTOMOBILY</vt:lpstr>
      <vt:lpstr>MOBILNÍ KONTAKTNÍ A KOORDINAČNÍ CENTRUM</vt:lpstr>
      <vt:lpstr>LETECKÁ SLUŽBA PČR</vt:lpstr>
      <vt:lpstr>TATRA FORCE</vt:lpstr>
      <vt:lpstr>PANCÉŘOVANÉ VOZIDLO</vt:lpstr>
      <vt:lpstr>POJÍZDNÁ KRIMINALISTICKÁ LABORATOŘ</vt:lpstr>
      <vt:lpstr>NÍZKOPONOROVÉ VOZIDLO</vt:lpstr>
      <vt:lpstr>ESKORTNÍ VOZIDLA</vt:lpstr>
      <vt:lpstr>ZDRAVOTNICKÁ ZÁCHRANNÁ SLUŽBA</vt:lpstr>
      <vt:lpstr>VOZIDLO RYCHLÉ ZDRAVOTNICKÉ POMOCI (RZP)</vt:lpstr>
      <vt:lpstr>VOZIDLO RYCHLÉ LÉKAŘSKÉ POMOCI (RLP)</vt:lpstr>
      <vt:lpstr>VOZIDLO RLP v setkávacím systému</vt:lpstr>
      <vt:lpstr>VOZIDLO PRO MU S HPO </vt:lpstr>
      <vt:lpstr>GOLEM</vt:lpstr>
      <vt:lpstr>ČLUN ZZS</vt:lpstr>
      <vt:lpstr>LETECKÁ VÝJEZDOVÁ SKUPINA</vt:lpstr>
      <vt:lpstr>LETECKÁ VÝJEZDOVÁ SKUPINA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Klára Gillernová</cp:lastModifiedBy>
  <cp:revision>44</cp:revision>
  <dcterms:created xsi:type="dcterms:W3CDTF">2017-03-15T11:07:40Z</dcterms:created>
  <dcterms:modified xsi:type="dcterms:W3CDTF">2021-11-27T21:21:08Z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