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4" r:id="rId17"/>
    <p:sldId id="269" r:id="rId18"/>
    <p:sldId id="270" r:id="rId19"/>
    <p:sldId id="271" r:id="rId20"/>
    <p:sldId id="272" r:id="rId21"/>
    <p:sldId id="276" r:id="rId22"/>
    <p:sldId id="275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24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2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986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086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7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5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2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40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23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81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05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7382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01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64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418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99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28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318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cyklopedie.soc.cas.cz/w/%C5%A0kola_Annales" TargetMode="External"/><Relationship Id="rId7" Type="http://schemas.openxmlformats.org/officeDocument/2006/relationships/hyperlink" Target="https://encyklopedie.soc.cas.cz/w/Fenomenologie" TargetMode="External"/><Relationship Id="rId2" Type="http://schemas.openxmlformats.org/officeDocument/2006/relationships/hyperlink" Target="https://encyklopedie.soc.cas.cz/w/Sorokin_Pitirim_Alexandrovi%C4%8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cyklopedie.soc.cas.cz/w/Hermeneutika" TargetMode="External"/><Relationship Id="rId5" Type="http://schemas.openxmlformats.org/officeDocument/2006/relationships/hyperlink" Target="https://encyklopedie.soc.cas.cz/w/Marxismus" TargetMode="External"/><Relationship Id="rId4" Type="http://schemas.openxmlformats.org/officeDocument/2006/relationships/hyperlink" Target="https://encyklopedie.soc.cas.cz/w/Psychohistori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A900ED3-55FE-FDC8-6C85-5A5C4EBD4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36" y="871398"/>
            <a:ext cx="11854562" cy="514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1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CE15F6-FA7C-420E-94AB-57C3F663C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Historiografie jako věda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32E1123-6D73-4C87-BDFD-FAEA31CFE3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/>
              <a:t>HIPO1, TFPD1</a:t>
            </a:r>
          </a:p>
        </p:txBody>
      </p:sp>
    </p:spTree>
    <p:extLst>
      <p:ext uri="{BB962C8B-B14F-4D97-AF65-F5344CB8AC3E}">
        <p14:creationId xmlns:p14="http://schemas.microsoft.com/office/powerpoint/2010/main" val="234921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95341F-E927-4770-AF3F-C8B81B97A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historiografie?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F18FAE4-BD44-4D5B-94FA-F1BE2D999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1. Historie </a:t>
            </a:r>
            <a:r>
              <a:rPr lang="cs-CZ" sz="3600" dirty="0"/>
              <a:t>též </a:t>
            </a:r>
            <a:r>
              <a:rPr lang="cs-CZ" sz="3600" i="1" dirty="0"/>
              <a:t>dějepis, historická věda</a:t>
            </a:r>
            <a:r>
              <a:rPr lang="cs-CZ" sz="3600" dirty="0"/>
              <a:t>  – je </a:t>
            </a:r>
            <a:r>
              <a:rPr lang="cs-CZ" sz="3600" b="1" dirty="0"/>
              <a:t>humanitní a společenská věda</a:t>
            </a:r>
            <a:r>
              <a:rPr lang="cs-CZ" sz="3600" dirty="0"/>
              <a:t> </a:t>
            </a:r>
          </a:p>
          <a:p>
            <a:r>
              <a:rPr lang="cs-CZ" sz="3600" b="1" dirty="0"/>
              <a:t>2. Historiografie</a:t>
            </a:r>
            <a:r>
              <a:rPr lang="cs-CZ" sz="3600" dirty="0"/>
              <a:t>, též dějepisectví, historický text jako </a:t>
            </a:r>
            <a:r>
              <a:rPr lang="cs-CZ" sz="3600" b="1" dirty="0"/>
              <a:t>zaznamenávání</a:t>
            </a:r>
            <a:r>
              <a:rPr lang="cs-CZ" sz="3600" dirty="0"/>
              <a:t> událostí, dějů a stavů v minulosti </a:t>
            </a:r>
          </a:p>
          <a:p>
            <a:r>
              <a:rPr lang="cs-CZ" sz="3600" b="1" dirty="0"/>
              <a:t>3. Dějiny dějepisectví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4112519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808497-6631-412B-8693-E1DA9AB1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 dějin chápání pojmu historiografie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E90BD23-90AB-4F33-9C49-9B4F847B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29915"/>
          </a:xfrm>
        </p:spPr>
        <p:txBody>
          <a:bodyPr/>
          <a:lstStyle/>
          <a:p>
            <a:r>
              <a:rPr lang="cs-CZ" dirty="0"/>
              <a:t>- Termín </a:t>
            </a:r>
            <a:r>
              <a:rPr lang="cs-CZ" b="1" i="1" dirty="0"/>
              <a:t>historiografie</a:t>
            </a:r>
            <a:r>
              <a:rPr lang="cs-CZ" dirty="0"/>
              <a:t> byl poprvé použit </a:t>
            </a:r>
            <a:r>
              <a:rPr lang="cs-CZ" b="1" dirty="0"/>
              <a:t>v 16. století, kdy byl </a:t>
            </a:r>
            <a:r>
              <a:rPr lang="cs-CZ" b="1" i="1" dirty="0"/>
              <a:t>Francesco </a:t>
            </a:r>
            <a:r>
              <a:rPr lang="cs-CZ" b="1" i="1" dirty="0" err="1"/>
              <a:t>Giucciardini</a:t>
            </a:r>
            <a:r>
              <a:rPr lang="cs-CZ" dirty="0"/>
              <a:t> [</a:t>
            </a:r>
            <a:r>
              <a:rPr lang="cs-CZ" dirty="0" err="1"/>
              <a:t>frančesko</a:t>
            </a:r>
            <a:r>
              <a:rPr lang="cs-CZ" dirty="0"/>
              <a:t> </a:t>
            </a:r>
            <a:r>
              <a:rPr lang="cs-CZ" dirty="0" err="1"/>
              <a:t>gviččardíny</a:t>
            </a:r>
            <a:r>
              <a:rPr lang="cs-CZ" dirty="0"/>
              <a:t>]</a:t>
            </a:r>
          </a:p>
          <a:p>
            <a:r>
              <a:rPr lang="cs-CZ" b="1" dirty="0"/>
              <a:t>- 5. st. př. n. l. v antickém Řecku (</a:t>
            </a:r>
            <a:r>
              <a:rPr lang="cs-CZ" b="1" i="1" dirty="0" err="1"/>
              <a:t>Hérodotós</a:t>
            </a:r>
            <a:r>
              <a:rPr lang="cs-CZ" b="1" dirty="0"/>
              <a:t>)</a:t>
            </a:r>
          </a:p>
          <a:p>
            <a:r>
              <a:rPr lang="cs-CZ" b="1" dirty="0"/>
              <a:t>- samostatná disciplína se zkonstituovala během 15. a 16. st</a:t>
            </a:r>
            <a:r>
              <a:rPr lang="cs-CZ" dirty="0"/>
              <a:t>.</a:t>
            </a:r>
          </a:p>
          <a:p>
            <a:r>
              <a:rPr lang="cs-CZ" b="1" dirty="0"/>
              <a:t>- věda v novodobém významu se </a:t>
            </a:r>
            <a:r>
              <a:rPr lang="cs-CZ" b="1" i="1" dirty="0"/>
              <a:t>historiografie</a:t>
            </a:r>
            <a:r>
              <a:rPr lang="cs-CZ" b="1" dirty="0"/>
              <a:t> vytvářela v 17. a 18. st.</a:t>
            </a:r>
            <a:r>
              <a:rPr lang="cs-CZ" dirty="0"/>
              <a:t> </a:t>
            </a:r>
          </a:p>
          <a:p>
            <a:r>
              <a:rPr lang="cs-CZ" b="1" dirty="0"/>
              <a:t>- 19. století -</a:t>
            </a:r>
            <a:r>
              <a:rPr lang="cs-CZ" dirty="0"/>
              <a:t> byl kladen důraz především na vytvoření </a:t>
            </a:r>
            <a:r>
              <a:rPr lang="cs-CZ" b="1" dirty="0"/>
              <a:t>metodické výbavy </a:t>
            </a:r>
            <a:r>
              <a:rPr lang="cs-CZ" b="1" i="1" dirty="0"/>
              <a:t>historiografie</a:t>
            </a:r>
          </a:p>
          <a:p>
            <a:r>
              <a:rPr lang="cs-CZ" b="1" i="1" dirty="0"/>
              <a:t>- 20. století - </a:t>
            </a:r>
            <a:r>
              <a:rPr lang="cs-CZ" b="1" dirty="0"/>
              <a:t>výrazné </a:t>
            </a:r>
            <a:r>
              <a:rPr lang="cs-CZ" b="1" dirty="0" err="1"/>
              <a:t>zteoretičtění</a:t>
            </a:r>
            <a:r>
              <a:rPr lang="cs-CZ" b="1" dirty="0"/>
              <a:t> </a:t>
            </a:r>
            <a:r>
              <a:rPr lang="cs-CZ" b="1" i="1" dirty="0"/>
              <a:t>historiografie</a:t>
            </a:r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688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DD4ED1-EDC2-45A3-A050-A2D3899B5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26244"/>
            <a:ext cx="9613861" cy="791851"/>
          </a:xfrm>
        </p:spPr>
        <p:txBody>
          <a:bodyPr/>
          <a:lstStyle/>
          <a:p>
            <a:r>
              <a:rPr lang="cs-CZ" dirty="0"/>
              <a:t>Dominantní směry historiografie ve 20. století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D8FF752-52FD-4C4B-8C18-AD6E5DA63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168924"/>
            <a:ext cx="11395415" cy="5373277"/>
          </a:xfrm>
        </p:spPr>
        <p:txBody>
          <a:bodyPr>
            <a:normAutofit fontScale="92500" lnSpcReduction="20000"/>
          </a:bodyPr>
          <a:lstStyle/>
          <a:p>
            <a:r>
              <a:rPr lang="cs-CZ" i="1" dirty="0"/>
              <a:t>a)</a:t>
            </a:r>
            <a:r>
              <a:rPr lang="cs-CZ" dirty="0"/>
              <a:t> propojující </a:t>
            </a:r>
            <a:r>
              <a:rPr lang="cs-CZ" i="1" dirty="0"/>
              <a:t>historiografii</a:t>
            </a:r>
            <a:r>
              <a:rPr lang="cs-CZ" dirty="0"/>
              <a:t> a </a:t>
            </a:r>
            <a:r>
              <a:rPr lang="cs-CZ" b="1" dirty="0"/>
              <a:t>sociologii</a:t>
            </a:r>
            <a:r>
              <a:rPr lang="cs-CZ" dirty="0"/>
              <a:t>, představovaný mnoha badateli(</a:t>
            </a:r>
            <a:r>
              <a:rPr lang="cs-CZ" i="1" dirty="0"/>
              <a:t>M. Weberem</a:t>
            </a:r>
            <a:r>
              <a:rPr lang="cs-CZ" dirty="0"/>
              <a:t>, </a:t>
            </a:r>
            <a:r>
              <a:rPr lang="cs-CZ" i="1" dirty="0">
                <a:hlinkClick r:id="rId2" tooltip="Sorokin Pitirim Alexandrovič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 A. </a:t>
            </a:r>
            <a:r>
              <a:rPr lang="cs-CZ" i="1" dirty="0" err="1">
                <a:hlinkClick r:id="rId2" tooltip="Sorokin Pitirim Alexandrovič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Sorokinem</a:t>
            </a:r>
            <a:r>
              <a:rPr lang="cs-CZ" dirty="0"/>
              <a:t>, </a:t>
            </a:r>
            <a:r>
              <a:rPr lang="cs-CZ" i="1" dirty="0"/>
              <a:t>R. Aronem</a:t>
            </a:r>
            <a:r>
              <a:rPr lang="cs-CZ" dirty="0"/>
              <a:t>, </a:t>
            </a:r>
            <a:r>
              <a:rPr lang="cs-CZ" i="1" dirty="0"/>
              <a:t>T. </a:t>
            </a:r>
            <a:r>
              <a:rPr lang="cs-CZ" i="1" dirty="0" err="1"/>
              <a:t>Parsonsem</a:t>
            </a:r>
            <a:r>
              <a:rPr lang="cs-CZ" dirty="0"/>
              <a:t>, </a:t>
            </a:r>
            <a:r>
              <a:rPr lang="cs-CZ" i="1" dirty="0" err="1"/>
              <a:t>Th</a:t>
            </a:r>
            <a:r>
              <a:rPr lang="cs-CZ" i="1" dirty="0"/>
              <a:t>. </a:t>
            </a:r>
            <a:r>
              <a:rPr lang="cs-CZ" i="1" dirty="0" err="1"/>
              <a:t>Nipperdeyem</a:t>
            </a:r>
            <a:r>
              <a:rPr lang="cs-CZ" dirty="0"/>
              <a:t> aj.) i celou fr. </a:t>
            </a:r>
            <a:r>
              <a:rPr lang="cs-CZ" dirty="0">
                <a:hlinkClick r:id="rId3" tooltip="Škola Anna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školou </a:t>
            </a:r>
            <a:r>
              <a:rPr lang="cs-CZ" dirty="0" err="1">
                <a:hlinkClick r:id="rId3" tooltip="Škola Anna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Annales</a:t>
            </a:r>
            <a:r>
              <a:rPr lang="cs-CZ" dirty="0"/>
              <a:t>, inspirovanou </a:t>
            </a:r>
            <a:r>
              <a:rPr lang="cs-CZ" dirty="0" err="1"/>
              <a:t>durkheimovskou</a:t>
            </a:r>
            <a:r>
              <a:rPr lang="cs-CZ" dirty="0"/>
              <a:t> sociologií, </a:t>
            </a:r>
          </a:p>
          <a:p>
            <a:r>
              <a:rPr lang="cs-CZ" i="1" dirty="0"/>
              <a:t>b)</a:t>
            </a:r>
            <a:r>
              <a:rPr lang="cs-CZ" dirty="0"/>
              <a:t> ze spojení </a:t>
            </a:r>
            <a:r>
              <a:rPr lang="cs-CZ" b="1" dirty="0"/>
              <a:t>sociologie a soc. antropologie</a:t>
            </a:r>
            <a:r>
              <a:rPr lang="cs-CZ" dirty="0"/>
              <a:t> vycházející </a:t>
            </a:r>
            <a:r>
              <a:rPr lang="cs-CZ" b="1" dirty="0"/>
              <a:t>strukturalistický proud</a:t>
            </a:r>
            <a:r>
              <a:rPr lang="cs-CZ" dirty="0"/>
              <a:t> (</a:t>
            </a:r>
            <a:r>
              <a:rPr lang="cs-CZ" i="1" dirty="0"/>
              <a:t>C. </a:t>
            </a:r>
            <a:r>
              <a:rPr lang="cs-CZ" i="1" dirty="0" err="1"/>
              <a:t>Lévi-Strauss</a:t>
            </a:r>
            <a:r>
              <a:rPr lang="cs-CZ" dirty="0"/>
              <a:t>, </a:t>
            </a:r>
            <a:r>
              <a:rPr lang="cs-CZ" i="1" dirty="0"/>
              <a:t>M. </a:t>
            </a:r>
            <a:r>
              <a:rPr lang="cs-CZ" i="1" dirty="0" err="1"/>
              <a:t>Foucault</a:t>
            </a:r>
            <a:r>
              <a:rPr lang="cs-CZ" dirty="0"/>
              <a:t>, </a:t>
            </a:r>
            <a:r>
              <a:rPr lang="cs-CZ" i="1" dirty="0"/>
              <a:t>G. </a:t>
            </a:r>
            <a:r>
              <a:rPr lang="cs-CZ" i="1" dirty="0" err="1"/>
              <a:t>Dumézil</a:t>
            </a:r>
            <a:r>
              <a:rPr lang="cs-CZ" dirty="0"/>
              <a:t> aj.), </a:t>
            </a:r>
          </a:p>
          <a:p>
            <a:r>
              <a:rPr lang="cs-CZ" i="1" dirty="0"/>
              <a:t>c)</a:t>
            </a:r>
            <a:r>
              <a:rPr lang="cs-CZ" dirty="0"/>
              <a:t> v návaznosti na </a:t>
            </a:r>
            <a:r>
              <a:rPr lang="cs-CZ" b="1" i="1" dirty="0"/>
              <a:t>Freudovu</a:t>
            </a:r>
            <a:r>
              <a:rPr lang="cs-CZ" b="1" dirty="0"/>
              <a:t> psychoanalýzu</a:t>
            </a:r>
            <a:r>
              <a:rPr lang="cs-CZ" dirty="0"/>
              <a:t> se </a:t>
            </a:r>
            <a:r>
              <a:rPr lang="cs-CZ" dirty="0" err="1"/>
              <a:t>zrodivší</a:t>
            </a:r>
            <a:r>
              <a:rPr lang="cs-CZ" dirty="0"/>
              <a:t> tzv. </a:t>
            </a:r>
            <a:r>
              <a:rPr lang="cs-CZ" b="1" dirty="0" err="1">
                <a:hlinkClick r:id="rId4" tooltip="Psychohistor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psychohistorie</a:t>
            </a:r>
            <a:r>
              <a:rPr lang="cs-CZ" dirty="0"/>
              <a:t> (</a:t>
            </a:r>
            <a:r>
              <a:rPr lang="cs-CZ" i="1" dirty="0"/>
              <a:t>E. H. </a:t>
            </a:r>
            <a:r>
              <a:rPr lang="cs-CZ" i="1" dirty="0" err="1"/>
              <a:t>Erikson</a:t>
            </a:r>
            <a:r>
              <a:rPr lang="cs-CZ" dirty="0"/>
              <a:t>, </a:t>
            </a:r>
            <a:r>
              <a:rPr lang="cs-CZ" i="1" dirty="0"/>
              <a:t>E. </a:t>
            </a:r>
            <a:r>
              <a:rPr lang="cs-CZ" i="1" dirty="0" err="1"/>
              <a:t>Fromm</a:t>
            </a:r>
            <a:r>
              <a:rPr lang="cs-CZ" dirty="0"/>
              <a:t>, </a:t>
            </a:r>
            <a:r>
              <a:rPr lang="cs-CZ" i="1" dirty="0"/>
              <a:t>L. de </a:t>
            </a:r>
            <a:r>
              <a:rPr lang="cs-CZ" i="1" dirty="0" err="1"/>
              <a:t>Mause</a:t>
            </a:r>
            <a:r>
              <a:rPr lang="cs-CZ" dirty="0"/>
              <a:t>), </a:t>
            </a:r>
          </a:p>
          <a:p>
            <a:r>
              <a:rPr lang="cs-CZ" i="1" dirty="0"/>
              <a:t>d)</a:t>
            </a:r>
            <a:r>
              <a:rPr lang="cs-CZ" dirty="0"/>
              <a:t> proudy ovlivněné různými </a:t>
            </a:r>
            <a:r>
              <a:rPr lang="cs-CZ" b="1" dirty="0"/>
              <a:t>filozofickými soustavami</a:t>
            </a:r>
            <a:r>
              <a:rPr lang="cs-CZ" dirty="0"/>
              <a:t>: </a:t>
            </a:r>
            <a:r>
              <a:rPr lang="cs-CZ" b="1" dirty="0"/>
              <a:t>pozitivismem</a:t>
            </a:r>
            <a:r>
              <a:rPr lang="cs-CZ" dirty="0"/>
              <a:t> </a:t>
            </a:r>
          </a:p>
          <a:p>
            <a:r>
              <a:rPr lang="cs-CZ" dirty="0"/>
              <a:t>(již v prvé etapě vývoje </a:t>
            </a:r>
            <a:r>
              <a:rPr lang="cs-CZ" i="1" dirty="0"/>
              <a:t>historiografie</a:t>
            </a:r>
            <a:r>
              <a:rPr lang="cs-CZ" dirty="0"/>
              <a:t> jím byl ovlivněn </a:t>
            </a:r>
            <a:r>
              <a:rPr lang="cs-CZ" i="1" dirty="0"/>
              <a:t>H. </a:t>
            </a:r>
            <a:r>
              <a:rPr lang="cs-CZ" i="1" dirty="0" err="1"/>
              <a:t>Taine</a:t>
            </a:r>
            <a:r>
              <a:rPr lang="cs-CZ" dirty="0"/>
              <a:t>, </a:t>
            </a:r>
            <a:r>
              <a:rPr lang="cs-CZ" i="1" dirty="0"/>
              <a:t>T. H. </a:t>
            </a:r>
            <a:r>
              <a:rPr lang="cs-CZ" i="1" dirty="0" err="1"/>
              <a:t>Buckle</a:t>
            </a:r>
            <a:r>
              <a:rPr lang="cs-CZ" dirty="0"/>
              <a:t>, týká se ale hlavně </a:t>
            </a:r>
            <a:r>
              <a:rPr lang="cs-CZ" b="1" dirty="0" err="1"/>
              <a:t>postpozitivistických</a:t>
            </a:r>
            <a:r>
              <a:rPr lang="cs-CZ" dirty="0"/>
              <a:t> koncepcí:</a:t>
            </a:r>
          </a:p>
          <a:p>
            <a:r>
              <a:rPr lang="cs-CZ" i="1" dirty="0"/>
              <a:t>K. R. </a:t>
            </a:r>
            <a:r>
              <a:rPr lang="cs-CZ" i="1" dirty="0" err="1"/>
              <a:t>Popper</a:t>
            </a:r>
            <a:r>
              <a:rPr lang="cs-CZ" dirty="0"/>
              <a:t>, </a:t>
            </a:r>
            <a:r>
              <a:rPr lang="cs-CZ" i="1" dirty="0"/>
              <a:t>T. S. Kuhn</a:t>
            </a:r>
            <a:r>
              <a:rPr lang="cs-CZ" dirty="0"/>
              <a:t>, </a:t>
            </a:r>
            <a:r>
              <a:rPr lang="cs-CZ" i="1" dirty="0"/>
              <a:t>I. </a:t>
            </a:r>
            <a:r>
              <a:rPr lang="cs-CZ" i="1" dirty="0" err="1"/>
              <a:t>Lakatos</a:t>
            </a:r>
            <a:r>
              <a:rPr lang="cs-CZ" dirty="0"/>
              <a:t>, </a:t>
            </a:r>
            <a:r>
              <a:rPr lang="cs-CZ" i="1" dirty="0"/>
              <a:t>P. K. </a:t>
            </a:r>
            <a:r>
              <a:rPr lang="cs-CZ" i="1" dirty="0" err="1"/>
              <a:t>Feyerabend</a:t>
            </a:r>
            <a:r>
              <a:rPr lang="cs-CZ" dirty="0"/>
              <a:t>, </a:t>
            </a:r>
            <a:r>
              <a:rPr lang="cs-CZ" b="1" dirty="0">
                <a:hlinkClick r:id="rId5" tooltip="Marxism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marxismem</a:t>
            </a:r>
            <a:r>
              <a:rPr lang="cs-CZ" b="1" dirty="0"/>
              <a:t>, </a:t>
            </a:r>
            <a:r>
              <a:rPr lang="cs-CZ" b="1" dirty="0">
                <a:hlinkClick r:id="rId6" tooltip="Hermeneutik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hermeneutikou</a:t>
            </a:r>
            <a:r>
              <a:rPr lang="cs-CZ" dirty="0"/>
              <a:t> (</a:t>
            </a:r>
            <a:r>
              <a:rPr lang="cs-CZ" i="1" dirty="0"/>
              <a:t>H. G. </a:t>
            </a:r>
            <a:r>
              <a:rPr lang="cs-CZ" i="1" dirty="0" err="1"/>
              <a:t>Gadamer</a:t>
            </a:r>
            <a:r>
              <a:rPr lang="cs-CZ" dirty="0"/>
              <a:t>, </a:t>
            </a:r>
            <a:r>
              <a:rPr lang="cs-CZ" i="1" dirty="0"/>
              <a:t>J. </a:t>
            </a:r>
            <a:r>
              <a:rPr lang="cs-CZ" i="1" dirty="0" err="1"/>
              <a:t>Habermas</a:t>
            </a:r>
            <a:r>
              <a:rPr lang="cs-CZ" dirty="0"/>
              <a:t>, </a:t>
            </a:r>
            <a:r>
              <a:rPr lang="cs-CZ" i="1" dirty="0"/>
              <a:t>K. G. </a:t>
            </a:r>
            <a:r>
              <a:rPr lang="cs-CZ" i="1" dirty="0" err="1"/>
              <a:t>Faber</a:t>
            </a:r>
            <a:r>
              <a:rPr lang="cs-CZ" dirty="0"/>
              <a:t>, </a:t>
            </a:r>
            <a:r>
              <a:rPr lang="cs-CZ" i="1" dirty="0"/>
              <a:t>P. </a:t>
            </a:r>
            <a:r>
              <a:rPr lang="cs-CZ" i="1" dirty="0" err="1"/>
              <a:t>Ricouer</a:t>
            </a:r>
            <a:r>
              <a:rPr lang="cs-CZ" dirty="0"/>
              <a:t>, </a:t>
            </a:r>
            <a:r>
              <a:rPr lang="cs-CZ" i="1" dirty="0"/>
              <a:t>R. G. </a:t>
            </a:r>
            <a:r>
              <a:rPr lang="cs-CZ" i="1" dirty="0" err="1"/>
              <a:t>Collingwood</a:t>
            </a:r>
            <a:r>
              <a:rPr lang="cs-CZ" dirty="0"/>
              <a:t>), </a:t>
            </a:r>
            <a:r>
              <a:rPr lang="cs-CZ" b="1" dirty="0">
                <a:hlinkClick r:id="rId7" tooltip="Fenomenolog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fenomenologií</a:t>
            </a:r>
            <a:r>
              <a:rPr lang="cs-CZ" dirty="0"/>
              <a:t> (</a:t>
            </a:r>
            <a:r>
              <a:rPr lang="cs-CZ" i="1" dirty="0"/>
              <a:t>H. I. </a:t>
            </a:r>
            <a:r>
              <a:rPr lang="cs-CZ" i="1" dirty="0" err="1"/>
              <a:t>Marrou</a:t>
            </a:r>
            <a:r>
              <a:rPr lang="cs-CZ" dirty="0"/>
              <a:t>) a analytickou filozofií (</a:t>
            </a:r>
            <a:r>
              <a:rPr lang="cs-CZ" i="1" dirty="0"/>
              <a:t>A. C. </a:t>
            </a:r>
            <a:r>
              <a:rPr lang="cs-CZ" i="1" dirty="0" err="1"/>
              <a:t>Danto</a:t>
            </a:r>
            <a:r>
              <a:rPr lang="cs-CZ" dirty="0"/>
              <a:t>), orientací na hodnotový aspekt historického dění (u nás např. </a:t>
            </a:r>
            <a:r>
              <a:rPr lang="cs-CZ" i="1" dirty="0"/>
              <a:t>J. Pekař</a:t>
            </a:r>
            <a:r>
              <a:rPr lang="cs-CZ" dirty="0"/>
              <a:t> nebo </a:t>
            </a:r>
            <a:r>
              <a:rPr lang="cs-CZ" i="1" dirty="0"/>
              <a:t>Z. Kalista</a:t>
            </a:r>
            <a:r>
              <a:rPr lang="cs-CZ" dirty="0"/>
              <a:t>), </a:t>
            </a:r>
          </a:p>
          <a:p>
            <a:r>
              <a:rPr lang="cs-CZ" i="1" dirty="0"/>
              <a:t>e)</a:t>
            </a:r>
            <a:r>
              <a:rPr lang="cs-CZ" dirty="0"/>
              <a:t> </a:t>
            </a:r>
            <a:r>
              <a:rPr lang="cs-CZ" b="1" dirty="0"/>
              <a:t>sémiologické přístupy</a:t>
            </a:r>
            <a:r>
              <a:rPr lang="cs-CZ" dirty="0"/>
              <a:t> (</a:t>
            </a:r>
            <a:r>
              <a:rPr lang="cs-CZ" i="1" dirty="0"/>
              <a:t>G. </a:t>
            </a:r>
            <a:r>
              <a:rPr lang="cs-CZ" i="1" dirty="0" err="1"/>
              <a:t>Dumézil</a:t>
            </a:r>
            <a:r>
              <a:rPr lang="cs-CZ" dirty="0"/>
              <a:t>, </a:t>
            </a:r>
            <a:r>
              <a:rPr lang="cs-CZ" i="1" dirty="0"/>
              <a:t>J. </a:t>
            </a:r>
            <a:r>
              <a:rPr lang="cs-CZ" i="1" dirty="0" err="1"/>
              <a:t>Le</a:t>
            </a:r>
            <a:r>
              <a:rPr lang="cs-CZ" i="1" dirty="0"/>
              <a:t> </a:t>
            </a:r>
            <a:r>
              <a:rPr lang="cs-CZ" i="1" dirty="0" err="1"/>
              <a:t>Goff</a:t>
            </a:r>
            <a:r>
              <a:rPr lang="cs-CZ" dirty="0"/>
              <a:t>, </a:t>
            </a:r>
            <a:r>
              <a:rPr lang="cs-CZ" i="1" dirty="0"/>
              <a:t>G. </a:t>
            </a:r>
            <a:r>
              <a:rPr lang="cs-CZ" i="1" dirty="0" err="1"/>
              <a:t>Kubler</a:t>
            </a:r>
            <a:r>
              <a:rPr lang="cs-CZ" dirty="0"/>
              <a:t>, </a:t>
            </a:r>
            <a:r>
              <a:rPr lang="cs-CZ" i="1" dirty="0"/>
              <a:t>A. J. </a:t>
            </a:r>
            <a:r>
              <a:rPr lang="cs-CZ" i="1" dirty="0" err="1"/>
              <a:t>Gurevič</a:t>
            </a:r>
            <a:r>
              <a:rPr lang="cs-CZ" dirty="0"/>
              <a:t> aj.),</a:t>
            </a:r>
          </a:p>
          <a:p>
            <a:r>
              <a:rPr lang="cs-CZ" dirty="0"/>
              <a:t> </a:t>
            </a:r>
            <a:r>
              <a:rPr lang="cs-CZ" i="1" dirty="0"/>
              <a:t>f)</a:t>
            </a:r>
            <a:r>
              <a:rPr lang="cs-CZ" dirty="0"/>
              <a:t> tzv. nová </a:t>
            </a:r>
            <a:r>
              <a:rPr lang="cs-CZ" b="1" dirty="0"/>
              <a:t>narativní historiografie</a:t>
            </a:r>
            <a:r>
              <a:rPr lang="cs-CZ" dirty="0"/>
              <a:t>, stojící na stanovisku, že dějiny jsou z materiálu historického dění utvářeny pouze prostřednictvím historické narace (</a:t>
            </a:r>
            <a:r>
              <a:rPr lang="cs-CZ" i="1" dirty="0"/>
              <a:t>G. Mann</a:t>
            </a:r>
            <a:r>
              <a:rPr lang="cs-CZ" dirty="0"/>
              <a:t>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593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20EAEF-B77E-4246-A034-F2ECBADA9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Vývoj metodologický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008E199-7AE5-4982-A51D-5DAEF3A23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- antika </a:t>
            </a:r>
            <a:r>
              <a:rPr lang="cs-CZ" b="1" dirty="0"/>
              <a:t>2 základní proudy, z nichž jeden sleduje věcný obsah (</a:t>
            </a:r>
            <a:r>
              <a:rPr lang="cs-CZ" b="1" i="1" dirty="0" err="1"/>
              <a:t>Thúkydidés</a:t>
            </a:r>
            <a:r>
              <a:rPr lang="cs-CZ" b="1" dirty="0"/>
              <a:t>), druhý spíše literární úroveň (</a:t>
            </a:r>
            <a:r>
              <a:rPr lang="cs-CZ" b="1" i="1" dirty="0"/>
              <a:t>Hérodotos</a:t>
            </a:r>
            <a:r>
              <a:rPr lang="cs-CZ" b="1" dirty="0"/>
              <a:t>)</a:t>
            </a:r>
          </a:p>
          <a:p>
            <a:r>
              <a:rPr lang="cs-CZ" b="1" dirty="0"/>
              <a:t>- středověk se zásadním důrazem na víru a chronologii</a:t>
            </a:r>
          </a:p>
          <a:p>
            <a:r>
              <a:rPr lang="cs-CZ" b="1" dirty="0"/>
              <a:t>- novověk (osvícenství) - zásadní odpoutání </a:t>
            </a:r>
            <a:r>
              <a:rPr lang="cs-CZ" b="1" i="1" dirty="0"/>
              <a:t>historiografie</a:t>
            </a:r>
            <a:r>
              <a:rPr lang="cs-CZ" b="1" dirty="0"/>
              <a:t> od ostatních druhů literatury</a:t>
            </a:r>
          </a:p>
          <a:p>
            <a:r>
              <a:rPr lang="cs-CZ" b="1" dirty="0"/>
              <a:t>- na konci 19. st</a:t>
            </a:r>
            <a:r>
              <a:rPr lang="cs-CZ" dirty="0"/>
              <a:t>. - </a:t>
            </a:r>
            <a:r>
              <a:rPr lang="cs-CZ" b="1" dirty="0"/>
              <a:t>úzký okruh odborníků</a:t>
            </a:r>
            <a:r>
              <a:rPr lang="cs-CZ" dirty="0"/>
              <a:t> x </a:t>
            </a:r>
            <a:r>
              <a:rPr lang="cs-CZ" b="1" dirty="0"/>
              <a:t>„populárně vědecká literatura“ a „literatura faktu“</a:t>
            </a:r>
          </a:p>
          <a:p>
            <a:r>
              <a:rPr lang="cs-CZ" b="1" dirty="0"/>
              <a:t>- 20. st</a:t>
            </a:r>
            <a:r>
              <a:rPr lang="cs-CZ" dirty="0"/>
              <a:t>.  - rozvoj technologií – moderní „dějepisectví“ </a:t>
            </a:r>
            <a:r>
              <a:rPr lang="cs-CZ" b="1" dirty="0"/>
              <a:t>překračuje hranice tradičně pojímané </a:t>
            </a:r>
            <a:r>
              <a:rPr lang="cs-CZ" b="1" i="1" dirty="0"/>
              <a:t>historiografie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248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A262CE-7017-490A-A057-CB9271F4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Metody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A244897-2AFE-4618-ABBC-90DE2A1B0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b="1" dirty="0"/>
              <a:t>heuristika</a:t>
            </a:r>
            <a:r>
              <a:rPr lang="cs-CZ" sz="3200" dirty="0"/>
              <a:t> (shromáždění relevantních zdrojů), </a:t>
            </a:r>
            <a:r>
              <a:rPr lang="cs-CZ" sz="3200" b="1" dirty="0"/>
              <a:t>bibliografie, kritika pramenů, metoda genealogická, filologická, geografická, </a:t>
            </a:r>
            <a:r>
              <a:rPr lang="cs-CZ" sz="3200" b="1" dirty="0" err="1"/>
              <a:t>retrogresivní</a:t>
            </a:r>
            <a:r>
              <a:rPr lang="cs-CZ" sz="3200" b="1" dirty="0"/>
              <a:t>, progresivní, statistická, srovnávací, interpretace (analýza, výkladové rozvinutí), chronologická, teritoriální přístup, orální</a:t>
            </a:r>
            <a:endParaRPr lang="cs-CZ" sz="3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9224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64381A-21EE-4116-96F3-95F71B323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Tzv. historické vědy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DB4EBCB-7528-41CB-ABDF-C6BDC77FA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i="1" dirty="0"/>
              <a:t>historická antropologie, </a:t>
            </a:r>
            <a:r>
              <a:rPr lang="cs-CZ" sz="2800" i="1" dirty="0" err="1"/>
              <a:t>mikrohistorie</a:t>
            </a:r>
            <a:r>
              <a:rPr lang="cs-CZ" sz="2800" i="1" dirty="0"/>
              <a:t>, dějiny osídlení, církevní dějiny, </a:t>
            </a:r>
            <a:r>
              <a:rPr lang="cs-CZ" sz="2800" i="1" dirty="0" err="1"/>
              <a:t>monasteriologie</a:t>
            </a:r>
            <a:r>
              <a:rPr lang="cs-CZ" sz="2800" i="1" dirty="0"/>
              <a:t> a dějiny církevních řádů, </a:t>
            </a:r>
            <a:r>
              <a:rPr lang="cs-CZ" sz="2800" i="1" dirty="0" err="1"/>
              <a:t>kastelologie</a:t>
            </a:r>
            <a:r>
              <a:rPr lang="cs-CZ" sz="2800" i="1" dirty="0"/>
              <a:t>, dějiny mentalit, dějiny každodennosti, sociální dějiny, kulturní dějiny, dějiny vědy a techniky, hospodářské dějiny, politické dějiny, dějiny práva, filosofie dějin, </a:t>
            </a:r>
            <a:r>
              <a:rPr lang="cs-CZ" sz="2800" i="1" dirty="0" err="1"/>
              <a:t>psychohistorie</a:t>
            </a:r>
            <a:r>
              <a:rPr lang="cs-CZ" sz="2800" i="1" dirty="0"/>
              <a:t>, historická geografie, historická ekologie, historická demografie</a:t>
            </a:r>
            <a:r>
              <a:rPr lang="cs-CZ" sz="2800" dirty="0"/>
              <a:t> atd.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3766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BDF92A-2A9C-4264-9C71-7865F5E6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Společenské funkce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DDE7B58-FCCB-4A65-8797-A12595F78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cs-CZ" dirty="0"/>
              <a:t>historická vysvětlení současných problémů</a:t>
            </a:r>
          </a:p>
          <a:p>
            <a:pPr lvl="0"/>
            <a:r>
              <a:rPr lang="cs-CZ" dirty="0"/>
              <a:t>budování občanského vědomí</a:t>
            </a:r>
          </a:p>
          <a:p>
            <a:pPr lvl="0"/>
            <a:r>
              <a:rPr lang="cs-CZ" dirty="0" err="1"/>
              <a:t>legitimitimizace</a:t>
            </a:r>
            <a:r>
              <a:rPr lang="cs-CZ" dirty="0"/>
              <a:t> a stabilizace společenské a politické struktury</a:t>
            </a:r>
          </a:p>
          <a:p>
            <a:pPr lvl="0"/>
            <a:r>
              <a:rPr lang="cs-CZ" dirty="0"/>
              <a:t>kritika či legitimizace tradic a ideologií, historických mýtů a legend</a:t>
            </a:r>
          </a:p>
          <a:p>
            <a:pPr lvl="0"/>
            <a:r>
              <a:rPr lang="cs-CZ" dirty="0"/>
              <a:t>vytváření vědomí možností (variant) prostřednictvím příkladů z minulosti, poukázání na alternativy</a:t>
            </a:r>
          </a:p>
          <a:p>
            <a:pPr lvl="0"/>
            <a:r>
              <a:rPr lang="cs-CZ" dirty="0"/>
              <a:t>orientace jednotlivců i skupin v minulosti prostřednictvím poukazování na upozaděné nebo neaktuální jevy</a:t>
            </a:r>
          </a:p>
          <a:p>
            <a:pPr lvl="0"/>
            <a:r>
              <a:rPr lang="cs-CZ" dirty="0"/>
              <a:t>výchova ke konkrétnímu kritickému, zprostředkování relativity z historicko-politické perspektivy</a:t>
            </a:r>
          </a:p>
          <a:p>
            <a:pPr lvl="0"/>
            <a:r>
              <a:rPr lang="cs-CZ" dirty="0"/>
              <a:t>vyplnění volného času, zábava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2410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BB89ED-5DD0-44F3-A462-4D188DCB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Filozofie dějin</a:t>
            </a:r>
            <a:r>
              <a:rPr lang="cs-CZ" dirty="0"/>
              <a:t>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9B781C1-7F36-4B63-BA7E-781F1556A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400" dirty="0"/>
              <a:t>je </a:t>
            </a:r>
            <a:r>
              <a:rPr lang="cs-CZ" sz="4400" b="1" dirty="0"/>
              <a:t>oblast filozofického myšlení, která se snaží uspořádat dějinné procesy do jednoho celku a najít v nich celkový smysl.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2020398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AA568F-89D7-4350-A3A3-D256B4742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Významní filozofové dějin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53B71D4-DF3A-4862-82B4-0C026EB81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Svatý Augustýn</a:t>
            </a:r>
          </a:p>
          <a:p>
            <a:r>
              <a:rPr lang="cs-CZ" b="1" dirty="0">
                <a:latin typeface="+mj-lt"/>
              </a:rPr>
              <a:t>Jean </a:t>
            </a:r>
            <a:r>
              <a:rPr lang="cs-CZ" b="1" dirty="0" err="1">
                <a:latin typeface="+mj-lt"/>
              </a:rPr>
              <a:t>Bodin</a:t>
            </a:r>
            <a:r>
              <a:rPr lang="cs-CZ" b="1" dirty="0">
                <a:latin typeface="+mj-lt"/>
              </a:rPr>
              <a:t>, Hugo </a:t>
            </a:r>
            <a:r>
              <a:rPr lang="cs-CZ" b="1" dirty="0" err="1">
                <a:latin typeface="+mj-lt"/>
              </a:rPr>
              <a:t>Grotius</a:t>
            </a:r>
            <a:r>
              <a:rPr lang="cs-CZ" b="1" dirty="0">
                <a:latin typeface="+mj-lt"/>
              </a:rPr>
              <a:t>, </a:t>
            </a:r>
            <a:r>
              <a:rPr lang="cs-CZ" b="1" dirty="0" err="1">
                <a:latin typeface="+mj-lt"/>
              </a:rPr>
              <a:t>Giambattista</a:t>
            </a:r>
            <a:r>
              <a:rPr lang="cs-CZ" b="1" dirty="0">
                <a:latin typeface="+mj-lt"/>
              </a:rPr>
              <a:t> </a:t>
            </a:r>
            <a:r>
              <a:rPr lang="cs-CZ" b="1" dirty="0" err="1">
                <a:latin typeface="+mj-lt"/>
              </a:rPr>
              <a:t>Vico</a:t>
            </a:r>
            <a:endParaRPr lang="cs-CZ" b="1" dirty="0">
              <a:latin typeface="+mj-lt"/>
            </a:endParaRPr>
          </a:p>
          <a:p>
            <a:r>
              <a:rPr lang="cs-CZ" b="1" dirty="0">
                <a:latin typeface="+mj-lt"/>
              </a:rPr>
              <a:t>G. W. F. </a:t>
            </a:r>
            <a:r>
              <a:rPr lang="cs-CZ" b="1" dirty="0" err="1">
                <a:latin typeface="+mj-lt"/>
              </a:rPr>
              <a:t>Hegel</a:t>
            </a:r>
            <a:endParaRPr lang="cs-CZ" b="1" dirty="0">
              <a:latin typeface="+mj-lt"/>
            </a:endParaRPr>
          </a:p>
          <a:p>
            <a:r>
              <a:rPr lang="cs-CZ" b="1" dirty="0">
                <a:latin typeface="+mj-lt"/>
              </a:rPr>
              <a:t>Auguste </a:t>
            </a:r>
            <a:r>
              <a:rPr lang="cs-CZ" b="1" dirty="0" err="1">
                <a:latin typeface="+mj-lt"/>
              </a:rPr>
              <a:t>Comte</a:t>
            </a:r>
            <a:r>
              <a:rPr lang="cs-CZ" b="1" dirty="0">
                <a:latin typeface="+mj-lt"/>
              </a:rPr>
              <a:t>, Karel Marx, Charles Darwin, Herbert </a:t>
            </a:r>
            <a:r>
              <a:rPr lang="cs-CZ" b="1" dirty="0" err="1">
                <a:latin typeface="+mj-lt"/>
              </a:rPr>
              <a:t>Spencer</a:t>
            </a:r>
            <a:endParaRPr lang="cs-CZ" b="1" dirty="0">
              <a:latin typeface="+mj-lt"/>
            </a:endParaRPr>
          </a:p>
          <a:p>
            <a:r>
              <a:rPr lang="cs-CZ" b="1" dirty="0">
                <a:latin typeface="+mj-lt"/>
              </a:rPr>
              <a:t>Oswald </a:t>
            </a:r>
            <a:r>
              <a:rPr lang="cs-CZ" b="1" dirty="0" err="1">
                <a:latin typeface="+mj-lt"/>
              </a:rPr>
              <a:t>Spengler</a:t>
            </a:r>
            <a:r>
              <a:rPr lang="cs-CZ" b="1" dirty="0">
                <a:latin typeface="+mj-lt"/>
              </a:rPr>
              <a:t>, Arnold Joseph </a:t>
            </a:r>
            <a:r>
              <a:rPr lang="cs-CZ" b="1" dirty="0" err="1">
                <a:latin typeface="+mj-lt"/>
              </a:rPr>
              <a:t>Toynbee</a:t>
            </a:r>
            <a:r>
              <a:rPr lang="cs-CZ" b="1" dirty="0">
                <a:latin typeface="+mj-lt"/>
              </a:rPr>
              <a:t>, </a:t>
            </a:r>
            <a:r>
              <a:rPr lang="cs-CZ" b="1" dirty="0" err="1">
                <a:latin typeface="+mj-lt"/>
              </a:rPr>
              <a:t>Vere</a:t>
            </a:r>
            <a:r>
              <a:rPr lang="cs-CZ" b="1" dirty="0">
                <a:latin typeface="+mj-lt"/>
              </a:rPr>
              <a:t> </a:t>
            </a:r>
            <a:r>
              <a:rPr lang="cs-CZ" b="1" dirty="0" err="1">
                <a:latin typeface="+mj-lt"/>
              </a:rPr>
              <a:t>Gordon</a:t>
            </a:r>
            <a:r>
              <a:rPr lang="cs-CZ" b="1" dirty="0">
                <a:latin typeface="+mj-lt"/>
              </a:rPr>
              <a:t> </a:t>
            </a:r>
            <a:r>
              <a:rPr lang="cs-CZ" b="1" dirty="0" err="1">
                <a:latin typeface="+mj-lt"/>
              </a:rPr>
              <a:t>Childe</a:t>
            </a:r>
            <a:r>
              <a:rPr lang="cs-CZ" b="1" dirty="0">
                <a:latin typeface="+mj-lt"/>
              </a:rPr>
              <a:t>, Robin George </a:t>
            </a:r>
            <a:r>
              <a:rPr lang="cs-CZ" b="1" dirty="0" err="1">
                <a:latin typeface="+mj-lt"/>
              </a:rPr>
              <a:t>Collingwood</a:t>
            </a:r>
            <a:r>
              <a:rPr lang="cs-CZ" b="1" dirty="0">
                <a:latin typeface="+mj-lt"/>
              </a:rPr>
              <a:t> </a:t>
            </a:r>
          </a:p>
          <a:p>
            <a:r>
              <a:rPr lang="cs-CZ" b="1" dirty="0">
                <a:latin typeface="+mj-lt"/>
              </a:rPr>
              <a:t>T. G. Masaryk, Emanuel Rádl a Jan Patočka</a:t>
            </a:r>
          </a:p>
          <a:p>
            <a:r>
              <a:rPr lang="cs-CZ" b="1" dirty="0">
                <a:latin typeface="+mj-lt"/>
              </a:rPr>
              <a:t>Kritika: </a:t>
            </a:r>
            <a:r>
              <a:rPr lang="cs-CZ" b="1" dirty="0"/>
              <a:t>Karl Raimund </a:t>
            </a:r>
            <a:r>
              <a:rPr lang="cs-CZ" b="1" dirty="0" err="1"/>
              <a:t>Popper</a:t>
            </a:r>
            <a:endParaRPr lang="cs-CZ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1244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7EF34-E148-4BA2-86E2-ED55F53F2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Role a osobnost historika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3EDA2F-8BE9-4DC4-BCCE-D9A8892CB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400" b="1" dirty="0"/>
              <a:t>Historik z dnešního pohledu je člověk</a:t>
            </a:r>
            <a:r>
              <a:rPr lang="cs-CZ" sz="4400" dirty="0"/>
              <a:t>, který se zpravidla </a:t>
            </a:r>
            <a:r>
              <a:rPr lang="cs-CZ" sz="4400" b="1" dirty="0"/>
              <a:t>profesionálně zabývá studiem historie, tedy dějin</a:t>
            </a:r>
            <a:r>
              <a:rPr lang="cs-CZ" sz="4400" dirty="0"/>
              <a:t>.</a:t>
            </a:r>
          </a:p>
          <a:p>
            <a:r>
              <a:rPr lang="cs-CZ" b="1" dirty="0"/>
              <a:t>Zlomovým dílem</a:t>
            </a:r>
            <a:r>
              <a:rPr lang="cs-CZ" dirty="0"/>
              <a:t> pro výklad pojmu historik je </a:t>
            </a:r>
            <a:r>
              <a:rPr lang="cs-CZ" b="1" dirty="0" err="1"/>
              <a:t>Montesquieuovo</a:t>
            </a:r>
            <a:r>
              <a:rPr lang="cs-CZ" dirty="0"/>
              <a:t> dílo </a:t>
            </a:r>
            <a:r>
              <a:rPr lang="cs-CZ" i="1" dirty="0"/>
              <a:t>Duch zákonů.</a:t>
            </a:r>
            <a:r>
              <a:rPr lang="cs-CZ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6101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65EAF-F150-4BAE-B87A-5FD4E437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Školní dějepis – vývoj v čase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61093AF-E55A-4A03-B53F-405E40D56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b="1" dirty="0"/>
              <a:t>Starověk</a:t>
            </a:r>
            <a:r>
              <a:rPr lang="cs-CZ" dirty="0"/>
              <a:t> - </a:t>
            </a:r>
            <a:r>
              <a:rPr lang="cs-CZ" b="1" dirty="0"/>
              <a:t>součást mravní výchovy, rétoriky a politické a vojenské přípravy budoucích významných politiků a úředníků,</a:t>
            </a:r>
            <a:r>
              <a:rPr lang="cs-CZ" dirty="0"/>
              <a:t> </a:t>
            </a:r>
            <a:r>
              <a:rPr lang="cs-CZ" b="1" dirty="0"/>
              <a:t>vojenských velitelů</a:t>
            </a:r>
            <a:r>
              <a:rPr lang="cs-CZ" dirty="0"/>
              <a:t> </a:t>
            </a:r>
          </a:p>
          <a:p>
            <a:r>
              <a:rPr lang="cs-CZ" sz="3200" b="1" dirty="0"/>
              <a:t>Středověk</a:t>
            </a:r>
            <a:r>
              <a:rPr lang="cs-CZ" dirty="0"/>
              <a:t>- </a:t>
            </a:r>
            <a:r>
              <a:rPr lang="cs-CZ" b="1" dirty="0"/>
              <a:t>biblická dějeprava</a:t>
            </a:r>
          </a:p>
          <a:p>
            <a:r>
              <a:rPr lang="cs-CZ" sz="3200" b="1" dirty="0"/>
              <a:t>Jan Amos Komenský</a:t>
            </a:r>
          </a:p>
          <a:p>
            <a:r>
              <a:rPr lang="cs-CZ" sz="3200" b="1" dirty="0"/>
              <a:t>Tereziánských reformy </a:t>
            </a:r>
            <a:r>
              <a:rPr lang="cs-CZ" b="1" dirty="0"/>
              <a:t>- Jan Ignác </a:t>
            </a:r>
            <a:r>
              <a:rPr lang="cs-CZ" b="1" dirty="0" err="1"/>
              <a:t>Felbiger</a:t>
            </a:r>
            <a:r>
              <a:rPr lang="cs-CZ" dirty="0"/>
              <a:t> </a:t>
            </a:r>
          </a:p>
          <a:p>
            <a:r>
              <a:rPr lang="cs-CZ" sz="3200" b="1" dirty="0"/>
              <a:t>19. století </a:t>
            </a:r>
            <a:r>
              <a:rPr lang="cs-CZ" b="1" dirty="0"/>
              <a:t>- školský zákon (</a:t>
            </a:r>
            <a:r>
              <a:rPr lang="cs-CZ" b="1" dirty="0" err="1"/>
              <a:t>Hasnerův</a:t>
            </a:r>
            <a:r>
              <a:rPr lang="cs-CZ" b="1" dirty="0"/>
              <a:t>) v roce 1869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7251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7A0AD6-9B40-439F-A7D7-040182C81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Dějepisné učebnice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624243F-F87C-40D5-B78C-DACD48490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b="1" i="1" dirty="0"/>
              <a:t>Uvedení do dějin Čech pro občana</a:t>
            </a:r>
            <a:r>
              <a:rPr lang="cs-CZ" sz="3200" dirty="0"/>
              <a:t>, v němčině </a:t>
            </a:r>
            <a:r>
              <a:rPr lang="cs-CZ" sz="3200" b="1" dirty="0"/>
              <a:t>Aleš Pařízek</a:t>
            </a:r>
            <a:r>
              <a:rPr lang="cs-CZ" sz="3200" dirty="0"/>
              <a:t> (1748–1822)</a:t>
            </a:r>
          </a:p>
          <a:p>
            <a:r>
              <a:rPr lang="cs-CZ" sz="3200" b="1" dirty="0"/>
              <a:t>V. V. Tomek, A. </a:t>
            </a:r>
            <a:r>
              <a:rPr lang="cs-CZ" sz="3200" b="1" dirty="0" err="1"/>
              <a:t>Gindely</a:t>
            </a:r>
            <a:r>
              <a:rPr lang="cs-CZ" sz="3200" b="1" dirty="0"/>
              <a:t>, J. Šusta nebo J. Pekař( </a:t>
            </a:r>
            <a:r>
              <a:rPr lang="cs-CZ" sz="3200" b="1" i="1" dirty="0"/>
              <a:t>Dějiny naší říše </a:t>
            </a:r>
            <a:r>
              <a:rPr lang="cs-CZ" sz="3200" dirty="0"/>
              <a:t>po roce 1918 byla </a:t>
            </a:r>
            <a:r>
              <a:rPr lang="cs-CZ" sz="3200" b="1" dirty="0"/>
              <a:t>znovu vydána</a:t>
            </a:r>
            <a:r>
              <a:rPr lang="cs-CZ" sz="3200" dirty="0"/>
              <a:t> pod názvem </a:t>
            </a:r>
            <a:r>
              <a:rPr lang="cs-CZ" sz="3200" b="1" i="1" dirty="0"/>
              <a:t>Dějiny československé)</a:t>
            </a:r>
          </a:p>
          <a:p>
            <a:r>
              <a:rPr lang="cs-CZ" sz="3200" b="1" dirty="0"/>
              <a:t>Karel </a:t>
            </a:r>
            <a:r>
              <a:rPr lang="cs-CZ" sz="3200" b="1" dirty="0" err="1"/>
              <a:t>Čondl</a:t>
            </a:r>
            <a:r>
              <a:rPr lang="cs-CZ" sz="3200" dirty="0"/>
              <a:t>, </a:t>
            </a:r>
            <a:r>
              <a:rPr lang="cs-CZ" sz="3200" b="1" i="1" dirty="0"/>
              <a:t>Studium dějin lidstva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17427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26CA2C-2599-4782-B1EA-A26666388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Karel </a:t>
            </a:r>
            <a:r>
              <a:rPr lang="cs-CZ" dirty="0" err="1"/>
              <a:t>Čondl</a:t>
            </a:r>
            <a:r>
              <a:rPr lang="cs-CZ" dirty="0"/>
              <a:t> – Eduard </a:t>
            </a:r>
            <a:r>
              <a:rPr lang="cs-CZ" dirty="0" err="1"/>
              <a:t>Štorch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1113C93-1CCA-4E88-8A5F-AF4E0E0E54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3496" y="2336800"/>
            <a:ext cx="2708984" cy="3598863"/>
          </a:xfrm>
        </p:spPr>
      </p:pic>
    </p:spTree>
    <p:extLst>
      <p:ext uri="{BB962C8B-B14F-4D97-AF65-F5344CB8AC3E}">
        <p14:creationId xmlns:p14="http://schemas.microsoft.com/office/powerpoint/2010/main" val="96185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404B85-B2D4-4246-B402-B1EED47F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Protektorát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A930B3D4-FF89-4187-A83D-464DBE917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3419" y="2336800"/>
            <a:ext cx="2729137" cy="3598863"/>
          </a:xfrm>
        </p:spPr>
      </p:pic>
    </p:spTree>
    <p:extLst>
      <p:ext uri="{BB962C8B-B14F-4D97-AF65-F5344CB8AC3E}">
        <p14:creationId xmlns:p14="http://schemas.microsoft.com/office/powerpoint/2010/main" val="2643882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2E5E40-72B5-4D11-9982-FCC17F61B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Václav </a:t>
            </a:r>
            <a:r>
              <a:rPr lang="cs-CZ" b="1" dirty="0" err="1"/>
              <a:t>Michovský</a:t>
            </a:r>
            <a:r>
              <a:rPr lang="cs-CZ" dirty="0"/>
              <a:t> </a:t>
            </a:r>
            <a:r>
              <a:rPr lang="cs-CZ" i="1" dirty="0"/>
              <a:t>Z dávné minulosti lidstva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DD1B6309-ED4E-423D-8962-D8049D07F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5925" y="3231356"/>
            <a:ext cx="2524125" cy="1809750"/>
          </a:xfrm>
        </p:spPr>
      </p:pic>
    </p:spTree>
    <p:extLst>
      <p:ext uri="{BB962C8B-B14F-4D97-AF65-F5344CB8AC3E}">
        <p14:creationId xmlns:p14="http://schemas.microsoft.com/office/powerpoint/2010/main" val="3968980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23D2DF-3C23-4EDC-91ED-5DD00649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Jaroslav Charvát</a:t>
            </a:r>
            <a:r>
              <a:rPr lang="cs-CZ" dirty="0"/>
              <a:t> </a:t>
            </a:r>
            <a:r>
              <a:rPr lang="cs-CZ" i="1" dirty="0"/>
              <a:t>Světové dějiny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FEABEF5-1546-4326-BCA0-F3EDFE986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1238" y="3245644"/>
            <a:ext cx="1333500" cy="1781175"/>
          </a:xfrm>
        </p:spPr>
      </p:pic>
    </p:spTree>
    <p:extLst>
      <p:ext uri="{BB962C8B-B14F-4D97-AF65-F5344CB8AC3E}">
        <p14:creationId xmlns:p14="http://schemas.microsoft.com/office/powerpoint/2010/main" val="166957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17ECEA-0CF6-4073-A571-47D95DC9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Václav Husa</a:t>
            </a:r>
            <a:r>
              <a:rPr lang="cs-CZ" dirty="0"/>
              <a:t> </a:t>
            </a:r>
            <a:r>
              <a:rPr lang="cs-CZ" i="1" dirty="0"/>
              <a:t>Československé dějiny do roku 1918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E48B66C2-1B76-4675-8C86-2018911175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6425" y="3064669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445816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F9B1FB-F08A-4D7B-9001-0D2A484C1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Jaroslav Pátek</a:t>
            </a:r>
            <a:r>
              <a:rPr lang="cs-CZ" dirty="0"/>
              <a:t> </a:t>
            </a:r>
            <a:r>
              <a:rPr lang="cs-CZ" i="1" dirty="0"/>
              <a:t>Československé dějiny od roku 1918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8AD37A32-9508-4174-AFB1-7E5C4D9C8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4500" y="3212306"/>
            <a:ext cx="2466975" cy="1847850"/>
          </a:xfrm>
        </p:spPr>
      </p:pic>
    </p:spTree>
    <p:extLst>
      <p:ext uri="{BB962C8B-B14F-4D97-AF65-F5344CB8AC3E}">
        <p14:creationId xmlns:p14="http://schemas.microsoft.com/office/powerpoint/2010/main" val="3912364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8D254B-7477-4280-9E64-9B0BAE38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Tomáš Jílek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3279137C-54F1-4CB9-933D-3C6D5EDE5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6533" y="1941360"/>
            <a:ext cx="3598863" cy="3598863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202F66-EE18-410A-8148-F9B1C97B1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20" y="2025014"/>
            <a:ext cx="2758497" cy="399430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941E838-8124-4482-ACC8-070CEC35D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793" y="1470659"/>
            <a:ext cx="3290886" cy="454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39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373AB2-F3F9-4C4A-A36D-0433BC68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06680"/>
            <a:ext cx="9613861" cy="487680"/>
          </a:xfrm>
        </p:spPr>
        <p:txBody>
          <a:bodyPr>
            <a:normAutofit fontScale="90000"/>
          </a:bodyPr>
          <a:lstStyle/>
          <a:p>
            <a:r>
              <a:rPr lang="cs-CZ" dirty="0"/>
              <a:t>Po roce 1989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CCEB15E-6BE8-4A18-9824-074AD6063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630" y="914400"/>
            <a:ext cx="1819275" cy="25146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2CF9FEF-945E-4CE6-89D6-8B4895164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187" y="1110139"/>
            <a:ext cx="1847850" cy="24669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5E5980B-E803-48A9-93DA-B27F4AC5B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" y="3673794"/>
            <a:ext cx="1790700" cy="256222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A2A5495-EA4C-45F6-A102-2EFFDCD371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042" y="4092894"/>
            <a:ext cx="2143125" cy="214312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4DE3588D-3BC8-4433-B5F4-2624160E77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838199"/>
            <a:ext cx="2085975" cy="219075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155C9ED2-EE62-4A63-BA5B-D46FE88388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359" y="3769044"/>
            <a:ext cx="1847850" cy="246697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9C70648D-F973-4AE1-83C2-B4CF34931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0257" y="639127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39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FA3202-C786-8CA3-1EA1-18F22167A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EB00C7-3CF9-3EB9-3925-5839FA327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55362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299</TotalTime>
  <Words>1011</Words>
  <Application>Microsoft Office PowerPoint</Application>
  <PresentationFormat>Širokoúhlá obrazovka</PresentationFormat>
  <Paragraphs>78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Trebuchet MS</vt:lpstr>
      <vt:lpstr>Berlín</vt:lpstr>
      <vt:lpstr>Prezentace aplikace PowerPoint</vt:lpstr>
      <vt:lpstr>Historiografie jako věda</vt:lpstr>
      <vt:lpstr>Co je historiografie?</vt:lpstr>
      <vt:lpstr>Z dějin chápání pojmu historiografie</vt:lpstr>
      <vt:lpstr>Dominantní směry historiografie ve 20. století</vt:lpstr>
      <vt:lpstr>Vývoj metodologický</vt:lpstr>
      <vt:lpstr>Metody historiografie</vt:lpstr>
      <vt:lpstr>Tzv. historické vědy</vt:lpstr>
      <vt:lpstr>Společenské funkce historiografie</vt:lpstr>
      <vt:lpstr>Filozofie dějin  </vt:lpstr>
      <vt:lpstr>Významní filozofové dějin</vt:lpstr>
      <vt:lpstr>Role a osobnost historika </vt:lpstr>
      <vt:lpstr>Školní dějepis – vývoj v čase </vt:lpstr>
      <vt:lpstr>Dějepisné učebnice</vt:lpstr>
      <vt:lpstr>Karel Čondl – Eduard Štorch</vt:lpstr>
      <vt:lpstr>Protektorát</vt:lpstr>
      <vt:lpstr>Václav Michovský Z dávné minulosti lidstva</vt:lpstr>
      <vt:lpstr>Jaroslav Charvát Světové dějiny</vt:lpstr>
      <vt:lpstr>Václav Husa Československé dějiny do roku 1918</vt:lpstr>
      <vt:lpstr>Jaroslav Pátek Československé dějiny od roku 1918</vt:lpstr>
      <vt:lpstr>Tomáš Jílek</vt:lpstr>
      <vt:lpstr>Po roce 1989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Historiografie jako věda</dc:title>
  <dc:creator>Naděžda Morávková</dc:creator>
  <cp:lastModifiedBy>Naděžda Morávková</cp:lastModifiedBy>
  <cp:revision>17</cp:revision>
  <dcterms:created xsi:type="dcterms:W3CDTF">2021-09-18T09:25:32Z</dcterms:created>
  <dcterms:modified xsi:type="dcterms:W3CDTF">2023-02-22T13:53:04Z</dcterms:modified>
</cp:coreProperties>
</file>