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12" r:id="rId3"/>
    <p:sldId id="261" r:id="rId4"/>
    <p:sldId id="313" r:id="rId5"/>
    <p:sldId id="314" r:id="rId6"/>
    <p:sldId id="264" r:id="rId7"/>
    <p:sldId id="267" r:id="rId8"/>
    <p:sldId id="266" r:id="rId9"/>
    <p:sldId id="268" r:id="rId10"/>
    <p:sldId id="269" r:id="rId11"/>
    <p:sldId id="293" r:id="rId12"/>
    <p:sldId id="294" r:id="rId13"/>
    <p:sldId id="295" r:id="rId14"/>
    <p:sldId id="297" r:id="rId15"/>
    <p:sldId id="298" r:id="rId16"/>
    <p:sldId id="299" r:id="rId17"/>
    <p:sldId id="300" r:id="rId18"/>
    <p:sldId id="301" r:id="rId19"/>
    <p:sldId id="315" r:id="rId20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71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0CE18-9762-4E66-A129-E12A8DAAE840}" type="datetimeFigureOut">
              <a:rPr lang="cs-CZ" smtClean="0"/>
              <a:t>12.07.2022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2E4DF-DAB9-46C9-8326-7CA846C1CC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4278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s.wikipedia.org/wiki/Larva" TargetMode="External"/><Relationship Id="rId3" Type="http://schemas.openxmlformats.org/officeDocument/2006/relationships/hyperlink" Target="https://cs.wikipedia.org/wiki/Ob%C4%9Bhov%C3%A1_soustava" TargetMode="External"/><Relationship Id="rId7" Type="http://schemas.openxmlformats.org/officeDocument/2006/relationships/hyperlink" Target="https://cs.wikipedia.org/wiki/Vaj%C3%AD%C4%8Dko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cs.wikipedia.org/wiki/Pr%C5%AFdu%C5%A1nice" TargetMode="External"/><Relationship Id="rId11" Type="http://schemas.openxmlformats.org/officeDocument/2006/relationships/hyperlink" Target="https://cs.wikipedia.org/wiki/M%C4%9Bchovec_lidsk%C3%BD#cite_note-4" TargetMode="External"/><Relationship Id="rId5" Type="http://schemas.openxmlformats.org/officeDocument/2006/relationships/hyperlink" Target="https://cs.wikipedia.org/wiki/Pr%C5%AFdu%C5%A1ka" TargetMode="External"/><Relationship Id="rId10" Type="http://schemas.openxmlformats.org/officeDocument/2006/relationships/hyperlink" Target="https://cs.wikipedia.org/wiki/Organismus" TargetMode="External"/><Relationship Id="rId4" Type="http://schemas.openxmlformats.org/officeDocument/2006/relationships/hyperlink" Target="https://cs.wikipedia.org/wiki/Plicn%C3%AD_skl%C3%ADpek" TargetMode="External"/><Relationship Id="rId9" Type="http://schemas.openxmlformats.org/officeDocument/2006/relationships/hyperlink" Target="https://cs.wikipedia.org/wiki/K%C5%AF%C5%BEe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Elefantiáza: </a:t>
            </a:r>
            <a:r>
              <a:rPr lang="cs-CZ" sz="1200" dirty="0">
                <a:solidFill>
                  <a:schemeClr val="bg1"/>
                </a:solidFill>
              </a:rPr>
              <a:t>zduření orgánů v důsledku ucpaných mízních uzlin; příklad zduřených varlat u obrázku božstva </a:t>
            </a:r>
            <a:r>
              <a:rPr lang="cs-CZ" sz="1200" dirty="0" err="1">
                <a:solidFill>
                  <a:schemeClr val="bg1"/>
                </a:solidFill>
              </a:rPr>
              <a:t>Sefara</a:t>
            </a:r>
            <a:r>
              <a:rPr lang="cs-CZ" sz="1200" dirty="0">
                <a:solidFill>
                  <a:schemeClr val="bg1"/>
                </a:solidFill>
              </a:rPr>
              <a:t>; viz článek Soukopova (2016) https://www.academia.edu/22053385/</a:t>
            </a:r>
            <a:r>
              <a:rPr lang="cs-CZ" sz="1200" dirty="0" err="1">
                <a:solidFill>
                  <a:schemeClr val="bg1"/>
                </a:solidFill>
              </a:rPr>
              <a:t>The_Rock_Art_for_Art_s_Sake_an_aesthetic_approach</a:t>
            </a:r>
            <a:r>
              <a:rPr lang="cs-CZ" sz="1200" dirty="0">
                <a:solidFill>
                  <a:schemeClr val="bg1"/>
                </a:solidFill>
              </a:rPr>
              <a:t>, s. 119 </a:t>
            </a:r>
          </a:p>
          <a:p>
            <a:endParaRPr lang="cs-CZ" sz="1200" dirty="0">
              <a:solidFill>
                <a:schemeClr val="bg1"/>
              </a:solidFill>
            </a:endParaRPr>
          </a:p>
          <a:p>
            <a:r>
              <a:rPr lang="cs-CZ" sz="1200" dirty="0">
                <a:solidFill>
                  <a:schemeClr val="bg1"/>
                </a:solidFill>
              </a:rPr>
              <a:t>Zdroj: </a:t>
            </a:r>
            <a:r>
              <a:rPr lang="cs-CZ" sz="1200" dirty="0" err="1">
                <a:solidFill>
                  <a:schemeClr val="bg1"/>
                </a:solidFill>
              </a:rPr>
              <a:t>Abrahams</a:t>
            </a:r>
            <a:r>
              <a:rPr lang="cs-CZ" sz="1200" dirty="0">
                <a:solidFill>
                  <a:schemeClr val="bg1"/>
                </a:solidFill>
              </a:rPr>
              <a:t> (2006) viz zde: https://journals.sagepub.com/doi/10.1191/0309133306pp493ra</a:t>
            </a:r>
          </a:p>
          <a:p>
            <a:r>
              <a:rPr lang="cs-CZ" sz="1200" dirty="0" err="1">
                <a:solidFill>
                  <a:schemeClr val="bg1"/>
                </a:solidFill>
              </a:rPr>
              <a:t>Goitre</a:t>
            </a:r>
            <a:r>
              <a:rPr lang="cs-CZ" sz="1200" dirty="0">
                <a:solidFill>
                  <a:schemeClr val="bg1"/>
                </a:solidFill>
              </a:rPr>
              <a:t> -&gt; struma; onemocnění štítné žlázy v důsledku nedostatku jódu</a:t>
            </a:r>
          </a:p>
          <a:p>
            <a:r>
              <a:rPr lang="cs-CZ" sz="1200" dirty="0">
                <a:solidFill>
                  <a:schemeClr val="bg1"/>
                </a:solidFill>
              </a:rPr>
              <a:t>Pneumokonióza: zaprášení plic, chronické zánětlivé změny na plicích</a:t>
            </a:r>
          </a:p>
          <a:p>
            <a:r>
              <a:rPr lang="cs-CZ" sz="1200" dirty="0">
                <a:solidFill>
                  <a:schemeClr val="bg1"/>
                </a:solidFill>
              </a:rPr>
              <a:t>Měchovec u peruánských mumií nebyl do regionu zavlečen španělskými </a:t>
            </a:r>
            <a:r>
              <a:rPr lang="cs-CZ" sz="1200" dirty="0" err="1">
                <a:solidFill>
                  <a:schemeClr val="bg1"/>
                </a:solidFill>
              </a:rPr>
              <a:t>konkvistadory</a:t>
            </a:r>
            <a:endParaRPr lang="cs-CZ" sz="1200" dirty="0">
              <a:solidFill>
                <a:schemeClr val="bg1"/>
              </a:solidFill>
            </a:endParaRPr>
          </a:p>
          <a:p>
            <a:r>
              <a:rPr lang="cs-CZ" sz="1200" dirty="0">
                <a:solidFill>
                  <a:schemeClr val="bg1"/>
                </a:solidFill>
              </a:rPr>
              <a:t>Měchovec: 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Larva proniká do těla neporušenou kůží, nejčastěji přes bosé nohy. Vstupuje do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Oběhová soustava"/>
              </a:rPr>
              <a:t>krevního oběhu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Následně migruje do plic, kde proniká do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Plicní sklípek"/>
              </a:rPr>
              <a:t>plicních sklípků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Z nich se dostává do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Průduška"/>
              </a:rPr>
              <a:t>průdušek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do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Průdušnice"/>
              </a:rPr>
              <a:t>průdušnice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Vykašláváním a následným polknutím hlenu se dostává do tenkého střeva, kde pohlavně dozrává. Samice zde může naklást 10 000 až 30 000 vajíček denně. Vajíčka se uvolňují do stolice. Na teplé a vlhké půdě se ve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 tooltip="Vajíčko"/>
              </a:rPr>
              <a:t>vajíčku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 tooltip="Larva"/>
              </a:rPr>
              <a:t>larva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rychle vyvíjí. Po 5–10 dnech může infekční larva opět proniknout do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 tooltip="Kůže"/>
              </a:rPr>
              <a:t>kůže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jiného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 tooltip="Organismus"/>
              </a:rPr>
              <a:t>organismu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začít nový cyklus infekce</a:t>
            </a:r>
            <a:r>
              <a:rPr lang="cs-CZ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[4]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Průměrná délka života měchovce lidského je jeden rok. (zdroj: </a:t>
            </a:r>
            <a:r>
              <a:rPr lang="cs-CZ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Wikipedia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CC8B9-9DE0-4171-93AD-BC3AF7D34F61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8401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He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considered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ill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health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product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total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environment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specific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location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Geographic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place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was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very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important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philosophy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disease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(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Abrahams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, 2006)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Hippokratés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se domníval, že výskyt zbytnění sleziny je důsledkem pobytu v bažinaté, nízko položené oblasti, a poukazuje na možný výskyt malárie ve starověkém Řecku. … Perspektiva nahlížení na původ nemocí se výrazně změnily objevy L.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Pasteuera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 R. Kocha a pak s teorií mikroorganismů (2. pol. 19. století). (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Abrahams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, 2006),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kerá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říká, že původce onemocnění jsou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oragnismy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, které nelze spatřit pouhým okem.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L. Pasteur (1822 – 1895): francouzský chemik; mikrobiologie, imunologie, vakcinace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R. Koch (1843 – 1910): německý lékař, zakladatel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bakteriologoie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; považován za objevitele původce tuberkulózy, antraxu (sněť slezinná; náplň pro bakteriologické zbraně!); a cholery (již o 30 let dříve ale izoloval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baktrii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cholery italský lékař Filippo </a:t>
            </a:r>
            <a:r>
              <a:rPr lang="cs-CZ" sz="12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Paccini</a:t>
            </a:r>
            <a:r>
              <a:rPr lang="cs-CZ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dirty="0">
              <a:solidFill>
                <a:schemeClr val="bg1"/>
              </a:solidFill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CC8B9-9DE0-4171-93AD-BC3AF7D34F61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5199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Podrobnější záznam příběhu: https://www.ypsyork.org/resources/yorkshire-scientists-and-innovators/john-snow/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CC8B9-9DE0-4171-93AD-BC3AF7D34F61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9791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500</a:t>
            </a:r>
            <a:r>
              <a:rPr lang="cs-CZ" baseline="0" dirty="0"/>
              <a:t> úmrtí během září 1854v okolí veřejné pumpy na </a:t>
            </a:r>
            <a:r>
              <a:rPr lang="cs-CZ" baseline="0" dirty="0" err="1"/>
              <a:t>Broad</a:t>
            </a:r>
            <a:r>
              <a:rPr lang="cs-CZ" baseline="0" dirty="0"/>
              <a:t> Street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CC8B9-9DE0-4171-93AD-BC3AF7D34F61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4162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https://www.wbpscupsc.com/indo-gangetic-brahmaputra-plain/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CC8B9-9DE0-4171-93AD-BC3AF7D34F61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7344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Zdroj: https://www.wbpscupsc.com/indo-gangetic-brahmaputra-plain/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CC8B9-9DE0-4171-93AD-BC3AF7D34F61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0061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Holy</a:t>
            </a:r>
            <a:r>
              <a:rPr lang="cs-CZ" dirty="0"/>
              <a:t> </a:t>
            </a:r>
            <a:r>
              <a:rPr lang="cs-CZ" dirty="0" err="1"/>
              <a:t>river</a:t>
            </a:r>
            <a:r>
              <a:rPr lang="cs-CZ" dirty="0"/>
              <a:t>; </a:t>
            </a:r>
            <a:r>
              <a:rPr lang="cs-CZ" dirty="0" err="1"/>
              <a:t>cremation</a:t>
            </a:r>
            <a:r>
              <a:rPr lang="cs-CZ" dirty="0"/>
              <a:t>; </a:t>
            </a:r>
            <a:r>
              <a:rPr lang="cs-CZ" dirty="0" err="1"/>
              <a:t>drinking</a:t>
            </a:r>
            <a:r>
              <a:rPr lang="cs-CZ" dirty="0"/>
              <a:t>, </a:t>
            </a:r>
            <a:r>
              <a:rPr lang="cs-CZ" dirty="0" err="1"/>
              <a:t>bathing</a:t>
            </a:r>
            <a:r>
              <a:rPr lang="cs-CZ" dirty="0"/>
              <a:t>… </a:t>
            </a:r>
            <a:r>
              <a:rPr lang="cs-CZ" dirty="0" err="1"/>
              <a:t>chemicals</a:t>
            </a:r>
            <a:r>
              <a:rPr lang="cs-CZ" dirty="0"/>
              <a:t> </a:t>
            </a:r>
            <a:r>
              <a:rPr lang="cs-CZ" dirty="0" err="1"/>
              <a:t>from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farms</a:t>
            </a:r>
            <a:r>
              <a:rPr lang="cs-CZ" dirty="0"/>
              <a:t>, </a:t>
            </a:r>
            <a:r>
              <a:rPr lang="cs-CZ" dirty="0" err="1"/>
              <a:t>waste</a:t>
            </a:r>
            <a:r>
              <a:rPr lang="cs-CZ" dirty="0"/>
              <a:t> </a:t>
            </a:r>
            <a:r>
              <a:rPr lang="cs-CZ" dirty="0" err="1"/>
              <a:t>water</a:t>
            </a:r>
            <a:r>
              <a:rPr lang="cs-CZ" dirty="0"/>
              <a:t>, </a:t>
            </a:r>
            <a:r>
              <a:rPr lang="cs-CZ" dirty="0" err="1"/>
              <a:t>garbage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CC8B9-9DE0-4171-93AD-BC3AF7D34F61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93489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Srovnání:</a:t>
            </a:r>
          </a:p>
          <a:p>
            <a:r>
              <a:rPr lang="cs-CZ" dirty="0"/>
              <a:t>ČR: 139 ob na km2</a:t>
            </a:r>
          </a:p>
          <a:p>
            <a:r>
              <a:rPr lang="cs-CZ" dirty="0"/>
              <a:t>Bangladéš 1250 ob na km2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CC8B9-9DE0-4171-93AD-BC3AF7D34F61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6864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% </a:t>
            </a:r>
            <a:r>
              <a:rPr lang="cs-CZ" dirty="0" err="1"/>
              <a:t>of</a:t>
            </a:r>
            <a:r>
              <a:rPr lang="cs-CZ" baseline="0" dirty="0"/>
              <a:t> </a:t>
            </a:r>
            <a:r>
              <a:rPr lang="cs-CZ" baseline="0" dirty="0" err="1"/>
              <a:t>people</a:t>
            </a:r>
            <a:r>
              <a:rPr lang="cs-CZ" baseline="0" dirty="0"/>
              <a:t> </a:t>
            </a:r>
            <a:r>
              <a:rPr lang="cs-CZ" baseline="0" dirty="0" err="1"/>
              <a:t>doing</a:t>
            </a:r>
            <a:r>
              <a:rPr lang="cs-CZ" baseline="0" dirty="0"/>
              <a:t> </a:t>
            </a:r>
            <a:r>
              <a:rPr lang="cs-CZ" baseline="0" dirty="0" err="1"/>
              <a:t>defecation</a:t>
            </a:r>
            <a:r>
              <a:rPr lang="cs-CZ" baseline="0" dirty="0"/>
              <a:t> </a:t>
            </a:r>
            <a:r>
              <a:rPr lang="cs-CZ" baseline="0" dirty="0" err="1"/>
              <a:t>outside</a:t>
            </a:r>
            <a:endParaRPr lang="cs-CZ" baseline="0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CC8B9-9DE0-4171-93AD-BC3AF7D34F61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0497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Ve světě: 950 miliónů lidí praktikuje venkovní defekaci venku</a:t>
            </a:r>
            <a:r>
              <a:rPr lang="cs-CZ" baseline="0" dirty="0"/>
              <a:t> a nepoužívá nebo nemá toaletu, Indie z toho 569 mil. Módí: 100 mil nových záchodů do roku 2019. </a:t>
            </a:r>
          </a:p>
          <a:p>
            <a:r>
              <a:rPr lang="cs-CZ" baseline="0" dirty="0"/>
              <a:t>1,5 </a:t>
            </a:r>
            <a:r>
              <a:rPr lang="cs-CZ" baseline="0" dirty="0" err="1"/>
              <a:t>mld</a:t>
            </a:r>
            <a:r>
              <a:rPr lang="cs-CZ" baseline="0" dirty="0"/>
              <a:t> USD od Světové banky projekt „Mise očisty Indie“ (190 USD na stavbu záchodu/žumpy). Vesnice, které se zbaví venkovní defekace, vláda odměňuje rychlejším postupem v pořadníku na stavbu silnic nebo zásobování pitnou vodou.</a:t>
            </a:r>
          </a:p>
          <a:p>
            <a:r>
              <a:rPr lang="cs-CZ" baseline="0" dirty="0"/>
              <a:t>Venkovní defekace: šíření chorob hmyzem, střevní infekce, poruchy růstu.</a:t>
            </a:r>
          </a:p>
          <a:p>
            <a:r>
              <a:rPr lang="cs-CZ" dirty="0"/>
              <a:t>117 tisíc dětí do pěti let umírá na průjmová onemocnění.</a:t>
            </a:r>
          </a:p>
          <a:p>
            <a:endParaRPr lang="cs-CZ" dirty="0"/>
          </a:p>
          <a:p>
            <a:r>
              <a:rPr lang="cs-CZ" dirty="0"/>
              <a:t>Děti narozené s podváhou jsou náchylnější k infekcím, poruchám růstu, schopnost přijímat očkování.</a:t>
            </a:r>
          </a:p>
          <a:p>
            <a:endParaRPr lang="cs-CZ" dirty="0"/>
          </a:p>
          <a:p>
            <a:r>
              <a:rPr lang="cs-CZ" dirty="0"/>
              <a:t>39% dětí do pěti let trpělo zakrnělým růstem (2016).</a:t>
            </a:r>
          </a:p>
          <a:p>
            <a:endParaRPr lang="cs-CZ" dirty="0"/>
          </a:p>
          <a:p>
            <a:r>
              <a:rPr lang="cs-CZ" dirty="0"/>
              <a:t>Mentalita obyvatel na severoindickém venkově: defekace venku je přirozenější, slušnější. Záchod v blízkosti domova jim připadá nečisté.</a:t>
            </a:r>
          </a:p>
          <a:p>
            <a:endParaRPr lang="cs-CZ" dirty="0"/>
          </a:p>
          <a:p>
            <a:r>
              <a:rPr lang="cs-CZ" dirty="0"/>
              <a:t>Problém velikosti záchodové jímky: doporučená velikost 1,4 m3. Potřeba vyčistit za pět let. Musí to udělat někdo z kasty nedotknutelných (</a:t>
            </a:r>
            <a:r>
              <a:rPr lang="cs-CZ" dirty="0" err="1"/>
              <a:t>dalitů</a:t>
            </a:r>
            <a:r>
              <a:rPr lang="cs-CZ" dirty="0"/>
              <a:t>).</a:t>
            </a:r>
          </a:p>
          <a:p>
            <a:endParaRPr lang="cs-CZ" baseline="0" dirty="0"/>
          </a:p>
          <a:p>
            <a:r>
              <a:rPr lang="cs-CZ" dirty="0"/>
              <a:t>Navzdory tomu, že Indie</a:t>
            </a:r>
            <a:r>
              <a:rPr lang="cs-CZ" baseline="0" dirty="0"/>
              <a:t> je bohatší, má vyšší míru gramotnosti a přístupu k vodě, než jiné rozvojové země: problémem je názor venkovanů na tělesnou očistu, znečištění a kasty.1 akr: čtverec o straně cca 63 m.</a:t>
            </a:r>
          </a:p>
          <a:p>
            <a:r>
              <a:rPr lang="cs-CZ" baseline="0" dirty="0"/>
              <a:t>Zdroj: </a:t>
            </a:r>
            <a:r>
              <a:rPr lang="cs-CZ" baseline="0" dirty="0" err="1"/>
              <a:t>National</a:t>
            </a:r>
            <a:r>
              <a:rPr lang="cs-CZ" baseline="0" dirty="0"/>
              <a:t> </a:t>
            </a:r>
            <a:r>
              <a:rPr lang="cs-CZ" baseline="0" dirty="0" err="1"/>
              <a:t>Geographic</a:t>
            </a:r>
            <a:r>
              <a:rPr lang="cs-CZ" baseline="0" dirty="0"/>
              <a:t> Česko, 08/2017</a:t>
            </a:r>
          </a:p>
          <a:p>
            <a:endParaRPr lang="cs-CZ" baseline="0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037E1-609D-4158-BC4E-B44FE96167FB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7704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Městská populace v subsaharské Africe roste raketovým tempem. Podle J. </a:t>
            </a:r>
            <a:r>
              <a:rPr lang="cs-CZ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Close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výkonného ředitele UN-HABITAT, je Afrika nejrychleji se urbanizující kontinent na planetě a vzrůstající potřeba dostupných zdrojů pitné vody a sanitace překonává možnosti, které africká města svým obyvatelům mohou nabídnout. Každý čtvrtý člověk v subsaharské Africe tak stráví více jak půl hodiny pochodu, aby došel k nejbližšímu zdroji pitné vody a donesl si ji domů. Tato dívenka ze slumu </a:t>
            </a:r>
            <a:r>
              <a:rPr lang="cs-CZ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Nakulabye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 Kampale tak daleko chodit nemusí - má to ke studni asi 15 minut. Ale i ona a její kamarádi patří k nadpoloviční většině městského obyvatelstva Afriky, které nemá dostupné kvalitní zdroje pitné vody a její domov trpí zcela nedostačující sanitací. A tak i ji hrozí, že často onemocní chorobami z nedostatečné hygieny. To může ovlivnit její fyzický a mentální vývoj, schopnost se vzdělávat, a v posledku celý její život. (zdroj: </a:t>
            </a:r>
            <a:r>
              <a:rPr lang="cs-CZ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Fcb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stránka autora, na základě vlastních návštěv)</a:t>
            </a:r>
          </a:p>
          <a:p>
            <a:endParaRPr lang="cs-CZ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analysis of data from 35 countries in sub-Saharan Africa (representing 84% of the region’s population) shows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significant differences between the poorest and richest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fifths of the population in both rural and urban areas. Over 90% of the richest quintile in urban areas use improved water sources, and over 60% have piped water on premises. In rural areas, piped-in water is non-existent in the poorest 40% of households, and less than half of the population use any form of improved source of water.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037E1-609D-4158-BC4E-B44FE96167FB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97297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CC8B9-9DE0-4171-93AD-BC3AF7D34F61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8813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D4BCF892-3510-4BD9-A630-1EBF054727CF}" type="datetimeFigureOut">
              <a:rPr lang="cs-CZ" smtClean="0"/>
              <a:pPr/>
              <a:t>12.07.2022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4DF48B72-4FA6-40A5-9415-A8B0F22C232E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17" y="6951799"/>
            <a:ext cx="1336677" cy="46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085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70F955-0FA9-49B4-B8DF-EF76C6DECF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692771"/>
          </a:xfrm>
        </p:spPr>
        <p:txBody>
          <a:bodyPr/>
          <a:lstStyle/>
          <a:p>
            <a:r>
              <a:rPr lang="cs-CZ" sz="3600" dirty="0"/>
              <a:t>Od Hippokrata až po 21. století: faktory, které ovlivňují lidské zdraví II.</a:t>
            </a:r>
            <a:br>
              <a:rPr lang="cs-CZ" sz="3600" dirty="0"/>
            </a:b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EB103DA-EF78-49C6-89C7-F79E21A5A915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850900" y="4238625"/>
            <a:ext cx="7485380" cy="1384995"/>
          </a:xfrm>
        </p:spPr>
        <p:txBody>
          <a:bodyPr/>
          <a:lstStyle/>
          <a:p>
            <a:r>
              <a:rPr lang="cs-CZ" i="1" dirty="0"/>
              <a:t>Geografie zdraví: přednáška č. 2</a:t>
            </a:r>
          </a:p>
          <a:p>
            <a:r>
              <a:rPr lang="cs-CZ" i="1" dirty="0"/>
              <a:t>Historický kontext: kdo byl Hippokrates, kdo John </a:t>
            </a:r>
            <a:r>
              <a:rPr lang="cs-CZ" i="1" dirty="0" err="1"/>
              <a:t>Snow</a:t>
            </a:r>
            <a:r>
              <a:rPr lang="cs-CZ" i="1" dirty="0"/>
              <a:t> a co mají společného s geografií zdraví a nemocí?</a:t>
            </a:r>
          </a:p>
          <a:p>
            <a:r>
              <a:rPr lang="cs-CZ" i="1" dirty="0"/>
              <a:t>21. století: příklady z Indie, Ugandy a Nového Zélandu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317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777446" y="157534"/>
            <a:ext cx="9075420" cy="1260475"/>
          </a:xfrm>
        </p:spPr>
        <p:txBody>
          <a:bodyPr>
            <a:normAutofit/>
          </a:bodyPr>
          <a:lstStyle/>
          <a:p>
            <a:pPr eaLnBrk="1" hangingPunct="1"/>
            <a:r>
              <a:rPr lang="cs-CZ" sz="3970" dirty="0"/>
              <a:t>Příklady geografických faktorů v historickém kontextu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7500" y="1418009"/>
            <a:ext cx="10134599" cy="5563816"/>
          </a:xfrm>
        </p:spPr>
        <p:txBody>
          <a:bodyPr>
            <a:normAutofit/>
          </a:bodyPr>
          <a:lstStyle/>
          <a:p>
            <a:pPr eaLnBrk="1" hangingPunct="1"/>
            <a:r>
              <a:rPr lang="cs-CZ" sz="3088" dirty="0"/>
              <a:t>Jeskynní malby v </a:t>
            </a:r>
            <a:r>
              <a:rPr lang="cs-CZ" sz="3088" dirty="0" err="1"/>
              <a:t>Tassílli</a:t>
            </a:r>
            <a:r>
              <a:rPr lang="cs-CZ" sz="3088" dirty="0"/>
              <a:t> (8000 BC; Alžírsko): elefantiáza</a:t>
            </a:r>
          </a:p>
          <a:p>
            <a:pPr eaLnBrk="1" hangingPunct="1"/>
            <a:r>
              <a:rPr lang="cs-CZ" sz="3088" dirty="0"/>
              <a:t>Literární prameny starověké Číny a Indie: „oteklý krk“ v důsledku onemocnění štítné žlázy (2000 BC)</a:t>
            </a:r>
          </a:p>
          <a:p>
            <a:pPr eaLnBrk="1" hangingPunct="1"/>
            <a:r>
              <a:rPr lang="cs-CZ" sz="3088" dirty="0"/>
              <a:t>Analýza plic u egyptských mumií naznačují výskyt písečné pneumokoniózy (2000 BC)</a:t>
            </a:r>
          </a:p>
          <a:p>
            <a:pPr eaLnBrk="1" hangingPunct="1"/>
            <a:r>
              <a:rPr lang="cs-CZ" sz="3088" dirty="0"/>
              <a:t>Hippokratovy poznámky a pozorování v publikaci „O vzduchu, vodách a místech“ (400 – 300 BC)</a:t>
            </a:r>
          </a:p>
          <a:p>
            <a:pPr eaLnBrk="1" hangingPunct="1"/>
            <a:r>
              <a:rPr lang="cs-CZ" sz="3088" dirty="0"/>
              <a:t>Mumie peruánských indiánů naznačují přítomnost měchovce v tenkém střevě (900 AD)</a:t>
            </a:r>
          </a:p>
          <a:p>
            <a:pPr eaLnBrk="1" hangingPunct="1"/>
            <a:r>
              <a:rPr lang="cs-CZ" sz="3088" dirty="0"/>
              <a:t>Nemoci šířené v důsledku evropské </a:t>
            </a:r>
            <a:r>
              <a:rPr lang="cs-CZ" sz="3088" dirty="0" err="1"/>
              <a:t>konkvisty</a:t>
            </a:r>
            <a:r>
              <a:rPr lang="cs-CZ" sz="3088" dirty="0"/>
              <a:t> do Nového světa</a:t>
            </a:r>
          </a:p>
          <a:p>
            <a:pPr eaLnBrk="1" hangingPunct="1"/>
            <a:endParaRPr lang="cs-CZ" sz="1875" dirty="0"/>
          </a:p>
          <a:p>
            <a:r>
              <a:rPr lang="cs-CZ" sz="1875" dirty="0"/>
              <a:t>					Zdroj: Soukopova (2016) a </a:t>
            </a:r>
            <a:r>
              <a:rPr lang="cs-CZ" sz="1875" dirty="0" err="1"/>
              <a:t>Abrahams</a:t>
            </a:r>
            <a:r>
              <a:rPr lang="cs-CZ" sz="1875" dirty="0"/>
              <a:t> 2006</a:t>
            </a:r>
          </a:p>
          <a:p>
            <a:pPr eaLnBrk="1" hangingPunct="1"/>
            <a:endParaRPr lang="cs-CZ" sz="3088" dirty="0">
              <a:solidFill>
                <a:schemeClr val="bg1"/>
              </a:solidFill>
            </a:endParaRPr>
          </a:p>
          <a:p>
            <a:pPr eaLnBrk="1" hangingPunct="1"/>
            <a:endParaRPr lang="cs-CZ" sz="3088" dirty="0"/>
          </a:p>
          <a:p>
            <a:pPr eaLnBrk="1" hangingPunct="1"/>
            <a:endParaRPr lang="cs-CZ" sz="3088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777446" y="157534"/>
            <a:ext cx="9075420" cy="1260475"/>
          </a:xfrm>
        </p:spPr>
        <p:txBody>
          <a:bodyPr>
            <a:normAutofit/>
          </a:bodyPr>
          <a:lstStyle/>
          <a:p>
            <a:pPr eaLnBrk="1" hangingPunct="1"/>
            <a:r>
              <a:rPr lang="cs-CZ" sz="3970" dirty="0"/>
              <a:t>Příklady geografických faktorů v historickém kontextu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1123" y="1796205"/>
            <a:ext cx="9611154" cy="4991131"/>
          </a:xfrm>
        </p:spPr>
        <p:txBody>
          <a:bodyPr>
            <a:normAutofit/>
          </a:bodyPr>
          <a:lstStyle/>
          <a:p>
            <a:pPr eaLnBrk="1" hangingPunct="1"/>
            <a:endParaRPr lang="cs-CZ" sz="3088" dirty="0">
              <a:solidFill>
                <a:schemeClr val="bg1"/>
              </a:solidFill>
            </a:endParaRPr>
          </a:p>
          <a:p>
            <a:pPr eaLnBrk="1" hangingPunct="1"/>
            <a:endParaRPr lang="cs-CZ" sz="3088" dirty="0"/>
          </a:p>
          <a:p>
            <a:pPr eaLnBrk="1" hangingPunct="1"/>
            <a:endParaRPr lang="cs-CZ" sz="3088" dirty="0">
              <a:solidFill>
                <a:schemeClr val="bg1"/>
              </a:solidFill>
            </a:endParaRP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5AF469DC-4E52-452E-BD72-BBA91B6721BA}"/>
              </a:ext>
            </a:extLst>
          </p:cNvPr>
          <p:cNvSpPr txBox="1">
            <a:spLocks/>
          </p:cNvSpPr>
          <p:nvPr/>
        </p:nvSpPr>
        <p:spPr>
          <a:xfrm>
            <a:off x="344202" y="1557978"/>
            <a:ext cx="3731958" cy="1260475"/>
          </a:xfrm>
          <a:prstGeom prst="rect">
            <a:avLst/>
          </a:prstGeom>
        </p:spPr>
        <p:txBody>
          <a:bodyPr vert="horz" lIns="100838" tIns="50419" rIns="100838" bIns="50419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500" dirty="0" err="1">
                <a:solidFill>
                  <a:schemeClr val="tx1"/>
                </a:solidFill>
              </a:rPr>
              <a:t>Hippokratés</a:t>
            </a:r>
            <a:endParaRPr lang="cs-CZ" sz="4500" dirty="0">
              <a:solidFill>
                <a:schemeClr val="tx1"/>
              </a:solidFill>
            </a:endParaRPr>
          </a:p>
        </p:txBody>
      </p:sp>
      <p:pic>
        <p:nvPicPr>
          <p:cNvPr id="6" name="Picture 2" descr="Hippocrates.jpg">
            <a:extLst>
              <a:ext uri="{FF2B5EF4-FFF2-40B4-BE49-F238E27FC236}">
                <a16:creationId xmlns:a16="http://schemas.microsoft.com/office/drawing/2014/main" id="{7B19D54E-C264-4C91-B7A8-6A965B1F9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542" y="1441215"/>
            <a:ext cx="2064256" cy="30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2AF166E-7906-413D-AF44-0D8205732AB7}"/>
              </a:ext>
            </a:extLst>
          </p:cNvPr>
          <p:cNvSpPr txBox="1"/>
          <p:nvPr/>
        </p:nvSpPr>
        <p:spPr>
          <a:xfrm>
            <a:off x="541123" y="2958422"/>
            <a:ext cx="4955696" cy="1450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6" dirty="0"/>
              <a:t>460 – 370 BC</a:t>
            </a:r>
          </a:p>
          <a:p>
            <a:r>
              <a:rPr lang="cs-CZ" sz="2206" dirty="0"/>
              <a:t>Řecký lékař, otec tzv. „západní medicíny“</a:t>
            </a:r>
          </a:p>
          <a:p>
            <a:r>
              <a:rPr lang="cs-CZ" sz="2206" dirty="0"/>
              <a:t>Esej: „O vzduchu, vodách a místech“</a:t>
            </a:r>
          </a:p>
          <a:p>
            <a:endParaRPr lang="cs-CZ" sz="2206" dirty="0">
              <a:solidFill>
                <a:schemeClr val="bg1"/>
              </a:solidFill>
            </a:endParaRPr>
          </a:p>
        </p:txBody>
      </p:sp>
      <p:pic>
        <p:nvPicPr>
          <p:cNvPr id="8" name="Picture 2" descr="Image result for Asia Minor ancient time">
            <a:extLst>
              <a:ext uri="{FF2B5EF4-FFF2-40B4-BE49-F238E27FC236}">
                <a16:creationId xmlns:a16="http://schemas.microsoft.com/office/drawing/2014/main" id="{3B3D0093-F225-479D-8D9C-575411ADD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79" y="4445919"/>
            <a:ext cx="5181844" cy="296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8A10DF7-6154-4575-9EE2-58983450BD66}"/>
              </a:ext>
            </a:extLst>
          </p:cNvPr>
          <p:cNvSpPr txBox="1"/>
          <p:nvPr/>
        </p:nvSpPr>
        <p:spPr>
          <a:xfrm>
            <a:off x="5962542" y="4972557"/>
            <a:ext cx="4189735" cy="178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6" dirty="0"/>
              <a:t>Podlomené zdraví vysvětloval tím, že jde o přímý  důsledek životního prostředí té které geografické lokace.</a:t>
            </a:r>
          </a:p>
          <a:p>
            <a:pPr algn="r"/>
            <a:r>
              <a:rPr lang="cs-CZ" sz="2206" dirty="0"/>
              <a:t>(</a:t>
            </a:r>
            <a:r>
              <a:rPr lang="cs-CZ" sz="2206" dirty="0" err="1"/>
              <a:t>Abrahams</a:t>
            </a:r>
            <a:r>
              <a:rPr lang="cs-CZ" sz="2206" dirty="0"/>
              <a:t>, 2006</a:t>
            </a:r>
            <a:r>
              <a:rPr lang="cs-CZ" sz="2206" dirty="0">
                <a:solidFill>
                  <a:schemeClr val="bg1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930655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777446" y="157534"/>
            <a:ext cx="9075420" cy="1260475"/>
          </a:xfrm>
        </p:spPr>
        <p:txBody>
          <a:bodyPr>
            <a:normAutofit/>
          </a:bodyPr>
          <a:lstStyle/>
          <a:p>
            <a:pPr eaLnBrk="1" hangingPunct="1"/>
            <a:r>
              <a:rPr lang="cs-CZ" sz="3970" dirty="0"/>
              <a:t>Příklady geografických faktorů v historickém kontextu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1123" y="1796205"/>
            <a:ext cx="9611154" cy="4991131"/>
          </a:xfrm>
        </p:spPr>
        <p:txBody>
          <a:bodyPr>
            <a:normAutofit/>
          </a:bodyPr>
          <a:lstStyle/>
          <a:p>
            <a:pPr eaLnBrk="1" hangingPunct="1"/>
            <a:endParaRPr lang="cs-CZ" sz="3088" dirty="0">
              <a:solidFill>
                <a:schemeClr val="bg1"/>
              </a:solidFill>
            </a:endParaRPr>
          </a:p>
          <a:p>
            <a:pPr eaLnBrk="1" hangingPunct="1"/>
            <a:endParaRPr lang="cs-CZ" sz="3088" dirty="0"/>
          </a:p>
          <a:p>
            <a:pPr eaLnBrk="1" hangingPunct="1"/>
            <a:endParaRPr lang="cs-CZ" sz="3088" dirty="0">
              <a:solidFill>
                <a:schemeClr val="bg1"/>
              </a:solidFill>
            </a:endParaRP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5AF469DC-4E52-452E-BD72-BBA91B6721BA}"/>
              </a:ext>
            </a:extLst>
          </p:cNvPr>
          <p:cNvSpPr txBox="1">
            <a:spLocks/>
          </p:cNvSpPr>
          <p:nvPr/>
        </p:nvSpPr>
        <p:spPr>
          <a:xfrm>
            <a:off x="32155" y="1165967"/>
            <a:ext cx="3731958" cy="1260475"/>
          </a:xfrm>
          <a:prstGeom prst="rect">
            <a:avLst/>
          </a:prstGeom>
        </p:spPr>
        <p:txBody>
          <a:bodyPr vert="horz" lIns="100838" tIns="50419" rIns="100838" bIns="50419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500" dirty="0">
                <a:solidFill>
                  <a:schemeClr val="tx1"/>
                </a:solidFill>
              </a:rPr>
              <a:t>John </a:t>
            </a:r>
            <a:r>
              <a:rPr lang="cs-CZ" sz="4500" dirty="0" err="1">
                <a:solidFill>
                  <a:schemeClr val="tx1"/>
                </a:solidFill>
              </a:rPr>
              <a:t>Snow</a:t>
            </a:r>
            <a:endParaRPr lang="cs-CZ" sz="4500" dirty="0">
              <a:solidFill>
                <a:schemeClr val="tx1"/>
              </a:solidFill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2AF166E-7906-413D-AF44-0D8205732AB7}"/>
              </a:ext>
            </a:extLst>
          </p:cNvPr>
          <p:cNvSpPr txBox="1"/>
          <p:nvPr/>
        </p:nvSpPr>
        <p:spPr>
          <a:xfrm>
            <a:off x="617442" y="2128064"/>
            <a:ext cx="5495940" cy="212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6" dirty="0"/>
              <a:t>1813 - 1858</a:t>
            </a:r>
          </a:p>
          <a:p>
            <a:r>
              <a:rPr lang="cs-CZ" sz="2206" dirty="0"/>
              <a:t>Britský lékař, podílel se na rozvoji anestézie a veřejného zdraví; považován za zakladatele moderní lékařské geografie</a:t>
            </a:r>
          </a:p>
          <a:p>
            <a:endParaRPr lang="cs-CZ" sz="2206" dirty="0">
              <a:solidFill>
                <a:schemeClr val="bg1"/>
              </a:solidFill>
            </a:endParaRPr>
          </a:p>
          <a:p>
            <a:endParaRPr lang="cs-CZ" sz="2206" dirty="0">
              <a:solidFill>
                <a:schemeClr val="bg1"/>
              </a:solidFill>
            </a:endParaRPr>
          </a:p>
        </p:txBody>
      </p:sp>
      <p:pic>
        <p:nvPicPr>
          <p:cNvPr id="10" name="Picture 5" descr="http://affordablehousinginstitute.org/blogs/us/wp-content/uploads/imagesghost-map-john-snow-small1.jpg">
            <a:extLst>
              <a:ext uri="{FF2B5EF4-FFF2-40B4-BE49-F238E27FC236}">
                <a16:creationId xmlns:a16="http://schemas.microsoft.com/office/drawing/2014/main" id="{F2768F12-4588-45CE-8F9F-004C35840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7244" y="1099991"/>
            <a:ext cx="2731761" cy="350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B2C2737A-6153-4142-B760-582B4F4F295C}"/>
              </a:ext>
            </a:extLst>
          </p:cNvPr>
          <p:cNvSpPr txBox="1"/>
          <p:nvPr/>
        </p:nvSpPr>
        <p:spPr>
          <a:xfrm>
            <a:off x="4598047" y="4574983"/>
            <a:ext cx="5795600" cy="212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6" dirty="0"/>
              <a:t>V roce 1854 vypukla v londýnské čtvrti Soho epidemie cholery. Ačkoliv jeho teorie, že se cholera přenáší kontaminovanou vodou, nebyla brána v potaz,  vedl si tabulku o počtu úmrtí a těch, kteří čerpali z veřejné studny na </a:t>
            </a:r>
            <a:r>
              <a:rPr lang="cs-CZ" sz="2206" dirty="0" err="1"/>
              <a:t>Broad</a:t>
            </a:r>
            <a:r>
              <a:rPr lang="cs-CZ" sz="2206" dirty="0"/>
              <a:t> Street.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C535CB96-E163-42FC-9745-6CA300FBE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386" y="3520640"/>
            <a:ext cx="4056924" cy="326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694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DD6507DB-B0F9-4A10-9F84-BDF45D251266}"/>
              </a:ext>
            </a:extLst>
          </p:cNvPr>
          <p:cNvSpPr txBox="1"/>
          <p:nvPr/>
        </p:nvSpPr>
        <p:spPr>
          <a:xfrm>
            <a:off x="546100" y="6596569"/>
            <a:ext cx="1828800" cy="805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1544" dirty="0"/>
              <a:t>Zdroj: </a:t>
            </a:r>
            <a:r>
              <a:rPr lang="cs-CZ" sz="1544" dirty="0" err="1"/>
              <a:t>Cliff</a:t>
            </a:r>
            <a:r>
              <a:rPr lang="cs-CZ" sz="1544" dirty="0"/>
              <a:t>, </a:t>
            </a:r>
            <a:r>
              <a:rPr lang="cs-CZ" sz="1544" dirty="0" err="1"/>
              <a:t>Hagget</a:t>
            </a:r>
            <a:r>
              <a:rPr lang="cs-CZ" sz="1544" dirty="0"/>
              <a:t>, </a:t>
            </a:r>
            <a:r>
              <a:rPr lang="cs-CZ" sz="1544" dirty="0" err="1"/>
              <a:t>Smallman-Raynor</a:t>
            </a:r>
            <a:r>
              <a:rPr lang="cs-CZ" sz="1544" dirty="0"/>
              <a:t> 2004 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839F583-BDBA-431A-91DC-479A1B6A3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" y="156805"/>
            <a:ext cx="8193596" cy="617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22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450" y="-104775"/>
            <a:ext cx="5041193" cy="672159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40" y="3781424"/>
            <a:ext cx="3547470" cy="2660602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135232"/>
            <a:ext cx="4300751" cy="3225563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874B6CC9-B165-4998-9D99-684AB1FA71F2}"/>
              </a:ext>
            </a:extLst>
          </p:cNvPr>
          <p:cNvSpPr txBox="1"/>
          <p:nvPr/>
        </p:nvSpPr>
        <p:spPr>
          <a:xfrm>
            <a:off x="899806" y="3781426"/>
            <a:ext cx="2620491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>
                <a:solidFill>
                  <a:schemeClr val="bg1"/>
                </a:solidFill>
              </a:rPr>
              <a:t>Foto: autor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1C02D169-7121-423E-82A6-256C04FEE41B}"/>
              </a:ext>
            </a:extLst>
          </p:cNvPr>
          <p:cNvSpPr/>
          <p:nvPr/>
        </p:nvSpPr>
        <p:spPr>
          <a:xfrm>
            <a:off x="465540" y="6829425"/>
            <a:ext cx="613960" cy="598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0616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100" y="384752"/>
            <a:ext cx="4741763" cy="6322351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64" y="819672"/>
            <a:ext cx="4107266" cy="5476353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0326F090-64C8-46E5-8B4B-6CD6A079D7BD}"/>
              </a:ext>
            </a:extLst>
          </p:cNvPr>
          <p:cNvSpPr/>
          <p:nvPr/>
        </p:nvSpPr>
        <p:spPr>
          <a:xfrm>
            <a:off x="165100" y="6753225"/>
            <a:ext cx="12192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122E5B2-082D-4520-8862-B31254393ABB}"/>
              </a:ext>
            </a:extLst>
          </p:cNvPr>
          <p:cNvSpPr txBox="1"/>
          <p:nvPr/>
        </p:nvSpPr>
        <p:spPr>
          <a:xfrm>
            <a:off x="8318500" y="6758697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Foto: autor</a:t>
            </a:r>
          </a:p>
        </p:txBody>
      </p:sp>
    </p:spTree>
    <p:extLst>
      <p:ext uri="{BB962C8B-B14F-4D97-AF65-F5344CB8AC3E}">
        <p14:creationId xmlns:p14="http://schemas.microsoft.com/office/powerpoint/2010/main" val="1899261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62" y="366845"/>
            <a:ext cx="8456479" cy="634236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980744C-7429-4CF7-8520-932CA28257DF}"/>
              </a:ext>
            </a:extLst>
          </p:cNvPr>
          <p:cNvSpPr txBox="1"/>
          <p:nvPr/>
        </p:nvSpPr>
        <p:spPr>
          <a:xfrm>
            <a:off x="7785100" y="6798204"/>
            <a:ext cx="2667000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Foto: autor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24E62AE-D6B1-407F-A73E-29F630598D0C}"/>
              </a:ext>
            </a:extLst>
          </p:cNvPr>
          <p:cNvSpPr/>
          <p:nvPr/>
        </p:nvSpPr>
        <p:spPr>
          <a:xfrm>
            <a:off x="317500" y="6798204"/>
            <a:ext cx="838200" cy="640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9767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" y="0"/>
            <a:ext cx="8733346" cy="6550009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1FBA29A-6133-47D0-AE60-CD2626E64DA5}"/>
              </a:ext>
            </a:extLst>
          </p:cNvPr>
          <p:cNvSpPr txBox="1"/>
          <p:nvPr/>
        </p:nvSpPr>
        <p:spPr>
          <a:xfrm>
            <a:off x="7785100" y="6550009"/>
            <a:ext cx="1985221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Foto: autor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CD468730-EC41-472C-AA7E-47D1D7031484}"/>
              </a:ext>
            </a:extLst>
          </p:cNvPr>
          <p:cNvSpPr/>
          <p:nvPr/>
        </p:nvSpPr>
        <p:spPr>
          <a:xfrm>
            <a:off x="317500" y="6798204"/>
            <a:ext cx="838200" cy="640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2995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1172" y="509978"/>
            <a:ext cx="9278797" cy="533400"/>
          </a:xfrm>
        </p:spPr>
        <p:txBody>
          <a:bodyPr>
            <a:normAutofit fontScale="90000"/>
          </a:bodyPr>
          <a:lstStyle/>
          <a:p>
            <a:r>
              <a:rPr lang="cs-CZ" sz="3529" dirty="0"/>
              <a:t>Příklad vlivu vody a půdy na lidské zdraví v současnosti: Indie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035D542-E86B-4CBD-9B39-2EB6D610E139}"/>
              </a:ext>
            </a:extLst>
          </p:cNvPr>
          <p:cNvSpPr txBox="1"/>
          <p:nvPr/>
        </p:nvSpPr>
        <p:spPr>
          <a:xfrm>
            <a:off x="88900" y="6735221"/>
            <a:ext cx="2438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500" dirty="0"/>
              <a:t>Obr.: </a:t>
            </a:r>
            <a:r>
              <a:rPr lang="cs-CZ" sz="1500" dirty="0" err="1"/>
              <a:t>Rowntree</a:t>
            </a:r>
            <a:r>
              <a:rPr lang="cs-CZ" sz="1500" dirty="0"/>
              <a:t> a kol., 2014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44CCC42-9391-467C-AD46-D8E28F9D1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53" y="1563341"/>
            <a:ext cx="4008947" cy="5058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8149414B-A1E1-4520-B54A-D845AC5DD2E2}"/>
              </a:ext>
            </a:extLst>
          </p:cNvPr>
          <p:cNvSpPr txBox="1"/>
          <p:nvPr/>
        </p:nvSpPr>
        <p:spPr>
          <a:xfrm>
            <a:off x="5110855" y="1563340"/>
            <a:ext cx="4789114" cy="5285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Řeka Ganga v Indii:</a:t>
            </a:r>
          </a:p>
          <a:p>
            <a:endParaRPr lang="cs-CZ" sz="1985" dirty="0"/>
          </a:p>
          <a:p>
            <a:r>
              <a:rPr lang="cs-CZ" sz="1985" dirty="0"/>
              <a:t>Cca 2500 km</a:t>
            </a:r>
          </a:p>
          <a:p>
            <a:endParaRPr lang="cs-CZ" sz="1985" dirty="0"/>
          </a:p>
          <a:p>
            <a:r>
              <a:rPr lang="cs-CZ" sz="1985" dirty="0"/>
              <a:t>Odvodňuje čtvrtinu indického teritoria</a:t>
            </a:r>
          </a:p>
          <a:p>
            <a:endParaRPr lang="cs-CZ" sz="1985" dirty="0"/>
          </a:p>
          <a:p>
            <a:r>
              <a:rPr lang="cs-CZ" sz="1985" dirty="0"/>
              <a:t>Zdrojnice v Himalájích</a:t>
            </a:r>
          </a:p>
          <a:p>
            <a:endParaRPr lang="cs-CZ" sz="1985" dirty="0"/>
          </a:p>
          <a:p>
            <a:r>
              <a:rPr lang="cs-CZ" sz="1985" dirty="0"/>
              <a:t>Řeka monzunového charakteru</a:t>
            </a:r>
          </a:p>
          <a:p>
            <a:endParaRPr lang="cs-CZ" sz="1985" dirty="0"/>
          </a:p>
          <a:p>
            <a:r>
              <a:rPr lang="cs-CZ" sz="1985" dirty="0"/>
              <a:t>Do Bengálského zálivu ústí po soutoku s Brahmaputrou (Bangladéš)</a:t>
            </a:r>
          </a:p>
          <a:p>
            <a:endParaRPr lang="cs-CZ" sz="1985" dirty="0"/>
          </a:p>
          <a:p>
            <a:r>
              <a:rPr lang="cs-CZ" sz="1985" dirty="0"/>
              <a:t>Znečištění</a:t>
            </a:r>
          </a:p>
          <a:p>
            <a:endParaRPr lang="cs-CZ" sz="1985" dirty="0"/>
          </a:p>
          <a:p>
            <a:r>
              <a:rPr lang="cs-CZ" sz="1985" dirty="0"/>
              <a:t>Svatá řeka</a:t>
            </a:r>
          </a:p>
          <a:p>
            <a:endParaRPr lang="cs-CZ" sz="1985" dirty="0"/>
          </a:p>
        </p:txBody>
      </p:sp>
    </p:spTree>
    <p:extLst>
      <p:ext uri="{BB962C8B-B14F-4D97-AF65-F5344CB8AC3E}">
        <p14:creationId xmlns:p14="http://schemas.microsoft.com/office/powerpoint/2010/main" val="4230140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do-Gangetic-Brahmaputra Plain - Northern Plains of India">
            <a:extLst>
              <a:ext uri="{FF2B5EF4-FFF2-40B4-BE49-F238E27FC236}">
                <a16:creationId xmlns:a16="http://schemas.microsoft.com/office/drawing/2014/main" id="{E1BD75A1-23E9-4B15-BAC8-9B0910BF2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00" y="3954024"/>
            <a:ext cx="4572653" cy="25842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A718E1AE-210F-438E-899B-AF3808248E70}"/>
              </a:ext>
            </a:extLst>
          </p:cNvPr>
          <p:cNvSpPr txBox="1"/>
          <p:nvPr/>
        </p:nvSpPr>
        <p:spPr>
          <a:xfrm>
            <a:off x="820397" y="4724085"/>
            <a:ext cx="404985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500" dirty="0"/>
              <a:t>Zdroj: S. </a:t>
            </a:r>
            <a:r>
              <a:rPr lang="cs-CZ" sz="1500" dirty="0" err="1"/>
              <a:t>Datta</a:t>
            </a:r>
            <a:r>
              <a:rPr lang="cs-CZ" sz="1500" dirty="0"/>
              <a:t>, </a:t>
            </a:r>
            <a:r>
              <a:rPr lang="cs-CZ" sz="1500" dirty="0" err="1"/>
              <a:t>Geography</a:t>
            </a:r>
            <a:r>
              <a:rPr lang="cs-CZ" sz="1500" dirty="0"/>
              <a:t> </a:t>
            </a:r>
            <a:r>
              <a:rPr lang="cs-CZ" sz="1500" dirty="0" err="1"/>
              <a:t>of</a:t>
            </a:r>
            <a:r>
              <a:rPr lang="cs-CZ" sz="1500" dirty="0"/>
              <a:t> India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AE690CF-F336-499D-AECA-56CBFDFBA525}"/>
              </a:ext>
            </a:extLst>
          </p:cNvPr>
          <p:cNvSpPr txBox="1"/>
          <p:nvPr/>
        </p:nvSpPr>
        <p:spPr>
          <a:xfrm>
            <a:off x="5464412" y="5047250"/>
            <a:ext cx="3176353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 </a:t>
            </a:r>
          </a:p>
        </p:txBody>
      </p:sp>
      <p:pic>
        <p:nvPicPr>
          <p:cNvPr id="7" name="Picture 2" descr="Image result for ganges plain">
            <a:extLst>
              <a:ext uri="{FF2B5EF4-FFF2-40B4-BE49-F238E27FC236}">
                <a16:creationId xmlns:a16="http://schemas.microsoft.com/office/drawing/2014/main" id="{A6A29FD7-FF78-4DAD-A11C-4E9E1F061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938785"/>
            <a:ext cx="6477000" cy="287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C099E81F-78A8-41E2-B1D6-9F85A7C88295}"/>
              </a:ext>
            </a:extLst>
          </p:cNvPr>
          <p:cNvSpPr/>
          <p:nvPr/>
        </p:nvSpPr>
        <p:spPr>
          <a:xfrm>
            <a:off x="317500" y="6798204"/>
            <a:ext cx="838200" cy="640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0658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Morning prayers along the Ganges River, Varanasi, India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53" y="504825"/>
            <a:ext cx="8166100" cy="561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A212761-2142-4287-BE3D-DDBBFB9D9E21}"/>
              </a:ext>
            </a:extLst>
          </p:cNvPr>
          <p:cNvSpPr txBox="1"/>
          <p:nvPr/>
        </p:nvSpPr>
        <p:spPr>
          <a:xfrm>
            <a:off x="296153" y="6306673"/>
            <a:ext cx="230280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500" dirty="0"/>
              <a:t>Obr. </a:t>
            </a:r>
            <a:r>
              <a:rPr lang="cs-CZ" sz="1500" dirty="0" err="1"/>
              <a:t>Rowntree</a:t>
            </a:r>
            <a:r>
              <a:rPr lang="cs-CZ" sz="1500" dirty="0"/>
              <a:t> a kol, 2014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DB0765D-71CB-4354-8AF6-45277F57A0E9}"/>
              </a:ext>
            </a:extLst>
          </p:cNvPr>
          <p:cNvSpPr/>
          <p:nvPr/>
        </p:nvSpPr>
        <p:spPr>
          <a:xfrm>
            <a:off x="317500" y="6798204"/>
            <a:ext cx="838200" cy="640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3472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regional_geography\Labeled_Ch12\GAD_4e_Figure_12_09_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118971"/>
            <a:ext cx="4749346" cy="644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CD040807-A61C-403F-819C-1F8AA7C154D7}"/>
              </a:ext>
            </a:extLst>
          </p:cNvPr>
          <p:cNvSpPr txBox="1"/>
          <p:nvPr/>
        </p:nvSpPr>
        <p:spPr>
          <a:xfrm>
            <a:off x="5550356" y="1240343"/>
            <a:ext cx="4560873" cy="2841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Hustota obyvatel v Indii:</a:t>
            </a:r>
          </a:p>
          <a:p>
            <a:endParaRPr lang="cs-CZ" sz="1985" dirty="0"/>
          </a:p>
          <a:p>
            <a:r>
              <a:rPr lang="cs-CZ" sz="1985" dirty="0"/>
              <a:t>430 obyv. na km2</a:t>
            </a:r>
          </a:p>
          <a:p>
            <a:endParaRPr lang="cs-CZ" sz="1985" dirty="0"/>
          </a:p>
          <a:p>
            <a:r>
              <a:rPr lang="cs-CZ" sz="1985" dirty="0"/>
              <a:t>Nejvyšší hustota v Ganžské nížině</a:t>
            </a:r>
          </a:p>
          <a:p>
            <a:endParaRPr lang="cs-CZ" sz="1985" dirty="0"/>
          </a:p>
          <a:p>
            <a:endParaRPr lang="cs-CZ" sz="1985" dirty="0"/>
          </a:p>
          <a:p>
            <a:endParaRPr lang="cs-CZ" sz="1985" dirty="0"/>
          </a:p>
          <a:p>
            <a:endParaRPr lang="cs-CZ" sz="1985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0E8645B-775D-46CB-99AB-68A4E8B07F81}"/>
              </a:ext>
            </a:extLst>
          </p:cNvPr>
          <p:cNvSpPr txBox="1"/>
          <p:nvPr/>
        </p:nvSpPr>
        <p:spPr>
          <a:xfrm>
            <a:off x="5558192" y="5305425"/>
            <a:ext cx="3335171" cy="628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500" dirty="0"/>
              <a:t>Zdroj: </a:t>
            </a:r>
            <a:r>
              <a:rPr lang="cs-CZ" sz="1500" dirty="0" err="1"/>
              <a:t>Rowntree</a:t>
            </a:r>
            <a:r>
              <a:rPr lang="cs-CZ" sz="1500" dirty="0"/>
              <a:t> a kol, 2014</a:t>
            </a:r>
          </a:p>
          <a:p>
            <a:endParaRPr lang="cs-CZ" sz="1985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2203583A-FDAC-442C-9C03-F1F8BACFC053}"/>
              </a:ext>
            </a:extLst>
          </p:cNvPr>
          <p:cNvSpPr/>
          <p:nvPr/>
        </p:nvSpPr>
        <p:spPr>
          <a:xfrm>
            <a:off x="317500" y="6798204"/>
            <a:ext cx="838200" cy="640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8982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031" y="922708"/>
            <a:ext cx="9806429" cy="5738473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7914060" y="6753225"/>
            <a:ext cx="2438400" cy="567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500" dirty="0"/>
              <a:t>Zdroj: </a:t>
            </a:r>
            <a:r>
              <a:rPr lang="cs-CZ" sz="1500" dirty="0" err="1"/>
              <a:t>National</a:t>
            </a:r>
            <a:r>
              <a:rPr lang="cs-CZ" sz="1500" dirty="0"/>
              <a:t> </a:t>
            </a:r>
            <a:r>
              <a:rPr lang="cs-CZ" sz="1500" dirty="0" err="1"/>
              <a:t>Geographic</a:t>
            </a:r>
            <a:r>
              <a:rPr lang="cs-CZ" sz="1500" dirty="0"/>
              <a:t>, 08/2017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2908300" y="242034"/>
            <a:ext cx="601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Venkovní defekace v Africe a Asii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14181EF-5576-4912-AF6B-C85B459B72B0}"/>
              </a:ext>
            </a:extLst>
          </p:cNvPr>
          <p:cNvSpPr/>
          <p:nvPr/>
        </p:nvSpPr>
        <p:spPr>
          <a:xfrm>
            <a:off x="317500" y="6798204"/>
            <a:ext cx="838200" cy="640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13607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502761" y="1163108"/>
            <a:ext cx="9687876" cy="5239434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8013700" y="6425848"/>
            <a:ext cx="2679700" cy="567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500" dirty="0"/>
              <a:t>Zdroj: </a:t>
            </a:r>
            <a:r>
              <a:rPr lang="cs-CZ" sz="1500" dirty="0" err="1"/>
              <a:t>National</a:t>
            </a:r>
            <a:r>
              <a:rPr lang="cs-CZ" sz="1500" dirty="0"/>
              <a:t> </a:t>
            </a:r>
            <a:r>
              <a:rPr lang="cs-CZ" sz="1500" dirty="0" err="1"/>
              <a:t>Geographic</a:t>
            </a:r>
            <a:r>
              <a:rPr lang="cs-CZ" sz="1500" dirty="0"/>
              <a:t>, 08/2017</a:t>
            </a:r>
          </a:p>
        </p:txBody>
      </p:sp>
      <p:pic>
        <p:nvPicPr>
          <p:cNvPr id="1030" name="Picture 6" descr="Flag of India.sv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100" y="524369"/>
            <a:ext cx="813264" cy="54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539268" y="436533"/>
            <a:ext cx="8337926" cy="703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„Sanitace je důležitější než nezávislost!“ (Mahátma Gándhí)</a:t>
            </a:r>
          </a:p>
          <a:p>
            <a:r>
              <a:rPr lang="cs-CZ" sz="1985" dirty="0"/>
              <a:t>„Dávejte přednost toaletám před chrámy!“ (N. Módi)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4294967295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FDF13F8-DF8A-45D4-ACE8-8F112D9A7BE5}"/>
              </a:ext>
            </a:extLst>
          </p:cNvPr>
          <p:cNvSpPr/>
          <p:nvPr/>
        </p:nvSpPr>
        <p:spPr>
          <a:xfrm>
            <a:off x="317500" y="6798204"/>
            <a:ext cx="838200" cy="640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29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may contain: 2 people, people smiling, people standing, child and outdoo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11" y="1353355"/>
            <a:ext cx="3181114" cy="384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may contain: 4 people, people smiling, outdoo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100" y="1329644"/>
            <a:ext cx="4821593" cy="310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573111" y="200025"/>
            <a:ext cx="9269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Další příklady: Voda a sanitace v subsaharské Africe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582171" y="5495782"/>
            <a:ext cx="9529059" cy="1008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Každý čtvrtý člověk žijící v subsaharské Africe stráví více jak 30 minut, aby došel k nejbližšímu zdroji pitné vody a přinesl si vodu domů.“</a:t>
            </a:r>
          </a:p>
          <a:p>
            <a:pPr algn="r"/>
            <a:r>
              <a:rPr lang="cs-CZ" sz="1985" b="1" dirty="0"/>
              <a:t>J. </a:t>
            </a:r>
            <a:r>
              <a:rPr lang="cs-CZ" sz="1985" b="1" dirty="0" err="1"/>
              <a:t>Clos</a:t>
            </a:r>
            <a:r>
              <a:rPr lang="cs-CZ" sz="1985" b="1" dirty="0"/>
              <a:t>, UN - HABITAT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EEA1284-4338-469F-B93B-12C3530B40F0}"/>
              </a:ext>
            </a:extLst>
          </p:cNvPr>
          <p:cNvSpPr txBox="1"/>
          <p:nvPr/>
        </p:nvSpPr>
        <p:spPr>
          <a:xfrm>
            <a:off x="7649556" y="4505493"/>
            <a:ext cx="206462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500" dirty="0"/>
              <a:t>Foto: autor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55A80FF4-3D7F-4417-9802-527F14396D06}"/>
              </a:ext>
            </a:extLst>
          </p:cNvPr>
          <p:cNvSpPr/>
          <p:nvPr/>
        </p:nvSpPr>
        <p:spPr>
          <a:xfrm>
            <a:off x="317500" y="6798204"/>
            <a:ext cx="838200" cy="640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2377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1" t="14600" r="10658"/>
          <a:stretch/>
        </p:blipFill>
        <p:spPr>
          <a:xfrm rot="5400000">
            <a:off x="-383641" y="1469172"/>
            <a:ext cx="5716287" cy="4269149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5426111" y="879476"/>
            <a:ext cx="4565447" cy="5795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647" dirty="0"/>
              <a:t>Selen:</a:t>
            </a:r>
          </a:p>
          <a:p>
            <a:pPr marL="315125" indent="-315125">
              <a:buFontTx/>
              <a:buChar char="-"/>
            </a:pPr>
            <a:r>
              <a:rPr lang="cs-CZ" sz="2647" dirty="0"/>
              <a:t>Součást enzymů, které chrání před antioxidanty</a:t>
            </a:r>
          </a:p>
          <a:p>
            <a:pPr marL="315125" indent="-315125">
              <a:buFontTx/>
              <a:buChar char="-"/>
            </a:pPr>
            <a:r>
              <a:rPr lang="cs-CZ" sz="2647" dirty="0"/>
              <a:t>Protivirová ochrana</a:t>
            </a:r>
          </a:p>
          <a:p>
            <a:pPr marL="315125" indent="-315125">
              <a:buFontTx/>
              <a:buChar char="-"/>
            </a:pPr>
            <a:r>
              <a:rPr lang="cs-CZ" sz="2647" dirty="0"/>
              <a:t>Vliv na ochranu před výskytem rakoviny</a:t>
            </a:r>
          </a:p>
          <a:p>
            <a:pPr marL="315125" indent="-315125">
              <a:buFontTx/>
              <a:buChar char="-"/>
            </a:pPr>
            <a:endParaRPr lang="cs-CZ" sz="2647" dirty="0"/>
          </a:p>
          <a:p>
            <a:endParaRPr lang="cs-CZ" sz="2647" dirty="0"/>
          </a:p>
          <a:p>
            <a:pPr marL="315125" indent="-315125">
              <a:buFontTx/>
              <a:buChar char="-"/>
            </a:pPr>
            <a:r>
              <a:rPr lang="cs-CZ" sz="2647" dirty="0"/>
              <a:t>Nízká koncentrace Se v půdě = ovlivňuje pravidelný příjem tohoto prvku ve výživě</a:t>
            </a:r>
          </a:p>
          <a:p>
            <a:pPr marL="315125" indent="-315125">
              <a:buFontTx/>
              <a:buChar char="-"/>
            </a:pPr>
            <a:r>
              <a:rPr lang="cs-CZ" sz="2647" dirty="0"/>
              <a:t>Musí být pak nahrazován/doplňován v doplňcích stravy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AE2794AE-A340-495E-83D1-8FC44C5AE7DC}"/>
              </a:ext>
            </a:extLst>
          </p:cNvPr>
          <p:cNvSpPr txBox="1"/>
          <p:nvPr/>
        </p:nvSpPr>
        <p:spPr>
          <a:xfrm>
            <a:off x="241301" y="208028"/>
            <a:ext cx="1021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Další příklady: vliv půdy na zdraví obyvatel na N. Zélandu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B05920B-186D-4021-AF79-DAB670D3567A}"/>
              </a:ext>
            </a:extLst>
          </p:cNvPr>
          <p:cNvSpPr txBox="1"/>
          <p:nvPr/>
        </p:nvSpPr>
        <p:spPr>
          <a:xfrm>
            <a:off x="438827" y="6461890"/>
            <a:ext cx="277930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500" dirty="0"/>
              <a:t>Zdroj: </a:t>
            </a:r>
            <a:r>
              <a:rPr lang="cs-CZ" sz="1500" dirty="0" err="1"/>
              <a:t>Abrahams</a:t>
            </a:r>
            <a:r>
              <a:rPr lang="cs-CZ" sz="1500" dirty="0"/>
              <a:t>, 2006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3502984-9BEB-4C48-98F3-392B2EDF68D6}"/>
              </a:ext>
            </a:extLst>
          </p:cNvPr>
          <p:cNvSpPr/>
          <p:nvPr/>
        </p:nvSpPr>
        <p:spPr>
          <a:xfrm>
            <a:off x="317500" y="6798204"/>
            <a:ext cx="838200" cy="640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0415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Shrnutí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4226160"/>
          </a:xfrm>
        </p:spPr>
        <p:txBody>
          <a:bodyPr>
            <a:normAutofit/>
          </a:bodyPr>
          <a:lstStyle/>
          <a:p>
            <a:r>
              <a:rPr lang="cs-CZ" dirty="0"/>
              <a:t>Zdraví v kontextu geografických vlivů sledovány/studovány odnepaměti</a:t>
            </a:r>
          </a:p>
          <a:p>
            <a:endParaRPr lang="cs-CZ" dirty="0"/>
          </a:p>
          <a:p>
            <a:r>
              <a:rPr lang="cs-CZ" dirty="0"/>
              <a:t>Dvě osobnosti, které přispěly k rozvoji této disciplíny: Hippokrates a John </a:t>
            </a:r>
            <a:r>
              <a:rPr lang="cs-CZ" dirty="0" err="1"/>
              <a:t>Snow</a:t>
            </a:r>
            <a:endParaRPr lang="cs-CZ" dirty="0"/>
          </a:p>
          <a:p>
            <a:endParaRPr lang="cs-CZ" dirty="0"/>
          </a:p>
          <a:p>
            <a:r>
              <a:rPr lang="cs-CZ" dirty="0"/>
              <a:t>Voda, vzduch a půda – klíčové faktory, jejichž kvalita/dostupnost má velký dopad na lidské zdraví i v současnosti</a:t>
            </a:r>
          </a:p>
          <a:p>
            <a:endParaRPr lang="cs-CZ" dirty="0"/>
          </a:p>
          <a:p>
            <a:r>
              <a:rPr lang="cs-CZ" dirty="0"/>
              <a:t>Příklady z Indie, sub-saharské Afriky a Nového Zélandu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7054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Words>1615</Words>
  <Application>Microsoft Office PowerPoint</Application>
  <PresentationFormat>Vlastní</PresentationFormat>
  <Paragraphs>142</Paragraphs>
  <Slides>19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1" baseType="lpstr">
      <vt:lpstr>Calibri</vt:lpstr>
      <vt:lpstr>Office Theme</vt:lpstr>
      <vt:lpstr>Prezentace aplikace PowerPoint</vt:lpstr>
      <vt:lpstr>Od Hippokrata až po 21. století: faktory, které ovlivňují lidské zdraví II. </vt:lpstr>
      <vt:lpstr>Příklady geografických faktorů v historickém kontextu</vt:lpstr>
      <vt:lpstr>Příklady geografických faktorů v historickém kontextu</vt:lpstr>
      <vt:lpstr>Příklady geografických faktorů v historickém kontextu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Příklad vlivu vody a půdy na lidské zdraví v současnosti: Indie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Shrnutí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jpreis</cp:lastModifiedBy>
  <cp:revision>19</cp:revision>
  <dcterms:created xsi:type="dcterms:W3CDTF">2017-03-15T11:07:40Z</dcterms:created>
  <dcterms:modified xsi:type="dcterms:W3CDTF">2022-07-12T09:41:13Z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