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40" r:id="rId2"/>
    <p:sldId id="335" r:id="rId3"/>
    <p:sldId id="339" r:id="rId4"/>
    <p:sldId id="338" r:id="rId5"/>
    <p:sldId id="337" r:id="rId6"/>
    <p:sldId id="267" r:id="rId7"/>
    <p:sldId id="265" r:id="rId8"/>
    <p:sldId id="264" r:id="rId9"/>
    <p:sldId id="34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9" d="100"/>
          <a:sy n="99" d="100"/>
        </p:scale>
        <p:origin x="10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73043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224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0344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0424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9937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49078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2470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0999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2682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08223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94782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783040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609448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2731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65716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28719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8358B-E9F0-4FFC-8CAB-FC5CBC4A1720}" type="datetimeFigureOut">
              <a:rPr lang="cs-CZ" smtClean="0"/>
              <a:t>29.08.2023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3F89D47-D965-43A0-9E77-9CF3E7114B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5187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text, snímek obrazovky, Písmo&#10;&#10;Popis byl vytvořen automaticky">
            <a:extLst>
              <a:ext uri="{FF2B5EF4-FFF2-40B4-BE49-F238E27FC236}">
                <a16:creationId xmlns:a16="http://schemas.microsoft.com/office/drawing/2014/main" id="{28007164-C1E1-50F5-4654-9CFB9DCFA5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336" y="272561"/>
            <a:ext cx="8641566" cy="6312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978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514068B-6592-422D-9F47-34DA4E670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      Učení, přemýšlení, autonomie žáka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18B7C63-3C80-4342-B782-797AC415EF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4459" y="2248250"/>
            <a:ext cx="10461071" cy="473978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sz="2600" b="1" dirty="0">
                <a:solidFill>
                  <a:schemeClr val="tx1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</a:t>
            </a:r>
            <a:r>
              <a:rPr lang="cs-CZ" sz="26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eurolog MUDr. Martin Jan Stránský se vyjádřil k nedostatkům vzdělávání.</a:t>
            </a:r>
          </a:p>
          <a:p>
            <a:pPr marL="0" indent="0">
              <a:buNone/>
            </a:pPr>
            <a:r>
              <a:rPr lang="cs-CZ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Žáci </a:t>
            </a:r>
            <a:r>
              <a:rPr lang="cs-CZ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by se ve škole měly hlavně učit, jak řešit problémy, a jak přemýšlet…,</a:t>
            </a:r>
            <a:endParaRPr lang="cs-CZ" sz="2400" dirty="0">
              <a:solidFill>
                <a:srgbClr val="70100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musí znát nazpaměť fakta, která mohou najít za minutu na internetu anebo v knize, ale neučí se přemýšlet!!!</a:t>
            </a:r>
          </a:p>
          <a:p>
            <a:pPr marL="0" indent="0">
              <a:buNone/>
            </a:pPr>
            <a:r>
              <a:rPr lang="cs-CZ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Žák ve škole dostane špatnou známku za to, že neví, kdy přesně se narodil a zemřel Karel IV., žádný učitel se ho však nezeptá na to, co pro něj Karel IV. znamená a nediskutuje s ním o smyslu českých dějin pro dnešní moderní dobu…</a:t>
            </a:r>
            <a:endParaRPr lang="cs-CZ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…takovéto otázky rozvíjejí myšlení, a tím i samotné funkce mozku!!</a:t>
            </a:r>
          </a:p>
          <a:p>
            <a:pPr marL="0" indent="0">
              <a:buNone/>
            </a:pPr>
            <a:r>
              <a:rPr lang="cs-CZ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4425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C1051E-CEEF-4BA8-92C6-25A5F3D848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851" y="1652631"/>
            <a:ext cx="10019761" cy="4258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Přemýšlení, ale spustí celý složitý proces, při němž musí spolupracovat různé části mozku </a:t>
            </a:r>
            <a:r>
              <a:rPr lang="cs-CZ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cs-CZ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tedy zapojení, co nejvíce kognitivních procesů!</a:t>
            </a:r>
            <a:endParaRPr lang="cs-CZ" sz="2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„Čím větší část mozku je funkční, a čím je mozek více integrovaný, tím lépe se dokážeme vypořádat se stresy, máme více zájmů</a:t>
            </a:r>
            <a:r>
              <a:rPr lang="cs-CZ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 jsme produktivnější.“</a:t>
            </a:r>
          </a:p>
          <a:p>
            <a:pPr marL="0" indent="0">
              <a:buNone/>
            </a:pPr>
            <a:r>
              <a:rPr lang="cs-CZ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„S minimální nadsázkou můžeme tvrdit, že způsob výuky v českých školách přispívá k omezení základního vývoje mozku!</a:t>
            </a:r>
          </a:p>
          <a:p>
            <a:pPr marL="0" indent="0">
              <a:buNone/>
            </a:pPr>
            <a:endParaRPr lang="cs-CZ" sz="2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cs-CZ" sz="16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(Zdroj: https://www.novinky.cz/</a:t>
            </a:r>
            <a:r>
              <a:rPr lang="cs-CZ" sz="1600" dirty="0" err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clanek</a:t>
            </a:r>
            <a:r>
              <a:rPr lang="cs-CZ" sz="160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/zena-deti-ceska-skola-utlacuje-detske-mozky-tvrdi-neurolog-201434)</a:t>
            </a:r>
          </a:p>
          <a:p>
            <a:pPr marL="0" indent="0">
              <a:buNone/>
            </a:pPr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295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F8D3D4-2EE6-44A2-9004-55788ED0A6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860741"/>
          </a:xfrm>
        </p:spPr>
        <p:txBody>
          <a:bodyPr/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Podmínky účinného učení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CE4A509-46DE-4BF9-978C-21DE497FF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1905" y="1904301"/>
            <a:ext cx="10066789" cy="47481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cs-CZ" altLang="cs-CZ" sz="2600" b="1" dirty="0">
                <a:latin typeface="Calibri" panose="020F0502020204030204" pitchFamily="34" charset="0"/>
                <a:cs typeface="Calibri" panose="020F0502020204030204" pitchFamily="34" charset="0"/>
              </a:rPr>
              <a:t>Integrovaná výuka v kontextu podmínek mozkově kompatibilního prostředí. </a:t>
            </a:r>
          </a:p>
          <a:p>
            <a:pPr marL="0" indent="0"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Autorka </a:t>
            </a:r>
            <a:r>
              <a:rPr lang="cs-CZ" altLang="cs-CZ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Kovaliková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(1995) vychází z výzkumů o činnosti lidského mozku) a analyzuje podmínky, nutné k vytvoření optimálních podmínek k učení.</a:t>
            </a:r>
          </a:p>
          <a:p>
            <a:pPr marL="0" indent="0">
              <a:buNone/>
            </a:pPr>
            <a:r>
              <a:rPr lang="cs-CZ" sz="2400" b="0" i="0" dirty="0">
                <a:solidFill>
                  <a:srgbClr val="1A171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J. Nováčková (překladatelka </a:t>
            </a:r>
            <a:r>
              <a:rPr lang="cs-CZ" sz="2400" b="0" i="0" dirty="0" err="1">
                <a:solidFill>
                  <a:srgbClr val="1A171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Kovalikové</a:t>
            </a:r>
            <a:r>
              <a:rPr lang="cs-CZ" sz="2400" b="0" i="0" dirty="0">
                <a:solidFill>
                  <a:srgbClr val="1A171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): „</a:t>
            </a:r>
            <a:r>
              <a:rPr lang="cs-CZ" sz="2400" i="0" dirty="0">
                <a:solidFill>
                  <a:srgbClr val="1A171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 osmi mozkově kompatibilními složkami učebního prostředí by měl být </a:t>
            </a:r>
            <a:r>
              <a:rPr lang="cs-CZ" sz="2400" b="0" i="0" dirty="0">
                <a:solidFill>
                  <a:srgbClr val="1A171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nekompromisně poměřován jakýkoliv výukový program, ať stávající (současné osnovy…), tak budoucí.“.</a:t>
            </a:r>
          </a:p>
          <a:p>
            <a:pPr marL="0" indent="0">
              <a:buNone/>
            </a:pPr>
            <a:r>
              <a:rPr lang="cs-CZ" sz="2400" dirty="0">
                <a:solidFill>
                  <a:srgbClr val="1A171B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„</a:t>
            </a:r>
            <a:r>
              <a:rPr lang="cs-CZ" sz="2400" b="0" i="0" dirty="0">
                <a:solidFill>
                  <a:srgbClr val="1A171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Cesty výuky mohou být různé, </a:t>
            </a:r>
            <a:r>
              <a:rPr lang="cs-CZ" sz="2400" b="1" i="0" dirty="0">
                <a:solidFill>
                  <a:srgbClr val="1A171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zásady toho, jak se učí lidský mozek, by měly však respektovat všechny</a:t>
            </a:r>
            <a:r>
              <a:rPr lang="cs-CZ" sz="2400" b="0" i="0" dirty="0">
                <a:solidFill>
                  <a:srgbClr val="1A171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cs-CZ" sz="2400" i="0" dirty="0">
                <a:solidFill>
                  <a:srgbClr val="1A171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4683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814D31-1502-4B35-A3A2-EFA78B967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6" y="624110"/>
            <a:ext cx="5242392" cy="953020"/>
          </a:xfrm>
        </p:spPr>
        <p:txBody>
          <a:bodyPr/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Podmínky účinného učení</a:t>
            </a:r>
            <a:endParaRPr lang="cs-CZ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7F01E8F-EC8F-4EBC-B9AD-881FCCF5FF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2906" y="2133599"/>
            <a:ext cx="10061706" cy="41916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1. Nepřítomnost ohrožení.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Pokud je žák v ohrožení, následuje </a:t>
            </a:r>
            <a:r>
              <a:rPr lang="cs-CZ" sz="2400" b="0" i="0" dirty="0">
                <a:solidFill>
                  <a:srgbClr val="1A171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„vyřazení z provozu“ mozkové kůry, která je sídlem akademického učení.</a:t>
            </a:r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Je nutné zajištění 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bezpečného prostředí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, příznivých podmínek k učení</a:t>
            </a:r>
          </a:p>
          <a:p>
            <a:pPr marL="0" indent="0"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Otázka k zamyšlení – co může zajistit učitel?</a:t>
            </a:r>
          </a:p>
          <a:p>
            <a:pPr marL="0" indent="0">
              <a:buNone/>
            </a:pPr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2. Smysluplný obsah je taková, který je.</a:t>
            </a:r>
          </a:p>
          <a:p>
            <a:pPr marL="0" indent="0"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Přiměřený schopnostem, navazující na dosavadní zkušenosti, tvořivý, užitečný, smysluplný pro žáka i mimo školu.</a:t>
            </a:r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60598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>
            <a:extLst>
              <a:ext uri="{FF2B5EF4-FFF2-40B4-BE49-F238E27FC236}">
                <a16:creationId xmlns:a16="http://schemas.microsoft.com/office/drawing/2014/main" id="{8F546504-8BE9-4308-9361-C26256ABFC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92925" y="624110"/>
            <a:ext cx="4973945" cy="860741"/>
          </a:xfrm>
        </p:spPr>
        <p:txBody>
          <a:bodyPr/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Podmínky účinného učení</a:t>
            </a:r>
          </a:p>
        </p:txBody>
      </p:sp>
      <p:sp>
        <p:nvSpPr>
          <p:cNvPr id="4099" name="Zástupný symbol pro obsah 2">
            <a:extLst>
              <a:ext uri="{FF2B5EF4-FFF2-40B4-BE49-F238E27FC236}">
                <a16:creationId xmlns:a16="http://schemas.microsoft.com/office/drawing/2014/main" id="{8DE68B7D-4052-45F7-8233-EDD9805229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67405" y="1540189"/>
            <a:ext cx="10061706" cy="5070336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cs-CZ" altLang="cs-CZ" sz="9600" b="1" dirty="0">
                <a:latin typeface="Calibri" panose="020F0502020204030204" pitchFamily="34" charset="0"/>
                <a:cs typeface="Calibri" panose="020F0502020204030204" pitchFamily="34" charset="0"/>
              </a:rPr>
              <a:t>3. Možnost výběru </a:t>
            </a: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znamená možnost rozvíjení individuálního učebního stylu</a:t>
            </a:r>
          </a:p>
          <a:p>
            <a:pPr marL="0" indent="0">
              <a:buNone/>
            </a:pP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 (příklad – </a:t>
            </a:r>
            <a:r>
              <a:rPr lang="cs-CZ" altLang="cs-CZ" sz="9600" dirty="0" err="1">
                <a:latin typeface="Calibri" panose="020F0502020204030204" pitchFamily="34" charset="0"/>
                <a:cs typeface="Calibri" panose="020F0502020204030204" pitchFamily="34" charset="0"/>
              </a:rPr>
              <a:t>Gardnerova</a:t>
            </a: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 typologie inteligence – </a:t>
            </a:r>
            <a:r>
              <a:rPr lang="cs-CZ" sz="9600" b="0" i="0" dirty="0">
                <a:solidFill>
                  <a:srgbClr val="1A171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logicko-matematická, jazyková,</a:t>
            </a:r>
          </a:p>
          <a:p>
            <a:pPr marL="0" indent="0">
              <a:buNone/>
            </a:pPr>
            <a:r>
              <a:rPr lang="cs-CZ" sz="9600" b="0" i="0" dirty="0">
                <a:solidFill>
                  <a:srgbClr val="1A171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prostorová, tělesně-pohybová, hudební, intrapersonální a interpersonální</a:t>
            </a:r>
          </a:p>
          <a:p>
            <a:pPr marL="0" indent="0">
              <a:buNone/>
            </a:pPr>
            <a:r>
              <a:rPr lang="cs-CZ" sz="9600" b="0" i="0" dirty="0">
                <a:solidFill>
                  <a:srgbClr val="1A171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inteligence</a:t>
            </a: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) a přiměřené úrovně zatížení. </a:t>
            </a:r>
          </a:p>
          <a:p>
            <a:pPr marL="0" indent="0">
              <a:buNone/>
            </a:pPr>
            <a:r>
              <a:rPr lang="cs-CZ" altLang="cs-CZ" sz="9600" b="1" dirty="0">
                <a:latin typeface="Calibri" panose="020F0502020204030204" pitchFamily="34" charset="0"/>
                <a:cs typeface="Calibri" panose="020F0502020204030204" pitchFamily="34" charset="0"/>
              </a:rPr>
              <a:t>4. Přiměřený čas</a:t>
            </a: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 znamená pro žáka mít čas soustředit se, osvojit si určitou </a:t>
            </a:r>
          </a:p>
          <a:p>
            <a:pPr marL="0" indent="0">
              <a:buNone/>
            </a:pP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posloupnost kroků, jak dojít k cíli… nutné ze strany učitele respektovat individuální potřebu</a:t>
            </a:r>
            <a:r>
              <a:rPr lang="cs-CZ" altLang="cs-CZ" sz="9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žáka.</a:t>
            </a:r>
          </a:p>
          <a:p>
            <a:pPr marL="0" indent="0">
              <a:buNone/>
            </a:pPr>
            <a:r>
              <a:rPr lang="cs-CZ" altLang="cs-CZ" sz="9600" b="1" dirty="0">
                <a:latin typeface="Calibri" panose="020F0502020204030204" pitchFamily="34" charset="0"/>
                <a:cs typeface="Calibri" panose="020F0502020204030204" pitchFamily="34" charset="0"/>
              </a:rPr>
              <a:t>5. Obohacené prostředí</a:t>
            </a: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 – „Méně memorování, více objevování“, tvořivý</a:t>
            </a:r>
          </a:p>
          <a:p>
            <a:pPr marL="0" indent="0">
              <a:buNone/>
            </a:pPr>
            <a:r>
              <a:rPr lang="cs-CZ" altLang="cs-CZ" sz="9600" dirty="0">
                <a:latin typeface="Calibri" panose="020F0502020204030204" pitchFamily="34" charset="0"/>
                <a:cs typeface="Calibri" panose="020F0502020204030204" pitchFamily="34" charset="0"/>
              </a:rPr>
              <a:t> přístup k učení, </a:t>
            </a:r>
            <a:r>
              <a:rPr lang="cs-CZ" sz="9600" b="0" i="0" dirty="0">
                <a:solidFill>
                  <a:srgbClr val="1A171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mozek potřebuje prostředí, které by ho, tak jako v reálném</a:t>
            </a:r>
          </a:p>
          <a:p>
            <a:pPr marL="0" indent="0">
              <a:buNone/>
            </a:pPr>
            <a:r>
              <a:rPr lang="cs-CZ" sz="9600" b="0" i="0" dirty="0">
                <a:solidFill>
                  <a:srgbClr val="1A171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světě, přímo zaplavilo podněty. Jen v takovém prostředí je schopen hledat</a:t>
            </a:r>
          </a:p>
          <a:p>
            <a:pPr marL="0" indent="0">
              <a:buNone/>
            </a:pPr>
            <a:r>
              <a:rPr lang="cs-CZ" sz="9600" b="0" i="0" dirty="0">
                <a:solidFill>
                  <a:srgbClr val="1A171B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významy, vytvářet „vzorová schémata“ – tedy učit se učit.</a:t>
            </a:r>
            <a:endParaRPr lang="cs-CZ" altLang="cs-CZ" sz="9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alt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Nadpis 1">
            <a:extLst>
              <a:ext uri="{FF2B5EF4-FFF2-40B4-BE49-F238E27FC236}">
                <a16:creationId xmlns:a16="http://schemas.microsoft.com/office/drawing/2014/main" id="{3D533799-7856-44D4-8746-3E8CD841ED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92925" y="624110"/>
            <a:ext cx="6567853" cy="760073"/>
          </a:xfrm>
        </p:spPr>
        <p:txBody>
          <a:bodyPr>
            <a:normAutofit/>
          </a:bodyPr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Podmínky efektivního učení</a:t>
            </a:r>
          </a:p>
        </p:txBody>
      </p:sp>
      <p:sp>
        <p:nvSpPr>
          <p:cNvPr id="5123" name="Zástupný symbol pro obsah 2">
            <a:extLst>
              <a:ext uri="{FF2B5EF4-FFF2-40B4-BE49-F238E27FC236}">
                <a16:creationId xmlns:a16="http://schemas.microsoft.com/office/drawing/2014/main" id="{109C27F7-0310-4944-9032-64F9E361BE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359017" y="1820411"/>
            <a:ext cx="10612073" cy="40908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6. Spolupráce – týmová dovednost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diskuse, zpětná vazba, akceptace názorů, argumentace, dovednost naučit „druhého“, vysvětlit.</a:t>
            </a:r>
          </a:p>
          <a:p>
            <a:pPr marL="0" indent="0"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Kromě posunu žáka v poznání znamená spolupráce i nadstavbu v osvojování sociálních dovedností.</a:t>
            </a:r>
          </a:p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7. Okamžitá zpětná vazba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– jediným zdrojem zpětné vazby není jen učitel, ale schopnost žáka reflektovat, analyzovat svoji činnost, posuzovat, hodnotit.</a:t>
            </a:r>
          </a:p>
          <a:p>
            <a:pPr marL="0" indent="0"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Nutné osvojování mechanismů kontroly a sebekontroly, zpětné vazby.</a:t>
            </a:r>
          </a:p>
          <a:p>
            <a:endParaRPr lang="cs-CZ" alt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>
            <a:extLst>
              <a:ext uri="{FF2B5EF4-FFF2-40B4-BE49-F238E27FC236}">
                <a16:creationId xmlns:a16="http://schemas.microsoft.com/office/drawing/2014/main" id="{2FB64881-941E-40C3-9A92-7F624E0DF2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92926" y="624110"/>
            <a:ext cx="5326282" cy="768462"/>
          </a:xfrm>
        </p:spPr>
        <p:txBody>
          <a:bodyPr/>
          <a:lstStyle/>
          <a:p>
            <a:r>
              <a:rPr lang="cs-CZ" altLang="cs-CZ" dirty="0">
                <a:latin typeface="Calibri" panose="020F0502020204030204" pitchFamily="34" charset="0"/>
                <a:cs typeface="Calibri" panose="020F0502020204030204" pitchFamily="34" charset="0"/>
              </a:rPr>
              <a:t>Podmínky účinného učení</a:t>
            </a:r>
          </a:p>
        </p:txBody>
      </p:sp>
      <p:sp>
        <p:nvSpPr>
          <p:cNvPr id="6147" name="Zástupný symbol pro obsah 2">
            <a:extLst>
              <a:ext uri="{FF2B5EF4-FFF2-40B4-BE49-F238E27FC236}">
                <a16:creationId xmlns:a16="http://schemas.microsoft.com/office/drawing/2014/main" id="{B3D7FCA0-0541-46AB-9FE8-481ECEF9D3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442906" y="1912690"/>
            <a:ext cx="10061706" cy="39985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altLang="cs-CZ" sz="2400" b="1" dirty="0">
                <a:latin typeface="Calibri" panose="020F0502020204030204" pitchFamily="34" charset="0"/>
                <a:cs typeface="Calibri" panose="020F0502020204030204" pitchFamily="34" charset="0"/>
              </a:rPr>
              <a:t>8. „Dokonalé“  zvládnutí – </a:t>
            </a: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podmínkou dokonalého zvládnutí je: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 Logický základ.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Smysluplnost. </a:t>
            </a:r>
          </a:p>
          <a:p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Návaznost na zkušenosti, na osvojené učivo.</a:t>
            </a:r>
          </a:p>
          <a:p>
            <a:endParaRPr lang="cs-CZ" alt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Každý žák má nárok na co nejvyšší možnou úroveň vzdělávání!</a:t>
            </a:r>
          </a:p>
          <a:p>
            <a:pPr marL="0" indent="0">
              <a:buNone/>
            </a:pPr>
            <a:r>
              <a:rPr lang="cs-CZ" altLang="cs-CZ" sz="2400" dirty="0">
                <a:latin typeface="Calibri" panose="020F0502020204030204" pitchFamily="34" charset="0"/>
                <a:cs typeface="Calibri" panose="020F0502020204030204" pitchFamily="34" charset="0"/>
              </a:rPr>
              <a:t>Podmínkou rozvíjení osvojení základního učiva (např. pravopis)</a:t>
            </a:r>
          </a:p>
          <a:p>
            <a:pPr marL="0" indent="0">
              <a:buNone/>
            </a:pPr>
            <a:r>
              <a:rPr lang="cs-CZ" alt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(Zdroj: </a:t>
            </a:r>
            <a:r>
              <a:rPr lang="cs-CZ" altLang="cs-CZ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Kovaliková</a:t>
            </a:r>
            <a:r>
              <a:rPr lang="cs-CZ" altLang="cs-CZ" sz="1600" dirty="0">
                <a:latin typeface="Calibri" panose="020F0502020204030204" pitchFamily="34" charset="0"/>
                <a:cs typeface="Calibri" panose="020F0502020204030204" pitchFamily="34" charset="0"/>
              </a:rPr>
              <a:t>, 1995)</a:t>
            </a:r>
          </a:p>
          <a:p>
            <a:endParaRPr lang="cs-CZ" altLang="cs-CZ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C0C5FE-EDE0-7898-D338-6C9D459D6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689535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526B9FC-0C5E-A628-9862-1DE92C2622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8918" y="1452103"/>
            <a:ext cx="9829409" cy="3777622"/>
          </a:xfrm>
        </p:spPr>
        <p:txBody>
          <a:bodyPr/>
          <a:lstStyle/>
          <a:p>
            <a:r>
              <a:rPr lang="cs-CZ" sz="2000" b="0" i="0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GARDNER, Howard. </a:t>
            </a:r>
            <a:r>
              <a:rPr lang="cs-CZ" sz="2000" b="0" i="1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Dimenze myšlení: teorie rozmanitých inteligencí</a:t>
            </a:r>
            <a:r>
              <a:rPr lang="cs-CZ" sz="2000" b="0" i="0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Vydání druhé. Přeložil Eva VOTAVOVÁ. Praha: Portál, 2018. ISBN 978-80-262-1303-1. </a:t>
            </a:r>
          </a:p>
          <a:p>
            <a:r>
              <a:rPr lang="cs-CZ" sz="2000" b="0" i="0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KOVALIK, Susan a Karen D. OLSEN. </a:t>
            </a:r>
            <a:r>
              <a:rPr lang="cs-CZ" sz="2000" b="0" i="1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Integrovaná tematická výuka: model</a:t>
            </a:r>
            <a:r>
              <a:rPr lang="cs-CZ" sz="2000" b="0" i="0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2. </a:t>
            </a:r>
            <a:r>
              <a:rPr lang="cs-CZ" sz="2000" b="0" i="0" dirty="0" err="1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opr</a:t>
            </a:r>
            <a:r>
              <a:rPr lang="cs-CZ" sz="2000" b="0" i="0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vyd. Kroměříž: Spirála, 1995. Vzdělávání pro 21. století. ISBN 80-901873-1-5.</a:t>
            </a:r>
          </a:p>
          <a:p>
            <a:r>
              <a:rPr lang="cs-CZ" sz="2000" b="0" i="0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KOPŘIVA, Pavel. </a:t>
            </a:r>
            <a:r>
              <a:rPr lang="cs-CZ" sz="2000" b="0" i="1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Respektovat a být respektován</a:t>
            </a:r>
            <a:r>
              <a:rPr lang="cs-CZ" sz="2000" b="0" i="0" dirty="0">
                <a:solidFill>
                  <a:srgbClr val="212529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 3. vyd. Kroměříž: Spirála, 2008. ISBN 978-80-904030-0-0. 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46931602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324</TotalTime>
  <Words>734</Words>
  <Application>Microsoft Office PowerPoint</Application>
  <PresentationFormat>Širokoúhlá obrazovka</PresentationFormat>
  <Paragraphs>55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Stébla</vt:lpstr>
      <vt:lpstr>Prezentace aplikace PowerPoint</vt:lpstr>
      <vt:lpstr>      Učení, přemýšlení, autonomie žáka</vt:lpstr>
      <vt:lpstr>Prezentace aplikace PowerPoint</vt:lpstr>
      <vt:lpstr>Podmínky účinného učení</vt:lpstr>
      <vt:lpstr>Podmínky účinného učení</vt:lpstr>
      <vt:lpstr>Podmínky účinného učení</vt:lpstr>
      <vt:lpstr>Podmínky efektivního učení</vt:lpstr>
      <vt:lpstr>Podmínky účinného učení</vt:lpstr>
      <vt:lpstr>Literatura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Věra Kosíková</dc:creator>
  <cp:lastModifiedBy>Jan Topinka</cp:lastModifiedBy>
  <cp:revision>51</cp:revision>
  <dcterms:created xsi:type="dcterms:W3CDTF">2020-10-22T14:06:29Z</dcterms:created>
  <dcterms:modified xsi:type="dcterms:W3CDTF">2023-08-29T08:02:22Z</dcterms:modified>
</cp:coreProperties>
</file>