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618" r:id="rId2"/>
    <p:sldId id="539" r:id="rId3"/>
    <p:sldId id="284" r:id="rId4"/>
    <p:sldId id="541" r:id="rId5"/>
    <p:sldId id="600" r:id="rId6"/>
    <p:sldId id="599" r:id="rId7"/>
    <p:sldId id="601" r:id="rId8"/>
    <p:sldId id="602" r:id="rId9"/>
    <p:sldId id="617" r:id="rId10"/>
    <p:sldId id="603" r:id="rId11"/>
    <p:sldId id="604" r:id="rId12"/>
    <p:sldId id="606" r:id="rId13"/>
    <p:sldId id="607" r:id="rId14"/>
    <p:sldId id="608" r:id="rId15"/>
    <p:sldId id="609" r:id="rId16"/>
    <p:sldId id="611" r:id="rId17"/>
    <p:sldId id="614" r:id="rId18"/>
    <p:sldId id="610" r:id="rId19"/>
    <p:sldId id="613" r:id="rId20"/>
    <p:sldId id="612" r:id="rId21"/>
  </p:sldIdLst>
  <p:sldSz cx="9144000" cy="6858000" type="screen4x3"/>
  <p:notesSz cx="6858000" cy="9144000"/>
  <p:defaultTextStyle>
    <a:defPPr>
      <a:defRPr lang="cs-CZ"/>
    </a:defPPr>
    <a:lvl1pPr marL="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800000"/>
    <a:srgbClr val="99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22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BBA3E-DEC2-41D0-AC73-ECAD42BEB5E6}" type="datetimeFigureOut">
              <a:rPr lang="cs-CZ" smtClean="0"/>
              <a:t>23.02.2023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1A5D2-970A-4FDA-B02A-B8D9B6A8B8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4049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81A5D2-970A-4FDA-B02A-B8D9B6A8B8F6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9867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81A5D2-970A-4FDA-B02A-B8D9B6A8B8F6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1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23.02.2023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4327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23.02.2023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7789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23.02.2023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5701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23.02.2023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3249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23.02.2023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6653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23.02.2023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0592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23.02.2023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692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23.02.2023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849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23.02.2023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0205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23.02.2023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5991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23.02.2023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508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2D9D5-AE91-4469-8EB5-D5F75757D97A}" type="datetimeFigureOut">
              <a:rPr lang="cs-CZ" smtClean="0"/>
              <a:t>23.02.2023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431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0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5" indent="-342865" algn="l" defTabSz="91430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defTabSz="91430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4" indent="-228577" algn="l" defTabSz="91430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7" indent="-228577" algn="l" defTabSz="91430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32EB13B-0917-8E9F-ACE8-DA8EA67228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06" y="1251160"/>
            <a:ext cx="8707482" cy="3778040"/>
          </a:xfrm>
          <a:prstGeom prst="rect">
            <a:avLst/>
          </a:prstGeo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546B0E8-FAB3-3C59-EDF8-239BCF958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236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051720" y="3547549"/>
            <a:ext cx="5328592" cy="236986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cs-CZ" sz="60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Základní učivo</a:t>
            </a:r>
          </a:p>
          <a:p>
            <a:pPr algn="ctr"/>
            <a:endParaRPr lang="cs-CZ" sz="4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cs-CZ" sz="4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 vyučování dějepisu</a:t>
            </a: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2779">
            <a:off x="4201418" y="284143"/>
            <a:ext cx="1761111" cy="248627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7" t="6951" r="9816" b="1700"/>
          <a:stretch/>
        </p:blipFill>
        <p:spPr>
          <a:xfrm>
            <a:off x="2835843" y="203985"/>
            <a:ext cx="1228446" cy="2181118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 rotWithShape="1">
          <a:blip r:embed="rId4"/>
          <a:srcRect l="6800" r="4101"/>
          <a:stretch/>
        </p:blipFill>
        <p:spPr>
          <a:xfrm>
            <a:off x="7285393" y="136643"/>
            <a:ext cx="1838085" cy="161354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Obdélník 2"/>
          <p:cNvSpPr/>
          <p:nvPr/>
        </p:nvSpPr>
        <p:spPr>
          <a:xfrm>
            <a:off x="289583" y="1708665"/>
            <a:ext cx="252693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50" dirty="0">
                <a:solidFill>
                  <a:schemeClr val="bg1">
                    <a:lumMod val="75000"/>
                  </a:schemeClr>
                </a:solidFill>
              </a:rPr>
              <a:t>https://cs.wikipedia.org/wiki/Hominizace#/media/Soubor:Human-evolution-man.png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5"/>
          <a:srcRect l="13736"/>
          <a:stretch/>
        </p:blipFill>
        <p:spPr>
          <a:xfrm rot="21073367">
            <a:off x="-86960" y="361466"/>
            <a:ext cx="2952006" cy="1220966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2435048" y="2424245"/>
            <a:ext cx="16292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https://cs.wikipedia.org/wiki/Zlat%C3%A1_bula_sicilsk%C3%A1#/media/Soubor:Golden_Bull_of_Sicily.jpg</a:t>
            </a:r>
          </a:p>
        </p:txBody>
      </p:sp>
      <p:sp>
        <p:nvSpPr>
          <p:cNvPr id="7" name="Obdélník 6"/>
          <p:cNvSpPr/>
          <p:nvPr/>
        </p:nvSpPr>
        <p:spPr>
          <a:xfrm>
            <a:off x="3902969" y="2887914"/>
            <a:ext cx="18931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https://cs.wikipedia.org/wiki/Karel_IV.#/media/Soubor:Charles_IV-John_Ocko_votive_picture-fragment.jpg</a:t>
            </a:r>
          </a:p>
        </p:txBody>
      </p:sp>
      <p:sp>
        <p:nvSpPr>
          <p:cNvPr id="8" name="Obdélník 7"/>
          <p:cNvSpPr/>
          <p:nvPr/>
        </p:nvSpPr>
        <p:spPr>
          <a:xfrm>
            <a:off x="7596336" y="1916414"/>
            <a:ext cx="12961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https://www.astro.cz/clanky/kosmonautika/jurij-gagarin-nas-vsechny-pred-padesati-roky-pozval-do-vesmiru.html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8235" y="373824"/>
            <a:ext cx="1201978" cy="1537648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5983385" y="1943135"/>
            <a:ext cx="14609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https://cs.wikipedia.org/wiki/Bo%C5%BEena_N%C4%9Bmcov%C3%A1#/media/Soubor:Jan_Vil%C3%ADmek_-_Bo%C5%BEena_N%C4%9Bmcov%C3%A1.jpg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16418">
            <a:off x="604418" y="2121054"/>
            <a:ext cx="1489248" cy="1045452"/>
          </a:xfrm>
          <a:prstGeom prst="rect">
            <a:avLst/>
          </a:prstGeom>
        </p:spPr>
      </p:pic>
      <p:sp>
        <p:nvSpPr>
          <p:cNvPr id="15" name="Obdélník 14"/>
          <p:cNvSpPr/>
          <p:nvPr/>
        </p:nvSpPr>
        <p:spPr>
          <a:xfrm>
            <a:off x="158134" y="3112686"/>
            <a:ext cx="18215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http://historie.lusa.cz/husitske-valky/husitske-zbrane/remdih/</a:t>
            </a:r>
          </a:p>
        </p:txBody>
      </p:sp>
    </p:spTree>
    <p:extLst>
      <p:ext uri="{BB962C8B-B14F-4D97-AF65-F5344CB8AC3E}">
        <p14:creationId xmlns:p14="http://schemas.microsoft.com/office/powerpoint/2010/main" val="30026668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67544" y="116632"/>
            <a:ext cx="5472608" cy="2492980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3200" b="1" i="1" u="sng" cap="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Osnova:</a:t>
            </a:r>
          </a:p>
          <a:p>
            <a:pPr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I.    pojem „základní učivo“</a:t>
            </a:r>
          </a:p>
          <a:p>
            <a:pPr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II.  metody tvorby základního učiva</a:t>
            </a:r>
          </a:p>
          <a:p>
            <a:pPr>
              <a:lnSpc>
                <a:spcPct val="150000"/>
              </a:lnSpc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III. teorie cílů a </a:t>
            </a:r>
            <a:r>
              <a:rPr lang="cs-CZ" sz="2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Bloomova</a:t>
            </a: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taxonomie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232" y="476672"/>
            <a:ext cx="2654680" cy="1922022"/>
          </a:xfrm>
          <a:prstGeom prst="rect">
            <a:avLst/>
          </a:prstGeom>
        </p:spPr>
      </p:pic>
      <p:pic>
        <p:nvPicPr>
          <p:cNvPr id="1028" name="Picture 4" descr="VETeL_CZ : Výsledky učení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1" t="17419" r="2549" b="12900"/>
          <a:stretch/>
        </p:blipFill>
        <p:spPr bwMode="auto">
          <a:xfrm>
            <a:off x="1547664" y="2996952"/>
            <a:ext cx="5632868" cy="349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3040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bdélník 9"/>
          <p:cNvSpPr>
            <a:spLocks noChangeArrowheads="1"/>
          </p:cNvSpPr>
          <p:nvPr/>
        </p:nvSpPr>
        <p:spPr bwMode="auto">
          <a:xfrm>
            <a:off x="386408" y="2348880"/>
            <a:ext cx="8208912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Základní učivo představuje vědomosti, dovednosti a návyky, které ve svém souhrnu představují základy vědy a mají zásadní význam pro další vzdělání a praktický život člověka!      </a:t>
            </a:r>
            <a:r>
              <a:rPr lang="cs-CZ" altLang="cs-CZ" sz="16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J. Růžičková</a:t>
            </a:r>
            <a:endParaRPr lang="cs-CZ" altLang="cs-CZ" sz="2400" b="1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délník 18"/>
          <p:cNvSpPr>
            <a:spLocks noChangeArrowheads="1"/>
          </p:cNvSpPr>
          <p:nvPr/>
        </p:nvSpPr>
        <p:spPr bwMode="auto">
          <a:xfrm>
            <a:off x="1979712" y="259967"/>
            <a:ext cx="45704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dirty="0">
                <a:solidFill>
                  <a:schemeClr val="bg1"/>
                </a:solidFill>
                <a:latin typeface="Times New Roman" pitchFamily="18" charset="0"/>
              </a:rPr>
              <a:t>a</a:t>
            </a:r>
            <a:r>
              <a:rPr lang="cs-CZ" altLang="cs-CZ" sz="2800" b="1" i="1" dirty="0" smtClean="0">
                <a:solidFill>
                  <a:schemeClr val="bg1"/>
                </a:solidFill>
                <a:latin typeface="Times New Roman" pitchFamily="18" charset="0"/>
              </a:rPr>
              <a:t>d I</a:t>
            </a:r>
            <a:r>
              <a:rPr lang="cs-CZ" altLang="cs-CZ" sz="2800" b="1" i="1" dirty="0">
                <a:solidFill>
                  <a:schemeClr val="bg1"/>
                </a:solidFill>
                <a:latin typeface="Times New Roman" pitchFamily="18" charset="0"/>
              </a:rPr>
              <a:t>.  Pojem „základní učivo“</a:t>
            </a:r>
            <a:endParaRPr lang="cs-CZ" altLang="cs-CZ" sz="2800" dirty="0">
              <a:latin typeface="Times New Roman" pitchFamily="18" charset="0"/>
            </a:endParaRPr>
          </a:p>
        </p:txBody>
      </p:sp>
      <p:sp>
        <p:nvSpPr>
          <p:cNvPr id="5" name="Obdélník 9"/>
          <p:cNvSpPr>
            <a:spLocks noChangeArrowheads="1"/>
          </p:cNvSpPr>
          <p:nvPr/>
        </p:nvSpPr>
        <p:spPr bwMode="auto">
          <a:xfrm>
            <a:off x="386408" y="795916"/>
            <a:ext cx="8488560" cy="11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 vybrat pro výuku dějepisu jako ZÁKLADNÍ</a:t>
            </a:r>
            <a:r>
              <a:rPr lang="cs-CZ" altLang="cs-CZ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???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 </a:t>
            </a: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je pro dějepis důležité?</a:t>
            </a:r>
          </a:p>
        </p:txBody>
      </p:sp>
      <p:sp>
        <p:nvSpPr>
          <p:cNvPr id="9" name="Obdélník 9"/>
          <p:cNvSpPr>
            <a:spLocks noChangeArrowheads="1"/>
          </p:cNvSpPr>
          <p:nvPr/>
        </p:nvSpPr>
        <p:spPr bwMode="auto">
          <a:xfrm>
            <a:off x="386408" y="4509120"/>
            <a:ext cx="8208912" cy="175432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Základní učivo představuje fakta, která vytvářejí objektivní obraz minulosti přiměřený rozumové vyspělosti žáků a nutný pro pochopení zákonitostí vývoje lidské společnosti.           </a:t>
            </a:r>
            <a:r>
              <a:rPr lang="cs-CZ" altLang="cs-CZ" sz="16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V. Čapek</a:t>
            </a:r>
            <a:endParaRPr lang="cs-CZ" altLang="cs-CZ" sz="2400" b="1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0293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297246"/>
            <a:ext cx="8640960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Základní učivo tvoří významná historická fakta s </a:t>
            </a:r>
            <a:r>
              <a:rPr lang="cs-CZ" altLang="cs-CZ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mnoho</a:t>
            </a:r>
            <a:r>
              <a:rPr lang="cs-CZ" altLang="cs-CZ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strannou výchovnou hodnotou</a:t>
            </a: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altLang="cs-CZ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která </a:t>
            </a: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si mají osvojit VŠICHNI ŽÁCI!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</a:t>
            </a:r>
            <a:r>
              <a:rPr lang="cs-CZ" altLang="cs-CZ" sz="1600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KHI Plzeň</a:t>
            </a:r>
          </a:p>
        </p:txBody>
      </p:sp>
      <p:sp>
        <p:nvSpPr>
          <p:cNvPr id="3" name="Obdélník 9"/>
          <p:cNvSpPr>
            <a:spLocks noChangeArrowheads="1"/>
          </p:cNvSpPr>
          <p:nvPr/>
        </p:nvSpPr>
        <p:spPr bwMode="auto">
          <a:xfrm>
            <a:off x="340560" y="2162315"/>
            <a:ext cx="856895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Důležité didaktické otázky: 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 je významný historický </a:t>
            </a:r>
            <a:r>
              <a:rPr lang="cs-CZ" altLang="cs-CZ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fakt?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Jak </a:t>
            </a:r>
            <a:r>
              <a:rPr lang="cs-CZ" altLang="cs-CZ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vhodně uspořádat učivo vzhledem k věkové kategorii </a:t>
            </a:r>
            <a:r>
              <a:rPr lang="cs-CZ" altLang="cs-CZ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žáků?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Jak </a:t>
            </a:r>
            <a:r>
              <a:rPr lang="cs-CZ" altLang="cs-CZ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formulovat všestranné výchovné hodnoty?</a:t>
            </a:r>
          </a:p>
        </p:txBody>
      </p:sp>
      <p:sp>
        <p:nvSpPr>
          <p:cNvPr id="4" name="Obdélník 3"/>
          <p:cNvSpPr/>
          <p:nvPr/>
        </p:nvSpPr>
        <p:spPr>
          <a:xfrm>
            <a:off x="539552" y="4941168"/>
            <a:ext cx="7861315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altLang="cs-CZ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Základní učivo řeší především otázku výběru a uspořádání dějepisného učiva = tvorbu učebnic</a:t>
            </a:r>
            <a:r>
              <a:rPr lang="cs-CZ" altLang="cs-CZ" sz="2400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cs-CZ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83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8"/>
          <p:cNvSpPr>
            <a:spLocks noChangeArrowheads="1"/>
          </p:cNvSpPr>
          <p:nvPr/>
        </p:nvSpPr>
        <p:spPr bwMode="auto">
          <a:xfrm>
            <a:off x="755576" y="260648"/>
            <a:ext cx="5976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</a:rPr>
              <a:t>Problém dnešního vyučování dějepisu: </a:t>
            </a:r>
            <a:endParaRPr lang="cs-CZ" altLang="cs-CZ" sz="2400" dirty="0">
              <a:latin typeface="Times New Roman" pitchFamily="18" charset="0"/>
            </a:endParaRPr>
          </a:p>
        </p:txBody>
      </p:sp>
      <p:sp>
        <p:nvSpPr>
          <p:cNvPr id="5" name="Obdélník 9"/>
          <p:cNvSpPr>
            <a:spLocks noChangeArrowheads="1"/>
          </p:cNvSpPr>
          <p:nvPr/>
        </p:nvSpPr>
        <p:spPr bwMode="auto">
          <a:xfrm>
            <a:off x="327720" y="749908"/>
            <a:ext cx="8488560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Hodiny přetížené fakty</a:t>
            </a:r>
            <a:r>
              <a:rPr lang="cs-CZ" altLang="cs-CZ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!!!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Přeplněnost </a:t>
            </a:r>
            <a:r>
              <a:rPr lang="cs-CZ" altLang="cs-CZ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některých učebnic </a:t>
            </a:r>
            <a:r>
              <a:rPr lang="cs-CZ" altLang="cs-CZ" sz="18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(viz vaše analýzy např. nakl. </a:t>
            </a:r>
            <a:r>
              <a:rPr lang="cs-CZ" altLang="cs-CZ" sz="1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…)</a:t>
            </a:r>
            <a:r>
              <a:rPr lang="cs-CZ" altLang="cs-CZ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cs-CZ" altLang="cs-CZ" sz="18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400" b="1" i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Důraz </a:t>
            </a:r>
            <a:r>
              <a:rPr lang="cs-CZ" altLang="cs-CZ" sz="24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je kladen na nové učivo, nikoli na intelektuální činnosti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cs-CZ" altLang="cs-CZ" sz="24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 aktivity dětí</a:t>
            </a:r>
            <a:r>
              <a:rPr lang="cs-CZ" altLang="cs-CZ" sz="2400" b="1" i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cs-CZ" altLang="cs-CZ" sz="2400" b="1" i="1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4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SHRNUTÍ</a:t>
            </a:r>
            <a:endParaRPr lang="cs-CZ" altLang="cs-CZ" sz="4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cs-CZ" altLang="cs-CZ" sz="2400" b="1" i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délník 9"/>
          <p:cNvSpPr>
            <a:spLocks noChangeArrowheads="1"/>
          </p:cNvSpPr>
          <p:nvPr/>
        </p:nvSpPr>
        <p:spPr bwMode="auto">
          <a:xfrm>
            <a:off x="215516" y="3501008"/>
            <a:ext cx="8712967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Základní učivo je ucelený systém poznatků obsažený v učebnicích.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X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Stejně důležité je individuální pojetí učitele – osobitost, nápaditost, invence, aktivizace dětských činností!!!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Je nutné z uceleného systému vytvořit systém OTEVŘENÝ!</a:t>
            </a:r>
          </a:p>
        </p:txBody>
      </p:sp>
    </p:spTree>
    <p:extLst>
      <p:ext uri="{BB962C8B-B14F-4D97-AF65-F5344CB8AC3E}">
        <p14:creationId xmlns:p14="http://schemas.microsoft.com/office/powerpoint/2010/main" val="37792901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9"/>
          <p:cNvSpPr>
            <a:spLocks noChangeArrowheads="1"/>
          </p:cNvSpPr>
          <p:nvPr/>
        </p:nvSpPr>
        <p:spPr bwMode="auto">
          <a:xfrm>
            <a:off x="35496" y="260648"/>
            <a:ext cx="914501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Co je otevřený systém???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základní </a:t>
            </a:r>
            <a:r>
              <a:rPr lang="cs-CZ" altLang="cs-CZ" sz="23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faktografie: jména, pojmy, data, příběhy  </a:t>
            </a:r>
            <a:endParaRPr lang="cs-CZ" altLang="cs-CZ" sz="23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prohlubující </a:t>
            </a:r>
            <a:r>
              <a:rPr lang="cs-CZ" altLang="cs-CZ" sz="23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učivo: výběr pro tvorbu výchovných </a:t>
            </a:r>
            <a:r>
              <a:rPr lang="cs-CZ" altLang="cs-CZ" sz="2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hodnot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metodika</a:t>
            </a:r>
            <a:r>
              <a:rPr lang="cs-CZ" altLang="cs-CZ" sz="23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cs-CZ" altLang="cs-CZ" sz="2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projekty, </a:t>
            </a:r>
            <a:r>
              <a:rPr lang="cs-CZ" altLang="cs-CZ" sz="2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didaktické formy a prostředky, </a:t>
            </a:r>
            <a:r>
              <a:rPr lang="cs-CZ" altLang="cs-CZ" sz="2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systém </a:t>
            </a:r>
            <a:r>
              <a:rPr lang="cs-CZ" altLang="cs-CZ" sz="2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hodnocení…</a:t>
            </a:r>
            <a:endParaRPr lang="cs-CZ" altLang="cs-CZ" sz="23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praktické </a:t>
            </a:r>
            <a:r>
              <a:rPr lang="cs-CZ" altLang="cs-CZ" sz="23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činnosti: </a:t>
            </a:r>
            <a:r>
              <a:rPr lang="cs-CZ" altLang="cs-CZ" sz="2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řešení problému</a:t>
            </a:r>
            <a:r>
              <a:rPr lang="cs-CZ" altLang="cs-CZ" sz="2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altLang="cs-CZ" sz="23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vyhledávání, sestavování schémat…</a:t>
            </a:r>
          </a:p>
        </p:txBody>
      </p:sp>
      <p:sp>
        <p:nvSpPr>
          <p:cNvPr id="3" name="Obdélník 9"/>
          <p:cNvSpPr>
            <a:spLocks noChangeArrowheads="1"/>
          </p:cNvSpPr>
          <p:nvPr/>
        </p:nvSpPr>
        <p:spPr bwMode="auto">
          <a:xfrm>
            <a:off x="467544" y="3645024"/>
            <a:ext cx="8208912" cy="230832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Pečlivě vybírejte učivo a metody!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Při vyučování dějepisu je lépe jednu historickou událost prožít, než deset jen vyslechnout!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MÉNĚ znamená VÍCE!</a:t>
            </a:r>
          </a:p>
        </p:txBody>
      </p:sp>
    </p:spTree>
    <p:extLst>
      <p:ext uri="{BB962C8B-B14F-4D97-AF65-F5344CB8AC3E}">
        <p14:creationId xmlns:p14="http://schemas.microsoft.com/office/powerpoint/2010/main" val="71225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8"/>
          <p:cNvSpPr>
            <a:spLocks noChangeArrowheads="1"/>
          </p:cNvSpPr>
          <p:nvPr/>
        </p:nvSpPr>
        <p:spPr bwMode="auto">
          <a:xfrm>
            <a:off x="755576" y="260648"/>
            <a:ext cx="7416824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dirty="0">
                <a:solidFill>
                  <a:schemeClr val="bg1"/>
                </a:solidFill>
                <a:latin typeface="Times New Roman" pitchFamily="18" charset="0"/>
              </a:rPr>
              <a:t>           II.  Metody tvorby základního </a:t>
            </a:r>
            <a:r>
              <a:rPr lang="cs-CZ" altLang="cs-CZ" sz="2800" b="1" i="1" dirty="0" smtClean="0">
                <a:solidFill>
                  <a:schemeClr val="bg1"/>
                </a:solidFill>
                <a:latin typeface="Times New Roman" pitchFamily="18" charset="0"/>
              </a:rPr>
              <a:t>učiva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 b="1" i="1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2400" i="1" dirty="0" smtClean="0">
                <a:solidFill>
                  <a:schemeClr val="bg1"/>
                </a:solidFill>
                <a:latin typeface="Times New Roman" pitchFamily="18" charset="0"/>
              </a:rPr>
              <a:t>TVORBA  ZU od 50. let ve všech předmětech (O. Chlup)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cs-CZ" altLang="cs-CZ" sz="2400" i="1" dirty="0" smtClean="0">
                <a:solidFill>
                  <a:schemeClr val="bg1"/>
                </a:solidFill>
                <a:latin typeface="Times New Roman" pitchFamily="18" charset="0"/>
              </a:rPr>
              <a:t>CÍL:  snaha nahradit encyklopedické pojetí učiva</a:t>
            </a:r>
            <a:endParaRPr lang="cs-CZ" altLang="cs-CZ" sz="2400" i="1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800" dirty="0">
              <a:latin typeface="Times New Roman" pitchFamily="18" charset="0"/>
            </a:endParaRPr>
          </a:p>
        </p:txBody>
      </p:sp>
      <p:sp>
        <p:nvSpPr>
          <p:cNvPr id="5" name="Obdélník 9"/>
          <p:cNvSpPr>
            <a:spLocks noChangeArrowheads="1"/>
          </p:cNvSpPr>
          <p:nvPr/>
        </p:nvSpPr>
        <p:spPr bwMode="auto">
          <a:xfrm>
            <a:off x="467544" y="2693371"/>
            <a:ext cx="8280920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Několik cest pro tvorbu základního učiva: 3 hlavní</a:t>
            </a:r>
          </a:p>
          <a:p>
            <a:pPr marL="457200" indent="-457200" eaLnBrk="1" hangingPunct="1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cs-CZ" altLang="cs-CZ" sz="22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Teorie paradigmatická </a:t>
            </a:r>
            <a:endParaRPr lang="cs-CZ" altLang="cs-CZ" sz="2200" b="1" i="1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cs-CZ" altLang="cs-CZ" sz="2200" b="1" i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Teorie struktur</a:t>
            </a:r>
          </a:p>
          <a:p>
            <a:pPr marL="457200" indent="-457200" eaLnBrk="1" hangingPunct="1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cs-CZ" altLang="cs-CZ" sz="2200" b="1" i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Teorie modelů (modulů)</a:t>
            </a:r>
            <a:endParaRPr lang="cs-CZ" altLang="cs-CZ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/>
          <a:srcRect l="10431" r="13029"/>
          <a:stretch/>
        </p:blipFill>
        <p:spPr>
          <a:xfrm>
            <a:off x="4788024" y="3429000"/>
            <a:ext cx="3384376" cy="2949005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5004048" y="6453336"/>
            <a:ext cx="345638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https://www.elcomblus.com/the-basic-education-curriculum/</a:t>
            </a:r>
          </a:p>
        </p:txBody>
      </p:sp>
    </p:spTree>
    <p:extLst>
      <p:ext uri="{BB962C8B-B14F-4D97-AF65-F5344CB8AC3E}">
        <p14:creationId xmlns:p14="http://schemas.microsoft.com/office/powerpoint/2010/main" val="2975610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9"/>
          <p:cNvSpPr>
            <a:spLocks noChangeArrowheads="1"/>
          </p:cNvSpPr>
          <p:nvPr/>
        </p:nvSpPr>
        <p:spPr bwMode="auto">
          <a:xfrm>
            <a:off x="395536" y="332656"/>
            <a:ext cx="8556004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cs-CZ" altLang="cs-CZ" sz="2200" b="1" i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Teorie </a:t>
            </a:r>
            <a:r>
              <a:rPr lang="cs-CZ" altLang="cs-CZ" sz="22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paradigmatická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Německo, začátek 60. let 20. stol.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známa též jako </a:t>
            </a:r>
            <a:r>
              <a:rPr lang="cs-CZ" altLang="cs-CZ" sz="22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teorie exemplární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nebo </a:t>
            </a:r>
            <a:r>
              <a:rPr lang="cs-CZ" altLang="cs-CZ" sz="22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teorie příkladů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vybírá typický příklad (paradigma) z dějin a probírá jej mnohostranně a velmi podrobně </a:t>
            </a:r>
            <a:r>
              <a:rPr lang="cs-CZ" altLang="cs-CZ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(velmi využívána ve Velké Británii pro národní dějiny) 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např. ALŽBĚTÍNSKÁ ANGLIE: osobnosti </a:t>
            </a:r>
            <a:r>
              <a:rPr lang="cs-CZ" altLang="cs-CZ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(W. Shakespeare, F. </a:t>
            </a:r>
            <a:r>
              <a:rPr lang="cs-CZ" altLang="cs-CZ" sz="20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Drake</a:t>
            </a:r>
            <a:r>
              <a:rPr lang="cs-CZ" altLang="cs-CZ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Marie Stuartovna, Jindřich IV. Navarrský…),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kultura (</a:t>
            </a:r>
            <a:r>
              <a:rPr lang="cs-CZ" altLang="cs-CZ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věda, divadlo, </a:t>
            </a:r>
            <a:r>
              <a:rPr lang="cs-CZ" altLang="cs-CZ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kolonizace SA, poměry </a:t>
            </a:r>
            <a:r>
              <a:rPr lang="cs-CZ" altLang="cs-CZ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 dvora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každodennost (</a:t>
            </a:r>
            <a:r>
              <a:rPr lang="cs-CZ" altLang="cs-CZ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jídelníček, móda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– tvorba modelů, hostina z dobových receptů, tanec…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cs-CZ" altLang="cs-CZ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délník 9"/>
          <p:cNvSpPr>
            <a:spLocks noChangeArrowheads="1"/>
          </p:cNvSpPr>
          <p:nvPr/>
        </p:nvSpPr>
        <p:spPr bwMode="auto">
          <a:xfrm>
            <a:off x="433434" y="4725144"/>
            <a:ext cx="8267972" cy="150810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Výhoda: velmi působivé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Nevýhoda: výrazné zjednodušení, nevytváří strukturální </a:t>
            </a:r>
            <a:r>
              <a:rPr lang="cs-CZ" altLang="cs-CZ" sz="2400" b="1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souvislosti </a:t>
            </a:r>
            <a:r>
              <a:rPr lang="cs-CZ" altLang="cs-CZ" sz="20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(celý </a:t>
            </a:r>
            <a:r>
              <a:rPr lang="cs-CZ" altLang="cs-CZ" sz="2000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středověk vyloží na příkladu jediného panovníka apod</a:t>
            </a:r>
            <a:r>
              <a:rPr lang="cs-CZ" altLang="cs-CZ" sz="2000" i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eaLnBrk="1" hangingPunct="1">
              <a:spcBef>
                <a:spcPct val="0"/>
              </a:spcBef>
              <a:buNone/>
            </a:pPr>
            <a:endParaRPr lang="cs-CZ" altLang="cs-CZ" sz="800" b="1" i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523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9"/>
          <p:cNvSpPr>
            <a:spLocks noChangeArrowheads="1"/>
          </p:cNvSpPr>
          <p:nvPr/>
        </p:nvSpPr>
        <p:spPr bwMode="auto">
          <a:xfrm>
            <a:off x="370688" y="188640"/>
            <a:ext cx="8578080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0"/>
              </a:spcBef>
              <a:buAutoNum type="arabicPeriod" startAt="2"/>
            </a:pPr>
            <a:r>
              <a:rPr lang="cs-CZ" altLang="cs-CZ" sz="22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Teorie struktur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USA , 60. a 70 léta 20. stol.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známa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též jako </a:t>
            </a:r>
            <a:r>
              <a:rPr lang="cs-CZ" altLang="cs-CZ" sz="22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teorie dějinných </a:t>
            </a:r>
            <a:r>
              <a:rPr lang="cs-CZ" altLang="cs-CZ" sz="2200" b="1" i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procesů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představitel </a:t>
            </a:r>
            <a:r>
              <a:rPr lang="cs-CZ" altLang="cs-CZ" sz="2200" b="1" i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Jerome</a:t>
            </a:r>
            <a:r>
              <a:rPr lang="cs-CZ" altLang="cs-CZ" sz="22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altLang="cs-CZ" sz="2200" b="1" i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Bruner</a:t>
            </a:r>
            <a:r>
              <a:rPr lang="cs-CZ" altLang="cs-CZ" sz="22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teorie efektivního učení pomocí hledání logických struktur ve studované </a:t>
            </a:r>
            <a:r>
              <a:rPr lang="cs-CZ" altLang="cs-CZ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látce</a:t>
            </a:r>
            <a:endParaRPr lang="cs-CZ" altLang="cs-CZ" sz="2200" b="1" i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cíl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vytvořit v dějepisu </a:t>
            </a: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strukturální uspořádání učiva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= vystihnout podstatné principy a rysy doby, které charakterizují celou </a:t>
            </a:r>
            <a:r>
              <a:rPr lang="cs-CZ" altLang="cs-CZ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epochu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úkol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v jednotlivých historických jevech je nutné hledat tyto </a:t>
            </a:r>
            <a:r>
              <a:rPr lang="cs-CZ" altLang="cs-CZ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procesy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např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cs-CZ" altLang="cs-CZ" sz="2200" b="1" i="1" cap="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Evropa vrcholného </a:t>
            </a:r>
            <a:r>
              <a:rPr lang="cs-CZ" altLang="cs-CZ" sz="2200" b="1" i="1" cap="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středověku</a:t>
            </a:r>
            <a:r>
              <a:rPr lang="cs-CZ" altLang="cs-CZ" sz="2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cs-CZ" altLang="cs-CZ" sz="22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obvyklé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pojetí: Německo ve vrch. </a:t>
            </a:r>
            <a:r>
              <a:rPr lang="cs-CZ" altLang="cs-CZ" sz="22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stř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., Anglie ve vrch. </a:t>
            </a:r>
            <a:r>
              <a:rPr lang="cs-CZ" altLang="cs-CZ" sz="22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stř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cs-CZ" altLang="cs-CZ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Čechy…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lepší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pojetí: 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REFORMACE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(+ specifika jednotlivých zemí)</a:t>
            </a:r>
            <a:endParaRPr lang="cs-CZ" altLang="cs-CZ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délník 9"/>
          <p:cNvSpPr>
            <a:spLocks noChangeArrowheads="1"/>
          </p:cNvSpPr>
          <p:nvPr/>
        </p:nvSpPr>
        <p:spPr bwMode="auto">
          <a:xfrm>
            <a:off x="195232" y="5617403"/>
            <a:ext cx="8753536" cy="90794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Výhoda</a:t>
            </a:r>
            <a:r>
              <a:rPr lang="cs-CZ" altLang="cs-CZ" sz="2400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: učí se chápat, co je podstatné = důležitá životní  kompetence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Nevýhoda??? Je zapotřebí široký historický rozhled!</a:t>
            </a:r>
          </a:p>
        </p:txBody>
      </p:sp>
    </p:spTree>
    <p:extLst>
      <p:ext uri="{BB962C8B-B14F-4D97-AF65-F5344CB8AC3E}">
        <p14:creationId xmlns:p14="http://schemas.microsoft.com/office/powerpoint/2010/main" val="423871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9"/>
          <p:cNvSpPr>
            <a:spLocks noChangeArrowheads="1"/>
          </p:cNvSpPr>
          <p:nvPr/>
        </p:nvSpPr>
        <p:spPr bwMode="auto">
          <a:xfrm>
            <a:off x="282960" y="188640"/>
            <a:ext cx="8578080" cy="621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</a:t>
            </a:r>
            <a:r>
              <a:rPr lang="cs-CZ" altLang="cs-CZ" sz="24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Teorie modelů </a:t>
            </a:r>
            <a:r>
              <a:rPr lang="cs-CZ" altLang="cs-CZ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ČR , 80. léta 20. stol. - současnost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podstata: na tvorbu základního učiva působí mnoho vlivů = modelů (4)</a:t>
            </a:r>
            <a:endParaRPr lang="cs-CZ" altLang="cs-CZ" sz="2200" b="1" i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cs-CZ" altLang="cs-CZ" sz="8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cs-CZ" altLang="cs-CZ" sz="2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vliv = model: historická věda </a:t>
            </a:r>
            <a:endParaRPr lang="cs-CZ" altLang="cs-CZ" sz="2200" b="1" i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cíl: stále si udržovat přehled o nových poznatcích, používat metody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historikovy práce (vyučování v muzeu, využití písemných pramenů…) </a:t>
            </a:r>
          </a:p>
          <a:p>
            <a:pPr eaLnBrk="1" hangingPunct="1">
              <a:spcBef>
                <a:spcPct val="0"/>
              </a:spcBef>
              <a:buNone/>
            </a:pPr>
            <a:endParaRPr lang="cs-CZ" altLang="cs-CZ" sz="1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cs-CZ" altLang="cs-CZ" sz="2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vliv = model: psychologický vývoj dítěte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cíl: </a:t>
            </a: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zajistit přiměřenost učiva; varuje před nesrozumitelným podáním,  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přetížeností paměti, nedostupností požadovaných činností…</a:t>
            </a:r>
          </a:p>
          <a:p>
            <a:pPr eaLnBrk="1" hangingPunct="1">
              <a:spcBef>
                <a:spcPct val="0"/>
              </a:spcBef>
              <a:buNone/>
            </a:pPr>
            <a:endParaRPr lang="cs-CZ" altLang="cs-CZ" sz="1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cs-CZ" altLang="cs-CZ" sz="2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vliv = model: pedagogický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cíl: formulovat zákl. učivo se zřetelem na obecné cíle pro vzdělání celé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generace – např. názor estetický, etický, vztah k práci, vlastenectví… </a:t>
            </a:r>
          </a:p>
          <a:p>
            <a:pPr eaLnBrk="1" hangingPunct="1">
              <a:spcBef>
                <a:spcPct val="0"/>
              </a:spcBef>
              <a:buNone/>
            </a:pPr>
            <a:endParaRPr lang="cs-CZ" altLang="cs-CZ" sz="1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cs-CZ" altLang="cs-CZ" sz="2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vliv = model: didaktický 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cíl: vázat učební metodu na určitý obsah – doporučuje </a:t>
            </a:r>
            <a:r>
              <a:rPr lang="cs-CZ" altLang="cs-CZ" sz="22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did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pomůcky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(prostředky), formy, prostředí …</a:t>
            </a:r>
          </a:p>
        </p:txBody>
      </p:sp>
    </p:spTree>
    <p:extLst>
      <p:ext uri="{BB962C8B-B14F-4D97-AF65-F5344CB8AC3E}">
        <p14:creationId xmlns:p14="http://schemas.microsoft.com/office/powerpoint/2010/main" val="371920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8"/>
          <p:cNvSpPr>
            <a:spLocks noChangeArrowheads="1"/>
          </p:cNvSpPr>
          <p:nvPr/>
        </p:nvSpPr>
        <p:spPr bwMode="auto">
          <a:xfrm>
            <a:off x="611560" y="188640"/>
            <a:ext cx="68378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cs-CZ" altLang="cs-CZ" sz="2800" b="1" i="1" dirty="0">
                <a:solidFill>
                  <a:schemeClr val="bg1"/>
                </a:solidFill>
                <a:latin typeface="Times New Roman" pitchFamily="18" charset="0"/>
              </a:rPr>
              <a:t>           III. </a:t>
            </a:r>
            <a:r>
              <a:rPr lang="cs-CZ" altLang="cs-CZ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cs-CZ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eorie cílů a </a:t>
            </a:r>
            <a:r>
              <a:rPr lang="cs-CZ" sz="28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Bloomova</a:t>
            </a:r>
            <a:r>
              <a:rPr lang="cs-CZ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taxonomie</a:t>
            </a:r>
          </a:p>
        </p:txBody>
      </p:sp>
      <p:sp>
        <p:nvSpPr>
          <p:cNvPr id="5" name="Obdélník 9"/>
          <p:cNvSpPr>
            <a:spLocks noChangeArrowheads="1"/>
          </p:cNvSpPr>
          <p:nvPr/>
        </p:nvSpPr>
        <p:spPr bwMode="auto">
          <a:xfrm>
            <a:off x="408484" y="726136"/>
            <a:ext cx="848856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limitující </a:t>
            </a:r>
            <a:r>
              <a:rPr lang="cs-CZ" altLang="cs-CZ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činitel při stanovení základního učiva = </a:t>
            </a:r>
            <a:r>
              <a:rPr lang="cs-CZ" altLang="cs-CZ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učitel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s-CZ" altLang="cs-CZ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každý </a:t>
            </a:r>
            <a:r>
              <a:rPr lang="cs-CZ" altLang="cs-CZ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učitel váže obsah vyučování na </a:t>
            </a: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SVOU SPECIFICKOU METODU</a:t>
            </a:r>
            <a:r>
              <a:rPr lang="cs-CZ" altLang="cs-CZ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Úkol: promýšlet cíle každého tématu, každé </a:t>
            </a:r>
            <a:r>
              <a:rPr lang="cs-CZ" altLang="cs-CZ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hodiny (aktivity)!!!</a:t>
            </a:r>
            <a:endParaRPr lang="cs-CZ" altLang="cs-CZ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délník 9"/>
          <p:cNvSpPr>
            <a:spLocks noChangeArrowheads="1"/>
          </p:cNvSpPr>
          <p:nvPr/>
        </p:nvSpPr>
        <p:spPr bwMode="auto">
          <a:xfrm>
            <a:off x="107504" y="3356992"/>
            <a:ext cx="8929324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u="sng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Cíle dějepisného vyučování </a:t>
            </a:r>
            <a:r>
              <a:rPr lang="cs-CZ" altLang="cs-CZ" sz="2400" b="1" i="1" u="sng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(tématu) určují </a:t>
            </a:r>
            <a:r>
              <a:rPr lang="cs-CZ" altLang="cs-CZ" sz="2400" b="1" i="1" u="sng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výběr </a:t>
            </a:r>
            <a:r>
              <a:rPr lang="cs-CZ" altLang="cs-CZ" sz="2400" b="1" i="1" u="sng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učiva a metodiku!!!</a:t>
            </a:r>
            <a:endParaRPr lang="cs-CZ" altLang="cs-CZ" sz="2400" b="1" i="1" u="sng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délník 9"/>
          <p:cNvSpPr>
            <a:spLocks noChangeArrowheads="1"/>
          </p:cNvSpPr>
          <p:nvPr/>
        </p:nvSpPr>
        <p:spPr bwMode="auto">
          <a:xfrm>
            <a:off x="325810" y="4365104"/>
            <a:ext cx="8571234" cy="221599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Co bude cílem = obsahem každé hodiny?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Jak dané historické téma děti využijí ve svém životě?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2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Proč učit o antropogenezi?            Proč učit o posledních Přemyslovcích?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2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Proč učit o barokním umění?         Proč učit o I. světové válce? </a:t>
            </a:r>
          </a:p>
        </p:txBody>
      </p:sp>
    </p:spTree>
    <p:extLst>
      <p:ext uri="{BB962C8B-B14F-4D97-AF65-F5344CB8AC3E}">
        <p14:creationId xmlns:p14="http://schemas.microsoft.com/office/powerpoint/2010/main" val="8410658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9"/>
          <p:cNvSpPr>
            <a:spLocks noChangeArrowheads="1"/>
          </p:cNvSpPr>
          <p:nvPr/>
        </p:nvSpPr>
        <p:spPr bwMode="auto">
          <a:xfrm>
            <a:off x="249238" y="188640"/>
            <a:ext cx="8571234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1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altLang="cs-CZ" sz="22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Možné odpovědi</a:t>
            </a: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 </a:t>
            </a:r>
          </a:p>
          <a:p>
            <a:pPr marL="457200" indent="-457200" eaLnBrk="1" hangingPunct="1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Cílem je hodnota příběhu: </a:t>
            </a:r>
            <a:r>
              <a:rPr lang="cs-CZ" altLang="cs-CZ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statečnost, vlastenectví, pracovitost…</a:t>
            </a:r>
          </a:p>
          <a:p>
            <a:pPr marL="457200" indent="-457200" eaLnBrk="1" hangingPunct="1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Cílem je intelektuální či praktická činnost: </a:t>
            </a:r>
            <a:r>
              <a:rPr lang="cs-CZ" altLang="cs-CZ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definovat,  popsat,  seřadit,  vysvětlit,  dokázat, interpretovat,  odhadnout,  aplikovat,  diskutovat,  interpretovat,  shrnout,  navrhnout,  plánovat,  analyzovat,  rozlišit,  argumentovat,  obhájit, oponovat,  prověřit,  zdůvodnit,  zhodnotit,  srovnat…</a:t>
            </a:r>
          </a:p>
        </p:txBody>
      </p:sp>
      <p:sp>
        <p:nvSpPr>
          <p:cNvPr id="4" name="Obdélník 9"/>
          <p:cNvSpPr>
            <a:spLocks noChangeArrowheads="1"/>
          </p:cNvSpPr>
          <p:nvPr/>
        </p:nvSpPr>
        <p:spPr bwMode="auto">
          <a:xfrm>
            <a:off x="286383" y="3835792"/>
            <a:ext cx="8571234" cy="272382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Bloomova</a:t>
            </a:r>
            <a:r>
              <a:rPr lang="cs-CZ" altLang="cs-CZ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taxonomie cílů.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Pomáhá ve výběru aktivizačních činností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(intelektuálních a praktických činností)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pro děti v různých fázích vyučovacího procesu.              </a:t>
            </a:r>
          </a:p>
          <a:p>
            <a:pPr algn="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18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Viz příloha</a:t>
            </a:r>
            <a:endParaRPr lang="cs-CZ" altLang="cs-CZ" sz="22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06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la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694" y="3356992"/>
            <a:ext cx="550861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9"/>
          <p:cNvSpPr>
            <a:spLocks noChangeArrowheads="1"/>
          </p:cNvSpPr>
          <p:nvPr/>
        </p:nvSpPr>
        <p:spPr bwMode="auto">
          <a:xfrm>
            <a:off x="143508" y="44624"/>
            <a:ext cx="8856984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1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Fáze vyučovacího procesu podle </a:t>
            </a:r>
            <a:r>
              <a:rPr lang="cs-CZ" altLang="cs-CZ" sz="22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Bloomovy</a:t>
            </a: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taxonomie: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řadí</a:t>
            </a: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fáze podle úrovně dosavadního poznání, schopností a dovedností dětí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od nejjednodušší (</a:t>
            </a:r>
            <a:r>
              <a:rPr lang="cs-CZ" altLang="cs-CZ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znalost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k nejsložitější (</a:t>
            </a:r>
            <a:r>
              <a:rPr lang="cs-CZ" altLang="cs-CZ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hodnocení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řazení představuje vhodné cíle i pro různé věkové kategorie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např. </a:t>
            </a:r>
            <a:r>
              <a:rPr lang="cs-CZ" altLang="cs-CZ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znalost a pochopení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(5. a 6. třída)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cs-CZ" altLang="cs-CZ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aplikace a analýza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(7. a 8. třída)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cs-CZ" altLang="cs-CZ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syntéza a hodnocení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(9. třída) </a:t>
            </a:r>
          </a:p>
        </p:txBody>
      </p:sp>
    </p:spTree>
    <p:extLst>
      <p:ext uri="{BB962C8B-B14F-4D97-AF65-F5344CB8AC3E}">
        <p14:creationId xmlns:p14="http://schemas.microsoft.com/office/powerpoint/2010/main" val="164644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716" y="218783"/>
            <a:ext cx="5112568" cy="642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9"/>
          <p:cNvSpPr>
            <a:spLocks noChangeArrowheads="1"/>
          </p:cNvSpPr>
          <p:nvPr/>
        </p:nvSpPr>
        <p:spPr bwMode="auto">
          <a:xfrm>
            <a:off x="302378" y="387067"/>
            <a:ext cx="8578080" cy="1047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Shrnutí: moduly se mění </a:t>
            </a:r>
            <a:r>
              <a:rPr lang="cs-CZ" altLang="cs-CZ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historická věda se vyvíjí, nároky na principy vzdělání mladé generace se mění, didaktické zásady se obohacují…</a:t>
            </a:r>
          </a:p>
        </p:txBody>
      </p:sp>
      <p:sp>
        <p:nvSpPr>
          <p:cNvPr id="3" name="Obdélník 9"/>
          <p:cNvSpPr>
            <a:spLocks noChangeArrowheads="1"/>
          </p:cNvSpPr>
          <p:nvPr/>
        </p:nvSpPr>
        <p:spPr bwMode="auto">
          <a:xfrm>
            <a:off x="261492" y="1845638"/>
            <a:ext cx="8208912" cy="57996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Základní učivo nelze vybrat jednou pro vždy a jednotně! </a:t>
            </a:r>
          </a:p>
        </p:txBody>
      </p:sp>
      <p:sp>
        <p:nvSpPr>
          <p:cNvPr id="4" name="Obdélník 9"/>
          <p:cNvSpPr>
            <a:spLocks noChangeArrowheads="1"/>
          </p:cNvSpPr>
          <p:nvPr/>
        </p:nvSpPr>
        <p:spPr bwMode="auto">
          <a:xfrm>
            <a:off x="261492" y="2895778"/>
            <a:ext cx="8208912" cy="113396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cs-CZ" altLang="cs-CZ" sz="2400" b="1" i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Výběr základního učiva = proces, ve kterém učitel zohlední všechny vlivy ve třídě a určí jeho směr, nikoli jednotný obsah!  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573" y="4423185"/>
            <a:ext cx="3409691" cy="188613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8776">
            <a:off x="219380" y="5047829"/>
            <a:ext cx="2951465" cy="1342916"/>
          </a:xfrm>
          <a:prstGeom prst="rect">
            <a:avLst/>
          </a:prstGeom>
        </p:spPr>
      </p:pic>
      <p:pic>
        <p:nvPicPr>
          <p:cNvPr id="2050" name="Picture 2" descr="V bývalých továrnách v pražských Vysočanech má vzniknout muzeum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1853">
            <a:off x="6221455" y="4888697"/>
            <a:ext cx="2685621" cy="147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/>
          <p:cNvSpPr/>
          <p:nvPr/>
        </p:nvSpPr>
        <p:spPr>
          <a:xfrm>
            <a:off x="1309933" y="6488168"/>
            <a:ext cx="673456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 smtClean="0">
                <a:solidFill>
                  <a:schemeClr val="bg1">
                    <a:lumMod val="75000"/>
                  </a:schemeClr>
                </a:solidFill>
              </a:rPr>
              <a:t>GORČÍKOVÁ, K., VÝCHODSKÁ, H.: Společnost </a:t>
            </a:r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5 – nová </a:t>
            </a:r>
            <a:r>
              <a:rPr lang="cs-CZ" sz="1000" dirty="0" smtClean="0">
                <a:solidFill>
                  <a:schemeClr val="bg1">
                    <a:lumMod val="75000"/>
                  </a:schemeClr>
                </a:solidFill>
              </a:rPr>
              <a:t>generace, Hybridní </a:t>
            </a:r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pracovní </a:t>
            </a:r>
            <a:r>
              <a:rPr lang="cs-CZ" sz="1000" dirty="0" smtClean="0">
                <a:solidFill>
                  <a:schemeClr val="bg1">
                    <a:lumMod val="75000"/>
                  </a:schemeClr>
                </a:solidFill>
              </a:rPr>
              <a:t>sešit, FRAUS, 2020, ISBN 978-80-7489-466-4</a:t>
            </a:r>
            <a:endParaRPr lang="cs-CZ" sz="1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33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95536" y="116632"/>
            <a:ext cx="8424936" cy="6130964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0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Doporučení k přípravě na zkoušku:</a:t>
            </a:r>
            <a:endParaRPr lang="cs-CZ" sz="2000" i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Při přípravě na praxi promýšlejte cíle své výuky pro různá dějepisná témata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cs-CZ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schopnost formulovat cíle své výuky bude součástí zkoušky</a:t>
            </a:r>
            <a:endParaRPr lang="cs-CZ" sz="800" b="1" i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cs-CZ" sz="8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cs-CZ" sz="20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Příklady vyučovacích obsahů (témat) k tvorbě cílů:</a:t>
            </a:r>
            <a:r>
              <a:rPr lang="cs-CZ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lnSpc>
                <a:spcPct val="150000"/>
              </a:lnSpc>
            </a:pPr>
            <a:endParaRPr lang="cs-CZ" sz="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cs-CZ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Příklady méně náročných témat: </a:t>
            </a:r>
            <a:r>
              <a:rPr lang="cs-CZ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Starověký Egypt, Řecko-perské války, Římská kultura, Velkomoravská říše, Gotika, Čechy v době Jagellonců</a:t>
            </a:r>
          </a:p>
          <a:p>
            <a:pPr>
              <a:lnSpc>
                <a:spcPct val="150000"/>
              </a:lnSpc>
            </a:pPr>
            <a:endParaRPr lang="cs-CZ" sz="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cs-CZ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Příklady středně náročných témat: </a:t>
            </a:r>
            <a:r>
              <a:rPr lang="cs-CZ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České země v době Karla IV., Třicetiletá válka, Svět před I. světovou válkou, Meziválečná kultura, Vznik fašismu, Vědecké objevy 20. století</a:t>
            </a:r>
          </a:p>
          <a:p>
            <a:pPr>
              <a:lnSpc>
                <a:spcPct val="150000"/>
              </a:lnSpc>
            </a:pPr>
            <a:endParaRPr lang="cs-CZ" sz="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cs-CZ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Příklady náročných témat</a:t>
            </a:r>
            <a:r>
              <a:rPr lang="cs-CZ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České země v době posledních Přemyslovců, Husitství, Velká francouzská revoluce, Průmyslová revoluce, Osvícenský absolutismus – Marie Terezie a Josef II., I. světová válka, II. světová válka</a:t>
            </a:r>
          </a:p>
        </p:txBody>
      </p:sp>
    </p:spTree>
    <p:extLst>
      <p:ext uri="{BB962C8B-B14F-4D97-AF65-F5344CB8AC3E}">
        <p14:creationId xmlns:p14="http://schemas.microsoft.com/office/powerpoint/2010/main" val="71829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09963" y="116632"/>
            <a:ext cx="8640960" cy="644790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4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Dějepisné učivo:  Čechy v době posledních Přemyslovců </a:t>
            </a:r>
          </a:p>
          <a:p>
            <a:pPr>
              <a:lnSpc>
                <a:spcPct val="150000"/>
              </a:lnSpc>
            </a:pPr>
            <a:r>
              <a:rPr lang="cs-CZ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Cíle:   </a:t>
            </a:r>
            <a:r>
              <a:rPr lang="cs-CZ" sz="2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žák </a:t>
            </a:r>
            <a:r>
              <a:rPr lang="cs-CZ" sz="21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prokáže</a:t>
            </a:r>
            <a:r>
              <a:rPr lang="cs-CZ" sz="2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cs-CZ" sz="21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konkrétně doloží</a:t>
            </a:r>
            <a:r>
              <a:rPr lang="cs-CZ" sz="2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význam posledních</a:t>
            </a:r>
          </a:p>
          <a:p>
            <a:pPr>
              <a:lnSpc>
                <a:spcPct val="150000"/>
              </a:lnSpc>
            </a:pPr>
            <a:r>
              <a:rPr lang="cs-CZ" sz="2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Přemyslovců pro historii  Čech a Evropy, </a:t>
            </a:r>
          </a:p>
          <a:p>
            <a:pPr>
              <a:lnSpc>
                <a:spcPct val="150000"/>
              </a:lnSpc>
            </a:pPr>
            <a:r>
              <a:rPr lang="cs-CZ" sz="2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cs-CZ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(např</a:t>
            </a:r>
            <a:r>
              <a:rPr lang="cs-CZ" sz="2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cs-CZ" sz="21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vysvětí podstatu  a význam Zlaté buly sicilské,   </a:t>
            </a:r>
          </a:p>
          <a:p>
            <a:pPr>
              <a:lnSpc>
                <a:spcPct val="150000"/>
              </a:lnSpc>
            </a:pPr>
            <a:r>
              <a:rPr lang="cs-CZ" sz="21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konkrétně ocení průběh kolonizace, </a:t>
            </a:r>
            <a:r>
              <a:rPr lang="cs-CZ" sz="21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uvede </a:t>
            </a:r>
            <a:r>
              <a:rPr lang="cs-CZ" sz="21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příklady </a:t>
            </a:r>
            <a:endParaRPr lang="cs-CZ" sz="21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cs-CZ" sz="21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1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cs-CZ" sz="21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zakladatelské </a:t>
            </a:r>
            <a:r>
              <a:rPr lang="cs-CZ" sz="21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činnosti </a:t>
            </a:r>
            <a:r>
              <a:rPr lang="cs-CZ" sz="21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posledních </a:t>
            </a:r>
            <a:r>
              <a:rPr lang="cs-CZ" sz="21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Přemyslovců</a:t>
            </a:r>
            <a:r>
              <a:rPr lang="cs-CZ" sz="21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…)</a:t>
            </a:r>
            <a:endParaRPr lang="cs-CZ" sz="21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2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žák na základě ikonického textu </a:t>
            </a:r>
            <a:r>
              <a:rPr lang="cs-CZ" sz="21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prezentuje pojem </a:t>
            </a:r>
            <a:r>
              <a:rPr lang="cs-CZ" sz="2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rytířská kultura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2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žák </a:t>
            </a:r>
            <a:r>
              <a:rPr lang="cs-CZ" sz="21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zvolí </a:t>
            </a:r>
            <a:r>
              <a:rPr lang="cs-CZ" sz="2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jednoho z posledních Přemyslovců, </a:t>
            </a:r>
            <a:r>
              <a:rPr lang="cs-CZ" sz="21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vysvětlí</a:t>
            </a:r>
            <a:r>
              <a:rPr lang="cs-CZ" sz="2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svůj výběr a </a:t>
            </a:r>
            <a:r>
              <a:rPr lang="cs-CZ" sz="2100" b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argumetuje</a:t>
            </a:r>
            <a:r>
              <a:rPr lang="cs-CZ" sz="2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ve prospěch jeho úspěchů, </a:t>
            </a:r>
            <a:r>
              <a:rPr lang="cs-CZ" sz="21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např. Přemysl Otakar II. - vojevůdce, zakladatel, silný a obávaný panovník, Václav II. – bohatý dvůr, stříbro, Horní zákoník, groše, personální unie s Polskem…</a:t>
            </a:r>
          </a:p>
          <a:p>
            <a:endParaRPr lang="cs-CZ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Požadovaná kompetence - </a:t>
            </a:r>
            <a:r>
              <a:rPr lang="cs-CZ" sz="20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schopnost argumentovat svůj názor, promyšlená </a:t>
            </a:r>
          </a:p>
          <a:p>
            <a:endParaRPr lang="cs-CZ" sz="8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0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volba  poznatků (osobností) ze širšího výběru v určitém kontextu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2327" y="204767"/>
            <a:ext cx="1028348" cy="1822517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7742103" y="2154616"/>
            <a:ext cx="132879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https://cs.wikipedia.org/wiki/Zlat%C3%A1_bula_sicilsk%C3%A1#/media/Soubor:Golden_Bull_of_Sicily.jpg</a:t>
            </a:r>
          </a:p>
        </p:txBody>
      </p:sp>
    </p:spTree>
    <p:extLst>
      <p:ext uri="{BB962C8B-B14F-4D97-AF65-F5344CB8AC3E}">
        <p14:creationId xmlns:p14="http://schemas.microsoft.com/office/powerpoint/2010/main" val="379058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33518" y="188640"/>
            <a:ext cx="8676964" cy="5963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cs-C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cs-CZ" sz="20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457200" algn="l"/>
              </a:tabLst>
            </a:pPr>
            <a:r>
              <a:rPr lang="cs-CZ" sz="2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</a:t>
            </a:r>
            <a:r>
              <a:rPr lang="cs-CZ" sz="2200" b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Dějepisné </a:t>
            </a:r>
            <a:r>
              <a:rPr lang="cs-CZ" sz="22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učivo: I. světová válka  </a:t>
            </a:r>
          </a:p>
          <a:p>
            <a:pPr algn="just">
              <a:spcAft>
                <a:spcPts val="0"/>
              </a:spcAft>
            </a:pPr>
            <a:endParaRPr lang="cs-CZ" sz="400" b="1" u="sng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cs-CZ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Cíle:  </a:t>
            </a:r>
          </a:p>
          <a:p>
            <a:pPr>
              <a:lnSpc>
                <a:spcPct val="150000"/>
              </a:lnSpc>
            </a:pPr>
            <a:endParaRPr lang="cs-CZ" sz="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2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žák využije dokumentární film a tematický text pro vysvětlení průběhu a výsledků I. světové války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2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Žák vyplní schéma - </a:t>
            </a:r>
            <a:r>
              <a:rPr lang="cs-CZ" sz="21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perodizaci</a:t>
            </a:r>
            <a:r>
              <a:rPr lang="cs-CZ" sz="21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válečného konfliktu podle textu a doplní údaji z dokumentárního filmu (klíčové pojmy, zúčastněné země, významné bitvy)</a:t>
            </a:r>
          </a:p>
          <a:p>
            <a:pPr>
              <a:lnSpc>
                <a:spcPct val="150000"/>
              </a:lnSpc>
            </a:pPr>
            <a:endParaRPr lang="cs-CZ" sz="8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cs-CZ" sz="21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Požadovaná kompetence – aktivní vnímání textu, pozorné a kritické přijímání historických faktů, schopnost věcného shrnutí předložených informací, vystižení  podstaty historického děje, formulace a vyjádření vlastního postoje</a:t>
            </a:r>
            <a:endParaRPr lang="cs-CZ" sz="21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7775848" y="251936"/>
            <a:ext cx="136815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https://cs.wikipedia.org/wiki/Tanky_prvn%C3%AD_sv%C4%9Btov%C3%A9_v%C3%A1lky#/media/Soubor:British_Mark_IV_Tadpole_tank.jpg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188640"/>
            <a:ext cx="2504414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259632" y="404664"/>
            <a:ext cx="6480720" cy="769431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cs-CZ" sz="4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Vašemu studiu ZDAR!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42893">
            <a:off x="6021652" y="2484595"/>
            <a:ext cx="2823753" cy="237682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145" y="1881111"/>
            <a:ext cx="2678956" cy="343978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4" name="Obdélník 13"/>
          <p:cNvSpPr/>
          <p:nvPr/>
        </p:nvSpPr>
        <p:spPr>
          <a:xfrm>
            <a:off x="3545341" y="6007802"/>
            <a:ext cx="26642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https://cs.wikipedia.org/wiki/Tom%C3%A1%C5%A1_Garrigue_Masaryk#/media/Soubor:Tom%C3%A1%C5%A1_Garrigue_Masaryk_1925.PNG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35">
            <a:off x="268211" y="2438848"/>
            <a:ext cx="3193475" cy="256913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6" name="Obdélník 15"/>
          <p:cNvSpPr/>
          <p:nvPr/>
        </p:nvSpPr>
        <p:spPr>
          <a:xfrm>
            <a:off x="86908" y="6072679"/>
            <a:ext cx="2952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https://cs.wikipedia.org/wiki/Svatov%C3%A1clavsk%C3%A1_koruna#/media/Soubor:CrownBohemia3.jpg</a:t>
            </a:r>
          </a:p>
        </p:txBody>
      </p:sp>
      <p:sp>
        <p:nvSpPr>
          <p:cNvPr id="17" name="Obdélník 16"/>
          <p:cNvSpPr/>
          <p:nvPr/>
        </p:nvSpPr>
        <p:spPr>
          <a:xfrm>
            <a:off x="6416721" y="6084746"/>
            <a:ext cx="2646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bg1">
                    <a:lumMod val="75000"/>
                  </a:schemeClr>
                </a:solidFill>
              </a:rPr>
              <a:t>https://upload.wikimedia.org/wikipedia/commons/6/6b/%C5%A0koda_Works_logo.png</a:t>
            </a:r>
          </a:p>
        </p:txBody>
      </p:sp>
    </p:spTree>
    <p:extLst>
      <p:ext uri="{BB962C8B-B14F-4D97-AF65-F5344CB8AC3E}">
        <p14:creationId xmlns:p14="http://schemas.microsoft.com/office/powerpoint/2010/main" val="12047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8264</TotalTime>
  <Words>1512</Words>
  <Application>Microsoft Office PowerPoint</Application>
  <PresentationFormat>Předvádění na obrazovce (4:3)</PresentationFormat>
  <Paragraphs>156</Paragraphs>
  <Slides>20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Helča</dc:creator>
  <cp:lastModifiedBy> </cp:lastModifiedBy>
  <cp:revision>297</cp:revision>
  <dcterms:created xsi:type="dcterms:W3CDTF">2013-04-10T19:59:58Z</dcterms:created>
  <dcterms:modified xsi:type="dcterms:W3CDTF">2023-02-24T12:21:16Z</dcterms:modified>
</cp:coreProperties>
</file>