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117"/>
  </p:notesMasterIdLst>
  <p:sldIdLst>
    <p:sldId id="844" r:id="rId3"/>
    <p:sldId id="539" r:id="rId4"/>
    <p:sldId id="284" r:id="rId5"/>
    <p:sldId id="542" r:id="rId6"/>
    <p:sldId id="562" r:id="rId7"/>
    <p:sldId id="553" r:id="rId8"/>
    <p:sldId id="554" r:id="rId9"/>
    <p:sldId id="555" r:id="rId10"/>
    <p:sldId id="556" r:id="rId11"/>
    <p:sldId id="557" r:id="rId12"/>
    <p:sldId id="558" r:id="rId13"/>
    <p:sldId id="559" r:id="rId14"/>
    <p:sldId id="560" r:id="rId15"/>
    <p:sldId id="335" r:id="rId16"/>
    <p:sldId id="336" r:id="rId17"/>
    <p:sldId id="346" r:id="rId18"/>
    <p:sldId id="359" r:id="rId19"/>
    <p:sldId id="409" r:id="rId20"/>
    <p:sldId id="339" r:id="rId21"/>
    <p:sldId id="361" r:id="rId22"/>
    <p:sldId id="353" r:id="rId23"/>
    <p:sldId id="351" r:id="rId24"/>
    <p:sldId id="362" r:id="rId25"/>
    <p:sldId id="363" r:id="rId26"/>
    <p:sldId id="283" r:id="rId27"/>
    <p:sldId id="369" r:id="rId28"/>
    <p:sldId id="370" r:id="rId29"/>
    <p:sldId id="443" r:id="rId30"/>
    <p:sldId id="444" r:id="rId31"/>
    <p:sldId id="445" r:id="rId32"/>
    <p:sldId id="446" r:id="rId33"/>
    <p:sldId id="411" r:id="rId34"/>
    <p:sldId id="412" r:id="rId35"/>
    <p:sldId id="413" r:id="rId36"/>
    <p:sldId id="565" r:id="rId37"/>
    <p:sldId id="845" r:id="rId38"/>
    <p:sldId id="420" r:id="rId39"/>
    <p:sldId id="371" r:id="rId40"/>
    <p:sldId id="430" r:id="rId41"/>
    <p:sldId id="424" r:id="rId42"/>
    <p:sldId id="461" r:id="rId43"/>
    <p:sldId id="423" r:id="rId44"/>
    <p:sldId id="432" r:id="rId45"/>
    <p:sldId id="378" r:id="rId46"/>
    <p:sldId id="437" r:id="rId47"/>
    <p:sldId id="435" r:id="rId48"/>
    <p:sldId id="434" r:id="rId49"/>
    <p:sldId id="438" r:id="rId50"/>
    <p:sldId id="440" r:id="rId51"/>
    <p:sldId id="442" r:id="rId52"/>
    <p:sldId id="377" r:id="rId53"/>
    <p:sldId id="451" r:id="rId54"/>
    <p:sldId id="450" r:id="rId55"/>
    <p:sldId id="452" r:id="rId56"/>
    <p:sldId id="376" r:id="rId57"/>
    <p:sldId id="455" r:id="rId58"/>
    <p:sldId id="462" r:id="rId59"/>
    <p:sldId id="463" r:id="rId60"/>
    <p:sldId id="465" r:id="rId61"/>
    <p:sldId id="372" r:id="rId62"/>
    <p:sldId id="467" r:id="rId63"/>
    <p:sldId id="477" r:id="rId64"/>
    <p:sldId id="469" r:id="rId65"/>
    <p:sldId id="478" r:id="rId66"/>
    <p:sldId id="480" r:id="rId67"/>
    <p:sldId id="482" r:id="rId68"/>
    <p:sldId id="375" r:id="rId69"/>
    <p:sldId id="484" r:id="rId70"/>
    <p:sldId id="485" r:id="rId71"/>
    <p:sldId id="487" r:id="rId72"/>
    <p:sldId id="489" r:id="rId73"/>
    <p:sldId id="374" r:id="rId74"/>
    <p:sldId id="441" r:id="rId75"/>
    <p:sldId id="490" r:id="rId76"/>
    <p:sldId id="568" r:id="rId77"/>
    <p:sldId id="574" r:id="rId78"/>
    <p:sldId id="497" r:id="rId79"/>
    <p:sldId id="493" r:id="rId80"/>
    <p:sldId id="495" r:id="rId81"/>
    <p:sldId id="501" r:id="rId82"/>
    <p:sldId id="502" r:id="rId83"/>
    <p:sldId id="504" r:id="rId84"/>
    <p:sldId id="503" r:id="rId85"/>
    <p:sldId id="373" r:id="rId86"/>
    <p:sldId id="483" r:id="rId87"/>
    <p:sldId id="576" r:id="rId88"/>
    <p:sldId id="577" r:id="rId89"/>
    <p:sldId id="578" r:id="rId90"/>
    <p:sldId id="585" r:id="rId91"/>
    <p:sldId id="588" r:id="rId92"/>
    <p:sldId id="846" r:id="rId93"/>
    <p:sldId id="723" r:id="rId94"/>
    <p:sldId id="724" r:id="rId95"/>
    <p:sldId id="840" r:id="rId96"/>
    <p:sldId id="839" r:id="rId97"/>
    <p:sldId id="726" r:id="rId98"/>
    <p:sldId id="603" r:id="rId99"/>
    <p:sldId id="512" r:id="rId100"/>
    <p:sldId id="380" r:id="rId101"/>
    <p:sldId id="379" r:id="rId102"/>
    <p:sldId id="515" r:id="rId103"/>
    <p:sldId id="516" r:id="rId104"/>
    <p:sldId id="517" r:id="rId105"/>
    <p:sldId id="518" r:id="rId106"/>
    <p:sldId id="519" r:id="rId107"/>
    <p:sldId id="520" r:id="rId108"/>
    <p:sldId id="521" r:id="rId109"/>
    <p:sldId id="522" r:id="rId110"/>
    <p:sldId id="523" r:id="rId111"/>
    <p:sldId id="368" r:id="rId112"/>
    <p:sldId id="535" r:id="rId113"/>
    <p:sldId id="533" r:id="rId114"/>
    <p:sldId id="534" r:id="rId115"/>
    <p:sldId id="538" r:id="rId116"/>
  </p:sldIdLst>
  <p:sldSz cx="9144000" cy="6858000" type="screen4x3"/>
  <p:notesSz cx="6858000" cy="9144000"/>
  <p:defaultTextStyle>
    <a:defPPr>
      <a:defRPr lang="cs-CZ"/>
    </a:defPPr>
    <a:lvl1pPr marL="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CC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presProps" Target="presProps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viewProps" Target="viewProps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tableStyles" Target="tableStyle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BBA3E-DEC2-41D0-AC73-ECAD42BEB5E6}" type="datetimeFigureOut">
              <a:rPr lang="cs-CZ" smtClean="0"/>
              <a:t>27.02.2023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1A5D2-970A-4FDA-B02A-B8D9B6A8B8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4049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1A5D2-970A-4FDA-B02A-B8D9B6A8B8F6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1108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1A5D2-970A-4FDA-B02A-B8D9B6A8B8F6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396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62956C-29E0-4E3F-82C5-52E8DBDDD04B}" type="slidenum">
              <a:rPr lang="cs-CZ" altLang="cs-CZ">
                <a:solidFill>
                  <a:prstClr val="black"/>
                </a:solidFill>
              </a:rPr>
              <a:pPr/>
              <a:t>101</a:t>
            </a:fld>
            <a:endParaRPr lang="cs-CZ" altLang="cs-CZ">
              <a:solidFill>
                <a:prstClr val="black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39269F-3534-4136-B8AB-4C9269020842}" type="slidenum">
              <a:rPr lang="cs-CZ" altLang="cs-CZ">
                <a:solidFill>
                  <a:prstClr val="black"/>
                </a:solidFill>
              </a:rPr>
              <a:pPr/>
              <a:t>103</a:t>
            </a:fld>
            <a:endParaRPr lang="cs-CZ" altLang="cs-CZ">
              <a:solidFill>
                <a:prstClr val="black"/>
              </a:solidFill>
            </a:endParaRPr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ECDB21-BDB5-4F5E-ACFC-B547159211FF}" type="slidenum">
              <a:rPr lang="cs-CZ" altLang="cs-CZ">
                <a:solidFill>
                  <a:prstClr val="black"/>
                </a:solidFill>
              </a:rPr>
              <a:pPr/>
              <a:t>104</a:t>
            </a:fld>
            <a:endParaRPr lang="cs-CZ" altLang="cs-CZ">
              <a:solidFill>
                <a:prstClr val="black"/>
              </a:solidFill>
            </a:endParaRPr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AC5E2D-5137-41BB-89AC-2B5E61F6F826}" type="slidenum">
              <a:rPr lang="cs-CZ" altLang="cs-CZ">
                <a:solidFill>
                  <a:prstClr val="black"/>
                </a:solidFill>
              </a:rPr>
              <a:pPr/>
              <a:t>105</a:t>
            </a:fld>
            <a:endParaRPr lang="cs-CZ" altLang="cs-CZ">
              <a:solidFill>
                <a:prstClr val="black"/>
              </a:solidFill>
            </a:endParaRPr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35CD5B-DD15-4170-95A3-70FD28AF48F0}" type="slidenum">
              <a:rPr lang="cs-CZ" altLang="cs-CZ">
                <a:solidFill>
                  <a:prstClr val="black"/>
                </a:solidFill>
              </a:rPr>
              <a:pPr/>
              <a:t>106</a:t>
            </a:fld>
            <a:endParaRPr lang="cs-CZ" altLang="cs-CZ">
              <a:solidFill>
                <a:prstClr val="black"/>
              </a:solidFill>
            </a:endParaRPr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AB99A8-E87F-4367-A2F8-1C941ACE1453}" type="slidenum">
              <a:rPr lang="cs-CZ" altLang="cs-CZ">
                <a:solidFill>
                  <a:prstClr val="black"/>
                </a:solidFill>
              </a:rPr>
              <a:pPr/>
              <a:t>107</a:t>
            </a:fld>
            <a:endParaRPr lang="cs-CZ" altLang="cs-CZ">
              <a:solidFill>
                <a:prstClr val="black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721CB0-1D96-4A60-82CE-367B6A719E2E}" type="slidenum">
              <a:rPr lang="cs-CZ" altLang="cs-CZ">
                <a:solidFill>
                  <a:prstClr val="black"/>
                </a:solidFill>
              </a:rPr>
              <a:pPr/>
              <a:t>108</a:t>
            </a:fld>
            <a:endParaRPr lang="cs-CZ" altLang="cs-CZ">
              <a:solidFill>
                <a:prstClr val="black"/>
              </a:solidFill>
            </a:endParaRP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350BBC-6373-4BBC-BDDB-6FF3386496A9}" type="slidenum">
              <a:rPr lang="cs-CZ" altLang="cs-CZ">
                <a:solidFill>
                  <a:prstClr val="black"/>
                </a:solidFill>
              </a:rPr>
              <a:pPr/>
              <a:t>109</a:t>
            </a:fld>
            <a:endParaRPr lang="cs-CZ" altLang="cs-CZ">
              <a:solidFill>
                <a:prstClr val="black"/>
              </a:solidFill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915F9-C0F9-4CE2-BDA2-66E8732C7B25}" type="datetime1">
              <a:rPr lang="cs-CZ" smtClean="0"/>
              <a:t>27.02.2023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432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49C0-670B-43BD-8CAA-E05CD48E86EA}" type="datetime1">
              <a:rPr lang="cs-CZ" smtClean="0"/>
              <a:t>27.02.2023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778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3CF44-9F75-41D2-BF27-D75A1DC1A082}" type="datetime1">
              <a:rPr lang="cs-CZ" smtClean="0"/>
              <a:t>27.02.2023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570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7BF3-D541-4A45-8278-05846487E37B}" type="datetime1">
              <a:rPr lang="cs-CZ" smtClean="0"/>
              <a:t>27.02.2023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3249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1788B-F1A4-4D4C-BFD7-366053C72B76}" type="datetime1">
              <a:rPr lang="cs-CZ" smtClean="0"/>
              <a:t>27.02.2023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6653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BF127-FEAD-4DEC-84B1-55743C1CD923}" type="datetime1">
              <a:rPr lang="cs-CZ" smtClean="0"/>
              <a:t>27.02.2023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059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E56EF-8C0F-4222-9389-1809EE985CDB}" type="datetime1">
              <a:rPr lang="cs-CZ" smtClean="0"/>
              <a:t>27.02.2023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92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C0690-04A0-4627-B4DC-4835B12D974F}" type="datetime1">
              <a:rPr lang="cs-CZ" smtClean="0"/>
              <a:t>27.02.2023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84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21A10-9B2D-4B6C-9B47-50D3038373F8}" type="datetime1">
              <a:rPr lang="cs-CZ" smtClean="0"/>
              <a:t>27.02.2023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0205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8EED2-024A-42D6-B6FB-83B8E1E793E4}" type="datetime1">
              <a:rPr lang="cs-CZ" smtClean="0"/>
              <a:t>27.02.2023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599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0C300-0EBE-4BFA-BEBA-3E1AD4662389}" type="datetime1">
              <a:rPr lang="cs-CZ" smtClean="0"/>
              <a:t>27.02.2023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508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reeform 2"/>
          <p:cNvSpPr>
            <a:spLocks/>
          </p:cNvSpPr>
          <p:nvPr/>
        </p:nvSpPr>
        <p:spPr bwMode="blackWhite">
          <a:xfrm>
            <a:off x="20638" y="12702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1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03A4A1F-74A7-429C-BD59-0167EA8D5838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808562E-DED8-4806-A76B-B840A4FE9496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  <p:grpSp>
        <p:nvGrpSpPr>
          <p:cNvPr id="88072" name="Group 8"/>
          <p:cNvGrpSpPr>
            <a:grpSpLocks/>
          </p:cNvGrpSpPr>
          <p:nvPr/>
        </p:nvGrpSpPr>
        <p:grpSpPr bwMode="auto">
          <a:xfrm>
            <a:off x="195264" y="234950"/>
            <a:ext cx="3787775" cy="1778000"/>
            <a:chOff x="123" y="148"/>
            <a:chExt cx="2386" cy="1120"/>
          </a:xfrm>
        </p:grpSpPr>
        <p:sp>
          <p:nvSpPr>
            <p:cNvPr id="88073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8074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8075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grpSp>
          <p:nvGrpSpPr>
            <p:cNvPr id="88076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88077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sp>
            <p:nvSpPr>
              <p:cNvPr id="88078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sp>
            <p:nvSpPr>
              <p:cNvPr id="88079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sp>
            <p:nvSpPr>
              <p:cNvPr id="88080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sp>
            <p:nvSpPr>
              <p:cNvPr id="88081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8082" name="Group 18"/>
          <p:cNvGrpSpPr>
            <a:grpSpLocks/>
          </p:cNvGrpSpPr>
          <p:nvPr/>
        </p:nvGrpSpPr>
        <p:grpSpPr bwMode="auto">
          <a:xfrm>
            <a:off x="7915275" y="4368802"/>
            <a:ext cx="742950" cy="1058863"/>
            <a:chOff x="4986" y="2752"/>
            <a:chExt cx="468" cy="667"/>
          </a:xfrm>
        </p:grpSpPr>
        <p:sp>
          <p:nvSpPr>
            <p:cNvPr id="88083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8084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8085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grpSp>
          <p:nvGrpSpPr>
            <p:cNvPr id="88086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88087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sp>
            <p:nvSpPr>
              <p:cNvPr id="88088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sp>
            <p:nvSpPr>
              <p:cNvPr id="88089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sp>
            <p:nvSpPr>
              <p:cNvPr id="88090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sp>
            <p:nvSpPr>
              <p:cNvPr id="88091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88092" name="Freeform 28"/>
          <p:cNvSpPr>
            <a:spLocks/>
          </p:cNvSpPr>
          <p:nvPr/>
        </p:nvSpPr>
        <p:spPr bwMode="auto">
          <a:xfrm>
            <a:off x="901701" y="5054602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8093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324910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/>
      <p:bldP spid="88068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0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806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806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806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1B5291-B6A5-4F27-A0A5-F5837D431F36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89FDF-86AA-4EA6-8A52-A665662539A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708927"/>
      </p:ext>
    </p:extLst>
  </p:cSld>
  <p:clrMapOvr>
    <a:masterClrMapping/>
  </p:clrMapOvr>
  <p:transition spd="med">
    <p:cover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02E0BB-84CC-4819-8956-4BEBCE29F41C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6CBA3E-4859-4B9C-BDB5-D11587CFA9E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041245"/>
      </p:ext>
    </p:extLst>
  </p:cSld>
  <p:clrMapOvr>
    <a:masterClrMapping/>
  </p:clrMapOvr>
  <p:transition spd="med">
    <p:cover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92FEBD-A07D-4B1C-8C2F-AE5250A2F468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BA0CB-FC92-4E01-AB47-F241FB8A16BE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533480"/>
      </p:ext>
    </p:extLst>
  </p:cSld>
  <p:clrMapOvr>
    <a:masterClrMapping/>
  </p:clrMapOvr>
  <p:transition spd="med">
    <p:cover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479197-6533-48A3-9917-B34B348C8EE0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45269-EFAE-4BFA-8285-BE727A09F61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914712"/>
      </p:ext>
    </p:extLst>
  </p:cSld>
  <p:clrMapOvr>
    <a:masterClrMapping/>
  </p:clrMapOvr>
  <p:transition spd="med">
    <p:cover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2915D8-31CA-4F1C-ABB6-8359D7158DC0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D8E3D-59B2-4718-979E-69400F7E5C9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672166"/>
      </p:ext>
    </p:extLst>
  </p:cSld>
  <p:clrMapOvr>
    <a:masterClrMapping/>
  </p:clrMapOvr>
  <p:transition spd="med">
    <p:cover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E83FF2-77DE-4707-B447-54BD17CD18B9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81E4D-27CA-4775-8CBF-612BA26FC1C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612470"/>
      </p:ext>
    </p:extLst>
  </p:cSld>
  <p:clrMapOvr>
    <a:masterClrMapping/>
  </p:clrMapOvr>
  <p:transition spd="med">
    <p:cover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F62519-0EA3-422E-B30B-9138854F7CE5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749D8-4644-4D4D-BF62-2B3484EB045D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311562"/>
      </p:ext>
    </p:extLst>
  </p:cSld>
  <p:clrMapOvr>
    <a:masterClrMapping/>
  </p:clrMapOvr>
  <p:transition spd="med">
    <p:cover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AE7F8E-72AF-48FC-85C4-DDCA88915368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334A91-9026-4703-A755-FB0B92A360FB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32146"/>
      </p:ext>
    </p:extLst>
  </p:cSld>
  <p:clrMapOvr>
    <a:masterClrMapping/>
  </p:clrMapOvr>
  <p:transition spd="med">
    <p:cover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0F3D8A-7C03-4A7C-873B-34B5353DF73F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74021-1BB7-4162-B934-CE5B9DE934B8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764553"/>
      </p:ext>
    </p:extLst>
  </p:cSld>
  <p:clrMapOvr>
    <a:masterClrMapping/>
  </p:clrMapOvr>
  <p:transition spd="med">
    <p:cover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3E9492-B795-49A9-9137-A65CBC5102B6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7CE4D-45F8-4D04-AC54-D0E1A709EFCD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218720"/>
      </p:ext>
    </p:extLst>
  </p:cSld>
  <p:clrMapOvr>
    <a:masterClrMapping/>
  </p:clrMapOvr>
  <p:transition spd="med"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D0CB1-597E-41DC-B451-F7BD41D611E3}" type="datetime1">
              <a:rPr lang="cs-CZ" smtClean="0"/>
              <a:t>27.02.2023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431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30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5" indent="-342865" algn="l" defTabSz="91430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defTabSz="91430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defTabSz="91430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defTabSz="91430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93700FB-902E-4DF4-9EA6-E0BD2612AA42}" type="datetime1">
              <a:rPr lang="cs-CZ" altLang="cs-CZ" smtClean="0">
                <a:solidFill>
                  <a:srgbClr val="000000"/>
                </a:solidFill>
              </a:rPr>
              <a:t>27.02.2023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4A6F0ADA-F755-4313-92E6-42070B245BEE}" type="slidenum">
              <a:rPr lang="cs-CZ" altLang="cs-CZ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87048" name="Freeform 8"/>
          <p:cNvSpPr>
            <a:spLocks/>
          </p:cNvSpPr>
          <p:nvPr/>
        </p:nvSpPr>
        <p:spPr bwMode="auto">
          <a:xfrm rot="-3172564">
            <a:off x="7865270" y="24608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7049" name="Freeform 9"/>
          <p:cNvSpPr>
            <a:spLocks/>
          </p:cNvSpPr>
          <p:nvPr/>
        </p:nvSpPr>
        <p:spPr bwMode="auto">
          <a:xfrm rot="-3172564">
            <a:off x="7831139" y="192089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</a:endParaRPr>
          </a:p>
        </p:txBody>
      </p:sp>
      <p:grpSp>
        <p:nvGrpSpPr>
          <p:cNvPr id="87050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8705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705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705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705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705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705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705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705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705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grpSp>
          <p:nvGrpSpPr>
            <p:cNvPr id="87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87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87062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63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64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87065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sp>
            <p:nvSpPr>
              <p:cNvPr id="87066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sp>
            <p:nvSpPr>
              <p:cNvPr id="87067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87068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87069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70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71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72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73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74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75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76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87077" name="Group 37"/>
          <p:cNvGrpSpPr>
            <a:grpSpLocks/>
          </p:cNvGrpSpPr>
          <p:nvPr/>
        </p:nvGrpSpPr>
        <p:grpSpPr bwMode="auto">
          <a:xfrm>
            <a:off x="8680451" y="2116140"/>
            <a:ext cx="385763" cy="4308475"/>
            <a:chOff x="5468" y="1333"/>
            <a:chExt cx="243" cy="2714"/>
          </a:xfrm>
        </p:grpSpPr>
        <p:sp>
          <p:nvSpPr>
            <p:cNvPr id="87078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  <p:sp>
          <p:nvSpPr>
            <p:cNvPr id="87079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</p:grpSp>
      <p:grpSp>
        <p:nvGrpSpPr>
          <p:cNvPr id="87080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87081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87082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cs-CZ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87083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87084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85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86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87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88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89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90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091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cs-CZ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87092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cs-CZ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416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7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7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7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7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7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7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7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7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7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/>
      <p:bldP spid="87044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0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704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70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70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0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704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70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70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0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704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70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70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0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704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70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70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0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704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70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70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e-pohledy.cz/" TargetMode="External"/><Relationship Id="rId2" Type="http://schemas.openxmlformats.org/officeDocument/2006/relationships/hyperlink" Target="http://www.fotohistorie.cz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1FDE52A-ACAC-24F7-EFAF-7AB9A3571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556792"/>
            <a:ext cx="8784975" cy="3811663"/>
          </a:xfrm>
          <a:prstGeom prst="rect">
            <a:avLst/>
          </a:prstGeo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BFFBF5E-CF97-0B40-3E63-C8865312E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62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795312" y="404664"/>
            <a:ext cx="5801568" cy="1754316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cs-CZ" sz="5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Jak učit o dějinách </a:t>
            </a:r>
          </a:p>
          <a:p>
            <a:pPr algn="ctr"/>
            <a:r>
              <a:rPr lang="cs-CZ" sz="5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západních Čech…</a:t>
            </a:r>
          </a:p>
        </p:txBody>
      </p:sp>
      <p:pic>
        <p:nvPicPr>
          <p:cNvPr id="15" name="Picture 4" descr="Moje logo stabiln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53345"/>
            <a:ext cx="1331572" cy="132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files.plzensky-kraj.webnode.cz/system_preview_detail_200000000-43137440d4-public/-zna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079" y="2435851"/>
            <a:ext cx="3063842" cy="364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F94516A-E74D-4117-3BE2-C6213D452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D47B727-4ED4-49AF-8483-1F1156F2C782}"/>
              </a:ext>
            </a:extLst>
          </p:cNvPr>
          <p:cNvSpPr/>
          <p:nvPr/>
        </p:nvSpPr>
        <p:spPr>
          <a:xfrm>
            <a:off x="2467517" y="6162981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https://cs.wikipedia.org/wiki/Symboly_Plze%C5%88sk%C3%A9ho_kraje#/media/Soubor:Plzen_small_CoA.png</a:t>
            </a:r>
            <a:endParaRPr lang="cs-CZ" sz="1400" b="1" i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666811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67544" y="404664"/>
            <a:ext cx="8352928" cy="369330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i="1" u="sng" cap="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Didaktické možnosti regionálních dějin</a:t>
            </a:r>
          </a:p>
          <a:p>
            <a:pPr>
              <a:lnSpc>
                <a:spcPct val="150000"/>
              </a:lnSpc>
            </a:pPr>
            <a:endParaRPr lang="cs-CZ" sz="800" b="1" i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865" indent="-342865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vizualizace, konkrétní představy o dávných dějích</a:t>
            </a:r>
          </a:p>
          <a:p>
            <a:pPr marL="342865" indent="-342865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zážitkové formy</a:t>
            </a:r>
          </a:p>
          <a:p>
            <a:pPr marL="342865" indent="-342865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dějiny každodennosti</a:t>
            </a:r>
          </a:p>
          <a:p>
            <a:pPr marL="342865" indent="-342865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projektové vyučování</a:t>
            </a:r>
          </a:p>
          <a:p>
            <a:pPr marL="342865" indent="-342865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aktivizační metody… 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BF29B7A4-7595-37D6-C095-9617BAA7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7304083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Obdélník 9"/>
          <p:cNvSpPr>
            <a:spLocks noChangeArrowheads="1"/>
          </p:cNvSpPr>
          <p:nvPr/>
        </p:nvSpPr>
        <p:spPr bwMode="auto">
          <a:xfrm>
            <a:off x="611188" y="1028700"/>
            <a:ext cx="842486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33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Cíl: dítě se ocitne v centru historického děje</a:t>
            </a:r>
          </a:p>
        </p:txBody>
      </p:sp>
      <p:sp>
        <p:nvSpPr>
          <p:cNvPr id="5124" name="Obdélník 18"/>
          <p:cNvSpPr>
            <a:spLocks noChangeArrowheads="1"/>
          </p:cNvSpPr>
          <p:nvPr/>
        </p:nvSpPr>
        <p:spPr bwMode="auto">
          <a:xfrm>
            <a:off x="2051050" y="333375"/>
            <a:ext cx="464661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4000" b="1" i="1">
                <a:solidFill>
                  <a:schemeClr val="bg1"/>
                </a:solidFill>
                <a:latin typeface="Times New Roman" pitchFamily="18" charset="0"/>
              </a:rPr>
              <a:t>DIDAKTICKÉ  HRY</a:t>
            </a:r>
            <a:endParaRPr lang="cs-CZ" altLang="cs-CZ" sz="4000">
              <a:latin typeface="Times New Roman" pitchFamily="18" charset="0"/>
            </a:endParaRPr>
          </a:p>
        </p:txBody>
      </p:sp>
      <p:pic>
        <p:nvPicPr>
          <p:cNvPr id="5125" name="Picture 2" descr="http://www.husitskamesta.net/data/photobank/fotobanka/domazlice/pamatky/mikolas_ales/extra/2012-04-25-15-03-06-8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78" y="2348544"/>
            <a:ext cx="7422209" cy="25202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E4568E-1BCE-336C-0AEA-024390171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E3929DA-49DB-4F4D-BFFE-75C2734A38CE}"/>
              </a:ext>
            </a:extLst>
          </p:cNvPr>
          <p:cNvSpPr/>
          <p:nvPr/>
        </p:nvSpPr>
        <p:spPr>
          <a:xfrm>
            <a:off x="2627784" y="5949280"/>
            <a:ext cx="3600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https://www.husitskamesta.net/domazlice.html</a:t>
            </a:r>
          </a:p>
        </p:txBody>
      </p:sp>
    </p:spTree>
    <p:extLst>
      <p:ext uri="{BB962C8B-B14F-4D97-AF65-F5344CB8AC3E}">
        <p14:creationId xmlns:p14="http://schemas.microsoft.com/office/powerpoint/2010/main" val="308183397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ál 5"/>
          <p:cNvSpPr/>
          <p:nvPr/>
        </p:nvSpPr>
        <p:spPr>
          <a:xfrm rot="20933232">
            <a:off x="418252" y="3310209"/>
            <a:ext cx="4494963" cy="142019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Nedoručené depeše</a:t>
            </a:r>
          </a:p>
        </p:txBody>
      </p:sp>
      <p:sp>
        <p:nvSpPr>
          <p:cNvPr id="12297" name="Obdélník 9"/>
          <p:cNvSpPr>
            <a:spLocks noChangeArrowheads="1"/>
          </p:cNvSpPr>
          <p:nvPr/>
        </p:nvSpPr>
        <p:spPr bwMode="auto">
          <a:xfrm>
            <a:off x="611188" y="1028700"/>
            <a:ext cx="842486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33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Cíl: dítě se ocitne v centru historického děje</a:t>
            </a:r>
          </a:p>
        </p:txBody>
      </p:sp>
      <p:sp>
        <p:nvSpPr>
          <p:cNvPr id="12298" name="Obdélník 18"/>
          <p:cNvSpPr>
            <a:spLocks noChangeArrowheads="1"/>
          </p:cNvSpPr>
          <p:nvPr/>
        </p:nvSpPr>
        <p:spPr bwMode="auto">
          <a:xfrm>
            <a:off x="2051050" y="333375"/>
            <a:ext cx="464661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4000" b="1" i="1" dirty="0">
                <a:solidFill>
                  <a:schemeClr val="bg1"/>
                </a:solidFill>
                <a:latin typeface="Times New Roman" pitchFamily="18" charset="0"/>
              </a:rPr>
              <a:t>DIDAKTICKÉ  HRY</a:t>
            </a:r>
            <a:endParaRPr lang="cs-CZ" altLang="cs-CZ" sz="4000" dirty="0">
              <a:latin typeface="Times New Roman" pitchFamily="18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63D4642-03C3-7883-62A5-ACE829CAF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</a:t>
            </a:fld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2EEE7AC-C210-4A0E-882B-E64A651B8E3B}"/>
              </a:ext>
            </a:extLst>
          </p:cNvPr>
          <p:cNvSpPr/>
          <p:nvPr/>
        </p:nvSpPr>
        <p:spPr>
          <a:xfrm>
            <a:off x="4139952" y="1808780"/>
            <a:ext cx="3146425" cy="898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pravěkém tržišti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7C89B64-E056-4348-8EB2-1E8A99AF9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747" y="3198866"/>
            <a:ext cx="3633531" cy="1030313"/>
          </a:xfrm>
          <a:prstGeom prst="rect">
            <a:avLst/>
          </a:prstGeom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47024D0C-461F-4143-908B-FB2BF76E2EC5}"/>
              </a:ext>
            </a:extLst>
          </p:cNvPr>
          <p:cNvSpPr/>
          <p:nvPr/>
        </p:nvSpPr>
        <p:spPr>
          <a:xfrm>
            <a:off x="4139952" y="4834477"/>
            <a:ext cx="4041775" cy="10080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 kom dostal své jméno? …</a:t>
            </a:r>
          </a:p>
        </p:txBody>
      </p:sp>
    </p:spTree>
    <p:extLst>
      <p:ext uri="{BB962C8B-B14F-4D97-AF65-F5344CB8AC3E}">
        <p14:creationId xmlns:p14="http://schemas.microsoft.com/office/powerpoint/2010/main" val="412751250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boxing.szm.com/images/listi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2" y="1124744"/>
            <a:ext cx="1908175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/>
          <p:cNvSpPr/>
          <p:nvPr/>
        </p:nvSpPr>
        <p:spPr>
          <a:xfrm>
            <a:off x="2295525" y="250825"/>
            <a:ext cx="4700588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200" b="1" i="1" u="sng" cap="all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NedOručené</a:t>
            </a:r>
            <a:r>
              <a:rPr lang="cs-CZ" sz="3200" b="1" i="1" u="sng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depeše</a:t>
            </a:r>
          </a:p>
        </p:txBody>
      </p:sp>
      <p:sp>
        <p:nvSpPr>
          <p:cNvPr id="4" name="Obdélník 3"/>
          <p:cNvSpPr/>
          <p:nvPr/>
        </p:nvSpPr>
        <p:spPr>
          <a:xfrm>
            <a:off x="901700" y="3645024"/>
            <a:ext cx="7488238" cy="19748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115000"/>
              </a:lnSpc>
              <a:defRPr/>
            </a:pPr>
            <a:r>
              <a:rPr lang="cs-CZ" altLang="cs-CZ" sz="2800" b="1" i="1">
                <a:solidFill>
                  <a:srgbClr val="000000"/>
                </a:solidFill>
                <a:cs typeface="Times New Roman" pitchFamily="18" charset="0"/>
              </a:rPr>
              <a:t>Kdo je mohl napsat? </a:t>
            </a:r>
          </a:p>
          <a:p>
            <a:pPr algn="ctr" eaLnBrk="1" hangingPunct="1">
              <a:lnSpc>
                <a:spcPct val="115000"/>
              </a:lnSpc>
              <a:defRPr/>
            </a:pPr>
            <a:r>
              <a:rPr lang="cs-CZ" altLang="cs-CZ" sz="2800" b="1" i="1">
                <a:solidFill>
                  <a:srgbClr val="000000"/>
                </a:solidFill>
                <a:cs typeface="Times New Roman" pitchFamily="18" charset="0"/>
              </a:rPr>
              <a:t>Kdy a kde to bylo? </a:t>
            </a:r>
          </a:p>
          <a:p>
            <a:pPr algn="ctr" eaLnBrk="1" hangingPunct="1">
              <a:lnSpc>
                <a:spcPct val="115000"/>
              </a:lnSpc>
              <a:defRPr/>
            </a:pPr>
            <a:r>
              <a:rPr lang="cs-CZ" altLang="cs-CZ" sz="2800" b="1" i="1">
                <a:solidFill>
                  <a:srgbClr val="000000"/>
                </a:solidFill>
                <a:cs typeface="Times New Roman" pitchFamily="18" charset="0"/>
              </a:rPr>
              <a:t>Při jaké příležitosti a komu byly odeslány?</a:t>
            </a:r>
            <a:endParaRPr lang="cs-CZ" altLang="cs-CZ" sz="2800" b="1" i="1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cs-CZ" altLang="cs-CZ" sz="1300" b="1" i="1">
                <a:solidFill>
                  <a:srgbClr val="FFFFFF"/>
                </a:solidFill>
                <a:cs typeface="Times New Roman" pitchFamily="18" charset="0"/>
              </a:rPr>
              <a:t> </a:t>
            </a:r>
            <a:endParaRPr lang="cs-CZ" altLang="cs-CZ" sz="1400" b="1" i="1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6A481FF-4134-653E-41E4-A4FA27DCB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02BFB7C-6999-428F-86FE-26D3C0ABD35D}"/>
              </a:ext>
            </a:extLst>
          </p:cNvPr>
          <p:cNvSpPr/>
          <p:nvPr/>
        </p:nvSpPr>
        <p:spPr>
          <a:xfrm>
            <a:off x="2003376" y="6121305"/>
            <a:ext cx="5616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https://www.freeimages.com/de/clipart/old-paper-with-feather-5347732</a:t>
            </a:r>
          </a:p>
        </p:txBody>
      </p:sp>
    </p:spTree>
    <p:extLst>
      <p:ext uri="{BB962C8B-B14F-4D97-AF65-F5344CB8AC3E}">
        <p14:creationId xmlns:p14="http://schemas.microsoft.com/office/powerpoint/2010/main" val="2879131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poustka.com/kontakty/listi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8572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Obdélník 5"/>
          <p:cNvSpPr>
            <a:spLocks noChangeArrowheads="1"/>
          </p:cNvSpPr>
          <p:nvPr/>
        </p:nvSpPr>
        <p:spPr bwMode="auto">
          <a:xfrm>
            <a:off x="1511300" y="1844675"/>
            <a:ext cx="6119813" cy="357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 dirty="0">
                <a:latin typeface="Times New Roman" pitchFamily="18" charset="0"/>
              </a:rPr>
              <a:t>A zde, na soutoku 4 řek přikazuji vybudovat město královské. Řeky přemostěte, chrám naší nejsvětější víry zbudujte a měšťany </a:t>
            </a:r>
            <a:br>
              <a:rPr lang="cs-CZ" altLang="cs-CZ" sz="2400" b="1" i="1" dirty="0">
                <a:latin typeface="Times New Roman" pitchFamily="18" charset="0"/>
              </a:rPr>
            </a:br>
            <a:r>
              <a:rPr lang="cs-CZ" altLang="cs-CZ" sz="2400" b="1" i="1" dirty="0">
                <a:latin typeface="Times New Roman" pitchFamily="18" charset="0"/>
              </a:rPr>
              <a:t>k bohatému životu sem pozvěte. Ať město stane se příjemným k pohoštění všech, kdo z Říše římské k nám v dobrém přijíždí!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cs-CZ" altLang="cs-CZ" sz="800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8D0873F-C061-A5AB-A071-855AD5B0C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895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poustka.com/kontakty/listi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8572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Obdélník 5"/>
          <p:cNvSpPr>
            <a:spLocks noChangeArrowheads="1"/>
          </p:cNvSpPr>
          <p:nvPr/>
        </p:nvSpPr>
        <p:spPr bwMode="auto">
          <a:xfrm>
            <a:off x="1116013" y="1844675"/>
            <a:ext cx="6840537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</a:rPr>
              <a:t>Císaři, naposledy Tě varuji!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</a:rPr>
              <a:t>Překročíš-li se zbraní v ruce hranice našeho knížectví českého, zle pochodíš! Mocné vojsko v lesích u Brůdku i mohutná Šumava Tě nevpustí do naší země!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cs-CZ" altLang="cs-CZ" sz="800" b="1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8F17F35-5337-62E0-CED0-39371CD8F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1750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poustka.com/kontakty/listi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8572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Obdélník 5"/>
          <p:cNvSpPr>
            <a:spLocks noChangeArrowheads="1"/>
          </p:cNvSpPr>
          <p:nvPr/>
        </p:nvSpPr>
        <p:spPr bwMode="auto">
          <a:xfrm>
            <a:off x="1258888" y="1844675"/>
            <a:ext cx="669766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</a:rPr>
              <a:t>Vám, milý bratři, posílám pozdrav z cesty do Konstanze. I za hranicí naší české země, ve městech bavorských, v Bärnau, v Neustadtu i ve Weidenu mne přátelsky vítají a mé myšlenky pozorně poslouchají. Snad se mi dostane stejného křesťanského přijetí i na svatém koncilu.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B850693-D71C-364E-A576-C8F2275E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6233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poustka.com/kontakty/listi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8572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Obdélník 5"/>
          <p:cNvSpPr>
            <a:spLocks noChangeArrowheads="1"/>
          </p:cNvSpPr>
          <p:nvPr/>
        </p:nvSpPr>
        <p:spPr bwMode="auto">
          <a:xfrm>
            <a:off x="1258888" y="1844675"/>
            <a:ext cx="68421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</a:rPr>
              <a:t>Křižáci se houfují v počtu sto tisíc mužů na návrší nad naším městem. Bijte je, bratři, nikoho neživte! Zazpívejme i dnes naši píseň, s níž už jsme mnohokrát nepřítele provázeli! Ktož sú boží bojovníci a zákona jeho… Ve jménu kalicha ZVÍTĚZÍME!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1F5319-44F8-0A6F-D838-2E34D2608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6863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46213" y="188913"/>
            <a:ext cx="6054725" cy="742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cs-CZ" sz="3200" b="1" i="1" u="sng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 kom dostal své jméno?</a:t>
            </a:r>
          </a:p>
        </p:txBody>
      </p:sp>
      <p:sp>
        <p:nvSpPr>
          <p:cNvPr id="4" name="Obdélník 3"/>
          <p:cNvSpPr/>
          <p:nvPr/>
        </p:nvSpPr>
        <p:spPr>
          <a:xfrm>
            <a:off x="684213" y="4076700"/>
            <a:ext cx="7848600" cy="2232025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cs-CZ" altLang="cs-CZ" b="1" i="1" dirty="0">
                <a:solidFill>
                  <a:srgbClr val="000000"/>
                </a:solidFill>
                <a:cs typeface="Times New Roman" pitchFamily="18" charset="0"/>
              </a:rPr>
              <a:t>V západních Čechách žilo mnoho zajímavých osobností nebo těch, kdo se o tento kraj zajímali. Jména těchto lidí se mnohdy zapsala do různých místních názvů.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6F14A7D-98DC-AF54-0991-90E91D7C3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11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20E8619-4741-4137-B631-E75ECEF80F00}"/>
              </a:ext>
            </a:extLst>
          </p:cNvPr>
          <p:cNvSpPr/>
          <p:nvPr/>
        </p:nvSpPr>
        <p:spPr>
          <a:xfrm>
            <a:off x="5144933" y="3591222"/>
            <a:ext cx="35418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https://www.objevujpamatky.cz/kasperk-hrad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AD1A3AB-7983-44B1-8355-0123457F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912" y="1228869"/>
            <a:ext cx="4314056" cy="2049177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E4CBB677-2FBD-4D88-9024-BFF936C6A64C}"/>
              </a:ext>
            </a:extLst>
          </p:cNvPr>
          <p:cNvSpPr/>
          <p:nvPr/>
        </p:nvSpPr>
        <p:spPr>
          <a:xfrm>
            <a:off x="457200" y="3391461"/>
            <a:ext cx="4042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https://cs.wikipedia.org/wiki/Z%C3%A1pado%C4%8Desk%C3%BD_kraj#/media/Soubor:KrajZC.png</a:t>
            </a:r>
          </a:p>
        </p:txBody>
      </p:sp>
      <p:pic>
        <p:nvPicPr>
          <p:cNvPr id="1026" name="Picture 2" descr="Západočeský kraj na mapě">
            <a:extLst>
              <a:ext uri="{FF2B5EF4-FFF2-40B4-BE49-F238E27FC236}">
                <a16:creationId xmlns:a16="http://schemas.microsoft.com/office/drawing/2014/main" id="{B5598950-4456-41E0-A9EE-210984112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1000"/>
            <a:ext cx="3563036" cy="204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35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8313" y="404813"/>
            <a:ext cx="8351837" cy="2376487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cs-CZ" altLang="cs-CZ" sz="2000">
                <a:solidFill>
                  <a:srgbClr val="000000"/>
                </a:solidFill>
                <a:cs typeface="Times New Roman" pitchFamily="18" charset="0"/>
              </a:rPr>
              <a:t>ROZPOZNÁŠ, PODLE KOHO SE DŮLEŽITÁ MÍSTA V NAŠEM KRAJI NAZÝVAJÍ?</a:t>
            </a:r>
            <a:endParaRPr lang="cs-CZ" altLang="cs-CZ" sz="200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cs-CZ" altLang="cs-CZ" sz="2000">
                <a:solidFill>
                  <a:srgbClr val="000000"/>
                </a:solidFill>
                <a:cs typeface="Times New Roman" pitchFamily="18" charset="0"/>
              </a:rPr>
              <a:t>POJMENUJ OSOBNOST A VZPOMEŇ SI NEBO NAJDI CO NEJVÍCE </a:t>
            </a:r>
            <a:endParaRPr lang="cs-CZ" altLang="cs-CZ" sz="200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cs-CZ" altLang="cs-CZ" sz="2000">
                <a:solidFill>
                  <a:srgbClr val="000000"/>
                </a:solidFill>
                <a:cs typeface="Times New Roman" pitchFamily="18" charset="0"/>
              </a:rPr>
              <a:t>INFORMACÍ O NÍ – O JEJÍ DOBĚ, O KONKRÉTNÍ HISTORICKÉ UDÁLOSTI, KTEROU MUSELA PROŽÍT, O PŘÁTELÍCH, KTERÉ V ŽIVOTĚ MĚLA… </a:t>
            </a:r>
            <a:endParaRPr lang="cs-CZ" altLang="cs-CZ" sz="200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cs-CZ" altLang="cs-CZ" sz="2000">
                <a:solidFill>
                  <a:srgbClr val="000000"/>
                </a:solidFill>
                <a:cs typeface="Times New Roman" pitchFamily="18" charset="0"/>
              </a:rPr>
              <a:t> A JEŠTĚ NĚCO. MÍSTO NAJDI NA MAPĚ.</a:t>
            </a:r>
            <a:r>
              <a:rPr lang="cs-CZ" altLang="cs-CZ" sz="2000">
                <a:solidFill>
                  <a:srgbClr val="FFFFFF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22531" name="Obdélník 2"/>
          <p:cNvSpPr>
            <a:spLocks noChangeArrowheads="1"/>
          </p:cNvSpPr>
          <p:nvPr/>
        </p:nvSpPr>
        <p:spPr bwMode="auto">
          <a:xfrm>
            <a:off x="1763713" y="3068638"/>
            <a:ext cx="5616575" cy="3455987"/>
          </a:xfrm>
          <a:prstGeom prst="rect">
            <a:avLst/>
          </a:prstGeom>
          <a:solidFill>
            <a:srgbClr val="FFFF99"/>
          </a:solidFill>
          <a:ln w="19050" algn="ctr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2400" b="1" i="1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  <a:cs typeface="Times New Roman" pitchFamily="18" charset="0"/>
              </a:rPr>
              <a:t>KARLSBERG (KAŠPERK)</a:t>
            </a: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  <a:cs typeface="Times New Roman" pitchFamily="18" charset="0"/>
              </a:rPr>
              <a:t>CHODSKO</a:t>
            </a: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  <a:cs typeface="Times New Roman" pitchFamily="18" charset="0"/>
              </a:rPr>
              <a:t>ČEŇKOVA PILA</a:t>
            </a: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  <a:cs typeface="Times New Roman" pitchFamily="18" charset="0"/>
              </a:rPr>
              <a:t>HARTMANICE</a:t>
            </a: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  <a:cs typeface="Times New Roman" pitchFamily="18" charset="0"/>
              </a:rPr>
              <a:t>KOZINŮV STATEK</a:t>
            </a: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  <a:cs typeface="Times New Roman" pitchFamily="18" charset="0"/>
              </a:rPr>
              <a:t>KLOSTERMANNOVA CHATA</a:t>
            </a: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2400" b="1" i="1">
                <a:latin typeface="Times New Roman" pitchFamily="18" charset="0"/>
                <a:cs typeface="Times New Roman" pitchFamily="18" charset="0"/>
              </a:rPr>
              <a:t>HOJSOVA STRÁŽ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400" b="1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400" b="1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2DA8D2F-45A7-84DE-3ACA-DE0FEBDA7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0594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74031" y="0"/>
            <a:ext cx="5595938" cy="20304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cs-CZ" sz="2800" b="1" i="1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Cestou přes horšovský </a:t>
            </a:r>
            <a:r>
              <a:rPr lang="cs-CZ" sz="2800" b="1" i="1" cap="all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týn</a:t>
            </a:r>
            <a:endParaRPr lang="cs-CZ" sz="2800" b="1" i="1" cap="al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cs-CZ" sz="2800" b="1" i="1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Příběh z muzea</a:t>
            </a:r>
          </a:p>
          <a:p>
            <a:pPr algn="ctr">
              <a:lnSpc>
                <a:spcPct val="150000"/>
              </a:lnSpc>
              <a:defRPr/>
            </a:pPr>
            <a:r>
              <a:rPr lang="cs-CZ" sz="2800" b="1" i="1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sem nepatří?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30413"/>
            <a:ext cx="871441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73FCF88-CCB7-8F8A-3B92-DD5C93E7D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1317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Obdélník 5"/>
          <p:cNvSpPr>
            <a:spLocks noChangeArrowheads="1"/>
          </p:cNvSpPr>
          <p:nvPr/>
        </p:nvSpPr>
        <p:spPr bwMode="auto">
          <a:xfrm>
            <a:off x="4427984" y="-66964"/>
            <a:ext cx="82907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9600" dirty="0">
                <a:solidFill>
                  <a:schemeClr val="bg1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E53A11A-963D-5868-AB74-E497B899E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14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7086648-262D-43A3-9BAC-2496F3199C6D}"/>
              </a:ext>
            </a:extLst>
          </p:cNvPr>
          <p:cNvSpPr/>
          <p:nvPr/>
        </p:nvSpPr>
        <p:spPr>
          <a:xfrm>
            <a:off x="659211" y="6048574"/>
            <a:ext cx="80275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https://vesmir.cz/cz/casopis/archiv-casopisu/2010/cislo-7/karbonske-tropicke-pralesy.html#&amp;gid=1&amp;pid=1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009406C-C176-4F86-A7DF-DED973E6C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37" y="1268760"/>
            <a:ext cx="8424936" cy="468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15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5"/>
          <p:cNvSpPr txBox="1">
            <a:spLocks noChangeArrowheads="1"/>
          </p:cNvSpPr>
          <p:nvPr/>
        </p:nvSpPr>
        <p:spPr bwMode="auto">
          <a:xfrm>
            <a:off x="539552" y="332656"/>
            <a:ext cx="8374063" cy="561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b="1" i="1" dirty="0">
                <a:cs typeface="Times New Roman" panose="02020603050405020304" pitchFamily="18" charset="0"/>
              </a:rPr>
              <a:t>    </a:t>
            </a:r>
            <a:r>
              <a:rPr lang="cs-CZ" altLang="cs-CZ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Plzeňská paleontologie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endParaRPr lang="cs-CZ" altLang="cs-CZ" sz="1000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i="1" dirty="0">
                <a:solidFill>
                  <a:schemeClr val="bg1"/>
                </a:solidFill>
                <a:cs typeface="Times New Roman" panose="02020603050405020304" pitchFamily="18" charset="0"/>
              </a:rPr>
              <a:t>1,8 mil let – prudké ochlazení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severoevropský ledovec až do SČ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horský ledovec na Šumavu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endParaRPr lang="cs-CZ" altLang="cs-CZ" sz="800" b="0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Plzeň a Plzeňsko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endParaRPr lang="cs-CZ" altLang="cs-CZ" sz="800" b="1" i="1" u="sng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i="1" dirty="0">
                <a:solidFill>
                  <a:schemeClr val="bg1"/>
                </a:solidFill>
                <a:cs typeface="Times New Roman" panose="02020603050405020304" pitchFamily="18" charset="0"/>
              </a:rPr>
              <a:t>Glaciály:</a:t>
            </a:r>
            <a:r>
              <a:rPr lang="cs-CZ" altLang="cs-CZ" sz="24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 sob, kůň, pižmoň polární liška, svišť, 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mamut, srstnatý nosorožec, jeskyní medvěd, hyena, lev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endParaRPr lang="cs-CZ" altLang="cs-CZ" sz="800" b="0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i="1" dirty="0">
                <a:solidFill>
                  <a:schemeClr val="bg1"/>
                </a:solidFill>
                <a:cs typeface="Times New Roman" panose="02020603050405020304" pitchFamily="18" charset="0"/>
              </a:rPr>
              <a:t>Interglaciály</a:t>
            </a:r>
            <a:r>
              <a:rPr lang="cs-CZ" altLang="cs-CZ" sz="24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: nosorožec, pralesní slon, šavlozubý tygr, obrovský bobr, mastodont, opice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endParaRPr lang="cs-CZ" altLang="cs-CZ" sz="800" b="0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0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(cihelna na </a:t>
            </a:r>
            <a:r>
              <a:rPr lang="cs-CZ" altLang="cs-CZ" sz="2000" b="0" i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Košutce</a:t>
            </a:r>
            <a:r>
              <a:rPr lang="cs-CZ" altLang="cs-CZ" sz="20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, cihelna v Plzni – Černicích, Starý Plzenec)</a:t>
            </a:r>
            <a:endParaRPr lang="cs-CZ" altLang="cs-CZ" sz="2000" i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68C7931-3A22-5446-BF68-FD36F045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9499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8" name="Group 12"/>
          <p:cNvGraphicFramePr>
            <a:graphicFrameLocks noGrp="1"/>
          </p:cNvGraphicFramePr>
          <p:nvPr/>
        </p:nvGraphicFramePr>
        <p:xfrm>
          <a:off x="250825" y="333375"/>
          <a:ext cx="8640763" cy="6264275"/>
        </p:xfrm>
        <a:graphic>
          <a:graphicData uri="http://schemas.openxmlformats.org/drawingml/2006/table">
            <a:tbl>
              <a:tblPr/>
              <a:tblGrid>
                <a:gridCol w="8640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64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320" name="Rectangle 13"/>
          <p:cNvSpPr>
            <a:spLocks noChangeArrowheads="1"/>
          </p:cNvSpPr>
          <p:nvPr/>
        </p:nvSpPr>
        <p:spPr bwMode="auto">
          <a:xfrm>
            <a:off x="395288" y="328613"/>
            <a:ext cx="8424862" cy="570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b="1" i="1" u="sng" dirty="0">
                <a:latin typeface="Times New Roman" pitchFamily="18" charset="0"/>
              </a:rPr>
              <a:t>PRACOVNÍ LIST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b="1" i="1" u="sng" dirty="0">
                <a:latin typeface="Times New Roman" pitchFamily="18" charset="0"/>
              </a:rPr>
              <a:t>Vyhledej na internetu obrázky na téma DOBA LEDOVÁ:</a:t>
            </a:r>
            <a:r>
              <a:rPr lang="cs-CZ" altLang="cs-CZ" sz="2400" b="1" i="1" dirty="0">
                <a:latin typeface="Times New Roman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1. vyber si podle svého uvážení 10 zvířat doby ledové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2. u každého uveď:  - latinský a český název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                                - místo výskytu na Zemi 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                                - způsob obživy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                                - alespoň 2 obrázky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None/>
            </a:pPr>
            <a:r>
              <a:rPr lang="cs-CZ" altLang="cs-CZ" sz="2200" b="1" i="1" u="sng" dirty="0">
                <a:latin typeface="Times New Roman" pitchFamily="18" charset="0"/>
              </a:rPr>
              <a:t>Vyber 1 nejzajímavější zvíře: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1. vyhledej o něm na internetu další obrázky a 3 důležité údaje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3. nakresli (jinak výtvarně ztvárni) výjev z doby ledové s tímto zvířetem 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endParaRPr lang="cs-CZ" altLang="cs-CZ" sz="800" b="1" i="1" u="sng" dirty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b="1" i="1" u="sng" dirty="0">
                <a:latin typeface="Times New Roman" pitchFamily="18" charset="0"/>
              </a:rPr>
              <a:t>Na závěr:</a:t>
            </a:r>
            <a:r>
              <a:rPr lang="cs-CZ" altLang="cs-CZ" sz="2400" i="1" dirty="0">
                <a:latin typeface="Times New Roman" pitchFamily="18" charset="0"/>
              </a:rPr>
              <a:t>  </a:t>
            </a:r>
            <a:r>
              <a:rPr lang="cs-CZ" altLang="cs-CZ" sz="2200" i="1" dirty="0">
                <a:latin typeface="Times New Roman" pitchFamily="18" charset="0"/>
              </a:rPr>
              <a:t>vytvoř vhodnou prezentaci vybraného živočicha z doby ledové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                  (písemně, elektronicky…)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6CE3398-FD7C-4352-526A-6C2006BA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1640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Oval 1026"/>
          <p:cNvSpPr>
            <a:spLocks noChangeArrowheads="1"/>
          </p:cNvSpPr>
          <p:nvPr/>
        </p:nvSpPr>
        <p:spPr bwMode="auto">
          <a:xfrm>
            <a:off x="152400" y="1066800"/>
            <a:ext cx="1676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/>
              <a:t>E</a:t>
            </a:r>
          </a:p>
        </p:txBody>
      </p:sp>
      <p:sp>
        <p:nvSpPr>
          <p:cNvPr id="108547" name="Oval 1027"/>
          <p:cNvSpPr>
            <a:spLocks noChangeArrowheads="1"/>
          </p:cNvSpPr>
          <p:nvPr/>
        </p:nvSpPr>
        <p:spPr bwMode="auto">
          <a:xfrm>
            <a:off x="1600200" y="1219200"/>
            <a:ext cx="914400" cy="1219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/>
              <a:t>D</a:t>
            </a:r>
          </a:p>
        </p:txBody>
      </p:sp>
      <p:sp>
        <p:nvSpPr>
          <p:cNvPr id="108548" name="Oval 1028"/>
          <p:cNvSpPr>
            <a:spLocks noChangeArrowheads="1"/>
          </p:cNvSpPr>
          <p:nvPr/>
        </p:nvSpPr>
        <p:spPr bwMode="auto">
          <a:xfrm>
            <a:off x="5334000" y="3657600"/>
            <a:ext cx="1295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/>
              <a:t>U</a:t>
            </a:r>
          </a:p>
        </p:txBody>
      </p:sp>
      <p:sp>
        <p:nvSpPr>
          <p:cNvPr id="108549" name="Oval 1029"/>
          <p:cNvSpPr>
            <a:spLocks noChangeArrowheads="1"/>
          </p:cNvSpPr>
          <p:nvPr/>
        </p:nvSpPr>
        <p:spPr bwMode="auto">
          <a:xfrm>
            <a:off x="228600" y="2438400"/>
            <a:ext cx="1600200" cy="1524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dirty="0"/>
              <a:t>A</a:t>
            </a:r>
          </a:p>
        </p:txBody>
      </p:sp>
      <p:sp>
        <p:nvSpPr>
          <p:cNvPr id="108550" name="Oval 1030"/>
          <p:cNvSpPr>
            <a:spLocks noChangeArrowheads="1"/>
          </p:cNvSpPr>
          <p:nvPr/>
        </p:nvSpPr>
        <p:spPr bwMode="auto">
          <a:xfrm>
            <a:off x="2971800" y="914400"/>
            <a:ext cx="457200" cy="1143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M</a:t>
            </a:r>
          </a:p>
        </p:txBody>
      </p:sp>
      <p:sp>
        <p:nvSpPr>
          <p:cNvPr id="108551" name="Oval 1032"/>
          <p:cNvSpPr>
            <a:spLocks noChangeArrowheads="1"/>
          </p:cNvSpPr>
          <p:nvPr/>
        </p:nvSpPr>
        <p:spPr bwMode="auto">
          <a:xfrm>
            <a:off x="4419600" y="1752600"/>
            <a:ext cx="1447800" cy="1371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dirty="0"/>
              <a:t>M</a:t>
            </a:r>
          </a:p>
        </p:txBody>
      </p:sp>
      <p:sp>
        <p:nvSpPr>
          <p:cNvPr id="108552" name="Oval 1033"/>
          <p:cNvSpPr>
            <a:spLocks noChangeArrowheads="1"/>
          </p:cNvSpPr>
          <p:nvPr/>
        </p:nvSpPr>
        <p:spPr bwMode="auto">
          <a:xfrm>
            <a:off x="3581400" y="1447800"/>
            <a:ext cx="4572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/>
              <a:t>O</a:t>
            </a:r>
          </a:p>
        </p:txBody>
      </p:sp>
      <p:sp>
        <p:nvSpPr>
          <p:cNvPr id="108553" name="Oval 1034"/>
          <p:cNvSpPr>
            <a:spLocks noChangeArrowheads="1"/>
          </p:cNvSpPr>
          <p:nvPr/>
        </p:nvSpPr>
        <p:spPr bwMode="auto">
          <a:xfrm>
            <a:off x="5943600" y="1371600"/>
            <a:ext cx="914400" cy="2667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/>
              <a:t>É</a:t>
            </a:r>
          </a:p>
        </p:txBody>
      </p:sp>
      <p:sp>
        <p:nvSpPr>
          <p:cNvPr id="108554" name="Oval 1036"/>
          <p:cNvSpPr>
            <a:spLocks noChangeArrowheads="1"/>
          </p:cNvSpPr>
          <p:nvPr/>
        </p:nvSpPr>
        <p:spPr bwMode="auto">
          <a:xfrm>
            <a:off x="7086600" y="914400"/>
            <a:ext cx="1905000" cy="1295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6600"/>
              <a:t>Á</a:t>
            </a:r>
          </a:p>
        </p:txBody>
      </p:sp>
      <p:sp>
        <p:nvSpPr>
          <p:cNvPr id="108555" name="Oval 1037"/>
          <p:cNvSpPr>
            <a:spLocks noChangeArrowheads="1"/>
          </p:cNvSpPr>
          <p:nvPr/>
        </p:nvSpPr>
        <p:spPr bwMode="auto">
          <a:xfrm>
            <a:off x="7391400" y="23622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dirty="0"/>
              <a:t>U</a:t>
            </a:r>
          </a:p>
        </p:txBody>
      </p:sp>
      <p:sp>
        <p:nvSpPr>
          <p:cNvPr id="108556" name="Oval 1038"/>
          <p:cNvSpPr>
            <a:spLocks noChangeArrowheads="1"/>
          </p:cNvSpPr>
          <p:nvPr/>
        </p:nvSpPr>
        <p:spPr bwMode="auto">
          <a:xfrm>
            <a:off x="1447800" y="34290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400"/>
              <a:t>Z</a:t>
            </a:r>
          </a:p>
        </p:txBody>
      </p:sp>
      <p:sp>
        <p:nvSpPr>
          <p:cNvPr id="108557" name="Oval 1039"/>
          <p:cNvSpPr>
            <a:spLocks noChangeArrowheads="1"/>
          </p:cNvSpPr>
          <p:nvPr/>
        </p:nvSpPr>
        <p:spPr bwMode="auto">
          <a:xfrm>
            <a:off x="304800" y="37338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dirty="0"/>
              <a:t>S</a:t>
            </a:r>
          </a:p>
        </p:txBody>
      </p:sp>
      <p:sp>
        <p:nvSpPr>
          <p:cNvPr id="108558" name="Oval 1040"/>
          <p:cNvSpPr>
            <a:spLocks noChangeArrowheads="1"/>
          </p:cNvSpPr>
          <p:nvPr/>
        </p:nvSpPr>
        <p:spPr bwMode="auto">
          <a:xfrm>
            <a:off x="6629400" y="3359727"/>
            <a:ext cx="22860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/>
              <a:t>Č</a:t>
            </a:r>
          </a:p>
        </p:txBody>
      </p:sp>
      <p:sp>
        <p:nvSpPr>
          <p:cNvPr id="108559" name="Oval 1041"/>
          <p:cNvSpPr>
            <a:spLocks noChangeArrowheads="1"/>
          </p:cNvSpPr>
          <p:nvPr/>
        </p:nvSpPr>
        <p:spPr bwMode="auto">
          <a:xfrm>
            <a:off x="5029200" y="990600"/>
            <a:ext cx="76200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600"/>
              <a:t>E</a:t>
            </a:r>
          </a:p>
        </p:txBody>
      </p:sp>
      <p:sp>
        <p:nvSpPr>
          <p:cNvPr id="108560" name="Oval 1042"/>
          <p:cNvSpPr>
            <a:spLocks noChangeArrowheads="1"/>
          </p:cNvSpPr>
          <p:nvPr/>
        </p:nvSpPr>
        <p:spPr bwMode="auto">
          <a:xfrm>
            <a:off x="4495800" y="3124200"/>
            <a:ext cx="914400" cy="1828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/>
              <a:t>P</a:t>
            </a:r>
          </a:p>
        </p:txBody>
      </p:sp>
      <p:sp>
        <p:nvSpPr>
          <p:cNvPr id="108561" name="Oval 1043"/>
          <p:cNvSpPr>
            <a:spLocks noChangeArrowheads="1"/>
          </p:cNvSpPr>
          <p:nvPr/>
        </p:nvSpPr>
        <p:spPr bwMode="auto">
          <a:xfrm>
            <a:off x="2667000" y="3429000"/>
            <a:ext cx="15240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/>
              <a:t>Z</a:t>
            </a:r>
          </a:p>
        </p:txBody>
      </p:sp>
      <p:sp>
        <p:nvSpPr>
          <p:cNvPr id="108562" name="Oval 1044"/>
          <p:cNvSpPr>
            <a:spLocks noChangeArrowheads="1"/>
          </p:cNvSpPr>
          <p:nvPr/>
        </p:nvSpPr>
        <p:spPr bwMode="auto">
          <a:xfrm>
            <a:off x="2667000" y="2286000"/>
            <a:ext cx="990600" cy="990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dirty="0"/>
              <a:t>K</a:t>
            </a:r>
          </a:p>
        </p:txBody>
      </p:sp>
      <p:sp>
        <p:nvSpPr>
          <p:cNvPr id="108563" name="Rectangle 1045"/>
          <p:cNvSpPr>
            <a:spLocks noChangeArrowheads="1"/>
          </p:cNvSpPr>
          <p:nvPr/>
        </p:nvSpPr>
        <p:spPr bwMode="auto">
          <a:xfrm>
            <a:off x="2555875" y="5715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64" name="Rectangle 1046"/>
          <p:cNvSpPr>
            <a:spLocks noChangeArrowheads="1"/>
          </p:cNvSpPr>
          <p:nvPr/>
        </p:nvSpPr>
        <p:spPr bwMode="auto">
          <a:xfrm>
            <a:off x="4894263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65" name="Rectangle 1047"/>
          <p:cNvSpPr>
            <a:spLocks noChangeArrowheads="1"/>
          </p:cNvSpPr>
          <p:nvPr/>
        </p:nvSpPr>
        <p:spPr bwMode="auto">
          <a:xfrm>
            <a:off x="4246563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66" name="Rectangle 1048"/>
          <p:cNvSpPr>
            <a:spLocks noChangeArrowheads="1"/>
          </p:cNvSpPr>
          <p:nvPr/>
        </p:nvSpPr>
        <p:spPr bwMode="auto">
          <a:xfrm>
            <a:off x="3598863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67" name="Rectangle 1049"/>
          <p:cNvSpPr>
            <a:spLocks noChangeArrowheads="1"/>
          </p:cNvSpPr>
          <p:nvPr/>
        </p:nvSpPr>
        <p:spPr bwMode="auto">
          <a:xfrm>
            <a:off x="2949575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68" name="Rectangle 1050"/>
          <p:cNvSpPr>
            <a:spLocks noChangeArrowheads="1"/>
          </p:cNvSpPr>
          <p:nvPr/>
        </p:nvSpPr>
        <p:spPr bwMode="auto">
          <a:xfrm>
            <a:off x="2301875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69" name="Rectangle 1051"/>
          <p:cNvSpPr>
            <a:spLocks noChangeArrowheads="1"/>
          </p:cNvSpPr>
          <p:nvPr/>
        </p:nvSpPr>
        <p:spPr bwMode="auto">
          <a:xfrm>
            <a:off x="1654175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70" name="Rectangle 1052"/>
          <p:cNvSpPr>
            <a:spLocks noChangeArrowheads="1"/>
          </p:cNvSpPr>
          <p:nvPr/>
        </p:nvSpPr>
        <p:spPr bwMode="auto">
          <a:xfrm>
            <a:off x="7486650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71" name="Rectangle 1053"/>
          <p:cNvSpPr>
            <a:spLocks noChangeArrowheads="1"/>
          </p:cNvSpPr>
          <p:nvPr/>
        </p:nvSpPr>
        <p:spPr bwMode="auto">
          <a:xfrm>
            <a:off x="6838950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72" name="Rectangle 1054"/>
          <p:cNvSpPr>
            <a:spLocks noChangeArrowheads="1"/>
          </p:cNvSpPr>
          <p:nvPr/>
        </p:nvSpPr>
        <p:spPr bwMode="auto">
          <a:xfrm>
            <a:off x="6191250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73" name="Rectangle 1055"/>
          <p:cNvSpPr>
            <a:spLocks noChangeArrowheads="1"/>
          </p:cNvSpPr>
          <p:nvPr/>
        </p:nvSpPr>
        <p:spPr bwMode="auto">
          <a:xfrm>
            <a:off x="5541963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74" name="Rectangle 1056"/>
          <p:cNvSpPr>
            <a:spLocks noChangeArrowheads="1"/>
          </p:cNvSpPr>
          <p:nvPr/>
        </p:nvSpPr>
        <p:spPr bwMode="auto">
          <a:xfrm>
            <a:off x="1006475" y="4953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75" name="Rectangle 1057"/>
          <p:cNvSpPr>
            <a:spLocks noChangeArrowheads="1"/>
          </p:cNvSpPr>
          <p:nvPr/>
        </p:nvSpPr>
        <p:spPr bwMode="auto">
          <a:xfrm>
            <a:off x="3203575" y="5715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76" name="Rectangle 1058"/>
          <p:cNvSpPr>
            <a:spLocks noChangeArrowheads="1"/>
          </p:cNvSpPr>
          <p:nvPr/>
        </p:nvSpPr>
        <p:spPr bwMode="auto">
          <a:xfrm>
            <a:off x="5148263" y="5715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77" name="Rectangle 1059"/>
          <p:cNvSpPr>
            <a:spLocks noChangeArrowheads="1"/>
          </p:cNvSpPr>
          <p:nvPr/>
        </p:nvSpPr>
        <p:spPr bwMode="auto">
          <a:xfrm>
            <a:off x="4500563" y="5715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78" name="Rectangle 1060"/>
          <p:cNvSpPr>
            <a:spLocks noChangeArrowheads="1"/>
          </p:cNvSpPr>
          <p:nvPr/>
        </p:nvSpPr>
        <p:spPr bwMode="auto">
          <a:xfrm>
            <a:off x="3851275" y="5715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79" name="Rectangle 1061"/>
          <p:cNvSpPr>
            <a:spLocks noChangeArrowheads="1"/>
          </p:cNvSpPr>
          <p:nvPr/>
        </p:nvSpPr>
        <p:spPr bwMode="auto">
          <a:xfrm>
            <a:off x="5795963" y="5715000"/>
            <a:ext cx="685800" cy="762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08580" name="Text Box 1062"/>
          <p:cNvSpPr txBox="1">
            <a:spLocks noChangeArrowheads="1"/>
          </p:cNvSpPr>
          <p:nvPr/>
        </p:nvSpPr>
        <p:spPr bwMode="auto">
          <a:xfrm>
            <a:off x="1589087" y="228600"/>
            <a:ext cx="5935663" cy="519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Místo v Plzni, kde je „nejvíc pravěku“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E0C5712-FD32-7E0B-D9D0-B28E82FF9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3259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E362D9A-5F47-BF0A-D917-24BC9B0F0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18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73821D3-A901-4106-B82C-39D9030CC2D0}"/>
              </a:ext>
            </a:extLst>
          </p:cNvPr>
          <p:cNvSpPr/>
          <p:nvPr/>
        </p:nvSpPr>
        <p:spPr>
          <a:xfrm>
            <a:off x="3131840" y="6365690"/>
            <a:ext cx="32717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https://www.zcm.cz/o-muzeu/profil-muzea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B377E5B-6979-4264-B343-6EF83264B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94" y="476672"/>
            <a:ext cx="8457012" cy="564297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82067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Obdélník 2"/>
          <p:cNvSpPr>
            <a:spLocks noChangeArrowheads="1"/>
          </p:cNvSpPr>
          <p:nvPr/>
        </p:nvSpPr>
        <p:spPr bwMode="auto">
          <a:xfrm>
            <a:off x="107504" y="167320"/>
            <a:ext cx="871244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Expozice ARCHEOLOGIE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cs-CZ" altLang="cs-CZ" sz="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osídlení kraje od nejstarších dob do raného středověku 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cs-CZ" altLang="cs-CZ" sz="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Mezi vystavenými exponáty jsou takové unikáty, jako bronzový </a:t>
            </a:r>
          </a:p>
          <a:p>
            <a:pPr algn="ctr">
              <a:spcBef>
                <a:spcPts val="600"/>
              </a:spcBef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štít z Plzně-</a:t>
            </a:r>
            <a:r>
              <a:rPr lang="cs-CZ" altLang="cs-CZ" sz="2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Jíkalky</a:t>
            </a: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hliněná plastika ženy z Vochova, </a:t>
            </a:r>
          </a:p>
          <a:p>
            <a:pPr algn="ctr">
              <a:spcBef>
                <a:spcPts val="600"/>
              </a:spcBef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bronzové maskovité spony z Kyšic a Dýšiny, rekonstrukce </a:t>
            </a:r>
          </a:p>
          <a:p>
            <a:pPr algn="ctr">
              <a:spcBef>
                <a:spcPts val="600"/>
              </a:spcBef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odkrytých hrobů, dřevěná konstrukce vodní cisterny z Vladaře…  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F19FD84-D643-1C7A-AB34-C7A15422A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19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CFF7AE1-F926-437E-84F5-14DABEA34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368" y="3374629"/>
            <a:ext cx="4788024" cy="319482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EA59B7DF-96EF-4773-9C8C-E46A2B4F5FE6}"/>
              </a:ext>
            </a:extLst>
          </p:cNvPr>
          <p:cNvSpPr/>
          <p:nvPr/>
        </p:nvSpPr>
        <p:spPr>
          <a:xfrm>
            <a:off x="179512" y="5800249"/>
            <a:ext cx="3113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https://www.zcm.cz/pro-navstevniky/expozice/pohledy-do-minulosti-plzenskeho-kraje-archeologie</a:t>
            </a:r>
          </a:p>
        </p:txBody>
      </p:sp>
    </p:spTree>
    <p:extLst>
      <p:ext uri="{BB962C8B-B14F-4D97-AF65-F5344CB8AC3E}">
        <p14:creationId xmlns:p14="http://schemas.microsoft.com/office/powerpoint/2010/main" val="660648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Oval 2050"/>
          <p:cNvSpPr>
            <a:spLocks noChangeArrowheads="1"/>
          </p:cNvSpPr>
          <p:nvPr/>
        </p:nvSpPr>
        <p:spPr bwMode="auto">
          <a:xfrm>
            <a:off x="1835150" y="1295400"/>
            <a:ext cx="1295400" cy="1295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>
                <a:latin typeface="Comic Sans MS" pitchFamily="66" charset="0"/>
              </a:rPr>
              <a:t>Ž</a:t>
            </a:r>
          </a:p>
        </p:txBody>
      </p:sp>
      <p:sp>
        <p:nvSpPr>
          <p:cNvPr id="110595" name="Oval 2051"/>
          <p:cNvSpPr>
            <a:spLocks noChangeArrowheads="1"/>
          </p:cNvSpPr>
          <p:nvPr/>
        </p:nvSpPr>
        <p:spPr bwMode="auto">
          <a:xfrm>
            <a:off x="1908175" y="4941888"/>
            <a:ext cx="1295400" cy="1295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dirty="0">
                <a:latin typeface="Comic Sans MS" pitchFamily="66" charset="0"/>
              </a:rPr>
              <a:t>M</a:t>
            </a:r>
          </a:p>
        </p:txBody>
      </p:sp>
      <p:sp>
        <p:nvSpPr>
          <p:cNvPr id="110596" name="Oval 2052"/>
          <p:cNvSpPr>
            <a:spLocks noChangeArrowheads="1"/>
          </p:cNvSpPr>
          <p:nvPr/>
        </p:nvSpPr>
        <p:spPr bwMode="auto">
          <a:xfrm>
            <a:off x="3635375" y="4114800"/>
            <a:ext cx="1295400" cy="1295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>
                <a:latin typeface="Comic Sans MS" pitchFamily="66" charset="0"/>
              </a:rPr>
              <a:t>I</a:t>
            </a:r>
          </a:p>
        </p:txBody>
      </p:sp>
      <p:sp>
        <p:nvSpPr>
          <p:cNvPr id="110597" name="Oval 2053"/>
          <p:cNvSpPr>
            <a:spLocks noChangeArrowheads="1"/>
          </p:cNvSpPr>
          <p:nvPr/>
        </p:nvSpPr>
        <p:spPr bwMode="auto">
          <a:xfrm>
            <a:off x="250825" y="4114800"/>
            <a:ext cx="1295400" cy="1295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dirty="0">
                <a:latin typeface="Comic Sans MS" pitchFamily="66" charset="0"/>
              </a:rPr>
              <a:t>P</a:t>
            </a:r>
          </a:p>
        </p:txBody>
      </p:sp>
      <p:sp>
        <p:nvSpPr>
          <p:cNvPr id="110598" name="Oval 2054"/>
          <p:cNvSpPr>
            <a:spLocks noChangeArrowheads="1"/>
          </p:cNvSpPr>
          <p:nvPr/>
        </p:nvSpPr>
        <p:spPr bwMode="auto">
          <a:xfrm>
            <a:off x="3563938" y="2276475"/>
            <a:ext cx="1295400" cy="1295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dirty="0">
                <a:latin typeface="Comic Sans MS" pitchFamily="66" charset="0"/>
              </a:rPr>
              <a:t>Ň</a:t>
            </a:r>
          </a:p>
        </p:txBody>
      </p:sp>
      <p:sp>
        <p:nvSpPr>
          <p:cNvPr id="110599" name="Oval 2055"/>
          <p:cNvSpPr>
            <a:spLocks noChangeArrowheads="1"/>
          </p:cNvSpPr>
          <p:nvPr/>
        </p:nvSpPr>
        <p:spPr bwMode="auto">
          <a:xfrm>
            <a:off x="179388" y="2286000"/>
            <a:ext cx="1295400" cy="1295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dirty="0">
                <a:latin typeface="Comic Sans MS" pitchFamily="66" charset="0"/>
              </a:rPr>
              <a:t>O</a:t>
            </a:r>
          </a:p>
        </p:txBody>
      </p:sp>
      <p:sp>
        <p:nvSpPr>
          <p:cNvPr id="110600" name="Line 2092"/>
          <p:cNvSpPr>
            <a:spLocks noChangeShapeType="1"/>
          </p:cNvSpPr>
          <p:nvPr/>
        </p:nvSpPr>
        <p:spPr bwMode="auto">
          <a:xfrm flipH="1" flipV="1">
            <a:off x="1403350" y="3213100"/>
            <a:ext cx="1008063" cy="17287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1" name="Line 2093"/>
          <p:cNvSpPr>
            <a:spLocks noChangeShapeType="1"/>
          </p:cNvSpPr>
          <p:nvPr/>
        </p:nvSpPr>
        <p:spPr bwMode="auto">
          <a:xfrm flipV="1">
            <a:off x="1476375" y="3068638"/>
            <a:ext cx="2092325" cy="555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2" name="Line 2094"/>
          <p:cNvSpPr>
            <a:spLocks noChangeShapeType="1"/>
          </p:cNvSpPr>
          <p:nvPr/>
        </p:nvSpPr>
        <p:spPr bwMode="auto">
          <a:xfrm flipH="1">
            <a:off x="1403350" y="3213100"/>
            <a:ext cx="2232025" cy="11525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3" name="Line 2095"/>
          <p:cNvSpPr>
            <a:spLocks noChangeShapeType="1"/>
          </p:cNvSpPr>
          <p:nvPr/>
        </p:nvSpPr>
        <p:spPr bwMode="auto">
          <a:xfrm flipV="1">
            <a:off x="1476375" y="4365625"/>
            <a:ext cx="2305050" cy="7143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4" name="Line 2096"/>
          <p:cNvSpPr>
            <a:spLocks noChangeShapeType="1"/>
          </p:cNvSpPr>
          <p:nvPr/>
        </p:nvSpPr>
        <p:spPr bwMode="auto">
          <a:xfrm flipH="1" flipV="1">
            <a:off x="2627313" y="2565400"/>
            <a:ext cx="1152525" cy="1727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5" name="Line 2097"/>
          <p:cNvSpPr>
            <a:spLocks noChangeShapeType="1"/>
          </p:cNvSpPr>
          <p:nvPr/>
        </p:nvSpPr>
        <p:spPr bwMode="auto">
          <a:xfrm>
            <a:off x="2484438" y="2565400"/>
            <a:ext cx="71437" cy="23764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6" name="Text Box 2103"/>
          <p:cNvSpPr txBox="1">
            <a:spLocks noChangeArrowheads="1"/>
          </p:cNvSpPr>
          <p:nvPr/>
        </p:nvSpPr>
        <p:spPr bwMode="auto">
          <a:xfrm>
            <a:off x="1812925" y="157163"/>
            <a:ext cx="18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10607" name="Text Box 2105"/>
          <p:cNvSpPr txBox="1">
            <a:spLocks noChangeArrowheads="1"/>
          </p:cNvSpPr>
          <p:nvPr/>
        </p:nvSpPr>
        <p:spPr bwMode="auto">
          <a:xfrm>
            <a:off x="4937125" y="80963"/>
            <a:ext cx="18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10608" name="Text Box 2106"/>
          <p:cNvSpPr txBox="1">
            <a:spLocks noChangeArrowheads="1"/>
          </p:cNvSpPr>
          <p:nvPr/>
        </p:nvSpPr>
        <p:spPr bwMode="auto">
          <a:xfrm>
            <a:off x="2789238" y="404813"/>
            <a:ext cx="37988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Doba ledová v Plzni</a:t>
            </a:r>
          </a:p>
        </p:txBody>
      </p:sp>
      <p:sp>
        <p:nvSpPr>
          <p:cNvPr id="110609" name="Text Box 2117"/>
          <p:cNvSpPr txBox="1">
            <a:spLocks noChangeArrowheads="1"/>
          </p:cNvSpPr>
          <p:nvPr/>
        </p:nvSpPr>
        <p:spPr bwMode="auto">
          <a:xfrm>
            <a:off x="6156325" y="1125538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000">
              <a:latin typeface="Comic Sans MS" pitchFamily="66" charset="0"/>
            </a:endParaRPr>
          </a:p>
        </p:txBody>
      </p:sp>
      <p:sp>
        <p:nvSpPr>
          <p:cNvPr id="18533" name="Text Box 2149"/>
          <p:cNvSpPr txBox="1">
            <a:spLocks noChangeArrowheads="1"/>
          </p:cNvSpPr>
          <p:nvPr/>
        </p:nvSpPr>
        <p:spPr bwMode="auto">
          <a:xfrm>
            <a:off x="5189221" y="1340768"/>
            <a:ext cx="3775393" cy="5016758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Kdy naposledy mohl žít v Plzni?</a:t>
            </a:r>
          </a:p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……………………………………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Žije ještě dnes na této planetě?</a:t>
            </a:r>
          </a:p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……………………………………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Pokud ano, ve kterém státě?</a:t>
            </a:r>
          </a:p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……………………………………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Co poskytoval lidem v době </a:t>
            </a:r>
          </a:p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ledové?</a:t>
            </a:r>
          </a:p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1. …………………………………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2. …………………………………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ct val="5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3. …………………………………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59108E1-2334-A482-9B5D-42E326DAF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779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323850" y="188640"/>
            <a:ext cx="8534400" cy="1729694"/>
          </a:xfrm>
          <a:prstGeom prst="rect">
            <a:avLst/>
          </a:prstGeom>
          <a:noFill/>
          <a:ln>
            <a:noFill/>
          </a:ln>
          <a:effectLst/>
        </p:spPr>
        <p:txBody>
          <a:bodyPr lIns="91430" tIns="45715" rIns="91430" bIns="45715" anchor="ctr">
            <a:spAutoFit/>
          </a:bodyPr>
          <a:lstStyle/>
          <a:p>
            <a:pPr marL="342865" indent="-342865" algn="ctr" defTabSz="914305" fontAlgn="auto">
              <a:spcBef>
                <a:spcPts val="0"/>
              </a:spcBef>
              <a:spcAft>
                <a:spcPts val="0"/>
              </a:spcAft>
              <a:tabLst>
                <a:tab pos="457153" algn="l"/>
              </a:tabLst>
              <a:defRPr/>
            </a:pPr>
            <a:r>
              <a:rPr 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Bezprostřední zážitek z pravěku </a:t>
            </a:r>
          </a:p>
          <a:p>
            <a:pPr marL="342865" indent="-342865" algn="ctr" defTabSz="914305" fontAlgn="auto">
              <a:spcBef>
                <a:spcPts val="0"/>
              </a:spcBef>
              <a:spcAft>
                <a:spcPts val="0"/>
              </a:spcAft>
              <a:tabLst>
                <a:tab pos="457153" algn="l"/>
              </a:tabLst>
              <a:defRPr/>
            </a:pPr>
            <a:r>
              <a:rPr 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experimentální archeologie – </a:t>
            </a:r>
            <a:r>
              <a:rPr lang="cs-CZ" sz="28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archeoskanzen</a:t>
            </a:r>
            <a:r>
              <a:rPr 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ZOO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ct val="30000"/>
              </a:spcAft>
              <a:tabLst>
                <a:tab pos="457153" algn="l"/>
              </a:tabLst>
              <a:defRPr/>
            </a:pPr>
            <a:endParaRPr lang="cs-CZ" sz="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305" fontAlgn="auto">
              <a:lnSpc>
                <a:spcPct val="150000"/>
              </a:lnSpc>
              <a:spcBef>
                <a:spcPts val="0"/>
              </a:spcBef>
              <a:spcAft>
                <a:spcPct val="30000"/>
              </a:spcAft>
              <a:tabLst>
                <a:tab pos="457153" algn="l"/>
              </a:tabLst>
              <a:defRPr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pravěká vesnice, naučná stezka vývoje člověka</a:t>
            </a:r>
          </a:p>
        </p:txBody>
      </p:sp>
      <p:pic>
        <p:nvPicPr>
          <p:cNvPr id="3" name="Picture 2" descr="Archeopark, ZOO Plze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63718"/>
            <a:ext cx="6120606" cy="4595611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25C390F-C675-5899-0B37-6C62368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21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18F8C87-2599-4337-9EE4-416D1C9778F2}"/>
              </a:ext>
            </a:extLst>
          </p:cNvPr>
          <p:cNvSpPr/>
          <p:nvPr/>
        </p:nvSpPr>
        <p:spPr>
          <a:xfrm>
            <a:off x="457200" y="6093296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981908549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19100" y="188640"/>
            <a:ext cx="8305800" cy="291306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Diskuse o pravěku (otázky k diskusi)</a:t>
            </a:r>
            <a:endParaRPr lang="cs-CZ" altLang="cs-CZ" sz="9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 co by ses zeptal(a) pravěkého člověka ve vesnici?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Jakou jedinou potřebnou věc bys pravěkému člověku nabídl(a) za současného světa a proč?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 by sis chtěl(a) vyzkoušet v pravěké době?… </a:t>
            </a:r>
            <a:endParaRPr lang="cs-CZ" altLang="cs-CZ" sz="1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D1A7AD5-5417-0C37-D184-A97000444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22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D01F3E5-272C-40B1-91A5-EFEDF8293E5F}"/>
              </a:ext>
            </a:extLst>
          </p:cNvPr>
          <p:cNvSpPr/>
          <p:nvPr/>
        </p:nvSpPr>
        <p:spPr>
          <a:xfrm>
            <a:off x="388141" y="5640716"/>
            <a:ext cx="31066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https://www.nationalgeographic.co.uk/history-and-civilisation/2017/11/5-surprising-facts-about-otzi-the-iceman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57C11E5-FFC4-4948-BCF6-62B44F4A58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96" b="34414"/>
          <a:stretch/>
        </p:blipFill>
        <p:spPr>
          <a:xfrm>
            <a:off x="3707904" y="3164442"/>
            <a:ext cx="4369043" cy="355703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43744591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3528" y="692696"/>
            <a:ext cx="8640960" cy="507830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5" rIns="91430" bIns="45715" anchor="ctr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  Vymysli název cestovní kanceláře, související s pravěkou osadou.</a:t>
            </a:r>
          </a:p>
          <a:p>
            <a:pPr marL="342865" indent="-342865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Navrhni co nejzajímavější reklamní slogan, básničku nebo slovní  upoutávku na výlet do </a:t>
            </a:r>
            <a:r>
              <a:rPr lang="cs-CZ" sz="2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archeoskanzenu</a:t>
            </a: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Nakresli poutavý plakát </a:t>
            </a:r>
            <a:r>
              <a:rPr lang="cs-CZ" sz="2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archeoskanzenu</a:t>
            </a: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v Plzni, který zaujme </a:t>
            </a:r>
          </a:p>
          <a:p>
            <a:pPr lvl="0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možné zákazníky tvé cestovní agentury.</a:t>
            </a: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CESTOVNÍ AGENTURA:________________________________</a:t>
            </a:r>
          </a:p>
          <a:p>
            <a:pPr>
              <a:lnSpc>
                <a:spcPct val="150000"/>
              </a:lnSpc>
            </a:pPr>
            <a:endParaRPr lang="cs-CZ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UPOUTÁVKA:_________________________________________</a:t>
            </a:r>
          </a:p>
          <a:p>
            <a:pPr>
              <a:lnSpc>
                <a:spcPct val="150000"/>
              </a:lnSpc>
            </a:pPr>
            <a:endParaRPr lang="cs-CZ" sz="1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5468DA2-AB3E-2B65-5C1B-961BA3A5C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4491168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23528" y="332656"/>
            <a:ext cx="8640960" cy="286232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5" rIns="91430" bIns="45715" anchor="ctr">
            <a:spAutoFit/>
          </a:bodyPr>
          <a:lstStyle/>
          <a:p>
            <a:pPr marL="342900" lvl="0" indent="-342900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Napiš domů pohled z pravěké výpravy (můžeš psát jako válečník,  </a:t>
            </a:r>
          </a:p>
          <a:p>
            <a:pPr lvl="0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náčelníkova žena, pěstitel,… ).</a:t>
            </a:r>
          </a:p>
          <a:p>
            <a:pPr lvl="0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 Vymysli poštovní známku s pravěkým námětem.</a:t>
            </a:r>
          </a:p>
          <a:p>
            <a:pPr marL="342900" lvl="0" indent="-342900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Nakresli obrázek ze své cesty do pravěké osady na přední stranu  </a:t>
            </a:r>
          </a:p>
          <a:p>
            <a:pPr lvl="0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pohledu.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1520" y="3650059"/>
            <a:ext cx="4680520" cy="294729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sz="1000" b="1" dirty="0">
                <a:latin typeface="Harrington" pitchFamily="82" charset="0"/>
                <a:ea typeface="Times New Roman" pitchFamily="18" charset="0"/>
                <a:cs typeface="Arial" pitchFamily="34" charset="0"/>
              </a:rPr>
              <a:t>     Starší doba železná (7.-5.stol. p</a:t>
            </a:r>
            <a:r>
              <a:rPr lang="cs-CZ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ř</a:t>
            </a:r>
            <a:r>
              <a:rPr lang="cs-CZ" sz="1000" b="1" dirty="0">
                <a:latin typeface="Harrington" pitchFamily="82" charset="0"/>
                <a:ea typeface="Times New Roman" pitchFamily="18" charset="0"/>
                <a:cs typeface="Arial" pitchFamily="34" charset="0"/>
              </a:rPr>
              <a:t>.n.l.), </a:t>
            </a:r>
            <a:endParaRPr lang="cs-CZ" sz="8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sz="1000" b="1" dirty="0">
                <a:latin typeface="Harrington" pitchFamily="82" charset="0"/>
                <a:ea typeface="Times New Roman" pitchFamily="18" charset="0"/>
                <a:cs typeface="Arial" pitchFamily="34" charset="0"/>
              </a:rPr>
              <a:t>                        ZOO Plze</a:t>
            </a:r>
            <a:r>
              <a:rPr lang="cs-CZ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ň</a:t>
            </a:r>
            <a:endParaRPr lang="cs-CZ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23928" y="3890120"/>
            <a:ext cx="685800" cy="8350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2699792" y="3722067"/>
            <a:ext cx="0" cy="280327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7" name="Line 1"/>
          <p:cNvSpPr>
            <a:spLocks noChangeShapeType="1"/>
          </p:cNvSpPr>
          <p:nvPr/>
        </p:nvSpPr>
        <p:spPr bwMode="auto">
          <a:xfrm>
            <a:off x="2915816" y="5301208"/>
            <a:ext cx="160712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" y="500030"/>
            <a:ext cx="184702" cy="37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0" tIns="45715" rIns="91430" bIns="4571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ine 1"/>
          <p:cNvSpPr>
            <a:spLocks noChangeShapeType="1"/>
          </p:cNvSpPr>
          <p:nvPr/>
        </p:nvSpPr>
        <p:spPr bwMode="auto">
          <a:xfrm>
            <a:off x="2915816" y="5589240"/>
            <a:ext cx="158417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2" name="Line 1"/>
          <p:cNvSpPr>
            <a:spLocks noChangeShapeType="1"/>
          </p:cNvSpPr>
          <p:nvPr/>
        </p:nvSpPr>
        <p:spPr bwMode="auto">
          <a:xfrm>
            <a:off x="2915816" y="5877272"/>
            <a:ext cx="158417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Line 1"/>
          <p:cNvSpPr>
            <a:spLocks noChangeShapeType="1"/>
          </p:cNvSpPr>
          <p:nvPr/>
        </p:nvSpPr>
        <p:spPr bwMode="auto">
          <a:xfrm>
            <a:off x="2915817" y="5013176"/>
            <a:ext cx="1296144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148064" y="3650060"/>
            <a:ext cx="3816424" cy="294729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2915817" y="6089897"/>
            <a:ext cx="190500" cy="3634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3229372" y="6093296"/>
            <a:ext cx="190500" cy="3634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3563888" y="6093296"/>
            <a:ext cx="190500" cy="3634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4021460" y="6093296"/>
            <a:ext cx="190500" cy="3634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4381500" y="6093296"/>
            <a:ext cx="190500" cy="36343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6AE504D-378C-6446-DE80-BCE6F167B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9216761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242452" y="867819"/>
            <a:ext cx="3960440" cy="661197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Příběh města Plzně</a:t>
            </a:r>
            <a:r>
              <a:rPr 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cs-CZ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i.lidovky.cz/13/101/lnc460/TER4e6814_02_Plzen_divadlo_vizualizace_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568" y="105515"/>
            <a:ext cx="1932074" cy="110464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Přímá spojnice se šipkou 20"/>
          <p:cNvCxnSpPr/>
          <p:nvPr/>
        </p:nvCxnSpPr>
        <p:spPr>
          <a:xfrm flipV="1">
            <a:off x="2032778" y="1277043"/>
            <a:ext cx="5851590" cy="3733373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ovéPole 23"/>
          <p:cNvSpPr txBox="1"/>
          <p:nvPr/>
        </p:nvSpPr>
        <p:spPr>
          <a:xfrm>
            <a:off x="1835696" y="4253026"/>
            <a:ext cx="697627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1360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5602565" y="1948770"/>
            <a:ext cx="697627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1695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5292080" y="2884874"/>
            <a:ext cx="697627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1618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3491880" y="3244914"/>
            <a:ext cx="697627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1554</a:t>
            </a:r>
          </a:p>
        </p:txBody>
      </p:sp>
      <p:sp>
        <p:nvSpPr>
          <p:cNvPr id="29" name="TextovéPole 28"/>
          <p:cNvSpPr txBox="1"/>
          <p:nvPr/>
        </p:nvSpPr>
        <p:spPr>
          <a:xfrm>
            <a:off x="3204445" y="4253026"/>
            <a:ext cx="1039067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1433-34</a:t>
            </a:r>
          </a:p>
        </p:txBody>
      </p:sp>
      <p:sp>
        <p:nvSpPr>
          <p:cNvPr id="30" name="TextovéPole 29"/>
          <p:cNvSpPr txBox="1"/>
          <p:nvPr/>
        </p:nvSpPr>
        <p:spPr>
          <a:xfrm>
            <a:off x="7948660" y="1076984"/>
            <a:ext cx="697627" cy="400110"/>
          </a:xfrm>
          <a:prstGeom prst="rect">
            <a:avLst/>
          </a:prstGeom>
          <a:solidFill>
            <a:srgbClr val="9900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</a:p>
        </p:txBody>
      </p:sp>
      <p:sp>
        <p:nvSpPr>
          <p:cNvPr id="22" name="Ovál 21"/>
          <p:cNvSpPr/>
          <p:nvPr/>
        </p:nvSpPr>
        <p:spPr>
          <a:xfrm>
            <a:off x="1907704" y="4929949"/>
            <a:ext cx="234966" cy="2272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Ovál 34"/>
          <p:cNvSpPr/>
          <p:nvPr/>
        </p:nvSpPr>
        <p:spPr>
          <a:xfrm>
            <a:off x="2411760" y="4581128"/>
            <a:ext cx="234966" cy="2272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Ovál 35"/>
          <p:cNvSpPr/>
          <p:nvPr/>
        </p:nvSpPr>
        <p:spPr>
          <a:xfrm>
            <a:off x="3059832" y="4149080"/>
            <a:ext cx="234966" cy="2272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Ovál 36"/>
          <p:cNvSpPr/>
          <p:nvPr/>
        </p:nvSpPr>
        <p:spPr>
          <a:xfrm>
            <a:off x="5148064" y="2841717"/>
            <a:ext cx="234966" cy="2272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8" name="Ovál 37"/>
          <p:cNvSpPr/>
          <p:nvPr/>
        </p:nvSpPr>
        <p:spPr>
          <a:xfrm>
            <a:off x="6137234" y="2204864"/>
            <a:ext cx="234966" cy="2272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Ovál 38"/>
          <p:cNvSpPr/>
          <p:nvPr/>
        </p:nvSpPr>
        <p:spPr>
          <a:xfrm>
            <a:off x="7004560" y="1684970"/>
            <a:ext cx="234966" cy="2272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0" name="Ovál 39"/>
          <p:cNvSpPr/>
          <p:nvPr/>
        </p:nvSpPr>
        <p:spPr>
          <a:xfrm>
            <a:off x="4067944" y="3501008"/>
            <a:ext cx="234966" cy="2272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6" name="TextovéPole 45"/>
          <p:cNvSpPr txBox="1"/>
          <p:nvPr/>
        </p:nvSpPr>
        <p:spPr>
          <a:xfrm>
            <a:off x="7114733" y="1804754"/>
            <a:ext cx="697627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1842</a:t>
            </a:r>
          </a:p>
        </p:txBody>
      </p:sp>
      <p:pic>
        <p:nvPicPr>
          <p:cNvPr id="16404" name="Picture 20" descr="http://www.staryplzenec.cz/data/editor/57cs_2_b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41" y="5040271"/>
            <a:ext cx="1271257" cy="139520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E49625E-719F-534A-AC3A-67B5F400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25</a:t>
            </a:fld>
            <a:endParaRPr lang="cs-CZ"/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C10B78AB-1E41-42BF-A801-B96CB84AB279}"/>
              </a:ext>
            </a:extLst>
          </p:cNvPr>
          <p:cNvSpPr/>
          <p:nvPr/>
        </p:nvSpPr>
        <p:spPr>
          <a:xfrm>
            <a:off x="1494598" y="6435475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1AB39EBE-5D56-474F-9EC4-18E19D503D89}"/>
              </a:ext>
            </a:extLst>
          </p:cNvPr>
          <p:cNvSpPr/>
          <p:nvPr/>
        </p:nvSpPr>
        <p:spPr>
          <a:xfrm>
            <a:off x="5933194" y="165350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BDA60F27-A7FE-46F6-B2E0-40A469DF5E5B}"/>
              </a:ext>
            </a:extLst>
          </p:cNvPr>
          <p:cNvSpPr txBox="1"/>
          <p:nvPr/>
        </p:nvSpPr>
        <p:spPr>
          <a:xfrm>
            <a:off x="1282085" y="5085184"/>
            <a:ext cx="697627" cy="400110"/>
          </a:xfrm>
          <a:prstGeom prst="rect">
            <a:avLst/>
          </a:prstGeom>
          <a:solidFill>
            <a:srgbClr val="8000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1295</a:t>
            </a:r>
          </a:p>
        </p:txBody>
      </p:sp>
    </p:spTree>
    <p:extLst>
      <p:ext uri="{BB962C8B-B14F-4D97-AF65-F5344CB8AC3E}">
        <p14:creationId xmlns:p14="http://schemas.microsoft.com/office/powerpoint/2010/main" val="2687304083"/>
      </p:ext>
    </p:extLst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419872" y="190381"/>
            <a:ext cx="24494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36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82FE1D4-D5D9-84A0-6DC1-E01C4669D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926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094039" y="980729"/>
            <a:ext cx="2954336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2D8BE73-E338-73AC-20B6-32A231BBF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27</a:t>
            </a:fld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9BD3D2A2-2438-4528-AC6A-CDEE2B14A3FB}"/>
              </a:ext>
            </a:extLst>
          </p:cNvPr>
          <p:cNvSpPr/>
          <p:nvPr/>
        </p:nvSpPr>
        <p:spPr>
          <a:xfrm>
            <a:off x="107504" y="6430376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649728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 flipH="1">
            <a:off x="323850" y="333375"/>
            <a:ext cx="84248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Rotunda sv. Petra ve Starém Plzenci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nejstarší celistvě dochovaná stavba v ČR  (roku 976)</a:t>
            </a:r>
          </a:p>
        </p:txBody>
      </p:sp>
      <p:pic>
        <p:nvPicPr>
          <p:cNvPr id="44035" name="Picture 2" descr="http://www.schnablova.net/www/Romanske%20pamatky/Fotky/Plzen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557338"/>
            <a:ext cx="7540625" cy="501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2F2CBC2-07E0-BF3E-50D5-B28178C05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28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C4440E7-74FE-4F5E-B85B-540648F6A553}"/>
              </a:ext>
            </a:extLst>
          </p:cNvPr>
          <p:cNvSpPr/>
          <p:nvPr/>
        </p:nvSpPr>
        <p:spPr>
          <a:xfrm>
            <a:off x="107504" y="6524625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2579052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poklad.cz/images/trasy/hradiste-bud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46728"/>
            <a:ext cx="4032250" cy="49906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59" name="Text Box 2"/>
          <p:cNvSpPr txBox="1">
            <a:spLocks noChangeArrowheads="1"/>
          </p:cNvSpPr>
          <p:nvPr/>
        </p:nvSpPr>
        <p:spPr bwMode="auto">
          <a:xfrm flipH="1">
            <a:off x="5796136" y="851238"/>
            <a:ext cx="2088232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9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45060" name="Picture 4" descr="http://mw2.google.com/mw-panoramio/photos/small/484281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92273"/>
            <a:ext cx="2849034" cy="379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 flipH="1">
            <a:off x="323850" y="333375"/>
            <a:ext cx="8424863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Nejstarší stojící stavba v ČR  (Spytihněv roku 895)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2E5346F-FAD0-9CA4-FA62-65E4C43DB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29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158982E-0B87-4193-B307-295A0F40C4CD}"/>
              </a:ext>
            </a:extLst>
          </p:cNvPr>
          <p:cNvSpPr/>
          <p:nvPr/>
        </p:nvSpPr>
        <p:spPr>
          <a:xfrm>
            <a:off x="199081" y="6090984"/>
            <a:ext cx="4950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https://cs.wikipedia.org/wiki/Bude%C4%8D_%28hradi%C5%A1t%C4%9B%29#/media/Soubor:Kostel_sv._Petra_a_Pavla.jpg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38C7699-548A-4E00-B567-3C629413A732}"/>
              </a:ext>
            </a:extLst>
          </p:cNvPr>
          <p:cNvSpPr/>
          <p:nvPr/>
        </p:nvSpPr>
        <p:spPr>
          <a:xfrm>
            <a:off x="6732240" y="6231136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6378587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 flipH="1">
            <a:off x="2987675" y="188913"/>
            <a:ext cx="309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defTabSz="9128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???</a:t>
            </a:r>
          </a:p>
        </p:txBody>
      </p:sp>
      <p:pic>
        <p:nvPicPr>
          <p:cNvPr id="46083" name="Picture 4" descr="http://media.novinky.cz/200/132005-original-50s3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73113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6F599FA-4F07-9E85-DE7F-EB2B85AA9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30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3CC74A6-CE34-4EA6-92D5-6DA534CFC7F6}"/>
              </a:ext>
            </a:extLst>
          </p:cNvPr>
          <p:cNvSpPr/>
          <p:nvPr/>
        </p:nvSpPr>
        <p:spPr>
          <a:xfrm>
            <a:off x="4283968" y="6488113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768417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1" y="185901"/>
            <a:ext cx="7488238" cy="61706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3274F98-4F29-0C05-C185-D83CE7E74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31</a:t>
            </a:fld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234F014-1E40-47FC-A3F6-CE51685D4820}"/>
              </a:ext>
            </a:extLst>
          </p:cNvPr>
          <p:cNvSpPr/>
          <p:nvPr/>
        </p:nvSpPr>
        <p:spPr>
          <a:xfrm>
            <a:off x="4211960" y="6426306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1135948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C:\Users\Helča\Documents\muzeum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ovéPole 2"/>
          <p:cNvSpPr txBox="1">
            <a:spLocks noChangeArrowheads="1"/>
          </p:cNvSpPr>
          <p:nvPr/>
        </p:nvSpPr>
        <p:spPr bwMode="auto">
          <a:xfrm>
            <a:off x="539750" y="260350"/>
            <a:ext cx="8135938" cy="33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2200" i="1"/>
              <a:t>Žárové pohřebiště mladší doby bronzové v Plzni-Doubravce, Masarykova ulice, Rekonstrukce pohřebiště. / Marie Doubová, Jarmila Metličková, Marcela Mašková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cs-CZ" altLang="cs-CZ" sz="1000"/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2200" b="1"/>
              <a:t>Středověká hrnčířská pec v Plzni - Lochotínské ulici : (s nálezy keramiky z mladší doby římské a starší až mladší doby hradištní) / M.Doubová, B.Nechvátal …</a:t>
            </a:r>
          </a:p>
        </p:txBody>
      </p:sp>
      <p:pic>
        <p:nvPicPr>
          <p:cNvPr id="7173" name="Picture 5" descr="http://subjekty.plzensky-kraj.cz/attach/img/83c4fcb0d2fe28d09a1565be759ea3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05" y="254498"/>
            <a:ext cx="8716476" cy="61018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FBEC984-D060-5C15-72EA-E96A37B0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32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724B669-232D-4D2A-BE7C-7CB9AFD1C556}"/>
              </a:ext>
            </a:extLst>
          </p:cNvPr>
          <p:cNvSpPr/>
          <p:nvPr/>
        </p:nvSpPr>
        <p:spPr>
          <a:xfrm>
            <a:off x="3933768" y="6443761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14656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Stary%20Plzenec%2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13" y="136529"/>
            <a:ext cx="8220405" cy="616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ED5EB8D-C7B4-AEA1-592A-ED0C550B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33</a:t>
            </a:fld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6C57127D-31E5-4CD7-85D7-62A535DA0608}"/>
              </a:ext>
            </a:extLst>
          </p:cNvPr>
          <p:cNvSpPr/>
          <p:nvPr/>
        </p:nvSpPr>
        <p:spPr>
          <a:xfrm>
            <a:off x="4139952" y="6444236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5268448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57cs_1_b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1713"/>
            <a:ext cx="8236734" cy="6081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5A5733F-AEB5-4F73-B1BE-EB861FA32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34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E5C45AF-137C-4688-ABF2-AE4A7658CF54}"/>
              </a:ext>
            </a:extLst>
          </p:cNvPr>
          <p:cNvSpPr/>
          <p:nvPr/>
        </p:nvSpPr>
        <p:spPr>
          <a:xfrm>
            <a:off x="2015716" y="6277303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https://www.staryplzenec.cz/historicke-mesto/cirkevni-pamatky-1/rotunda-sv-petra-a-pavla-narodni-kulturni-pamatka-985cs.html</a:t>
            </a:r>
          </a:p>
        </p:txBody>
      </p:sp>
    </p:spTree>
    <p:extLst>
      <p:ext uri="{BB962C8B-B14F-4D97-AF65-F5344CB8AC3E}">
        <p14:creationId xmlns:p14="http://schemas.microsoft.com/office/powerpoint/2010/main" val="6708851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Picture 18" descr="http://foto.turistika.cz/foto/54511/32766/full_0346f4_f_normalFile1-sdc103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6524"/>
            <a:ext cx="8266935" cy="62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0F1D906-B303-316E-C75D-C9899F245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35</a:t>
            </a:fld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7F95816-B5DC-463B-A18A-E8C335FE844B}"/>
              </a:ext>
            </a:extLst>
          </p:cNvPr>
          <p:cNvSpPr/>
          <p:nvPr/>
        </p:nvSpPr>
        <p:spPr>
          <a:xfrm>
            <a:off x="4096955" y="6430376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92752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20CB1FB-0F7B-4C50-AD9C-B825E2D08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36</a:t>
            </a:fld>
            <a:endParaRPr lang="cs-CZ"/>
          </a:p>
        </p:txBody>
      </p:sp>
      <p:pic>
        <p:nvPicPr>
          <p:cNvPr id="3" name="Picture 6" descr="Miniatura hradu Plzeň stojící v parku Boheminium">
            <a:extLst>
              <a:ext uri="{FF2B5EF4-FFF2-40B4-BE49-F238E27FC236}">
                <a16:creationId xmlns:a16="http://schemas.microsoft.com/office/drawing/2014/main" id="{097DDBDA-450B-47AC-852B-71558B1F1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62" y="260648"/>
            <a:ext cx="7872876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704586EC-DB06-4ED7-8AA2-E85B840FDF61}"/>
              </a:ext>
            </a:extLst>
          </p:cNvPr>
          <p:cNvSpPr/>
          <p:nvPr/>
        </p:nvSpPr>
        <p:spPr>
          <a:xfrm>
            <a:off x="4139952" y="6293973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214605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094039" y="980729"/>
            <a:ext cx="2954336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FE04621-0A5D-1263-4470-FE7263A3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37</a:t>
            </a:fld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48482B28-BAC3-49F7-9020-D959A70538F8}"/>
              </a:ext>
            </a:extLst>
          </p:cNvPr>
          <p:cNvSpPr/>
          <p:nvPr/>
        </p:nvSpPr>
        <p:spPr>
          <a:xfrm>
            <a:off x="435597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14422602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7" y="980729"/>
            <a:ext cx="2916237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BBD2945-EFDF-B1AE-BE13-DAD3FCD4F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38</a:t>
            </a:fld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A32F083-87C6-4798-B96D-DBD81F4E1A3D}"/>
              </a:ext>
            </a:extLst>
          </p:cNvPr>
          <p:cNvSpPr/>
          <p:nvPr/>
        </p:nvSpPr>
        <p:spPr>
          <a:xfrm>
            <a:off x="435597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20658794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6/60/Premyslovci_premyslovc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352"/>
            <a:ext cx="8136904" cy="611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BDD6529-7464-DB0A-1AAA-9F7D1459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39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AB62F3B-60EA-498E-A2BB-A32FA446C9CF}"/>
              </a:ext>
            </a:extLst>
          </p:cNvPr>
          <p:cNvSpPr/>
          <p:nvPr/>
        </p:nvSpPr>
        <p:spPr>
          <a:xfrm>
            <a:off x="539552" y="6408086"/>
            <a:ext cx="7859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https://cs.wikipedia.org/wiki/Zbraslavsk%C3%A1_kronika#/media/Soubor:Premyslovci_premyslovci.jpg</a:t>
            </a:r>
          </a:p>
        </p:txBody>
      </p:sp>
    </p:spTree>
    <p:extLst>
      <p:ext uri="{BB962C8B-B14F-4D97-AF65-F5344CB8AC3E}">
        <p14:creationId xmlns:p14="http://schemas.microsoft.com/office/powerpoint/2010/main" val="8170394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http://malotridka.lusa.cz/wp-content/uploads/2015/01/historie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28" y="332656"/>
            <a:ext cx="8637544" cy="560576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2121FA6-D9DB-37F2-B74D-273896A1B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40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1ACB971-538A-4D1C-8CB2-9E3A5CE6DD30}"/>
              </a:ext>
            </a:extLst>
          </p:cNvPr>
          <p:cNvSpPr/>
          <p:nvPr/>
        </p:nvSpPr>
        <p:spPr>
          <a:xfrm>
            <a:off x="1007604" y="6094741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https://cs.wikipedia.org/wiki/V%C3%A1clav_II.#/media/Soubor:Josef_Mathauser_-_P%C5%99emysl_Otakar_II._padl_u_Such%C3%BDch_Krut_v_den_sv._Rufa_1278.jpg</a:t>
            </a:r>
          </a:p>
        </p:txBody>
      </p:sp>
    </p:spTree>
    <p:extLst>
      <p:ext uri="{BB962C8B-B14F-4D97-AF65-F5344CB8AC3E}">
        <p14:creationId xmlns:p14="http://schemas.microsoft.com/office/powerpoint/2010/main" val="42460447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71600" y="332656"/>
            <a:ext cx="74168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Funerální královské klenoty Přemysla Otakara II. </a:t>
            </a:r>
          </a:p>
        </p:txBody>
      </p:sp>
      <p:pic>
        <p:nvPicPr>
          <p:cNvPr id="4" name="Picture 8" descr="Přemysl Otakar II fnerální kleno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58994"/>
            <a:ext cx="7354890" cy="52214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E15D6C9-A291-57AA-7DEC-6BE9F4173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41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1E370D4-38F2-4B5A-BFB6-9428F6DDC631}"/>
              </a:ext>
            </a:extLst>
          </p:cNvPr>
          <p:cNvSpPr/>
          <p:nvPr/>
        </p:nvSpPr>
        <p:spPr>
          <a:xfrm>
            <a:off x="2566484" y="6261351"/>
            <a:ext cx="5166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https://czwiki.cz/Obr%c3%a1zek/Soubor:Crown_of_Ottokar_II.jpg</a:t>
            </a:r>
          </a:p>
        </p:txBody>
      </p:sp>
    </p:spTree>
    <p:extLst>
      <p:ext uri="{BB962C8B-B14F-4D97-AF65-F5344CB8AC3E}">
        <p14:creationId xmlns:p14="http://schemas.microsoft.com/office/powerpoint/2010/main" val="11438730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73B0020-D6F2-264B-FA2C-CC11EA0F2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42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BA3C584-1445-40DA-9B07-385CF4023EF1}"/>
              </a:ext>
            </a:extLst>
          </p:cNvPr>
          <p:cNvSpPr/>
          <p:nvPr/>
        </p:nvSpPr>
        <p:spPr>
          <a:xfrm>
            <a:off x="251520" y="600344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https://cs.wikipedia.org/wiki/V%C3%A1clav_II.#/media/Soubor:Codex_Manesse_Wenzel_II._von_B%C3%B6hmen.jpg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CAF434F-7D0C-427D-9883-A0BACEEF6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40"/>
          <a:stretch/>
        </p:blipFill>
        <p:spPr>
          <a:xfrm>
            <a:off x="611560" y="82999"/>
            <a:ext cx="4104456" cy="5755897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70D6F1A0-4B76-48A8-A985-4D821011FF57}"/>
              </a:ext>
            </a:extLst>
          </p:cNvPr>
          <p:cNvSpPr/>
          <p:nvPr/>
        </p:nvSpPr>
        <p:spPr>
          <a:xfrm>
            <a:off x="5004048" y="6003444"/>
            <a:ext cx="3888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https://cs.wikipedia.org/wiki/V%C3%A1clav_II.#/media/Soubor:Vaclav2Zbraslkron.jpg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0D0C951-C494-4CE9-8170-1553ADF84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026" y="1196751"/>
            <a:ext cx="3280163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898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7" y="980729"/>
            <a:ext cx="2916237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A608634-2DCC-E4CB-B3B6-F94303298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6951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7" y="980729"/>
            <a:ext cx="2916237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CFE88EF-B259-3680-73FB-748A77846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44</a:t>
            </a:fld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9DD26CF-5717-426E-B30B-F429EFD0412F}"/>
              </a:ext>
            </a:extLst>
          </p:cNvPr>
          <p:cNvSpPr/>
          <p:nvPr/>
        </p:nvSpPr>
        <p:spPr>
          <a:xfrm>
            <a:off x="4211960" y="6385024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5159287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g7.rajce.idnes.cz/d0701/5/5438/5438186_20fa6e01d20f71b67e7b4db94a71db17/images/Radyne.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31272"/>
            <a:ext cx="8606917" cy="558104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1115616" y="101823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Radyně, 1356?, 1361, Michal Parléř,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Zdeslav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Chlup</a:t>
            </a:r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E2FB46D-F820-BC43-FD76-DC0101C3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45</a:t>
            </a:fld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18294A4-D8CA-4736-AA8C-D12483F0A457}"/>
              </a:ext>
            </a:extLst>
          </p:cNvPr>
          <p:cNvSpPr/>
          <p:nvPr/>
        </p:nvSpPr>
        <p:spPr>
          <a:xfrm>
            <a:off x="2699792" y="628856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https://www.hrady.cz/hrad-radyne-stary-plzenec</a:t>
            </a:r>
          </a:p>
        </p:txBody>
      </p:sp>
    </p:spTree>
    <p:extLst>
      <p:ext uri="{BB962C8B-B14F-4D97-AF65-F5344CB8AC3E}">
        <p14:creationId xmlns:p14="http://schemas.microsoft.com/office/powerpoint/2010/main" val="729671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hrady-zriceniny.cz/img/stare3/Jan_Herman/bar/Radyne%20podle%20castles.c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97" y="696055"/>
            <a:ext cx="7869005" cy="5722912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051720" y="39513"/>
            <a:ext cx="5328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Radyně, rekonstrukce Jan Heřman</a:t>
            </a:r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6108920-2807-653E-ADE4-C0B22B2E7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46</a:t>
            </a:fld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7B91AA3-F02E-41D4-9669-C2E2538C9CFF}"/>
              </a:ext>
            </a:extLst>
          </p:cNvPr>
          <p:cNvSpPr/>
          <p:nvPr/>
        </p:nvSpPr>
        <p:spPr>
          <a:xfrm>
            <a:off x="899592" y="6481582"/>
            <a:ext cx="81472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https://www.hrady-zriceniny.cz/img/stare3/Jan_Herman/bar/Radyne%20podle%20castles.cz.jpg</a:t>
            </a:r>
          </a:p>
        </p:txBody>
      </p:sp>
    </p:spTree>
    <p:extLst>
      <p:ext uri="{BB962C8B-B14F-4D97-AF65-F5344CB8AC3E}">
        <p14:creationId xmlns:p14="http://schemas.microsoft.com/office/powerpoint/2010/main" val="34695285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hrady-zriceniny.cz/img/stare3/Jan_Herman/bar/Radyne%20podle%20castles.cz%20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69" y="559308"/>
            <a:ext cx="7851862" cy="573938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21FE507-B407-D254-EAF2-AD2886E08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93497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123728" y="99190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Kašperk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1356, 1361, Vít Hedvábný</a:t>
            </a:r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6EC8D53-9D1A-C403-D64B-C582BA71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48</a:t>
            </a:fld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4438997-3594-4E41-BD43-F69A3637E693}"/>
              </a:ext>
            </a:extLst>
          </p:cNvPr>
          <p:cNvSpPr/>
          <p:nvPr/>
        </p:nvSpPr>
        <p:spPr>
          <a:xfrm>
            <a:off x="1547664" y="6015693"/>
            <a:ext cx="5904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https://cs.wikipedia.org/wiki/Ka%C5%A1perk#/media/Soubor:Severn%C3%AD_strana_hradu_Ka%C5%A1perk_p%C5%99i_pohledu_ze_Sedla.jpg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1B9BA87-7C7E-40D3-93A4-1E96F7AD70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8" r="5073"/>
          <a:stretch/>
        </p:blipFill>
        <p:spPr>
          <a:xfrm>
            <a:off x="395536" y="1196752"/>
            <a:ext cx="8484699" cy="432048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255908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hrady-zriceniny.cz/img/stare3/Jan_Herman/cb/Kasperk%20podle%20D%20Menclove,%20R%20Vojkovske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52926"/>
            <a:ext cx="8280920" cy="590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DB71361-DF2A-B97F-D633-A82BDE2A7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0697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7" y="980729"/>
            <a:ext cx="2916237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2E165B2-3D63-204C-63DB-E435B1BE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50</a:t>
            </a:fld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5F928D0-7B54-4C63-86EF-A0E1D4C90291}"/>
              </a:ext>
            </a:extLst>
          </p:cNvPr>
          <p:cNvSpPr/>
          <p:nvPr/>
        </p:nvSpPr>
        <p:spPr>
          <a:xfrm>
            <a:off x="435597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803273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7" y="980729"/>
            <a:ext cx="2916237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4C037C8-F885-BC0C-A446-847BF0657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51</a:t>
            </a:fld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0810AAAB-DD7A-4240-AB42-FF8BAA467D1D}"/>
              </a:ext>
            </a:extLst>
          </p:cNvPr>
          <p:cNvSpPr/>
          <p:nvPr/>
        </p:nvSpPr>
        <p:spPr>
          <a:xfrm>
            <a:off x="4355976" y="6356351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5159287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upload.wikimedia.org/wikipedia/commons/1/16/Plze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1" y="260648"/>
            <a:ext cx="3744416" cy="642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upload.wikimedia.org/wikipedia/commons/8/86/Plzen_small_Co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483" y="1726861"/>
            <a:ext cx="3681474" cy="438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4644008" y="404664"/>
            <a:ext cx="3816424" cy="1141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Velký (1578, Řehoř XIII.)</a:t>
            </a:r>
          </a:p>
          <a:p>
            <a:pPr algn="ctr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malý plzeňský znak</a:t>
            </a:r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A6D3C80-046F-30B4-28B8-A40958AD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52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2B0983E-5B76-43C0-BFC1-9E76137BEC0D}"/>
              </a:ext>
            </a:extLst>
          </p:cNvPr>
          <p:cNvSpPr/>
          <p:nvPr/>
        </p:nvSpPr>
        <p:spPr>
          <a:xfrm>
            <a:off x="4237647" y="6198256"/>
            <a:ext cx="4330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https://cs.wikipedia.org/wiki/Symboly_Plze%C5%88sk%C3%A9ho_kraje#/media/Soubor:Plzen_small_CoA.png</a:t>
            </a:r>
            <a:endParaRPr lang="cs-CZ" sz="1400" b="1" i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5115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upload.wikimedia.org/wikipedia/commons/8/86/Plzen_small_Co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780" y="1368390"/>
            <a:ext cx="4212468" cy="501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ál 14"/>
          <p:cNvSpPr/>
          <p:nvPr/>
        </p:nvSpPr>
        <p:spPr>
          <a:xfrm>
            <a:off x="6825952" y="3798789"/>
            <a:ext cx="2354560" cy="243852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Nejstarší část erbu. Po roce 1420 vybrána měšťany jako symbol věrnosti králi .</a:t>
            </a:r>
          </a:p>
        </p:txBody>
      </p:sp>
      <p:sp>
        <p:nvSpPr>
          <p:cNvPr id="17" name="Ovál 16"/>
          <p:cNvSpPr/>
          <p:nvPr/>
        </p:nvSpPr>
        <p:spPr>
          <a:xfrm>
            <a:off x="417240" y="1703015"/>
            <a:ext cx="1994520" cy="201401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1466 Pavel II. za věrnost Římu proti králi Jiříkovi</a:t>
            </a:r>
            <a:endParaRPr lang="cs-CZ" dirty="0"/>
          </a:p>
        </p:txBody>
      </p:sp>
      <p:sp>
        <p:nvSpPr>
          <p:cNvPr id="18" name="Ovál 17"/>
          <p:cNvSpPr/>
          <p:nvPr/>
        </p:nvSpPr>
        <p:spPr>
          <a:xfrm>
            <a:off x="0" y="3582764"/>
            <a:ext cx="2771800" cy="279635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1434 od Zikmunda Lucemburského, Jan Čapek ze Sán,</a:t>
            </a:r>
          </a:p>
          <a:p>
            <a:pPr algn="ctr"/>
            <a:r>
              <a:rPr lang="cs-C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Vladislav II. </a:t>
            </a:r>
            <a:r>
              <a:rPr lang="cs-CZ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Jagello</a:t>
            </a:r>
            <a:r>
              <a:rPr lang="cs-C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Ovál 18"/>
          <p:cNvSpPr/>
          <p:nvPr/>
        </p:nvSpPr>
        <p:spPr>
          <a:xfrm>
            <a:off x="6825952" y="1844824"/>
            <a:ext cx="2260848" cy="208823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1466 Pavel II. jako výraz věrnosti římské říši.</a:t>
            </a:r>
          </a:p>
        </p:txBody>
      </p:sp>
      <p:cxnSp>
        <p:nvCxnSpPr>
          <p:cNvPr id="29" name="Přímá spojnice se šipkou 28"/>
          <p:cNvCxnSpPr/>
          <p:nvPr/>
        </p:nvCxnSpPr>
        <p:spPr>
          <a:xfrm flipV="1">
            <a:off x="5724128" y="4919787"/>
            <a:ext cx="1368152" cy="9826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nice se šipkou 30"/>
          <p:cNvCxnSpPr/>
          <p:nvPr/>
        </p:nvCxnSpPr>
        <p:spPr>
          <a:xfrm flipH="1" flipV="1">
            <a:off x="2339752" y="4725144"/>
            <a:ext cx="1296144" cy="29290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se šipkou 35"/>
          <p:cNvCxnSpPr/>
          <p:nvPr/>
        </p:nvCxnSpPr>
        <p:spPr>
          <a:xfrm>
            <a:off x="6156176" y="2348881"/>
            <a:ext cx="1080120" cy="54005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se šipkou 36"/>
          <p:cNvCxnSpPr/>
          <p:nvPr/>
        </p:nvCxnSpPr>
        <p:spPr>
          <a:xfrm flipH="1">
            <a:off x="1979712" y="2132856"/>
            <a:ext cx="1656184" cy="57716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ál 47"/>
          <p:cNvSpPr/>
          <p:nvPr/>
        </p:nvSpPr>
        <p:spPr>
          <a:xfrm>
            <a:off x="1438939" y="288270"/>
            <a:ext cx="6325852" cy="10801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2.1/2 15. stol., měšťané, zakladatel města Václav II. - </a:t>
            </a:r>
            <a:r>
              <a:rPr lang="cs-CZ" dirty="0">
                <a:solidFill>
                  <a:srgbClr val="252525"/>
                </a:solidFill>
                <a:latin typeface="Arial"/>
              </a:rPr>
              <a:t> </a:t>
            </a:r>
            <a:r>
              <a:rPr lang="cs-CZ" b="1" i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obraz nejstarší městské pečeti z doby založení města v roce 1295.</a:t>
            </a:r>
            <a:endParaRPr lang="cs-CZ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Přímá spojnice se šipkou 48"/>
          <p:cNvCxnSpPr/>
          <p:nvPr/>
        </p:nvCxnSpPr>
        <p:spPr>
          <a:xfrm flipH="1" flipV="1">
            <a:off x="3635896" y="1268760"/>
            <a:ext cx="1080120" cy="21242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428EA37-5A77-95A6-949E-58DA093FE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53</a:t>
            </a:fld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A8B7D008-983C-4EF1-B510-C169DC45626D}"/>
              </a:ext>
            </a:extLst>
          </p:cNvPr>
          <p:cNvSpPr/>
          <p:nvPr/>
        </p:nvSpPr>
        <p:spPr>
          <a:xfrm>
            <a:off x="0" y="6411438"/>
            <a:ext cx="84429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https://cs.wikipedia.org/wiki/Symboly_Plze%C5%88sk%C3%A9ho_kraje#/media/Soubor:Plzen_small_CoA.png</a:t>
            </a:r>
            <a:endParaRPr lang="cs-CZ" sz="1400" b="1" i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739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7" y="980729"/>
            <a:ext cx="2916237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8C4E36E-9769-3846-B8A9-03A8784F7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54</a:t>
            </a:fld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B0782F81-831D-4375-A540-D055775B1E1E}"/>
              </a:ext>
            </a:extLst>
          </p:cNvPr>
          <p:cNvSpPr/>
          <p:nvPr/>
        </p:nvSpPr>
        <p:spPr>
          <a:xfrm>
            <a:off x="435597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22770456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7" y="980729"/>
            <a:ext cx="2916237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0AA432D-0696-8E37-8158-C0938E136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55</a:t>
            </a:fld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59F0B2D-3CF3-4F58-9361-23157EBFA0F6}"/>
              </a:ext>
            </a:extLst>
          </p:cNvPr>
          <p:cNvSpPr/>
          <p:nvPr/>
        </p:nvSpPr>
        <p:spPr>
          <a:xfrm>
            <a:off x="435597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5159287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6255" y="188640"/>
            <a:ext cx="8726225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Trojánská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kronika   X    Statuta biskupa Arnošta z Pardubic  </a:t>
            </a:r>
          </a:p>
          <a:p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1468    X     1476</a:t>
            </a:r>
          </a:p>
          <a:p>
            <a:pPr marL="342900" indent="-342900" algn="ctr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rozbor písma a srovnání obou textů – Statuta prokazatelně starší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Trojánská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kronika - příběh o Trojské válce (datum z rukopisu)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rytířský román - jeden z prvních bestsellerů v Evropě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latinský originál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Historia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Troiana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1287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Quidon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Column</a:t>
            </a: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dnes dochovány tři výtisky.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2" name="Picture 2" descr="trojanska kronika de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288" y="3078623"/>
            <a:ext cx="4608512" cy="324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539552" y="3856980"/>
            <a:ext cx="32403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Trojánská</a:t>
            </a: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kronika Úvodní iniciála "I" byla domalována dodatečně rukou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DD06288-8A73-B51F-EF57-F4C56E82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56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3DD927A-5835-4D02-9AA4-594AAA02D93C}"/>
              </a:ext>
            </a:extLst>
          </p:cNvPr>
          <p:cNvSpPr/>
          <p:nvPr/>
        </p:nvSpPr>
        <p:spPr>
          <a:xfrm>
            <a:off x="2411760" y="6413699"/>
            <a:ext cx="61926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https://www.encyklopedieknihy.cz/index.php/Kronika_troj%C3%A1nsk%C3%A1</a:t>
            </a:r>
          </a:p>
        </p:txBody>
      </p:sp>
    </p:spTree>
    <p:extLst>
      <p:ext uri="{BB962C8B-B14F-4D97-AF65-F5344CB8AC3E}">
        <p14:creationId xmlns:p14="http://schemas.microsoft.com/office/powerpoint/2010/main" val="2139892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580231" y="232000"/>
            <a:ext cx="7983538" cy="337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40000"/>
              </a:spcAft>
              <a:buFontTx/>
              <a:buNone/>
            </a:pPr>
            <a:r>
              <a:rPr lang="cs-CZ" altLang="cs-CZ" sz="2400" b="1" i="1" u="sng" dirty="0">
                <a:solidFill>
                  <a:schemeClr val="bg1"/>
                </a:solidFill>
                <a:latin typeface="Arial" charset="0"/>
              </a:rPr>
              <a:t>Medailon - strukturovaná charakteristika osobnosti:</a:t>
            </a:r>
          </a:p>
          <a:p>
            <a:pPr eaLnBrk="1" hangingPunct="1">
              <a:spcBef>
                <a:spcPct val="0"/>
              </a:spcBef>
              <a:spcAft>
                <a:spcPct val="40000"/>
              </a:spcAft>
              <a:buFontTx/>
              <a:buNone/>
            </a:pPr>
            <a:r>
              <a:rPr lang="cs-CZ" altLang="cs-CZ" sz="2000" b="1" i="1" dirty="0">
                <a:solidFill>
                  <a:schemeClr val="bg1"/>
                </a:solidFill>
                <a:latin typeface="Arial" charset="0"/>
              </a:rPr>
              <a:t>Jednotné zadání žákům pro tvorbu osobních medailonů: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000" i="1" dirty="0">
                <a:solidFill>
                  <a:schemeClr val="bg1"/>
                </a:solidFill>
                <a:latin typeface="Arial" charset="0"/>
              </a:rPr>
              <a:t>- 7 vět textu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000" i="1" dirty="0">
                <a:solidFill>
                  <a:schemeClr val="bg1"/>
                </a:solidFill>
                <a:latin typeface="Arial" charset="0"/>
              </a:rPr>
              <a:t>- hlavní životní data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000" i="1" dirty="0">
                <a:solidFill>
                  <a:schemeClr val="bg1"/>
                </a:solidFill>
                <a:latin typeface="Arial" charset="0"/>
              </a:rPr>
              <a:t>- vyjádření podstatného rysu osobnosti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000" i="1" dirty="0">
                <a:solidFill>
                  <a:schemeClr val="bg1"/>
                </a:solidFill>
                <a:latin typeface="Arial" charset="0"/>
              </a:rPr>
              <a:t>- politický (umělecký, vědecký) přínos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000" i="1" dirty="0">
                <a:solidFill>
                  <a:schemeClr val="bg1"/>
                </a:solidFill>
                <a:latin typeface="Arial" charset="0"/>
              </a:rPr>
              <a:t>- zajímavost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000" i="1" dirty="0">
                <a:solidFill>
                  <a:schemeClr val="bg1"/>
                </a:solidFill>
                <a:latin typeface="Arial" charset="0"/>
              </a:rPr>
              <a:t>- ilustrace, foto…</a:t>
            </a:r>
            <a:r>
              <a:rPr lang="cs-CZ" altLang="cs-CZ" sz="2400" b="1" i="1" dirty="0">
                <a:solidFill>
                  <a:schemeClr val="bg1"/>
                </a:solidFill>
                <a:latin typeface="Arial" charset="0"/>
              </a:rPr>
              <a:t> 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02F8CD8-78A9-ECAB-5C11-1AA0341B0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57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150807E-6E20-4B70-B552-C90A000B9EA6}"/>
              </a:ext>
            </a:extLst>
          </p:cNvPr>
          <p:cNvSpPr/>
          <p:nvPr/>
        </p:nvSpPr>
        <p:spPr>
          <a:xfrm>
            <a:off x="607742" y="6301738"/>
            <a:ext cx="70755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</a:rPr>
              <a:t>https://www.wondriumdaily.com/the-story-of-johann-gutenberg-and-his-printing-press/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21EECDA-0F02-4614-90C1-06FE1110C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048" y="2996952"/>
            <a:ext cx="5796136" cy="3139573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19592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Glej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8424863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9"/>
          <p:cNvSpPr>
            <a:spLocks noChangeArrowheads="1"/>
          </p:cNvSpPr>
          <p:nvPr/>
        </p:nvSpPr>
        <p:spPr bwMode="auto">
          <a:xfrm>
            <a:off x="755577" y="764704"/>
            <a:ext cx="7128792" cy="574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              Narodil se roku 1400 </a:t>
            </a:r>
            <a:r>
              <a:rPr lang="cs-CZ" altLang="cs-CZ" sz="1800" b="1" i="1" dirty="0">
                <a:latin typeface="Comic Sans MS" pitchFamily="66" charset="0"/>
              </a:rPr>
              <a:t>v Mohuči </a:t>
            </a:r>
            <a:r>
              <a:rPr lang="cs-CZ" altLang="cs-CZ" sz="1800" i="1" dirty="0">
                <a:latin typeface="Comic Sans MS" pitchFamily="66" charset="0"/>
              </a:rPr>
              <a:t>v rodině obchodníka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s látkami.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        Nevíme, čím se vyučil, ale ve svých třiceti letech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platil za odborníka v broušení a leštění drahokamů.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V té době založil </a:t>
            </a:r>
            <a:r>
              <a:rPr lang="cs-CZ" altLang="cs-CZ" sz="1800" b="1" i="1" dirty="0">
                <a:latin typeface="Comic Sans MS" pitchFamily="66" charset="0"/>
              </a:rPr>
              <a:t>družstvo, kde se vyráběla poutnická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zrcátka pro velkou pouť do Cách - malé kovové rámečky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na klobouk vyrobené z cínu, do kterých se upevnilo zrcátko, aby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zachytilo co nejvíce žehnajících a uzdravujících paprsků. 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Tyto řemeslné práce Johana přivedly k práci </a:t>
            </a:r>
            <a:r>
              <a:rPr lang="cs-CZ" altLang="cs-CZ" sz="1800" b="1" i="1" dirty="0">
                <a:latin typeface="Comic Sans MS" pitchFamily="66" charset="0"/>
              </a:rPr>
              <a:t>s kovovými písmeny.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V podnikání byl úspěšný,  proto v  Mohuči vybudoval tiskařskou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dílnu. Koncem roku 1445 a v ní vytiskl svůj první text – úryvek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z bible o 27 stranách.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endParaRPr lang="cs-CZ" altLang="cs-CZ" sz="900" i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Roku </a:t>
            </a:r>
            <a:r>
              <a:rPr lang="cs-CZ" altLang="cs-CZ" sz="1800" b="1" i="1" dirty="0">
                <a:latin typeface="Comic Sans MS" pitchFamily="66" charset="0"/>
              </a:rPr>
              <a:t>1455, </a:t>
            </a:r>
            <a:r>
              <a:rPr lang="cs-CZ" altLang="cs-CZ" sz="1800" i="1" dirty="0">
                <a:latin typeface="Comic Sans MS" pitchFamily="66" charset="0"/>
              </a:rPr>
              <a:t>po třech letech práce, dokončil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svůj </a:t>
            </a:r>
            <a:r>
              <a:rPr lang="cs-CZ" altLang="cs-CZ" sz="1800" b="1" i="1" dirty="0">
                <a:latin typeface="Comic Sans MS" pitchFamily="66" charset="0"/>
              </a:rPr>
              <a:t>nejslavnější tisk </a:t>
            </a:r>
            <a:r>
              <a:rPr lang="cs-CZ" altLang="cs-CZ" sz="1800" i="1" dirty="0">
                <a:latin typeface="Comic Sans MS" pitchFamily="66" charset="0"/>
              </a:rPr>
              <a:t>- dvoudílnou bibli.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Vyšla nákladem 150 výtisků a měla 1282 stran. </a:t>
            </a:r>
          </a:p>
          <a:p>
            <a:pPr algn="ctr" eaLnBrk="1" hangingPunct="1">
              <a:spcBef>
                <a:spcPct val="0"/>
              </a:spcBef>
              <a:spcAft>
                <a:spcPct val="15000"/>
              </a:spcAft>
              <a:buFontTx/>
              <a:buNone/>
            </a:pPr>
            <a:r>
              <a:rPr lang="cs-CZ" altLang="cs-CZ" sz="1800" i="1" dirty="0">
                <a:latin typeface="Comic Sans MS" pitchFamily="66" charset="0"/>
              </a:rPr>
              <a:t>Zemřel jako vážený a bohatý měšťan v únoru 1468 v Mohuči.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5719557-1D08-FCC0-D394-00724EAB2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50961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094037" y="980729"/>
            <a:ext cx="2954337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2B1D404-1FB9-6975-7C27-13532F761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59</a:t>
            </a:fld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1E10DDF-322C-46D8-958A-675AA9BDC836}"/>
              </a:ext>
            </a:extLst>
          </p:cNvPr>
          <p:cNvSpPr/>
          <p:nvPr/>
        </p:nvSpPr>
        <p:spPr>
          <a:xfrm>
            <a:off x="435597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17534384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240088" y="980729"/>
            <a:ext cx="2663824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B591999-4125-EEE9-174B-CBCC95E9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60</a:t>
            </a:fld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4CC65DA9-3E4B-4275-B0D1-4AE0E0DBF450}"/>
              </a:ext>
            </a:extLst>
          </p:cNvPr>
          <p:cNvSpPr/>
          <p:nvPr/>
        </p:nvSpPr>
        <p:spPr>
          <a:xfrm>
            <a:off x="75511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5159287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plzen.eu/Files/FckGallery/130405_Cisarsky_dum.zip/130405_Cisarsky_du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075" y="614103"/>
            <a:ext cx="6739849" cy="559879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59832" y="125003"/>
            <a:ext cx="3303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40000"/>
              </a:spcAft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Rudolf II. v Plzni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C2685D5-10E0-0F6B-733E-C60A2DB44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61</a:t>
            </a:fld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FB72038-9B25-4232-B6BB-4611A0006A24}"/>
              </a:ext>
            </a:extLst>
          </p:cNvPr>
          <p:cNvSpPr/>
          <p:nvPr/>
        </p:nvSpPr>
        <p:spPr>
          <a:xfrm>
            <a:off x="2589059" y="63235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https://www.visitplzen.eu/lokalita/radnice/#gallery-3</a:t>
            </a:r>
          </a:p>
        </p:txBody>
      </p:sp>
    </p:spTree>
    <p:extLst>
      <p:ext uri="{BB962C8B-B14F-4D97-AF65-F5344CB8AC3E}">
        <p14:creationId xmlns:p14="http://schemas.microsoft.com/office/powerpoint/2010/main" val="19712944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http://upload.wikimedia.org/wikipedia/commons/8/82/Archdukerudol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44" y="1258788"/>
            <a:ext cx="4168432" cy="512254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179512" y="519063"/>
            <a:ext cx="85685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Rudolf II., 15 let                             Rudolf II.,  39 let 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B63CD67-0416-E3CD-557E-A2E75B11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62</a:t>
            </a:fld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3CD38B1-28FC-4EFB-BC61-7C881158E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6" y="1258788"/>
            <a:ext cx="4060288" cy="5145470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A96E7B88-9E06-4D35-BD46-C0CB0581327E}"/>
              </a:ext>
            </a:extLst>
          </p:cNvPr>
          <p:cNvSpPr/>
          <p:nvPr/>
        </p:nvSpPr>
        <p:spPr>
          <a:xfrm>
            <a:off x="3131840" y="6400032"/>
            <a:ext cx="305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</a:t>
            </a:r>
            <a:r>
              <a:rPr lang="cs-CZ" sz="1400" dirty="0" err="1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Rudolf_II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20485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upload.wikimedia.org/wikipedia/commons/d/d2/Arcimboldovertemnu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8660"/>
            <a:ext cx="4628498" cy="5688632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6917309" y="404664"/>
            <a:ext cx="103906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Obdélník 2"/>
          <p:cNvSpPr/>
          <p:nvPr/>
        </p:nvSpPr>
        <p:spPr>
          <a:xfrm>
            <a:off x="5940152" y="3212976"/>
            <a:ext cx="2892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Giuseppe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Arcimboldo</a:t>
            </a: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01A03D8-149D-D66C-989B-7346D649C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63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60E133B-BE42-4AE1-9BF8-A0F7C8E84B86}"/>
              </a:ext>
            </a:extLst>
          </p:cNvPr>
          <p:cNvSpPr/>
          <p:nvPr/>
        </p:nvSpPr>
        <p:spPr>
          <a:xfrm>
            <a:off x="323528" y="6191726"/>
            <a:ext cx="6798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https://cs.wikipedia.org/wiki/Rudolf_II.#/media/Soubor:Vertumnus_%C3%A5rstidernas_gud_m%C3%A5lad_av_Giuseppe_Arcimboldo_1591_-_Skoklosters_slott_-_91503.tiff</a:t>
            </a:r>
          </a:p>
        </p:txBody>
      </p:sp>
    </p:spTree>
    <p:extLst>
      <p:ext uri="{BB962C8B-B14F-4D97-AF65-F5344CB8AC3E}">
        <p14:creationId xmlns:p14="http://schemas.microsoft.com/office/powerpoint/2010/main" val="298755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100885" y="4196695"/>
            <a:ext cx="103906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Obdélník 2"/>
          <p:cNvSpPr/>
          <p:nvPr/>
        </p:nvSpPr>
        <p:spPr>
          <a:xfrm>
            <a:off x="4644008" y="5373216"/>
            <a:ext cx="23310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Johannes Kepler</a:t>
            </a:r>
          </a:p>
        </p:txBody>
      </p:sp>
      <p:pic>
        <p:nvPicPr>
          <p:cNvPr id="41986" name="Picture 2" descr="http://myhero.com/images/guest/g256254/hero84358/g256254_u97795_6a00e5521c92058833011168531ff3970c-800w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4" y="258345"/>
            <a:ext cx="8515290" cy="4106759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EFD4632-5E95-0A95-8C6F-45FFB3A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64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6AFF16A-478F-4A3E-A23D-63927950DD43}"/>
              </a:ext>
            </a:extLst>
          </p:cNvPr>
          <p:cNvSpPr/>
          <p:nvPr/>
        </p:nvSpPr>
        <p:spPr>
          <a:xfrm>
            <a:off x="179512" y="6356351"/>
            <a:ext cx="8363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https://www.stoplusjednicka.cz/johannes-kepler-porodnik-nove-vedy-objevitel-rady-dulezitych-zakonu-1</a:t>
            </a:r>
          </a:p>
        </p:txBody>
      </p:sp>
    </p:spTree>
    <p:extLst>
      <p:ext uri="{BB962C8B-B14F-4D97-AF65-F5344CB8AC3E}">
        <p14:creationId xmlns:p14="http://schemas.microsoft.com/office/powerpoint/2010/main" val="202467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2195736" y="164961"/>
            <a:ext cx="4554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Tycho Brahe, 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Tyge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Ottesen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Brahe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F45117F-A4AB-7B9C-D95F-CA3BCD13E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65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E5CD9CE-3E66-4A7B-B208-CBC148033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746353"/>
            <a:ext cx="3816424" cy="564830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E16C957-29E4-4E34-BC53-995565D93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522" y="738423"/>
            <a:ext cx="3200562" cy="5656237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25F1EB4D-BCFC-4B62-BBC7-491C758E6F2F}"/>
              </a:ext>
            </a:extLst>
          </p:cNvPr>
          <p:cNvSpPr/>
          <p:nvPr/>
        </p:nvSpPr>
        <p:spPr>
          <a:xfrm>
            <a:off x="2871598" y="6456603"/>
            <a:ext cx="34008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https://cs.wikipedia.org/wiki/Tycho_Brahe</a:t>
            </a:r>
          </a:p>
        </p:txBody>
      </p:sp>
    </p:spTree>
    <p:extLst>
      <p:ext uri="{BB962C8B-B14F-4D97-AF65-F5344CB8AC3E}">
        <p14:creationId xmlns:p14="http://schemas.microsoft.com/office/powerpoint/2010/main" val="302510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240088" y="980729"/>
            <a:ext cx="2663824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D3DA7C9-7CC9-EBC6-BEF2-3D52C042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66</a:t>
            </a:fld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738A7811-8FF0-4633-86E7-978E7DAEF472}"/>
              </a:ext>
            </a:extLst>
          </p:cNvPr>
          <p:cNvSpPr/>
          <p:nvPr/>
        </p:nvSpPr>
        <p:spPr>
          <a:xfrm>
            <a:off x="75511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16625199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9" y="980729"/>
            <a:ext cx="2916236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724525" y="5805264"/>
            <a:ext cx="2808288" cy="86409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1618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Arnošt Mansfeld</a:t>
            </a:r>
            <a:r>
              <a:rPr lang="cs-CZ" altLang="cs-CZ" sz="2000" dirty="0">
                <a:latin typeface="Comic Sans MS" pitchFamily="66" charset="0"/>
              </a:rPr>
              <a:t> 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5292080" y="5229225"/>
            <a:ext cx="1368151" cy="576039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C8990B1-5DD6-A754-3156-E18F25BD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67</a:t>
            </a:fld>
            <a:endParaRPr lang="cs-CZ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F0504B4B-93AE-4A63-A393-687160F8295B}"/>
              </a:ext>
            </a:extLst>
          </p:cNvPr>
          <p:cNvSpPr/>
          <p:nvPr/>
        </p:nvSpPr>
        <p:spPr>
          <a:xfrm>
            <a:off x="75511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5159287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419872" y="159879"/>
            <a:ext cx="2553904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cs-CZ" dirty="0"/>
              <a:t> 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listopadu 1618</a:t>
            </a:r>
          </a:p>
        </p:txBody>
      </p:sp>
      <p:pic>
        <p:nvPicPr>
          <p:cNvPr id="47108" name="Picture 4" descr="Mědirytina Dobytí Plzně Mansfeldem, autor Matthaus Merian st.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538" y="766664"/>
            <a:ext cx="6590924" cy="5286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F8D52DB-A9C0-8920-31FA-455BE2CE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68</a:t>
            </a:fld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F32071D-5D64-4E73-A8F4-E4436D2219DF}"/>
              </a:ext>
            </a:extLst>
          </p:cNvPr>
          <p:cNvSpPr/>
          <p:nvPr/>
        </p:nvSpPr>
        <p:spPr>
          <a:xfrm>
            <a:off x="1331640" y="6198256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https://cs.wikipedia.org/wiki/Obl%C3%A9h%C3%A1n%C3%AD_Plzn%C4%9B_%281618%29#/media/Soubor:Siege_of_Pilsen.jpg</a:t>
            </a:r>
          </a:p>
        </p:txBody>
      </p:sp>
    </p:spTree>
    <p:extLst>
      <p:ext uri="{BB962C8B-B14F-4D97-AF65-F5344CB8AC3E}">
        <p14:creationId xmlns:p14="http://schemas.microsoft.com/office/powerpoint/2010/main" val="9452331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http://upload.wikimedia.org/wikipedia/commons/b/b7/Graf_ernst_von_mansf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48680"/>
            <a:ext cx="3914342" cy="537592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mg.sreality.cz/big/201411/2612/2b/5475c2722b25c39ebadc0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5136">
            <a:off x="341017" y="1867619"/>
            <a:ext cx="4484618" cy="336346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/>
          <p:cNvSpPr/>
          <p:nvPr/>
        </p:nvSpPr>
        <p:spPr>
          <a:xfrm>
            <a:off x="958701" y="399726"/>
            <a:ext cx="2962478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cs-CZ" dirty="0"/>
              <a:t> 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 Arnošt Mansfeld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D3B67B9-F640-8174-5CDF-CB91FE981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69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F3973E7-EE22-428F-891D-74C9088B5FA5}"/>
              </a:ext>
            </a:extLst>
          </p:cNvPr>
          <p:cNvSpPr/>
          <p:nvPr/>
        </p:nvSpPr>
        <p:spPr>
          <a:xfrm>
            <a:off x="683568" y="6320867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4C81F4B-8356-421E-A383-BF5B260A0788}"/>
              </a:ext>
            </a:extLst>
          </p:cNvPr>
          <p:cNvSpPr/>
          <p:nvPr/>
        </p:nvSpPr>
        <p:spPr>
          <a:xfrm>
            <a:off x="3886482" y="6142434"/>
            <a:ext cx="5184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https://crossfireamersfoort.wordpress.com/2012/07/14/book-review-ernst-von-mansfeld-1580-1626-by-walter-krussmann/</a:t>
            </a:r>
          </a:p>
        </p:txBody>
      </p:sp>
    </p:spTree>
    <p:extLst>
      <p:ext uri="{BB962C8B-B14F-4D97-AF65-F5344CB8AC3E}">
        <p14:creationId xmlns:p14="http://schemas.microsoft.com/office/powerpoint/2010/main" val="42036234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www.zcm.cz/sites/default/files/styles/large/public/expositions/2012-04-02_063_0.jpg?itok=_ScfZEj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1" b="14118"/>
          <a:stretch/>
        </p:blipFill>
        <p:spPr bwMode="auto">
          <a:xfrm>
            <a:off x="251520" y="1700808"/>
            <a:ext cx="8712968" cy="476650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9FD242B-80A6-C4EF-1952-133D904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70</a:t>
            </a:fld>
            <a:endParaRPr lang="cs-CZ"/>
          </a:p>
        </p:txBody>
      </p:sp>
      <p:pic>
        <p:nvPicPr>
          <p:cNvPr id="4" name="Picture 2" descr="http://www.zcm.cz/sites/default/files/styles/large/public/news/gallery/zbrojnice_2.jpg?itok=3imMQJRx">
            <a:extLst>
              <a:ext uri="{FF2B5EF4-FFF2-40B4-BE49-F238E27FC236}">
                <a16:creationId xmlns:a16="http://schemas.microsoft.com/office/drawing/2014/main" id="{33C0B91C-F985-482D-91C2-226266DFA8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96"/>
          <a:stretch/>
        </p:blipFill>
        <p:spPr bwMode="auto">
          <a:xfrm>
            <a:off x="1115616" y="196791"/>
            <a:ext cx="2431565" cy="217539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856647EB-FD4B-4F69-81BE-436A06A60D7A}"/>
              </a:ext>
            </a:extLst>
          </p:cNvPr>
          <p:cNvSpPr/>
          <p:nvPr/>
        </p:nvSpPr>
        <p:spPr>
          <a:xfrm>
            <a:off x="4067944" y="419633"/>
            <a:ext cx="2605200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cs-CZ" dirty="0"/>
              <a:t> 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Plzeňská zbrojnice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E077F50-B06E-4C94-AB26-5F86C1ECEC91}"/>
              </a:ext>
            </a:extLst>
          </p:cNvPr>
          <p:cNvSpPr/>
          <p:nvPr/>
        </p:nvSpPr>
        <p:spPr>
          <a:xfrm>
            <a:off x="539552" y="6438760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20615980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9" y="980729"/>
            <a:ext cx="2916236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724525" y="5805264"/>
            <a:ext cx="2808288" cy="86409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1618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Arnošt Mansfeld</a:t>
            </a:r>
            <a:r>
              <a:rPr lang="cs-CZ" altLang="cs-CZ" sz="2000" dirty="0">
                <a:latin typeface="Comic Sans MS" pitchFamily="66" charset="0"/>
              </a:rPr>
              <a:t> 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5292080" y="5229225"/>
            <a:ext cx="1368151" cy="576039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38ADBD9-20C4-A8FF-59C3-60F34EBF9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71</a:t>
            </a:fld>
            <a:endParaRPr lang="cs-CZ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77D3133C-50A6-4E0F-A450-88401075BACC}"/>
              </a:ext>
            </a:extLst>
          </p:cNvPr>
          <p:cNvSpPr/>
          <p:nvPr/>
        </p:nvSpPr>
        <p:spPr>
          <a:xfrm>
            <a:off x="75511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918696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059111" y="980729"/>
            <a:ext cx="2989263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724525" y="5805264"/>
            <a:ext cx="2808288" cy="86409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1618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Arnošt Mansfeld</a:t>
            </a:r>
            <a:r>
              <a:rPr lang="cs-CZ" altLang="cs-CZ" sz="2000" dirty="0">
                <a:latin typeface="Comic Sans MS" pitchFamily="66" charset="0"/>
              </a:rPr>
              <a:t> 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6443662" y="4725144"/>
            <a:ext cx="2448818" cy="936104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Jan Sladký Kozina</a:t>
            </a: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 flipV="1">
            <a:off x="6084888" y="4941168"/>
            <a:ext cx="358775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5292080" y="5229225"/>
            <a:ext cx="1151582" cy="576039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9383C3A-349F-FE7A-C780-05B13C72E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72</a:t>
            </a:fld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9E9C46CF-DC74-4DBF-8006-99ED5FB9AB3C}"/>
              </a:ext>
            </a:extLst>
          </p:cNvPr>
          <p:cNvSpPr/>
          <p:nvPr/>
        </p:nvSpPr>
        <p:spPr>
          <a:xfrm>
            <a:off x="75511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5159287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hrdelnipravo.cz/files/uploads/Plze%C5%84%20-%20Gabriel%20Bodenehr%201673-176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44" y="1365093"/>
            <a:ext cx="8850121" cy="475411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395536" y="620688"/>
            <a:ext cx="86303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Pohled na plzeňská stínadla na vedutě Gabriela </a:t>
            </a:r>
            <a:r>
              <a:rPr lang="cs-CZ" sz="2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Bodenehra</a:t>
            </a:r>
            <a:r>
              <a:rPr 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1673-1765 </a:t>
            </a:r>
            <a:endParaRPr lang="cs-CZ" sz="2200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CAFB88E-E272-4BE1-D763-45289988D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73</a:t>
            </a:fld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3CFD37C-6ABE-442E-8FF2-3763A6E1E4FB}"/>
              </a:ext>
            </a:extLst>
          </p:cNvPr>
          <p:cNvSpPr/>
          <p:nvPr/>
        </p:nvSpPr>
        <p:spPr>
          <a:xfrm>
            <a:off x="1691680" y="6385024"/>
            <a:ext cx="6408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http://www.hrdelnipravo.cz/katove-a-jejich-pacholci/plzensti-popravci.html</a:t>
            </a:r>
          </a:p>
        </p:txBody>
      </p:sp>
    </p:spTree>
    <p:extLst>
      <p:ext uri="{BB962C8B-B14F-4D97-AF65-F5344CB8AC3E}">
        <p14:creationId xmlns:p14="http://schemas.microsoft.com/office/powerpoint/2010/main" val="24751025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95536" y="101046"/>
            <a:ext cx="8352928" cy="230832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Ikonický text</a:t>
            </a:r>
          </a:p>
          <a:p>
            <a:pPr algn="ctr"/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 Sladký Kozina,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Maxmilán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Lamingenu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z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Albenreuthu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Kryštof Hrubý…</a:t>
            </a:r>
          </a:p>
          <a:p>
            <a:pPr algn="ctr"/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seřazeny do komiksu (vyprávění o průběhu povstání</a:t>
            </a:r>
          </a:p>
          <a:p>
            <a:pPr algn="ctr"/>
            <a:r>
              <a:rPr lang="cs-CZ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lomíchány</a:t>
            </a: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(děti řadí podle příběhu a argumentují)  </a:t>
            </a:r>
          </a:p>
          <a:p>
            <a:pPr algn="ctr"/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losování a shrnutí  do krátké psané věty jako výstižné popisky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7EA6E32-0349-E901-D440-597982CA4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74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20848A1-C382-431B-B473-F63B73D1985D}"/>
              </a:ext>
            </a:extLst>
          </p:cNvPr>
          <p:cNvSpPr/>
          <p:nvPr/>
        </p:nvSpPr>
        <p:spPr>
          <a:xfrm>
            <a:off x="1403648" y="6202462"/>
            <a:ext cx="6408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https://frauellie.wordpress.com/2014/07/12/alois-jirasek-psohlavci-historicky-obraz/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DAADD26-32DC-4C22-970E-468074DFB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861" y="2511425"/>
            <a:ext cx="2980278" cy="354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772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979710" y="136524"/>
            <a:ext cx="51845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Historický komiks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CEA67E1-BCEB-0EE2-35D4-CE096251A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75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B0E7B7E-B74C-43D3-A2DA-41D798539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25" y="749599"/>
            <a:ext cx="7632848" cy="5426330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8648E1CE-5892-4667-AB20-B9C3906CF46B}"/>
              </a:ext>
            </a:extLst>
          </p:cNvPr>
          <p:cNvSpPr/>
          <p:nvPr/>
        </p:nvSpPr>
        <p:spPr>
          <a:xfrm>
            <a:off x="173777" y="6327339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https://domazlicky.denik.cz/galerie/foto.html?mm=0728__pillar_robota&amp;back=3224035307-730-16&amp;photo=1</a:t>
            </a:r>
          </a:p>
        </p:txBody>
      </p:sp>
    </p:spTree>
    <p:extLst>
      <p:ext uri="{BB962C8B-B14F-4D97-AF65-F5344CB8AC3E}">
        <p14:creationId xmlns:p14="http://schemas.microsoft.com/office/powerpoint/2010/main" val="272322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/>
          <a:srcRect l="6034" t="423" r="26635" b="-423"/>
          <a:stretch/>
        </p:blipFill>
        <p:spPr>
          <a:xfrm>
            <a:off x="395536" y="1002614"/>
            <a:ext cx="4687396" cy="522134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980728"/>
            <a:ext cx="3159382" cy="5243230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51720" y="360157"/>
            <a:ext cx="51845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Historický komiks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9460FCF-2953-09DC-C560-F1B5BFC88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76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7F7836C-024A-46E7-A78D-FCC725DBC2AC}"/>
              </a:ext>
            </a:extLst>
          </p:cNvPr>
          <p:cNvSpPr/>
          <p:nvPr/>
        </p:nvSpPr>
        <p:spPr>
          <a:xfrm>
            <a:off x="4427984" y="6360285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152144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mg.ceskatelevize.cz/program/porady/16396/foto09/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9149"/>
            <a:ext cx="8064896" cy="589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A460A31-5B81-88D1-6D65-8ABBF2277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77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8D2EFC3-5590-4249-939C-3CA0463985D3}"/>
              </a:ext>
            </a:extLst>
          </p:cNvPr>
          <p:cNvSpPr/>
          <p:nvPr/>
        </p:nvSpPr>
        <p:spPr>
          <a:xfrm>
            <a:off x="3222104" y="6413699"/>
            <a:ext cx="53823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https://www.fdb.cz/film/psohlavci/fotogalerie/24637</a:t>
            </a:r>
          </a:p>
        </p:txBody>
      </p:sp>
    </p:spTree>
    <p:extLst>
      <p:ext uri="{BB962C8B-B14F-4D97-AF65-F5344CB8AC3E}">
        <p14:creationId xmlns:p14="http://schemas.microsoft.com/office/powerpoint/2010/main" val="31318908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www.obecujezd.cz/data/editor/64cs_1.jpg?gcm_date=12290672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65281"/>
            <a:ext cx="6912768" cy="518457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699792" y="255626"/>
            <a:ext cx="3168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Újezd, Kozinův statek </a:t>
            </a:r>
            <a:endParaRPr lang="cs-CZ" sz="240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A36D408-8593-2F8E-5FFB-B0E028AD6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78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15ABCF0-C59F-41A5-8557-F4D7239BF136}"/>
              </a:ext>
            </a:extLst>
          </p:cNvPr>
          <p:cNvSpPr/>
          <p:nvPr/>
        </p:nvSpPr>
        <p:spPr>
          <a:xfrm>
            <a:off x="4283968" y="6428680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11486596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g.denik.cz/16/d2/0811-hradek-kozina-1_denik-6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704856" cy="578182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5E2C7D5-2507-9960-5923-6663F6D1C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79</a:t>
            </a:fld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691B2BE-E91E-408D-9A52-EF36BA0E1EF2}"/>
              </a:ext>
            </a:extLst>
          </p:cNvPr>
          <p:cNvSpPr/>
          <p:nvPr/>
        </p:nvSpPr>
        <p:spPr>
          <a:xfrm>
            <a:off x="4139952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26670463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95536" y="260648"/>
            <a:ext cx="8424936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Bulačina,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Bulácí</a:t>
            </a:r>
            <a:endParaRPr lang="cs-CZ" sz="2400" b="1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cs-CZ" sz="900" b="1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změna d &gt; r mezi samohláskami, např. 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dědek &gt;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děrek</a:t>
            </a:r>
            <a:endParaRPr lang="cs-CZ" sz="2400" b="1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„</a:t>
            </a:r>
            <a:r>
              <a:rPr lang="cs-CZ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Kerapak</a:t>
            </a: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burou</a:t>
            </a: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časy, celí žně nefouká než baborák!“</a:t>
            </a:r>
            <a:endParaRPr lang="cs-CZ" sz="2400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náslovné h, zejména u slov začínajících na u, ale i jindy, </a:t>
            </a: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např. 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aby &gt;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haby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utřít &gt;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hutřít</a:t>
            </a:r>
            <a:endParaRPr lang="cs-CZ" sz="2400" b="1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„</a:t>
            </a:r>
            <a:r>
              <a:rPr lang="cs-CZ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Huž</a:t>
            </a: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za něho </a:t>
            </a:r>
            <a:r>
              <a:rPr lang="cs-CZ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modlíli</a:t>
            </a: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haby</a:t>
            </a: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 </a:t>
            </a:r>
            <a:r>
              <a:rPr lang="cs-CZ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pámbu</a:t>
            </a: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vzel</a:t>
            </a:r>
            <a:r>
              <a:rPr lang="cs-CZ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přehlásky např. 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smál se &gt;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smíl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se, sedět &gt;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seďít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apod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sz="2400" b="1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koncovka -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3. pádu plurálu, např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kuřatom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dětom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Hulínom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příčestí minulé slovesa být ve tvarech 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bul, bula,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buli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CB4FC32-4EEE-AD37-DFDC-3C231FFA6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720160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323528" y="260648"/>
            <a:ext cx="8568952" cy="10064294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Tratar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starý křáp, vrak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Lupení = list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Štelář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police, regál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Zásep = chodník okolo domu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Tlesto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tento, toto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Íčko = právě, nyní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Drobet = trochu, málo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Kolozubý = bezzubý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Dělat sprasky = zlobit, dovádět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Sítz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sedadlo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Rožnout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rozsvítit světlo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Jakýpa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jaké, čí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Takovedlý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tyto, takové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z toho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Hyn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je z toho vedle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Vondat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něco = dát stranou</a:t>
            </a: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Vycárat hadr = vyždímat ho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Štochat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něco = strkat do toho</a:t>
            </a:r>
            <a:b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Krutibrko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nadávka 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6D1D434-9DF3-295C-1DC7-70ED42B53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651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3528" y="1268760"/>
            <a:ext cx="8640960" cy="50783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 HALTRAVSKÝ MELUZÍNĚ </a:t>
            </a:r>
          </a:p>
          <a:p>
            <a:pPr>
              <a:lnSpc>
                <a:spcPct val="150000"/>
              </a:lnSpc>
            </a:pP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Dyž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eště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byjvali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malí jako kuželky, chodívali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hyjtu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 našemu dědkovi v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Šimanouc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mlyjně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pod lesem, ha loudili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ňom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pohádky.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Něhdy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děrek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 dobrý míře, nedal se dlouho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prosith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spustil hned. Ale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něhdy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bručil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vodháněl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nás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vadil se, že má v hlavě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jinčí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starostě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než myslit na pohádky. My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huž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ználi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humili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 nim, ha vymámili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ňom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každou pohádku,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kerou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jsme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chtíli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Nejlepší se nám líbila pohádka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haltravský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Meluzíně…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275856" y="313492"/>
            <a:ext cx="29523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Chodské pohádky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F810DF7-58DC-CF4F-E7DA-C7EA025DE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80468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059111" y="980729"/>
            <a:ext cx="2989263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724525" y="5805264"/>
            <a:ext cx="2808288" cy="86409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1618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Arnošt Mansfeld</a:t>
            </a:r>
            <a:r>
              <a:rPr lang="cs-CZ" altLang="cs-CZ" sz="2000" dirty="0">
                <a:latin typeface="Comic Sans MS" pitchFamily="66" charset="0"/>
              </a:rPr>
              <a:t> 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6443662" y="4725144"/>
            <a:ext cx="2448818" cy="936104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Jan Sladký Kozina</a:t>
            </a: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 flipV="1">
            <a:off x="6084888" y="4941168"/>
            <a:ext cx="358775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5292080" y="5229225"/>
            <a:ext cx="1151582" cy="576039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8C36493-3E14-0312-F2E0-72E886316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83</a:t>
            </a:fld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7B429305-9F83-4DCA-A107-5A91195503A8}"/>
              </a:ext>
            </a:extLst>
          </p:cNvPr>
          <p:cNvSpPr/>
          <p:nvPr/>
        </p:nvSpPr>
        <p:spPr>
          <a:xfrm>
            <a:off x="755116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10261873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8" y="908720"/>
            <a:ext cx="2952028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724525" y="5805264"/>
            <a:ext cx="2808288" cy="86409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1618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Arnošt Mansfeld</a:t>
            </a:r>
            <a:r>
              <a:rPr lang="cs-CZ" altLang="cs-CZ" sz="2000" dirty="0">
                <a:latin typeface="Comic Sans MS" pitchFamily="66" charset="0"/>
              </a:rPr>
              <a:t> 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6443662" y="4725144"/>
            <a:ext cx="2448818" cy="936104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Jan Sladký Kozina</a:t>
            </a: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 flipV="1">
            <a:off x="6084888" y="4941168"/>
            <a:ext cx="358775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5292080" y="5229225"/>
            <a:ext cx="1061925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6084166" y="3717032"/>
            <a:ext cx="576065" cy="28803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6660232" y="3717032"/>
            <a:ext cx="2232248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1799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generál </a:t>
            </a:r>
            <a:r>
              <a:rPr lang="cs-CZ" altLang="cs-CZ" sz="2000" b="1" dirty="0" err="1">
                <a:latin typeface="Comic Sans MS" pitchFamily="66" charset="0"/>
              </a:rPr>
              <a:t>Suvorov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73BB34F-6F4D-9598-FBBD-B1D91567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84</a:t>
            </a:fld>
            <a:endParaRPr lang="cs-CZ"/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CB648403-2918-4E6D-BD72-68D2E35998AE}"/>
              </a:ext>
            </a:extLst>
          </p:cNvPr>
          <p:cNvSpPr/>
          <p:nvPr/>
        </p:nvSpPr>
        <p:spPr>
          <a:xfrm>
            <a:off x="752619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5159287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160764"/>
            <a:ext cx="78488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1739 Dorota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Hussová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 Jakub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Onesorch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(Rakovník) </a:t>
            </a:r>
          </a:p>
          <a:p>
            <a:pPr algn="ctr">
              <a:lnSpc>
                <a:spcPct val="150000"/>
              </a:lnSpc>
            </a:pPr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Onesorg</a:t>
            </a:r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Ohnesorg</a:t>
            </a:r>
            <a:r>
              <a:rPr 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Bezstarostný)</a:t>
            </a:r>
          </a:p>
        </p:txBody>
      </p:sp>
      <p:pic>
        <p:nvPicPr>
          <p:cNvPr id="46082" name="Picture 2" descr="https://www.plzen.eu/Files/MestoPlzen/o_meste/historie/20171_37800_povesti_velke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88" y="1476204"/>
            <a:ext cx="8110023" cy="484477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4" descr="http://g.denik.cz/46/c5/plzen_namesti_kostel_andelicek_130810_galerie-9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6945">
            <a:off x="6599731" y="1348285"/>
            <a:ext cx="2180752" cy="163556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B822C657-E575-1FA8-2DF9-3E430081F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85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5BA6364-FDAB-43CB-BE59-61D977CA8BB7}"/>
              </a:ext>
            </a:extLst>
          </p:cNvPr>
          <p:cNvSpPr/>
          <p:nvPr/>
        </p:nvSpPr>
        <p:spPr>
          <a:xfrm>
            <a:off x="3995935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81158247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575556" y="0"/>
            <a:ext cx="784887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Plzeň  - architektonický přehled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764704"/>
            <a:ext cx="7056784" cy="5124989"/>
          </a:xfrm>
          <a:prstGeom prst="rect">
            <a:avLst/>
          </a:prstGeom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8593C05-52DA-769B-0D07-DFEE3A8E5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548372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72" y="1663464"/>
            <a:ext cx="7840655" cy="469288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467544" y="20150"/>
            <a:ext cx="7848872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Plzeň 1480 </a:t>
            </a:r>
          </a:p>
          <a:p>
            <a:pPr algn="ctr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Nejstarší dochovaná kresba města Plzně z rukopisu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Oratio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Jiřího z Litoměřic</a:t>
            </a:r>
            <a:endParaRPr lang="cs-CZ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396F1FE-13E3-1367-CEFC-8B11A1B4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87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91B43C3-16C2-4480-87CB-27B878FC23EE}"/>
              </a:ext>
            </a:extLst>
          </p:cNvPr>
          <p:cNvSpPr/>
          <p:nvPr/>
        </p:nvSpPr>
        <p:spPr>
          <a:xfrm>
            <a:off x="2483768" y="6413699"/>
            <a:ext cx="53823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http://paichl.cz/knihy/foto_Plzen/Plzen_1480_Jan_z_Plane.jpg</a:t>
            </a:r>
          </a:p>
        </p:txBody>
      </p:sp>
    </p:spTree>
    <p:extLst>
      <p:ext uri="{BB962C8B-B14F-4D97-AF65-F5344CB8AC3E}">
        <p14:creationId xmlns:p14="http://schemas.microsoft.com/office/powerpoint/2010/main" val="410746362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 descr="https://www.plzen.eu/Files/MestoPlzen/o_meste/historie/19927_37078__3postopachvelke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40" y="808821"/>
            <a:ext cx="8712720" cy="520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/>
          <p:cNvSpPr/>
          <p:nvPr/>
        </p:nvSpPr>
        <p:spPr>
          <a:xfrm>
            <a:off x="467544" y="13652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Plzeňské náměstí 1618</a:t>
            </a:r>
            <a:endParaRPr lang="cs-CZ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EA9B556-B9D0-E59E-C219-2FA41CE3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88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D59E658-B4A3-4DAE-A7BB-3DB000C3E09D}"/>
              </a:ext>
            </a:extLst>
          </p:cNvPr>
          <p:cNvSpPr/>
          <p:nvPr/>
        </p:nvSpPr>
        <p:spPr>
          <a:xfrm>
            <a:off x="215640" y="6162900"/>
            <a:ext cx="8712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https://cs.wikipedia.org/wiki/Obl%C3%A9h%C3%A1n%C3%AD_Plzn%C4%9B_%281618%29#/media/Soubor:Siege_of_Pilsen.jpg</a:t>
            </a:r>
          </a:p>
        </p:txBody>
      </p:sp>
    </p:spTree>
    <p:extLst>
      <p:ext uri="{BB962C8B-B14F-4D97-AF65-F5344CB8AC3E}">
        <p14:creationId xmlns:p14="http://schemas.microsoft.com/office/powerpoint/2010/main" val="387042656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60" y="944724"/>
            <a:ext cx="8503600" cy="4968552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837928" y="13652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Plzeňské náměstí,  požár  1835</a:t>
            </a:r>
            <a:endParaRPr lang="cs-CZ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9453B2-B98A-8208-33F3-5116FD1A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89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450FE36-0211-490A-9449-F284AC16A25B}"/>
              </a:ext>
            </a:extLst>
          </p:cNvPr>
          <p:cNvSpPr/>
          <p:nvPr/>
        </p:nvSpPr>
        <p:spPr>
          <a:xfrm>
            <a:off x="1690808" y="6231136"/>
            <a:ext cx="5929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https://encyklopedie.plzen.eu/home-mup/?acc=profil_udalosti&amp;load=827</a:t>
            </a:r>
          </a:p>
        </p:txBody>
      </p:sp>
    </p:spTree>
    <p:extLst>
      <p:ext uri="{BB962C8B-B14F-4D97-AF65-F5344CB8AC3E}">
        <p14:creationId xmlns:p14="http://schemas.microsoft.com/office/powerpoint/2010/main" val="30564248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538" y="674271"/>
            <a:ext cx="4487675" cy="5544616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395536" y="-27384"/>
            <a:ext cx="784887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Chrám sv. Bartoloměje, nejstarší foto 1857</a:t>
            </a:r>
            <a:endParaRPr lang="cs-CZ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44EDFD3-AE98-76F2-24C4-CB3C95A1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90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BCAC7DB-707B-4CF0-938D-1F6CF12A1D6F}"/>
              </a:ext>
            </a:extLst>
          </p:cNvPr>
          <p:cNvSpPr/>
          <p:nvPr/>
        </p:nvSpPr>
        <p:spPr>
          <a:xfrm>
            <a:off x="323528" y="6218887"/>
            <a:ext cx="87316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https://cs.wikipedia.org/wiki/Katedr%C3%A1la_svat%C3%A9ho_Bartolom%C4%9Bje#/media/Soubor:Groll11.jpg</a:t>
            </a:r>
          </a:p>
        </p:txBody>
      </p:sp>
    </p:spTree>
    <p:extLst>
      <p:ext uri="{BB962C8B-B14F-4D97-AF65-F5344CB8AC3E}">
        <p14:creationId xmlns:p14="http://schemas.microsoft.com/office/powerpoint/2010/main" val="326159205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050717F-B0DC-40B5-9E43-18C6A1C4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91</a:t>
            </a:fld>
            <a:endParaRPr lang="cs-CZ"/>
          </a:p>
        </p:txBody>
      </p:sp>
      <p:pic>
        <p:nvPicPr>
          <p:cNvPr id="3074" name="Picture 2" descr="Plzeňské tramvaje - www.plzensketramvaje.cz - Pilsner trams - tram fans  website">
            <a:extLst>
              <a:ext uri="{FF2B5EF4-FFF2-40B4-BE49-F238E27FC236}">
                <a16:creationId xmlns:a16="http://schemas.microsoft.com/office/drawing/2014/main" id="{78354C4D-3E32-4CC6-98C5-69E32200D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02" y="756672"/>
            <a:ext cx="8608795" cy="578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D1428665-1819-4E71-96FD-07995BA61C64}"/>
              </a:ext>
            </a:extLst>
          </p:cNvPr>
          <p:cNvSpPr/>
          <p:nvPr/>
        </p:nvSpPr>
        <p:spPr>
          <a:xfrm>
            <a:off x="647563" y="29103"/>
            <a:ext cx="784887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Plzeňské náměstí, začátek 20. století</a:t>
            </a:r>
            <a:endParaRPr lang="cs-CZ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9213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19" y="749463"/>
            <a:ext cx="7559097" cy="5643604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3" name="Obdélník 2"/>
          <p:cNvSpPr/>
          <p:nvPr/>
        </p:nvSpPr>
        <p:spPr>
          <a:xfrm>
            <a:off x="647564" y="136524"/>
            <a:ext cx="7848872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Plzeňské náměstí 2012, instalace nových kašen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4A6C3E5-1A18-5A7D-1B26-73658784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92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2BC97F2-0910-49D9-AD32-80D349EA06D8}"/>
              </a:ext>
            </a:extLst>
          </p:cNvPr>
          <p:cNvSpPr/>
          <p:nvPr/>
        </p:nvSpPr>
        <p:spPr>
          <a:xfrm>
            <a:off x="3995935" y="6413699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7776724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93964" y="224681"/>
            <a:ext cx="8589818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Architektonická soutěž 2012 na dostavbu chrámu sv. Bartoloměje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39" y="836712"/>
            <a:ext cx="3960440" cy="5395883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AB53582-8F3B-46A9-90C8-4D4D7981A3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2"/>
          <a:stretch/>
        </p:blipFill>
        <p:spPr>
          <a:xfrm>
            <a:off x="4634623" y="836711"/>
            <a:ext cx="4177245" cy="5395883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1D56438-D156-84AE-783C-C10A81326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93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E8ECD80-91ED-467E-A392-0D0AAA65A7F0}"/>
              </a:ext>
            </a:extLst>
          </p:cNvPr>
          <p:cNvSpPr/>
          <p:nvPr/>
        </p:nvSpPr>
        <p:spPr>
          <a:xfrm>
            <a:off x="1907704" y="6350417"/>
            <a:ext cx="63090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https://plzensky.denik.cz/zpravy_region/druha-vez-pro-bartolomeje-20120412.html</a:t>
            </a:r>
          </a:p>
        </p:txBody>
      </p:sp>
    </p:spTree>
    <p:extLst>
      <p:ext uri="{BB962C8B-B14F-4D97-AF65-F5344CB8AC3E}">
        <p14:creationId xmlns:p14="http://schemas.microsoft.com/office/powerpoint/2010/main" val="310376937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937CBF2-AE67-4A6C-A279-8EB5BD4F0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631936"/>
            <a:ext cx="3904012" cy="5817236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9161A843-1E8F-4551-8E1F-46217EF302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06" t="2790" r="21491" b="35602"/>
          <a:stretch/>
        </p:blipFill>
        <p:spPr>
          <a:xfrm>
            <a:off x="4680992" y="615295"/>
            <a:ext cx="3744416" cy="578792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BC6260DF-ACD5-4D47-9524-A2BAA5A657FF}"/>
              </a:ext>
            </a:extLst>
          </p:cNvPr>
          <p:cNvSpPr/>
          <p:nvPr/>
        </p:nvSpPr>
        <p:spPr>
          <a:xfrm>
            <a:off x="2491558" y="116632"/>
            <a:ext cx="4070002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Návrh č. 1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A3BDFB2-0B1C-4F83-213E-8B02F9727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94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C03299C-06AA-4C9F-AE16-09CBEEF51855}"/>
              </a:ext>
            </a:extLst>
          </p:cNvPr>
          <p:cNvSpPr/>
          <p:nvPr/>
        </p:nvSpPr>
        <p:spPr>
          <a:xfrm>
            <a:off x="1399909" y="6463760"/>
            <a:ext cx="65621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https://plzensky.denik.cz/zpravy_region/druha-vez-pro-bartolomeje-20120412.html</a:t>
            </a:r>
          </a:p>
        </p:txBody>
      </p:sp>
    </p:spTree>
    <p:extLst>
      <p:ext uri="{BB962C8B-B14F-4D97-AF65-F5344CB8AC3E}">
        <p14:creationId xmlns:p14="http://schemas.microsoft.com/office/powerpoint/2010/main" val="34854843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11A95230-DCF4-4508-A5C4-934426D7806A}"/>
              </a:ext>
            </a:extLst>
          </p:cNvPr>
          <p:cNvSpPr/>
          <p:nvPr/>
        </p:nvSpPr>
        <p:spPr>
          <a:xfrm>
            <a:off x="755576" y="936486"/>
            <a:ext cx="7848872" cy="2496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Architektonická soutěž 2012 </a:t>
            </a:r>
          </a:p>
          <a:p>
            <a:pPr algn="ctr">
              <a:lnSpc>
                <a:spcPct val="150000"/>
              </a:lnSpc>
            </a:pPr>
            <a:r>
              <a:rPr lang="cs-CZ" sz="9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VÍTĚZ???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8187658-E8D6-3CE9-E20F-C1D478EA3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436849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310" y="652461"/>
            <a:ext cx="6123530" cy="5522113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3" name="Obdélník 2"/>
          <p:cNvSpPr/>
          <p:nvPr/>
        </p:nvSpPr>
        <p:spPr>
          <a:xfrm>
            <a:off x="717639" y="116632"/>
            <a:ext cx="7848872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Architektonická soutěž 2012 , vítězný návrh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15C4DF8-F9C3-EB8D-23B7-83D672E98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96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F009DDC-B973-4F03-9E6B-BDC124943B14}"/>
              </a:ext>
            </a:extLst>
          </p:cNvPr>
          <p:cNvSpPr/>
          <p:nvPr/>
        </p:nvSpPr>
        <p:spPr>
          <a:xfrm>
            <a:off x="1835696" y="6277303"/>
            <a:ext cx="6089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https://www.idnes.cz/plzen/zpravy/architektonicka-soutez-na-druhou-vez-katedraly-v-plzni-zna-viteze.A121107_111754_plzen-zpravy_sou</a:t>
            </a:r>
          </a:p>
        </p:txBody>
      </p:sp>
    </p:spTree>
    <p:extLst>
      <p:ext uri="{BB962C8B-B14F-4D97-AF65-F5344CB8AC3E}">
        <p14:creationId xmlns:p14="http://schemas.microsoft.com/office/powerpoint/2010/main" val="30132305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188640"/>
            <a:ext cx="85689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NÁMĚSTÍ  REPUBLIKY ( Rynek,  </a:t>
            </a:r>
            <a:r>
              <a:rPr 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Ringplatz</a:t>
            </a: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Hlavní náměstí) 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největší gotické náměstí v Čechách – 139 x 193 m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sklon k Radbuze  (5 m) musel být vyrovnán návozem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až do doby josefinské o 1/3  menší, proti radnici  farní škola (do 1829), kašny, lékárna, hřbitov, kotce = lavice chlebné i masné, samostatná budova s obchodem vlnou = </a:t>
            </a:r>
            <a:r>
              <a:rPr lang="cs-CZ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Wollmarktsbude</a:t>
            </a: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strážnice vojenská, městská váha… 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kolem náměstí až do 19. stol.  „pěkné stromoví“, na J straně šibenice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ještě v 18. stol. náměstí travnaté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dláždění asi v druhé polovině XV. stol. , určitě však 1859 - kočičí hlavy,   </a:t>
            </a:r>
          </a:p>
          <a:p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přechodně  zrušeno na V straně kvůli rytířským hrám r. 1634..( turnaj na   </a:t>
            </a:r>
          </a:p>
          <a:p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poctu  </a:t>
            </a:r>
            <a:r>
              <a:rPr lang="cs-CZ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Filipiny</a:t>
            </a: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snoubenky arciknížete Ferdinanda) 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vyasfaltováno 1929 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hnojiště na náměstí jako na vsi připomínal </a:t>
            </a:r>
            <a:r>
              <a:rPr lang="cs-CZ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Hilarius</a:t>
            </a: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Litoměřický r. 1467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chodníky až na počátku XIX. stol, před domy hojné lavičky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osvětlení si nosil každý vlastní – pochodně, lampy, chudé olejové osvětlení na několika místech až 1804 - kované olejové lampy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1860 plynové lampy,  1864 až 33 lamp, v centru náměstí instalován čtyřramenný kandelábr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1905 elektrické osvětlení obloukovkami, 30. léta elektrické žárovkové osvětlení</a:t>
            </a:r>
          </a:p>
          <a:p>
            <a:pPr marL="342900" indent="-342900"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rozích kašny od 16. stol. - do 1890 (vodárna na Homolce)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B7910C5-33D0-5DE7-8955-5F368D5D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058172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8" y="908720"/>
            <a:ext cx="2952028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724525" y="5805264"/>
            <a:ext cx="2808288" cy="86409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1618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Arnošt Mansfeld</a:t>
            </a:r>
            <a:r>
              <a:rPr lang="cs-CZ" altLang="cs-CZ" sz="2000" dirty="0">
                <a:latin typeface="Comic Sans MS" pitchFamily="66" charset="0"/>
              </a:rPr>
              <a:t> 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6443662" y="4725144"/>
            <a:ext cx="2448818" cy="936104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Jan Sladký Kozina</a:t>
            </a: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 flipV="1">
            <a:off x="6084888" y="4941168"/>
            <a:ext cx="358775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5292080" y="5229225"/>
            <a:ext cx="1061925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6084166" y="3717032"/>
            <a:ext cx="576065" cy="28803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6660232" y="3717032"/>
            <a:ext cx="2232248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1799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generál </a:t>
            </a:r>
            <a:r>
              <a:rPr lang="cs-CZ" altLang="cs-CZ" sz="2000" b="1" dirty="0" err="1">
                <a:latin typeface="Comic Sans MS" pitchFamily="66" charset="0"/>
              </a:rPr>
              <a:t>Suvorov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BE896EF-7139-6EEE-8171-8A6F30602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84665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32137" y="980729"/>
            <a:ext cx="2916237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Boleslav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724525" y="5805264"/>
            <a:ext cx="2808288" cy="86409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1618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Arnošt Mansfeld</a:t>
            </a:r>
            <a:r>
              <a:rPr lang="cs-CZ" altLang="cs-CZ" sz="2000" dirty="0">
                <a:latin typeface="Comic Sans MS" pitchFamily="66" charset="0"/>
              </a:rPr>
              <a:t> 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6443662" y="4725144"/>
            <a:ext cx="2448818" cy="936104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Jan Sladký Kozina</a:t>
            </a: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 flipV="1">
            <a:off x="6084888" y="4941168"/>
            <a:ext cx="358775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5292080" y="5229225"/>
            <a:ext cx="1061925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6084166" y="3717032"/>
            <a:ext cx="576065" cy="28803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6660232" y="3717032"/>
            <a:ext cx="2232248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1799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generál </a:t>
            </a:r>
            <a:r>
              <a:rPr lang="cs-CZ" altLang="cs-CZ" sz="2000" b="1" dirty="0" err="1">
                <a:latin typeface="Comic Sans MS" pitchFamily="66" charset="0"/>
              </a:rPr>
              <a:t>Suvorov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29" name="Line 20"/>
          <p:cNvSpPr>
            <a:spLocks noChangeShapeType="1"/>
          </p:cNvSpPr>
          <p:nvPr/>
        </p:nvSpPr>
        <p:spPr bwMode="auto">
          <a:xfrm flipV="1">
            <a:off x="6084168" y="3212975"/>
            <a:ext cx="576064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6660232" y="2708920"/>
            <a:ext cx="2232248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1842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Josef </a:t>
            </a:r>
            <a:r>
              <a:rPr lang="cs-CZ" altLang="cs-CZ" sz="2000" b="1" dirty="0" err="1">
                <a:latin typeface="Comic Sans MS" pitchFamily="66" charset="0"/>
              </a:rPr>
              <a:t>Groll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18DEB0D-02AF-1F01-4624-F6534B11D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99</a:t>
            </a:fld>
            <a:endParaRPr lang="cs-CZ"/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53480E1B-4411-4E25-8BEA-C442EB4B7574}"/>
              </a:ext>
            </a:extLst>
          </p:cNvPr>
          <p:cNvSpPr/>
          <p:nvPr/>
        </p:nvSpPr>
        <p:spPr>
          <a:xfrm>
            <a:off x="612348" y="6048574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26298849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240088" y="980729"/>
            <a:ext cx="2663824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 err="1">
                <a:latin typeface="Comic Sans MS" pitchFamily="66" charset="0"/>
              </a:rPr>
              <a:t>Bolelav</a:t>
            </a:r>
            <a:r>
              <a:rPr lang="cs-CZ" altLang="cs-CZ" sz="2000" b="1" dirty="0">
                <a:latin typeface="Comic Sans MS" pitchFamily="66" charset="0"/>
              </a:rPr>
              <a:t>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724525" y="5805264"/>
            <a:ext cx="2808288" cy="86409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1618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Arnošt Mansfeld</a:t>
            </a:r>
            <a:r>
              <a:rPr lang="cs-CZ" altLang="cs-CZ" sz="2000" dirty="0">
                <a:latin typeface="Comic Sans MS" pitchFamily="66" charset="0"/>
              </a:rPr>
              <a:t> 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6443662" y="4725144"/>
            <a:ext cx="2448818" cy="936104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Jan Sladký Kozina</a:t>
            </a: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 flipV="1">
            <a:off x="6084888" y="4941168"/>
            <a:ext cx="358775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5292080" y="5229225"/>
            <a:ext cx="1061925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6084166" y="3717032"/>
            <a:ext cx="576065" cy="28803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6660232" y="3717032"/>
            <a:ext cx="2232248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1799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generál </a:t>
            </a:r>
            <a:r>
              <a:rPr lang="cs-CZ" altLang="cs-CZ" sz="2000" b="1" dirty="0" err="1">
                <a:latin typeface="Comic Sans MS" pitchFamily="66" charset="0"/>
              </a:rPr>
              <a:t>Suvorov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27" name="Line 20"/>
          <p:cNvSpPr>
            <a:spLocks noChangeShapeType="1"/>
          </p:cNvSpPr>
          <p:nvPr/>
        </p:nvSpPr>
        <p:spPr bwMode="auto">
          <a:xfrm flipV="1">
            <a:off x="6084167" y="2420888"/>
            <a:ext cx="576064" cy="25187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6660232" y="1700808"/>
            <a:ext cx="2232248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1869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Ing. Emil Škoda</a:t>
            </a:r>
          </a:p>
        </p:txBody>
      </p:sp>
      <p:sp>
        <p:nvSpPr>
          <p:cNvPr id="29" name="Line 20"/>
          <p:cNvSpPr>
            <a:spLocks noChangeShapeType="1"/>
          </p:cNvSpPr>
          <p:nvPr/>
        </p:nvSpPr>
        <p:spPr bwMode="auto">
          <a:xfrm flipV="1">
            <a:off x="6084168" y="3212975"/>
            <a:ext cx="576064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6660232" y="2708920"/>
            <a:ext cx="2232248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1842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Josef </a:t>
            </a:r>
            <a:r>
              <a:rPr lang="cs-CZ" altLang="cs-CZ" sz="2000" b="1" dirty="0" err="1">
                <a:latin typeface="Comic Sans MS" pitchFamily="66" charset="0"/>
              </a:rPr>
              <a:t>Groll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6D8F42E-F643-477D-8502-693275397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100</a:t>
            </a:fld>
            <a:endParaRPr lang="cs-CZ"/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16C8557D-BCAC-4850-B0EE-495A77271344}"/>
              </a:ext>
            </a:extLst>
          </p:cNvPr>
          <p:cNvSpPr/>
          <p:nvPr/>
        </p:nvSpPr>
        <p:spPr>
          <a:xfrm>
            <a:off x="612348" y="6048574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326298849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/>
              <a:t>Představujeme české vynálezce světu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>
              <a:buFontTx/>
              <a:buChar char="•"/>
            </a:pPr>
            <a:r>
              <a:rPr lang="cs-CZ" altLang="cs-CZ" dirty="0"/>
              <a:t> kombinace </a:t>
            </a:r>
            <a:r>
              <a:rPr lang="cs-CZ" altLang="cs-CZ" dirty="0" err="1"/>
              <a:t>Vl</a:t>
            </a:r>
            <a:r>
              <a:rPr lang="cs-CZ" altLang="cs-CZ" dirty="0"/>
              <a:t> /Aj (</a:t>
            </a:r>
            <a:r>
              <a:rPr lang="cs-CZ" altLang="cs-CZ" dirty="0" err="1"/>
              <a:t>popř.Nj</a:t>
            </a:r>
            <a:r>
              <a:rPr lang="cs-CZ" altLang="cs-CZ" dirty="0"/>
              <a:t>)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53F99C1-95A2-3117-E6A1-27CA38F7D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808562E-DED8-4806-A76B-B840A4FE9496}" type="slidenum">
              <a:rPr lang="cs-CZ" altLang="cs-CZ" smtClean="0">
                <a:solidFill>
                  <a:srgbClr val="000000"/>
                </a:solidFill>
              </a:rPr>
              <a:pPr/>
              <a:t>101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002966"/>
      </p:ext>
    </p:extLst>
  </p:cSld>
  <p:clrMapOvr>
    <a:masterClrMapping/>
  </p:clrMapOvr>
  <p:transition spd="med">
    <p:cover dir="d"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"/>
          <p:cNvSpPr>
            <a:spLocks noChangeArrowheads="1"/>
          </p:cNvSpPr>
          <p:nvPr/>
        </p:nvSpPr>
        <p:spPr bwMode="auto">
          <a:xfrm>
            <a:off x="1295400" y="152400"/>
            <a:ext cx="6065838" cy="2743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E6E6E6"/>
              </a:gs>
            </a:gsLst>
            <a:lin ang="0" scaled="1"/>
          </a:gradFill>
          <a:ln w="684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3240" tIns="3240" rIns="3240" bIns="324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hangingPunct="1">
              <a:spcAft>
                <a:spcPts val="1000"/>
              </a:spcAft>
            </a:pPr>
            <a:r>
              <a:rPr lang="cs-CZ" altLang="cs-CZ" sz="1100" b="1" dirty="0">
                <a:solidFill>
                  <a:srgbClr val="000000"/>
                </a:solidFill>
                <a:latin typeface="Calibri" pitchFamily="34" charset="0"/>
              </a:rPr>
              <a:t>1.</a:t>
            </a:r>
            <a:endParaRPr lang="cs-CZ" altLang="cs-CZ" sz="1600" b="1" dirty="0">
              <a:solidFill>
                <a:srgbClr val="000000"/>
              </a:solidFill>
              <a:cs typeface="Arial" charset="0"/>
            </a:endParaRPr>
          </a:p>
          <a:p>
            <a:pPr algn="ctr" defTabSz="914400" eaLnBrk="1" hangingPunct="1">
              <a:spcAft>
                <a:spcPts val="1000"/>
              </a:spcAft>
            </a:pPr>
            <a:r>
              <a:rPr lang="cs-CZ" altLang="cs-CZ" sz="1600" b="1" dirty="0">
                <a:solidFill>
                  <a:srgbClr val="000000"/>
                </a:solidFill>
                <a:cs typeface="Arial" charset="0"/>
              </a:rPr>
              <a:t>Jsem český vynálezce. </a:t>
            </a:r>
          </a:p>
          <a:p>
            <a:pPr algn="ctr" defTabSz="914400" eaLnBrk="1" hangingPunct="1">
              <a:spcAft>
                <a:spcPts val="1000"/>
              </a:spcAft>
            </a:pPr>
            <a:r>
              <a:rPr lang="cs-CZ" altLang="cs-CZ" sz="1600" b="1" dirty="0">
                <a:solidFill>
                  <a:srgbClr val="000000"/>
                </a:solidFill>
                <a:cs typeface="Arial" charset="0"/>
              </a:rPr>
              <a:t>Narodil jsem se na Šumavě, ale můj život byl spojen především z Plzní. Učarovala mi elektřina  - lampy, tramvaje, návěstidla pro vlaky…</a:t>
            </a:r>
          </a:p>
          <a:p>
            <a:pPr algn="ctr" defTabSz="914400" eaLnBrk="1" hangingPunct="1">
              <a:spcAft>
                <a:spcPts val="1000"/>
              </a:spcAft>
            </a:pPr>
            <a:r>
              <a:rPr lang="cs-CZ" altLang="cs-CZ" sz="1600" b="1" dirty="0">
                <a:solidFill>
                  <a:srgbClr val="000000"/>
                </a:solidFill>
                <a:cs typeface="Arial" charset="0"/>
              </a:rPr>
              <a:t>V Plzni jsem zavedl pouliční osvětlení a první tramvajovou linku. </a:t>
            </a:r>
          </a:p>
          <a:p>
            <a:pPr algn="ctr" defTabSz="914400" eaLnBrk="1" hangingPunct="1">
              <a:spcAft>
                <a:spcPts val="1000"/>
              </a:spcAft>
            </a:pPr>
            <a:r>
              <a:rPr lang="cs-CZ" altLang="cs-CZ" sz="1600" b="1" dirty="0">
                <a:solidFill>
                  <a:srgbClr val="000000"/>
                </a:solidFill>
                <a:cs typeface="Arial" charset="0"/>
              </a:rPr>
              <a:t>……………………</a:t>
            </a:r>
          </a:p>
          <a:p>
            <a:pPr algn="ctr" defTabSz="914400" eaLnBrk="1" hangingPunct="1">
              <a:spcAft>
                <a:spcPts val="1000"/>
              </a:spcAft>
            </a:pPr>
            <a:endParaRPr lang="cs-CZ" altLang="cs-CZ" sz="1600" b="1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3" name="Picture 2" descr="Soubor:Kriz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26882"/>
            <a:ext cx="2484437" cy="330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>
            <a:spLocks noChangeArrowheads="1"/>
          </p:cNvSpPr>
          <p:nvPr/>
        </p:nvSpPr>
        <p:spPr bwMode="auto">
          <a:xfrm>
            <a:off x="4487864" y="3152777"/>
            <a:ext cx="3589444" cy="33239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lnSpc>
                <a:spcPct val="150000"/>
              </a:lnSpc>
            </a:pPr>
            <a:r>
              <a:rPr lang="cs-CZ" altLang="cs-CZ" sz="2000" b="1" dirty="0">
                <a:solidFill>
                  <a:srgbClr val="FFFFFF"/>
                </a:solidFill>
              </a:rPr>
              <a:t>Život: …………. - ……………</a:t>
            </a:r>
          </a:p>
          <a:p>
            <a:pPr defTabSz="914400" eaLnBrk="1" hangingPunct="1">
              <a:lnSpc>
                <a:spcPct val="150000"/>
              </a:lnSpc>
            </a:pPr>
            <a:r>
              <a:rPr lang="cs-CZ" altLang="cs-CZ" sz="2000" b="1" dirty="0">
                <a:solidFill>
                  <a:srgbClr val="FFFFFF"/>
                </a:solidFill>
              </a:rPr>
              <a:t>Hlavní vynálezy: </a:t>
            </a:r>
          </a:p>
          <a:p>
            <a:pPr defTabSz="914400" eaLnBrk="1" hangingPunct="1">
              <a:lnSpc>
                <a:spcPct val="150000"/>
              </a:lnSpc>
            </a:pPr>
            <a:r>
              <a:rPr lang="cs-CZ" altLang="cs-CZ" sz="2000" b="1" dirty="0">
                <a:solidFill>
                  <a:srgbClr val="FFFFFF"/>
                </a:solidFill>
              </a:rPr>
              <a:t>………………..………………..</a:t>
            </a:r>
          </a:p>
          <a:p>
            <a:pPr defTabSz="914400" eaLnBrk="1" hangingPunct="1">
              <a:lnSpc>
                <a:spcPct val="150000"/>
              </a:lnSpc>
            </a:pPr>
            <a:r>
              <a:rPr lang="cs-CZ" altLang="cs-CZ" sz="2000" b="1" dirty="0">
                <a:solidFill>
                  <a:srgbClr val="FFFFFF"/>
                </a:solidFill>
              </a:rPr>
              <a:t>………………………………….</a:t>
            </a:r>
          </a:p>
          <a:p>
            <a:pPr defTabSz="914400" eaLnBrk="1" hangingPunct="1">
              <a:lnSpc>
                <a:spcPct val="150000"/>
              </a:lnSpc>
            </a:pPr>
            <a:r>
              <a:rPr lang="cs-CZ" altLang="cs-CZ" sz="2000" b="1" dirty="0">
                <a:solidFill>
                  <a:srgbClr val="FFFFFF"/>
                </a:solidFill>
              </a:rPr>
              <a:t>………………………………….</a:t>
            </a:r>
          </a:p>
          <a:p>
            <a:pPr defTabSz="914400" eaLnBrk="1" hangingPunct="1">
              <a:lnSpc>
                <a:spcPct val="150000"/>
              </a:lnSpc>
            </a:pPr>
            <a:r>
              <a:rPr lang="cs-CZ" altLang="cs-CZ" sz="2000" b="1" dirty="0">
                <a:solidFill>
                  <a:srgbClr val="FFFFFF"/>
                </a:solidFill>
              </a:rPr>
              <a:t>Nese jeho jméno v Plzni…</a:t>
            </a:r>
          </a:p>
          <a:p>
            <a:pPr defTabSz="914400" eaLnBrk="1" hangingPunct="1">
              <a:lnSpc>
                <a:spcPct val="150000"/>
              </a:lnSpc>
            </a:pPr>
            <a:r>
              <a:rPr lang="cs-CZ" altLang="cs-CZ" sz="2000" b="1" dirty="0">
                <a:solidFill>
                  <a:srgbClr val="FFFFFF"/>
                </a:solidFill>
              </a:rPr>
              <a:t>………………………………….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7830903-4D0B-0E98-4070-39D32E428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81E4D-27CA-4775-8CBF-612BA26FC1C7}" type="slidenum">
              <a:rPr lang="cs-CZ" altLang="cs-CZ" smtClean="0">
                <a:solidFill>
                  <a:srgbClr val="000000"/>
                </a:solidFill>
              </a:rPr>
              <a:pPr/>
              <a:t>102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6A2F045-E94C-47CA-AF8A-D3005E5130C9}"/>
              </a:ext>
            </a:extLst>
          </p:cNvPr>
          <p:cNvSpPr/>
          <p:nvPr/>
        </p:nvSpPr>
        <p:spPr>
          <a:xfrm>
            <a:off x="1392086" y="6107432"/>
            <a:ext cx="30842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https://cs.wikipedia.org/wiki/Franti%C5%A1ek_K%C5%99i%C5%BE%C3%ADk#/media/Soubor:Krizik.jpg</a:t>
            </a:r>
          </a:p>
        </p:txBody>
      </p:sp>
    </p:spTree>
    <p:extLst>
      <p:ext uri="{BB962C8B-B14F-4D97-AF65-F5344CB8AC3E}">
        <p14:creationId xmlns:p14="http://schemas.microsoft.com/office/powerpoint/2010/main" val="2682450805"/>
      </p:ext>
    </p:extLst>
  </p:cSld>
  <p:clrMapOvr>
    <a:masterClrMapping/>
  </p:clrMapOvr>
  <p:transition spd="med">
    <p:cover dir="d"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664"/>
            <a:ext cx="6870700" cy="1131912"/>
          </a:xfrm>
        </p:spPr>
        <p:txBody>
          <a:bodyPr/>
          <a:lstStyle/>
          <a:p>
            <a:r>
              <a:rPr lang="cs-CZ" altLang="cs-CZ" dirty="0"/>
              <a:t>Motivace: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cs-CZ" altLang="cs-CZ" sz="3600" b="1" dirty="0">
                <a:solidFill>
                  <a:schemeClr val="bg1"/>
                </a:solidFill>
                <a:latin typeface="Monotype Corsiva" pitchFamily="66" charset="0"/>
              </a:rPr>
              <a:t>Ve škole se bude konat mezinárodní výstava slavných vynálezců a jejich vynálezů. Vaše třída dostala za úkol představit české vynálezce. A protože je to výstava mezinárodní, musíte vytvořit dvojjazyčnou prezentaci každého vynálezce.</a:t>
            </a:r>
            <a:br>
              <a:rPr lang="cs-CZ" altLang="cs-CZ" sz="3600" b="1" dirty="0">
                <a:latin typeface="Monotype Corsiva" pitchFamily="66" charset="0"/>
              </a:rPr>
            </a:br>
            <a:endParaRPr lang="cs-CZ" altLang="cs-CZ" sz="3600" b="1" dirty="0">
              <a:latin typeface="Monotype Corsiva" pitchFamily="66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883725E-6A2F-B2C9-EDF9-E6DA02398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89FDF-86AA-4EA6-8A52-A665662539A2}" type="slidenum">
              <a:rPr lang="cs-CZ" altLang="cs-CZ" smtClean="0">
                <a:solidFill>
                  <a:srgbClr val="000000"/>
                </a:solidFill>
              </a:rPr>
              <a:pPr/>
              <a:t>103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710313"/>
      </p:ext>
    </p:extLst>
  </p:cSld>
  <p:clrMapOvr>
    <a:masterClrMapping/>
  </p:clrMapOvr>
  <p:transition spd="med">
    <p:cover dir="d"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Výběr osobnosti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 sz="2400" dirty="0"/>
          </a:p>
          <a:p>
            <a:r>
              <a:rPr lang="cs-CZ" altLang="cs-CZ" sz="2400" dirty="0">
                <a:solidFill>
                  <a:schemeClr val="bg1"/>
                </a:solidFill>
              </a:rPr>
              <a:t>Třída se rozdělí na skupinky po čtyřech (předpokládaný počet 20dětí)</a:t>
            </a:r>
          </a:p>
          <a:p>
            <a:pPr>
              <a:buFontTx/>
              <a:buNone/>
            </a:pPr>
            <a:endParaRPr lang="cs-CZ" altLang="cs-CZ" sz="2400" dirty="0">
              <a:solidFill>
                <a:schemeClr val="bg1"/>
              </a:solidFill>
            </a:endParaRPr>
          </a:p>
          <a:p>
            <a:r>
              <a:rPr lang="cs-CZ" altLang="cs-CZ" sz="2400" dirty="0">
                <a:solidFill>
                  <a:schemeClr val="bg1"/>
                </a:solidFill>
              </a:rPr>
              <a:t>Každá skupinka si zvolí svého zástupce, který za skupinu vylosuje jednu osobnost.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2E4AF6F-4CE3-9578-1857-265EA91F2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89FDF-86AA-4EA6-8A52-A665662539A2}" type="slidenum">
              <a:rPr lang="cs-CZ" altLang="cs-CZ" smtClean="0">
                <a:solidFill>
                  <a:srgbClr val="000000"/>
                </a:solidFill>
              </a:rPr>
              <a:pPr/>
              <a:t>104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827719"/>
      </p:ext>
    </p:extLst>
  </p:cSld>
  <p:clrMapOvr>
    <a:masterClrMapping/>
  </p:clrMapOvr>
  <p:transition spd="med">
    <p:cover dir="d"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88640"/>
            <a:ext cx="6870700" cy="1024136"/>
          </a:xfrm>
        </p:spPr>
        <p:txBody>
          <a:bodyPr/>
          <a:lstStyle/>
          <a:p>
            <a:r>
              <a:rPr lang="cs-CZ" altLang="cs-CZ" dirty="0"/>
              <a:t>Osobnosti na výběr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1268760"/>
            <a:ext cx="7846640" cy="3657600"/>
          </a:xfrm>
        </p:spPr>
        <p:txBody>
          <a:bodyPr/>
          <a:lstStyle/>
          <a:p>
            <a:endParaRPr lang="cs-CZ" altLang="cs-CZ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chemeClr val="bg1"/>
                </a:solidFill>
              </a:rPr>
              <a:t>Prokop Diviš </a:t>
            </a:r>
            <a:r>
              <a:rPr lang="cs-CZ" altLang="cs-CZ" sz="2400" dirty="0">
                <a:solidFill>
                  <a:schemeClr val="bg1"/>
                </a:solidFill>
              </a:rPr>
              <a:t>– bleskosvod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chemeClr val="bg1"/>
                </a:solidFill>
              </a:rPr>
              <a:t>Josef Ludvík František Ressel </a:t>
            </a:r>
            <a:r>
              <a:rPr lang="cs-CZ" altLang="cs-CZ" sz="2400" dirty="0">
                <a:solidFill>
                  <a:schemeClr val="bg1"/>
                </a:solidFill>
              </a:rPr>
              <a:t>– lodní šroub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chemeClr val="bg1"/>
                </a:solidFill>
              </a:rPr>
              <a:t>František Křižík </a:t>
            </a:r>
            <a:r>
              <a:rPr lang="cs-CZ" altLang="cs-CZ" sz="2400" dirty="0">
                <a:solidFill>
                  <a:schemeClr val="bg1"/>
                </a:solidFill>
              </a:rPr>
              <a:t>-  oblouková lampa, </a:t>
            </a:r>
            <a:r>
              <a:rPr lang="cs-CZ" altLang="cs-CZ" sz="2400" dirty="0" err="1">
                <a:solidFill>
                  <a:schemeClr val="bg1"/>
                </a:solidFill>
              </a:rPr>
              <a:t>el.tramvaj</a:t>
            </a:r>
            <a:r>
              <a:rPr lang="cs-CZ" altLang="cs-CZ" sz="2400" dirty="0">
                <a:solidFill>
                  <a:schemeClr val="bg1"/>
                </a:solidFill>
              </a:rPr>
              <a:t> atd.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 err="1">
                <a:solidFill>
                  <a:schemeClr val="bg1"/>
                </a:solidFill>
              </a:rPr>
              <a:t>F.Veverka</a:t>
            </a:r>
            <a:r>
              <a:rPr lang="cs-CZ" altLang="cs-CZ" sz="2400" b="1" dirty="0">
                <a:solidFill>
                  <a:schemeClr val="bg1"/>
                </a:solidFill>
              </a:rPr>
              <a:t> a </a:t>
            </a:r>
            <a:r>
              <a:rPr lang="cs-CZ" altLang="cs-CZ" sz="2400" b="1" dirty="0" err="1">
                <a:solidFill>
                  <a:schemeClr val="bg1"/>
                </a:solidFill>
              </a:rPr>
              <a:t>V.Veverka</a:t>
            </a:r>
            <a:r>
              <a:rPr lang="cs-CZ" altLang="cs-CZ" sz="2400" b="1" dirty="0">
                <a:solidFill>
                  <a:schemeClr val="bg1"/>
                </a:solidFill>
              </a:rPr>
              <a:t> </a:t>
            </a:r>
            <a:r>
              <a:rPr lang="cs-CZ" altLang="cs-CZ" sz="2400" dirty="0">
                <a:solidFill>
                  <a:schemeClr val="bg1"/>
                </a:solidFill>
              </a:rPr>
              <a:t>– ruchadlo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chemeClr val="bg1"/>
                </a:solidFill>
              </a:rPr>
              <a:t>Jakub Kryštof Rad </a:t>
            </a:r>
            <a:r>
              <a:rPr lang="cs-CZ" altLang="cs-CZ" sz="2400" dirty="0">
                <a:solidFill>
                  <a:schemeClr val="bg1"/>
                </a:solidFill>
              </a:rPr>
              <a:t>– kostkový cukr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chemeClr val="bg1"/>
                </a:solidFill>
              </a:rPr>
              <a:t>Josef </a:t>
            </a:r>
            <a:r>
              <a:rPr lang="cs-CZ" altLang="cs-CZ" sz="2400" b="1" dirty="0" err="1">
                <a:solidFill>
                  <a:schemeClr val="bg1"/>
                </a:solidFill>
              </a:rPr>
              <a:t>Hardtmuth</a:t>
            </a:r>
            <a:r>
              <a:rPr lang="cs-CZ" altLang="cs-CZ" sz="2400" dirty="0">
                <a:solidFill>
                  <a:schemeClr val="bg1"/>
                </a:solidFill>
              </a:rPr>
              <a:t> – tužka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chemeClr val="bg1"/>
                </a:solidFill>
              </a:rPr>
              <a:t>Otto Wichterle </a:t>
            </a:r>
            <a:r>
              <a:rPr lang="cs-CZ" altLang="cs-CZ" sz="2400" dirty="0">
                <a:solidFill>
                  <a:schemeClr val="bg1"/>
                </a:solidFill>
              </a:rPr>
              <a:t>– kontaktní čočky ………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25CE4A3-6172-BF2D-DC82-FF323C3F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89FDF-86AA-4EA6-8A52-A665662539A2}" type="slidenum">
              <a:rPr lang="cs-CZ" altLang="cs-CZ" smtClean="0">
                <a:solidFill>
                  <a:srgbClr val="000000"/>
                </a:solidFill>
              </a:rPr>
              <a:pPr/>
              <a:t>105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579530"/>
      </p:ext>
    </p:extLst>
  </p:cSld>
  <p:clrMapOvr>
    <a:masterClrMapping/>
  </p:clrMapOvr>
  <p:transition spd="med">
    <p:cover dir="d"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664"/>
            <a:ext cx="6870700" cy="1096144"/>
          </a:xfrm>
        </p:spPr>
        <p:txBody>
          <a:bodyPr/>
          <a:lstStyle/>
          <a:p>
            <a:r>
              <a:rPr lang="cs-CZ" altLang="cs-CZ" dirty="0"/>
              <a:t>Instrukce pro žáky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4232" y="1859632"/>
            <a:ext cx="7696200" cy="36576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Zvolte si svého zástupce, který za vás vylosuje osobnost.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Zjistěte o této osobě zadané informace </a:t>
            </a:r>
            <a:br>
              <a:rPr lang="cs-CZ" altLang="cs-CZ" sz="2400" dirty="0">
                <a:solidFill>
                  <a:schemeClr val="bg1"/>
                </a:solidFill>
              </a:rPr>
            </a:br>
            <a:r>
              <a:rPr lang="cs-CZ" altLang="cs-CZ" sz="2400" dirty="0">
                <a:solidFill>
                  <a:schemeClr val="bg1"/>
                </a:solidFill>
              </a:rPr>
              <a:t>a předepsané údaje přeložte do angličtiny (němčiny).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Úkol: sestavte prezentaci v PP, sepište krátký text a vytvořte plakát.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57B5D12-F327-6AF2-605F-6331251CC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89FDF-86AA-4EA6-8A52-A665662539A2}" type="slidenum">
              <a:rPr lang="cs-CZ" altLang="cs-CZ" smtClean="0">
                <a:solidFill>
                  <a:srgbClr val="000000"/>
                </a:solidFill>
              </a:rPr>
              <a:pPr/>
              <a:t>106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516204"/>
      </p:ext>
    </p:extLst>
  </p:cSld>
  <p:clrMapOvr>
    <a:masterClrMapping/>
  </p:clrMapOvr>
  <p:transition spd="med">
    <p:cover dir="d"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99392"/>
            <a:ext cx="6870700" cy="1600200"/>
          </a:xfrm>
        </p:spPr>
        <p:txBody>
          <a:bodyPr/>
          <a:lstStyle/>
          <a:p>
            <a:r>
              <a:rPr lang="cs-CZ" altLang="cs-CZ" dirty="0"/>
              <a:t>Referát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72816"/>
            <a:ext cx="7696200" cy="3312368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Doba zpracování: 1 týden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Délka: 1 strana A4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Jméno, datum a místo narození osobnosti. Datum objevení vynálezu + překlad do cizího jazyka.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Referát bude obsahovat také zajímavosti spjaté </a:t>
            </a:r>
            <a:br>
              <a:rPr lang="cs-CZ" altLang="cs-CZ" sz="2400" dirty="0">
                <a:solidFill>
                  <a:schemeClr val="bg1"/>
                </a:solidFill>
              </a:rPr>
            </a:br>
            <a:r>
              <a:rPr lang="cs-CZ" altLang="cs-CZ" sz="2400" dirty="0">
                <a:solidFill>
                  <a:schemeClr val="bg1"/>
                </a:solidFill>
              </a:rPr>
              <a:t>s vynalezeným předmětem (postup, příčina objevení…) jen v českém jazyce.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A96BE8F-785A-D1B6-5CF6-2DCAFFF4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89FDF-86AA-4EA6-8A52-A665662539A2}" type="slidenum">
              <a:rPr lang="cs-CZ" altLang="cs-CZ" smtClean="0">
                <a:solidFill>
                  <a:srgbClr val="000000"/>
                </a:solidFill>
              </a:rPr>
              <a:pPr/>
              <a:t>107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315255"/>
      </p:ext>
    </p:extLst>
  </p:cSld>
  <p:clrMapOvr>
    <a:masterClrMapping/>
  </p:clrMapOvr>
  <p:transition spd="med">
    <p:cover dir="d"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Prezentace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8800"/>
            <a:ext cx="7696200" cy="3657600"/>
          </a:xfrm>
        </p:spPr>
        <p:txBody>
          <a:bodyPr/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cs-CZ" altLang="cs-CZ" sz="18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Na hodinách IT budou žáci za pomoci vyučujícího sestavovat prezentaci.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Prezentace bude obsahovat základní údaje </a:t>
            </a:r>
            <a:br>
              <a:rPr lang="cs-CZ" altLang="cs-CZ" sz="2400" dirty="0">
                <a:solidFill>
                  <a:schemeClr val="bg1"/>
                </a:solidFill>
              </a:rPr>
            </a:br>
            <a:r>
              <a:rPr lang="cs-CZ" altLang="cs-CZ" sz="2400" dirty="0">
                <a:solidFill>
                  <a:schemeClr val="bg1"/>
                </a:solidFill>
              </a:rPr>
              <a:t>o osobnosti a vynálezu, obrázky, fotografie apod.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E-adresy, ze kterých bylo čerpáno.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cs-CZ" altLang="cs-CZ" sz="2400" dirty="0">
                <a:solidFill>
                  <a:schemeClr val="bg1"/>
                </a:solidFill>
              </a:rPr>
              <a:t>Slovníček pojmů</a:t>
            </a:r>
          </a:p>
          <a:p>
            <a:endParaRPr lang="cs-CZ" altLang="cs-CZ" sz="2400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931DDDC-D13F-EF8D-7B2D-131DBF6B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89FDF-86AA-4EA6-8A52-A665662539A2}" type="slidenum">
              <a:rPr lang="cs-CZ" altLang="cs-CZ" smtClean="0">
                <a:solidFill>
                  <a:srgbClr val="000000"/>
                </a:solidFill>
              </a:rPr>
              <a:pPr/>
              <a:t>108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277175"/>
      </p:ext>
    </p:extLst>
  </p:cSld>
  <p:clrMapOvr>
    <a:masterClrMapping/>
  </p:clrMapOvr>
  <p:transition spd="med">
    <p:cover dir="d"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Plakát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 sz="1800" dirty="0"/>
          </a:p>
          <a:p>
            <a:endParaRPr lang="cs-CZ" altLang="cs-CZ" sz="1800" dirty="0"/>
          </a:p>
          <a:p>
            <a:r>
              <a:rPr lang="cs-CZ" altLang="cs-CZ" sz="2400" dirty="0">
                <a:solidFill>
                  <a:schemeClr val="bg1"/>
                </a:solidFill>
              </a:rPr>
              <a:t>Sestavit plakát na hodinách VV. </a:t>
            </a:r>
          </a:p>
          <a:p>
            <a:endParaRPr lang="cs-CZ" altLang="cs-CZ" sz="1000" dirty="0">
              <a:solidFill>
                <a:schemeClr val="bg1"/>
              </a:solidFill>
            </a:endParaRPr>
          </a:p>
          <a:p>
            <a:r>
              <a:rPr lang="cs-CZ" altLang="cs-CZ" sz="2400" dirty="0">
                <a:solidFill>
                  <a:schemeClr val="bg1"/>
                </a:solidFill>
              </a:rPr>
              <a:t>Na plakátu budou uvedeny základní údaje dvojjazyčně (viz referát).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A217504-2D15-3B9E-675A-F5B8CB5E3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89FDF-86AA-4EA6-8A52-A665662539A2}" type="slidenum">
              <a:rPr lang="cs-CZ" altLang="cs-CZ" smtClean="0">
                <a:solidFill>
                  <a:srgbClr val="000000"/>
                </a:solidFill>
              </a:rPr>
              <a:pPr/>
              <a:t>109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090511"/>
      </p:ext>
    </p:extLst>
  </p:cSld>
  <p:clrMapOvr>
    <a:masterClrMapping/>
  </p:clrMapOvr>
  <p:transition spd="med">
    <p:cover dir="d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3779912" y="97468"/>
            <a:ext cx="19353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Co zvolit? 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07950" y="4725144"/>
            <a:ext cx="2806700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1468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Kronika </a:t>
            </a:r>
            <a:r>
              <a:rPr lang="cs-CZ" altLang="cs-CZ" sz="2000" b="1" dirty="0" err="1">
                <a:latin typeface="Comic Sans MS" pitchFamily="66" charset="0"/>
              </a:rPr>
              <a:t>trojánská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179512" y="3429000"/>
            <a:ext cx="2303337" cy="91440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1421 Jan Žižka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1434 Prokop Holý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240088" y="980729"/>
            <a:ext cx="2663824" cy="817910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Stará Plzeň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 err="1">
                <a:latin typeface="Comic Sans MS" pitchFamily="66" charset="0"/>
              </a:rPr>
              <a:t>Bolelav</a:t>
            </a:r>
            <a:r>
              <a:rPr lang="cs-CZ" altLang="cs-CZ" sz="2000" b="1" dirty="0">
                <a:latin typeface="Comic Sans MS" pitchFamily="66" charset="0"/>
              </a:rPr>
              <a:t> II., Vojtěch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2700263" y="5826397"/>
            <a:ext cx="2663825" cy="84296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1599-1600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Rudolf II.</a:t>
            </a: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469801" y="2204864"/>
            <a:ext cx="2085975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1356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Karel IV.</a:t>
            </a: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6443984" y="313864"/>
            <a:ext cx="2376488" cy="1026904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1945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George Patton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323529" y="692695"/>
            <a:ext cx="2159322" cy="1105943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1295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král Václav II.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lokátor Jindřich</a:t>
            </a:r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3094038" y="2133600"/>
            <a:ext cx="2954337" cy="3095625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PLZEŇ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724525" y="5805264"/>
            <a:ext cx="2808288" cy="86409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1618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Arnošt Mansfeld</a:t>
            </a:r>
            <a:r>
              <a:rPr lang="cs-CZ" altLang="cs-CZ" sz="2000" dirty="0">
                <a:latin typeface="Comic Sans MS" pitchFamily="66" charset="0"/>
              </a:rPr>
              <a:t> 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6443662" y="4725144"/>
            <a:ext cx="2448818" cy="936104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1695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Jan Sladký Kozina</a:t>
            </a:r>
          </a:p>
        </p:txBody>
      </p:sp>
      <p:sp>
        <p:nvSpPr>
          <p:cNvPr id="62479" name="Line 15"/>
          <p:cNvSpPr>
            <a:spLocks noChangeShapeType="1"/>
          </p:cNvSpPr>
          <p:nvPr/>
        </p:nvSpPr>
        <p:spPr bwMode="auto">
          <a:xfrm flipH="1">
            <a:off x="4572000" y="5229225"/>
            <a:ext cx="0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 flipV="1">
            <a:off x="6084888" y="4941168"/>
            <a:ext cx="358775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5292080" y="5229225"/>
            <a:ext cx="1061925" cy="59717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2" name="Line 18"/>
          <p:cNvSpPr>
            <a:spLocks noChangeShapeType="1"/>
          </p:cNvSpPr>
          <p:nvPr/>
        </p:nvSpPr>
        <p:spPr bwMode="auto">
          <a:xfrm flipH="1">
            <a:off x="2916238" y="5229225"/>
            <a:ext cx="215900" cy="14446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3" name="Line 19"/>
          <p:cNvSpPr>
            <a:spLocks noChangeShapeType="1"/>
          </p:cNvSpPr>
          <p:nvPr/>
        </p:nvSpPr>
        <p:spPr bwMode="auto">
          <a:xfrm flipH="1">
            <a:off x="2482850" y="3861048"/>
            <a:ext cx="576262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4" name="Line 20"/>
          <p:cNvSpPr>
            <a:spLocks noChangeShapeType="1"/>
          </p:cNvSpPr>
          <p:nvPr/>
        </p:nvSpPr>
        <p:spPr bwMode="auto">
          <a:xfrm flipH="1" flipV="1">
            <a:off x="2554287" y="2636912"/>
            <a:ext cx="505743" cy="6477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5" name="Line 21"/>
          <p:cNvSpPr>
            <a:spLocks noChangeShapeType="1"/>
          </p:cNvSpPr>
          <p:nvPr/>
        </p:nvSpPr>
        <p:spPr bwMode="auto">
          <a:xfrm flipH="1" flipV="1">
            <a:off x="2484438" y="1268413"/>
            <a:ext cx="647700" cy="8651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 flipV="1">
            <a:off x="4572000" y="1773238"/>
            <a:ext cx="0" cy="3603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2487" name="Line 23"/>
          <p:cNvSpPr>
            <a:spLocks noChangeShapeType="1"/>
          </p:cNvSpPr>
          <p:nvPr/>
        </p:nvSpPr>
        <p:spPr bwMode="auto">
          <a:xfrm flipV="1">
            <a:off x="6011863" y="1340768"/>
            <a:ext cx="648369" cy="79283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0482" name="Picture 2" descr="http://krizemkrazem.4fan.cz/tipy/img/plzen-ve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7" y="2433915"/>
            <a:ext cx="2663825" cy="20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6084166" y="3717032"/>
            <a:ext cx="576065" cy="28803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6660232" y="3717032"/>
            <a:ext cx="2232248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1799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generál </a:t>
            </a:r>
            <a:r>
              <a:rPr lang="cs-CZ" altLang="cs-CZ" sz="2000" b="1" dirty="0" err="1">
                <a:latin typeface="Comic Sans MS" pitchFamily="66" charset="0"/>
              </a:rPr>
              <a:t>Suvorov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27" name="Line 20"/>
          <p:cNvSpPr>
            <a:spLocks noChangeShapeType="1"/>
          </p:cNvSpPr>
          <p:nvPr/>
        </p:nvSpPr>
        <p:spPr bwMode="auto">
          <a:xfrm flipV="1">
            <a:off x="6084167" y="2420888"/>
            <a:ext cx="576064" cy="25187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6660232" y="1700808"/>
            <a:ext cx="2232248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1869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Ing. Emil Škoda</a:t>
            </a:r>
          </a:p>
        </p:txBody>
      </p:sp>
      <p:sp>
        <p:nvSpPr>
          <p:cNvPr id="29" name="Line 20"/>
          <p:cNvSpPr>
            <a:spLocks noChangeShapeType="1"/>
          </p:cNvSpPr>
          <p:nvPr/>
        </p:nvSpPr>
        <p:spPr bwMode="auto">
          <a:xfrm flipV="1">
            <a:off x="6084168" y="3212975"/>
            <a:ext cx="576064" cy="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6660232" y="2708920"/>
            <a:ext cx="2232248" cy="863476"/>
          </a:xfrm>
          <a:prstGeom prst="rect">
            <a:avLst/>
          </a:prstGeom>
          <a:solidFill>
            <a:srgbClr val="66FF66"/>
          </a:solid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1842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latin typeface="Comic Sans MS" pitchFamily="66" charset="0"/>
              </a:rPr>
              <a:t>Josef </a:t>
            </a:r>
            <a:r>
              <a:rPr lang="cs-CZ" altLang="cs-CZ" sz="2000" b="1" dirty="0" err="1">
                <a:latin typeface="Comic Sans MS" pitchFamily="66" charset="0"/>
              </a:rPr>
              <a:t>Groll</a:t>
            </a:r>
            <a:endParaRPr lang="cs-CZ" altLang="cs-CZ" sz="2000" b="1" dirty="0">
              <a:latin typeface="Comic Sans MS" pitchFamily="66" charset="0"/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C7C81DF-CF09-1F59-D724-CD92E5A78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110</a:t>
            </a:fld>
            <a:endParaRPr lang="cs-CZ"/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4F162981-B9B7-4099-A1B9-971B78799525}"/>
              </a:ext>
            </a:extLst>
          </p:cNvPr>
          <p:cNvSpPr/>
          <p:nvPr/>
        </p:nvSpPr>
        <p:spPr>
          <a:xfrm>
            <a:off x="617212" y="6018686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137590020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val 2"/>
          <p:cNvSpPr>
            <a:spLocks noChangeArrowheads="1"/>
          </p:cNvSpPr>
          <p:nvPr/>
        </p:nvSpPr>
        <p:spPr bwMode="auto">
          <a:xfrm>
            <a:off x="1258888" y="2349500"/>
            <a:ext cx="914400" cy="2592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R</a:t>
            </a:r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3492500" y="1989138"/>
            <a:ext cx="2160588" cy="16557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G</a:t>
            </a: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6372225" y="2205038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E</a:t>
            </a: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 rot="1268242">
            <a:off x="7019925" y="4365625"/>
            <a:ext cx="1584325" cy="9144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T</a:t>
            </a:r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 rot="-581418">
            <a:off x="2700338" y="1268413"/>
            <a:ext cx="914400" cy="28813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O</a:t>
            </a:r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684213" y="1794520"/>
            <a:ext cx="1727200" cy="9144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A</a:t>
            </a:r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4067175" y="3357563"/>
            <a:ext cx="2447925" cy="19446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G</a:t>
            </a:r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5003800" y="981075"/>
            <a:ext cx="1800225" cy="172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E</a:t>
            </a:r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2124075" y="4292600"/>
            <a:ext cx="1152525" cy="9144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P</a:t>
            </a:r>
          </a:p>
        </p:txBody>
      </p: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7308850" y="2708275"/>
            <a:ext cx="1296988" cy="1584325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T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539750" y="5589588"/>
            <a:ext cx="576263" cy="625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1116013" y="5589588"/>
            <a:ext cx="576262" cy="625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1692275" y="5589588"/>
            <a:ext cx="576263" cy="625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2130574" y="234950"/>
            <a:ext cx="54657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chemeClr val="bg1"/>
                </a:solidFill>
                <a:latin typeface="Monotype Corsiva" pitchFamily="66" charset="0"/>
              </a:rPr>
              <a:t>Díky, generále, za osvobození Plzně!</a:t>
            </a:r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488950" y="3716338"/>
            <a:ext cx="914400" cy="936625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N</a:t>
            </a:r>
          </a:p>
        </p:txBody>
      </p:sp>
      <p:sp>
        <p:nvSpPr>
          <p:cNvPr id="19473" name="Oval 17"/>
          <p:cNvSpPr>
            <a:spLocks noChangeArrowheads="1"/>
          </p:cNvSpPr>
          <p:nvPr/>
        </p:nvSpPr>
        <p:spPr bwMode="auto">
          <a:xfrm rot="-1820507">
            <a:off x="7205663" y="1327150"/>
            <a:ext cx="1417637" cy="7191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Comic Sans MS" pitchFamily="66" charset="0"/>
              </a:rPr>
              <a:t>O</a:t>
            </a:r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3419475" y="5589588"/>
            <a:ext cx="576263" cy="625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400"/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4427538" y="5589588"/>
            <a:ext cx="576262" cy="62547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6732588" y="5589588"/>
            <a:ext cx="576262" cy="62547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6156325" y="5589588"/>
            <a:ext cx="576263" cy="62547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5580063" y="5589588"/>
            <a:ext cx="576262" cy="62547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5003800" y="5589588"/>
            <a:ext cx="576263" cy="62547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2843213" y="5589588"/>
            <a:ext cx="576262" cy="625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sp>
        <p:nvSpPr>
          <p:cNvPr id="19481" name="Rectangle 25"/>
          <p:cNvSpPr>
            <a:spLocks noChangeArrowheads="1"/>
          </p:cNvSpPr>
          <p:nvPr/>
        </p:nvSpPr>
        <p:spPr bwMode="auto">
          <a:xfrm>
            <a:off x="2266950" y="5589588"/>
            <a:ext cx="576263" cy="625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7308850" y="5589588"/>
            <a:ext cx="576263" cy="625475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Comic Sans MS" pitchFamily="66" charset="0"/>
            </a:endParaRPr>
          </a:p>
        </p:txBody>
      </p:sp>
      <p:pic>
        <p:nvPicPr>
          <p:cNvPr id="75778" name="Picture 2" descr="http://www.nndb.com/people/975/000024903/patton-cr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9209">
            <a:off x="424438" y="33204"/>
            <a:ext cx="1567174" cy="171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259B673-B262-A97C-91BB-5049C424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111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DE103CC-36EB-456D-B04A-8DEE65748C18}"/>
              </a:ext>
            </a:extLst>
          </p:cNvPr>
          <p:cNvSpPr/>
          <p:nvPr/>
        </p:nvSpPr>
        <p:spPr>
          <a:xfrm>
            <a:off x="557213" y="6385024"/>
            <a:ext cx="36547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https://cs.wikiquote.org/wiki/George_S._Patton</a:t>
            </a:r>
          </a:p>
        </p:txBody>
      </p:sp>
    </p:spTree>
    <p:extLst>
      <p:ext uri="{BB962C8B-B14F-4D97-AF65-F5344CB8AC3E}">
        <p14:creationId xmlns:p14="http://schemas.microsoft.com/office/powerpoint/2010/main" val="31982718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96752" y="166158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Naše město včera a dnes</a:t>
            </a: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Srovnání původní a dnešní podoby historických objektů a míst.</a:t>
            </a: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Zdroje: internet, domácí fotografie… </a:t>
            </a:r>
          </a:p>
          <a:p>
            <a:pPr>
              <a:lnSpc>
                <a:spcPct val="150000"/>
              </a:lnSpc>
            </a:pP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www.fotohistorie.cz</a:t>
            </a: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http://www.stare-pohledy.cz</a:t>
            </a:r>
            <a:endParaRPr 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13" descr="Tramvaje pod divadlem, 19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3267461"/>
            <a:ext cx="4150719" cy="2536941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2706" name="Picture 2" descr="http://g.denik.cz/46/c3/u-zvonu-rekonstrukce-150323-007_galerie-9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224" y="3267461"/>
            <a:ext cx="3816424" cy="254688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016F604-8746-E311-9974-34AF8DE90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112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836C922-CC91-46F9-A176-9BB1F31F34E9}"/>
              </a:ext>
            </a:extLst>
          </p:cNvPr>
          <p:cNvSpPr/>
          <p:nvPr/>
        </p:nvSpPr>
        <p:spPr>
          <a:xfrm>
            <a:off x="1691680" y="6191804"/>
            <a:ext cx="6084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https://www.s-antikvariat.cz/prodano/24636-plzen-mestske-divadlo-22228.html</a:t>
            </a:r>
          </a:p>
        </p:txBody>
      </p:sp>
    </p:spTree>
    <p:extLst>
      <p:ext uri="{BB962C8B-B14F-4D97-AF65-F5344CB8AC3E}">
        <p14:creationId xmlns:p14="http://schemas.microsoft.com/office/powerpoint/2010/main" val="377652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4"/>
          <p:cNvSpPr>
            <a:spLocks noChangeArrowheads="1"/>
          </p:cNvSpPr>
          <p:nvPr/>
        </p:nvSpPr>
        <p:spPr bwMode="auto">
          <a:xfrm>
            <a:off x="250825" y="244475"/>
            <a:ext cx="85693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Plzeňské kašny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nejkontroverznější stavba v západních Čechách,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Ondřej Císler , 2010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82947" name="Picture 2" descr="http://static.akvarista.cz/web/imgs/clanky/tmp/00064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575"/>
            <a:ext cx="444817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4" descr="http://www.archiweb.cz/Image/zpravy/2011-05/kasn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050" y="2076502"/>
            <a:ext cx="3594100" cy="415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7687BCC-33BA-FF36-03D6-4C60F7C1A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113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26481F1-59F2-4ED6-927F-7CCA5ABA36D1}"/>
              </a:ext>
            </a:extLst>
          </p:cNvPr>
          <p:cNvSpPr/>
          <p:nvPr/>
        </p:nvSpPr>
        <p:spPr>
          <a:xfrm>
            <a:off x="4535487" y="6365690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i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Vlastní dílo</a:t>
            </a:r>
          </a:p>
        </p:txBody>
      </p:sp>
    </p:spTree>
    <p:extLst>
      <p:ext uri="{BB962C8B-B14F-4D97-AF65-F5344CB8AC3E}">
        <p14:creationId xmlns:p14="http://schemas.microsoft.com/office/powerpoint/2010/main" val="109807281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422275" y="836712"/>
            <a:ext cx="803751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6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shledanou!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6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6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Učitelům dějepisu ZDAR!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C4972E4-F936-4AED-9678-593C2834C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478854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stelové tužky">
  <a:themeElements>
    <a:clrScheme name="Pastelové tužky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Pastelové tužky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astelové tužky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stelové tužky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stelové tužky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stelové tužky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stelové tužky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stelové tužky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stelové tužky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stelové tužky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2698</TotalTime>
  <Words>4427</Words>
  <Application>Microsoft Office PowerPoint</Application>
  <PresentationFormat>Předvádění na obrazovce (4:3)</PresentationFormat>
  <Paragraphs>1042</Paragraphs>
  <Slides>114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114</vt:i4>
      </vt:variant>
    </vt:vector>
  </HeadingPairs>
  <TitlesOfParts>
    <vt:vector size="123" baseType="lpstr">
      <vt:lpstr>Arial</vt:lpstr>
      <vt:lpstr>Calibri</vt:lpstr>
      <vt:lpstr>Comic Sans MS</vt:lpstr>
      <vt:lpstr>Harrington</vt:lpstr>
      <vt:lpstr>Monotype Corsiva</vt:lpstr>
      <vt:lpstr>Times New Roman</vt:lpstr>
      <vt:lpstr>Wingdings</vt:lpstr>
      <vt:lpstr>Motiv systému Office</vt:lpstr>
      <vt:lpstr>Pastelové tužky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Představujeme české vynálezce světu</vt:lpstr>
      <vt:lpstr>Prezentace aplikace PowerPoint</vt:lpstr>
      <vt:lpstr>Motivace:</vt:lpstr>
      <vt:lpstr>Výběr osobnosti</vt:lpstr>
      <vt:lpstr>Osobnosti na výběr</vt:lpstr>
      <vt:lpstr>Instrukce pro žáky</vt:lpstr>
      <vt:lpstr>Referát</vt:lpstr>
      <vt:lpstr>Prezentace</vt:lpstr>
      <vt:lpstr>Plakát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Helča</dc:creator>
  <cp:lastModifiedBy>Helena Východská</cp:lastModifiedBy>
  <cp:revision>223</cp:revision>
  <dcterms:created xsi:type="dcterms:W3CDTF">2013-04-10T19:59:58Z</dcterms:created>
  <dcterms:modified xsi:type="dcterms:W3CDTF">2023-02-27T04:19:59Z</dcterms:modified>
</cp:coreProperties>
</file>