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4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5"/>
  </p:handoutMasterIdLst>
  <p:sldIdLst>
    <p:sldId id="414" r:id="rId2"/>
    <p:sldId id="256" r:id="rId3"/>
    <p:sldId id="359" r:id="rId4"/>
    <p:sldId id="360" r:id="rId5"/>
    <p:sldId id="361" r:id="rId6"/>
    <p:sldId id="362" r:id="rId7"/>
    <p:sldId id="363" r:id="rId8"/>
    <p:sldId id="364" r:id="rId9"/>
    <p:sldId id="368" r:id="rId10"/>
    <p:sldId id="365" r:id="rId11"/>
    <p:sldId id="366" r:id="rId12"/>
    <p:sldId id="367" r:id="rId13"/>
    <p:sldId id="369" r:id="rId14"/>
    <p:sldId id="370" r:id="rId15"/>
    <p:sldId id="371" r:id="rId16"/>
    <p:sldId id="390" r:id="rId17"/>
    <p:sldId id="387" r:id="rId18"/>
    <p:sldId id="338" r:id="rId19"/>
    <p:sldId id="373" r:id="rId20"/>
    <p:sldId id="399" r:id="rId21"/>
    <p:sldId id="372" r:id="rId22"/>
    <p:sldId id="374" r:id="rId23"/>
    <p:sldId id="385" r:id="rId24"/>
    <p:sldId id="375" r:id="rId25"/>
    <p:sldId id="401" r:id="rId26"/>
    <p:sldId id="412" r:id="rId27"/>
    <p:sldId id="402" r:id="rId28"/>
    <p:sldId id="383" r:id="rId29"/>
    <p:sldId id="403" r:id="rId30"/>
    <p:sldId id="404" r:id="rId31"/>
    <p:sldId id="405" r:id="rId32"/>
    <p:sldId id="406" r:id="rId33"/>
    <p:sldId id="407" r:id="rId34"/>
    <p:sldId id="408" r:id="rId35"/>
    <p:sldId id="409" r:id="rId36"/>
    <p:sldId id="410" r:id="rId37"/>
    <p:sldId id="400" r:id="rId38"/>
    <p:sldId id="376" r:id="rId39"/>
    <p:sldId id="413" r:id="rId40"/>
    <p:sldId id="379" r:id="rId41"/>
    <p:sldId id="391" r:id="rId42"/>
    <p:sldId id="389" r:id="rId43"/>
    <p:sldId id="392" r:id="rId44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80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Nerovnoměrnost ekonomického rozvoje, jádro vs. periferie, globalizace,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produkční řetězce a sítě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5194779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258323" y="3747048"/>
            <a:ext cx="1675354" cy="96004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Nerovnoměrný ekonomický rozvoj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Utváření a prohlubování ekonomických </a:t>
            </a:r>
            <a:r>
              <a:rPr lang="cs-CZ" sz="2400" b="1" dirty="0">
                <a:effectLst/>
                <a:ea typeface="Calibri" panose="020F0502020204030204" pitchFamily="34" charset="0"/>
              </a:rPr>
              <a:t>jader a periferií</a:t>
            </a:r>
            <a:r>
              <a:rPr lang="cs-CZ" sz="2400" dirty="0">
                <a:effectLst/>
                <a:ea typeface="Calibri" panose="020F0502020204030204" pitchFamily="34" charset="0"/>
              </a:rPr>
              <a:t>.</a:t>
            </a:r>
          </a:p>
          <a:p>
            <a:pPr marL="230400" marR="10477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20 % obyvatel světa žije v </a:t>
            </a:r>
            <a:r>
              <a:rPr lang="cs-CZ" sz="2400" b="1" dirty="0">
                <a:cs typeface="Arial"/>
              </a:rPr>
              <a:t>rozvinutých zemích</a:t>
            </a:r>
            <a:r>
              <a:rPr lang="cs-CZ" sz="2400" dirty="0">
                <a:cs typeface="Arial"/>
              </a:rPr>
              <a:t>, avšak spotřebovává okolo 85 % světové produkce.</a:t>
            </a:r>
          </a:p>
          <a:p>
            <a:pPr marL="230400" marR="10477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14 % obyvatel žijících v </a:t>
            </a:r>
            <a:r>
              <a:rPr lang="cs-CZ" sz="2400" b="1" dirty="0">
                <a:cs typeface="Arial"/>
              </a:rPr>
              <a:t>Africe</a:t>
            </a:r>
            <a:r>
              <a:rPr lang="cs-CZ" sz="2400" dirty="0">
                <a:cs typeface="Arial"/>
              </a:rPr>
              <a:t>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spotřebovává jen 1 % světové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produkce.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Na 15 % světové populace žijící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v jádrových oblastech světa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připadá </a:t>
            </a:r>
            <a:r>
              <a:rPr lang="cs-CZ" sz="2400" b="1" dirty="0">
                <a:cs typeface="Arial"/>
              </a:rPr>
              <a:t>75% světového </a:t>
            </a:r>
            <a:br>
              <a:rPr lang="cs-CZ" sz="2400" b="1" dirty="0">
                <a:cs typeface="Arial"/>
              </a:rPr>
            </a:br>
            <a:r>
              <a:rPr lang="cs-CZ" sz="2400" b="1" dirty="0">
                <a:cs typeface="Arial"/>
              </a:rPr>
              <a:t>příjmu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89CA2F5-62CD-4717-B0C5-19B9A54D8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297994" y="1328843"/>
            <a:ext cx="4153549" cy="65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7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Nerovnoměrný rozvoj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6667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Environmentální determinismus </a:t>
            </a:r>
            <a:r>
              <a:rPr lang="cs-CZ" sz="2400" dirty="0">
                <a:cs typeface="Arial" panose="020B0604020202020204" pitchFamily="34" charset="0"/>
              </a:rPr>
              <a:t>předpokládal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ekonomický rozvoj je dán přírodními faktory (především množství nerostných surovin).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Ale</a:t>
            </a:r>
            <a:r>
              <a:rPr lang="cs-CZ" sz="2400" dirty="0">
                <a:cs typeface="Arial" panose="020B0604020202020204" pitchFamily="34" charset="0"/>
              </a:rPr>
              <a:t>… Japonsko, Korea, Taiwan, Indonésie, atd.</a:t>
            </a:r>
          </a:p>
          <a:p>
            <a:pPr marL="230400" marR="37846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Teorie modernizace</a:t>
            </a:r>
            <a:r>
              <a:rPr lang="cs-CZ" sz="2400" dirty="0">
                <a:cs typeface="Arial" panose="020B0604020202020204" pitchFamily="34" charset="0"/>
              </a:rPr>
              <a:t> (50. a 60. léta)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každá země (včetně rozvojových)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může dosáhnout rozvoje na úrovni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západních zemí, pokud přijme určitá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opatření (</a:t>
            </a:r>
            <a:r>
              <a:rPr lang="cs-CZ" sz="2400" b="1" dirty="0">
                <a:cs typeface="Arial" panose="020B0604020202020204" pitchFamily="34" charset="0"/>
              </a:rPr>
              <a:t>institucionálního </a:t>
            </a:r>
            <a:br>
              <a:rPr lang="cs-CZ" sz="2400" b="1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charakteru</a:t>
            </a:r>
            <a:r>
              <a:rPr lang="cs-CZ" sz="2400" dirty="0">
                <a:cs typeface="Arial" panose="020B0604020202020204" pitchFamily="34" charset="0"/>
              </a:rPr>
              <a:t>).</a:t>
            </a:r>
          </a:p>
          <a:p>
            <a:pPr marL="230400" marR="37846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Teorie nerovnoměrného rozvoje</a:t>
            </a:r>
            <a: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(70. a 80. léta): neokolonialismus, </a:t>
            </a:r>
            <a:b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např. I. Wallerstein.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0824A48-6D30-4967-9256-7570153A1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42643" y="1848448"/>
            <a:ext cx="3849701" cy="579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8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Walter Rostow (1960)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 panose="020B0604020202020204" pitchFamily="34" charset="0"/>
              </a:rPr>
              <a:t>Vlivný americký ekonom a politický teoretik.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 panose="020B0604020202020204" pitchFamily="34" charset="0"/>
              </a:rPr>
              <a:t>Neoliberální dogma modelu ekonomického růstu </a:t>
            </a:r>
            <a:r>
              <a:rPr lang="cs-CZ" sz="2400" i="1" dirty="0">
                <a:cs typeface="Arial" panose="020B0604020202020204" pitchFamily="34" charset="0"/>
              </a:rPr>
              <a:t>(vyvráceno teoriemi závislosti)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Arial" panose="020B0604020202020204" pitchFamily="34" charset="0"/>
              </a:rPr>
              <a:t>1)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Tradiční společnost</a:t>
            </a:r>
            <a:r>
              <a:rPr lang="cs-CZ" sz="2400" dirty="0">
                <a:cs typeface="Arial" panose="020B0604020202020204" pitchFamily="34" charset="0"/>
              </a:rPr>
              <a:t> – primitivní technologie, iracionalita, zvyky a tradice ovlivňující chování </a:t>
            </a:r>
            <a:r>
              <a:rPr lang="cs-CZ" sz="2400" i="1" dirty="0">
                <a:cs typeface="Arial" panose="020B0604020202020204" pitchFamily="34" charset="0"/>
              </a:rPr>
              <a:t>(= západocentrismus)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Arial" panose="020B0604020202020204" pitchFamily="34" charset="0"/>
              </a:rPr>
              <a:t>2)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Předpoklady hospodářského růstu</a:t>
            </a:r>
            <a:r>
              <a:rPr lang="cs-CZ" sz="2400" dirty="0">
                <a:cs typeface="Arial" panose="020B0604020202020204" pitchFamily="34" charset="0"/>
              </a:rPr>
              <a:t> – formování nových elit, budování infrastruktury, centralizace moci státu </a:t>
            </a:r>
            <a:r>
              <a:rPr lang="cs-CZ" sz="2400" i="1" dirty="0">
                <a:cs typeface="Arial" panose="020B0604020202020204" pitchFamily="34" charset="0"/>
              </a:rPr>
              <a:t>(= etatismus)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Arial" panose="020B0604020202020204" pitchFamily="34" charset="0"/>
              </a:rPr>
              <a:t>3)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Hospodářský růst</a:t>
            </a:r>
            <a:r>
              <a:rPr lang="cs-CZ" sz="2400" dirty="0">
                <a:cs typeface="Arial" panose="020B0604020202020204" pitchFamily="34" charset="0"/>
              </a:rPr>
              <a:t> (take-off) – velký předěl (10 až 30 let) rychlý růst.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Arial" panose="020B0604020202020204" pitchFamily="34" charset="0"/>
              </a:rPr>
              <a:t>4)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b="1" dirty="0">
                <a:cs typeface="Arial" panose="020B0604020202020204" pitchFamily="34" charset="0"/>
              </a:rPr>
              <a:t>Cesta ke zralosti</a:t>
            </a:r>
            <a:r>
              <a:rPr lang="cs-CZ" sz="2400" dirty="0">
                <a:cs typeface="Arial" panose="020B0604020202020204" pitchFamily="34" charset="0"/>
              </a:rPr>
              <a:t> – diverzifikace hospodářské struktury, stabilizace, pokles importu.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Arial" panose="020B0604020202020204" pitchFamily="34" charset="0"/>
              </a:rPr>
              <a:t>5) </a:t>
            </a:r>
            <a:r>
              <a:rPr lang="cs-CZ" sz="2400" dirty="0">
                <a:cs typeface="Arial" panose="020B0604020202020204" pitchFamily="34" charset="0"/>
              </a:rPr>
              <a:t>Věk vysoké </a:t>
            </a:r>
            <a:r>
              <a:rPr lang="cs-CZ" sz="2400" b="1" dirty="0">
                <a:cs typeface="Arial" panose="020B0604020202020204" pitchFamily="34" charset="0"/>
              </a:rPr>
              <a:t>masové spotřeby</a:t>
            </a:r>
            <a:r>
              <a:rPr lang="cs-CZ" sz="2400" dirty="0">
                <a:cs typeface="Arial" panose="020B0604020202020204" pitchFamily="34" charset="0"/>
              </a:rPr>
              <a:t>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323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závislosti – jádro a periferie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Kritika dogmatu, že nerozvinutost ekonomiky je odchylka, problém, který se sám spraví, pokud je </a:t>
            </a:r>
            <a:r>
              <a:rPr lang="cs-CZ" sz="2400" b="1" dirty="0">
                <a:cs typeface="Arial" panose="020B0604020202020204" pitchFamily="34" charset="0"/>
              </a:rPr>
              <a:t>kapitalistickému systému</a:t>
            </a:r>
            <a:r>
              <a:rPr lang="cs-CZ" sz="2400" dirty="0">
                <a:cs typeface="Arial" panose="020B0604020202020204" pitchFamily="34" charset="0"/>
              </a:rPr>
              <a:t> dovoleno plně fungovat.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Kritika radikálních geografů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ignorace historického </a:t>
            </a:r>
            <a:r>
              <a:rPr lang="cs-CZ" sz="2400" b="1" dirty="0">
                <a:cs typeface="Arial" panose="020B0604020202020204" pitchFamily="34" charset="0"/>
              </a:rPr>
              <a:t>koloniálního</a:t>
            </a:r>
            <a:r>
              <a:rPr lang="cs-CZ" sz="2400" dirty="0">
                <a:cs typeface="Arial" panose="020B0604020202020204" pitchFamily="34" charset="0"/>
              </a:rPr>
              <a:t> a imperiálního dopadu na geopolitiky rozvojových zemí.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Teorie závislosti </a:t>
            </a:r>
            <a:r>
              <a:rPr lang="cs-CZ" sz="2400" b="1" dirty="0">
                <a:cs typeface="Arial" panose="020B0604020202020204" pitchFamily="34" charset="0"/>
                <a:sym typeface="Wingdings" panose="05000000000000000000" pitchFamily="2" charset="2"/>
              </a:rPr>
              <a:t> teorie světového systému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(např. I Wallerstein).</a:t>
            </a:r>
            <a:endParaRPr lang="cs-CZ" sz="2400" dirty="0">
              <a:cs typeface="Arial" panose="020B0604020202020204" pitchFamily="34" charset="0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Výzkum </a:t>
            </a:r>
            <a:r>
              <a:rPr lang="cs-CZ" sz="2400" b="1" dirty="0">
                <a:cs typeface="Arial" panose="020B0604020202020204" pitchFamily="34" charset="0"/>
              </a:rPr>
              <a:t>nerovné struktury vztahů</a:t>
            </a:r>
            <a:r>
              <a:rPr lang="cs-CZ" sz="2400" dirty="0">
                <a:cs typeface="Arial" panose="020B0604020202020204" pitchFamily="34" charset="0"/>
              </a:rPr>
              <a:t> mezi historicky kolonizovanými zeměmi (periferie) a kolonizujícími zeměmi (jádro).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70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Ekonomické jádro a periferie (1)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298" y="3205315"/>
            <a:ext cx="5543426" cy="3464641"/>
          </a:xfrm>
          <a:prstGeom prst="rect">
            <a:avLst/>
          </a:prstGeom>
        </p:spPr>
      </p:pic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(Post-)koloniální systém</a:t>
            </a:r>
            <a:r>
              <a:rPr lang="cs-CZ" sz="2400" dirty="0">
                <a:cs typeface="Arial" panose="020B0604020202020204" pitchFamily="34" charset="0"/>
              </a:rPr>
              <a:t> v periferiích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nerovnosti ve společnosti bývalých kolonií (polarizace sociální stratifikace).</a:t>
            </a:r>
          </a:p>
          <a:p>
            <a:pPr marL="230400" marR="38354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Není zájem o zlepšování podmínek pracujících, aby se držely </a:t>
            </a:r>
            <a:r>
              <a:rPr lang="cs-CZ" sz="2400" b="1" dirty="0">
                <a:cs typeface="Arial" panose="020B0604020202020204" pitchFamily="34" charset="0"/>
              </a:rPr>
              <a:t>ceny výrobků co nejníže</a:t>
            </a:r>
            <a:r>
              <a:rPr lang="cs-CZ" sz="2400" dirty="0">
                <a:cs typeface="Arial" panose="020B0604020202020204" pitchFamily="34" charset="0"/>
              </a:rPr>
              <a:t> a mohly se </a:t>
            </a:r>
            <a:r>
              <a:rPr lang="cs-CZ" sz="2400" b="1" dirty="0">
                <a:cs typeface="Arial" panose="020B0604020202020204" pitchFamily="34" charset="0"/>
              </a:rPr>
              <a:t>exportovat</a:t>
            </a:r>
            <a:r>
              <a:rPr lang="cs-CZ" sz="2400" dirty="0">
                <a:cs typeface="Arial" panose="020B0604020202020204" pitchFamily="34" charset="0"/>
              </a:rPr>
              <a:t> do jádrových oblastí – zisk místním elitám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či zahraničním vlastníkům (bez reinvestice).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Nerovná výměna</a:t>
            </a:r>
            <a:r>
              <a:rPr lang="cs-CZ" sz="2400" dirty="0">
                <a:cs typeface="Arial" panose="020B0604020202020204" pitchFamily="34" charset="0"/>
              </a:rPr>
              <a:t> mezi jádrem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a periferií.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688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Ekonomické jádro a periferie (2)</a:t>
            </a:r>
          </a:p>
        </p:txBody>
      </p:sp>
      <p:sp>
        <p:nvSpPr>
          <p:cNvPr id="4" name="object 2"/>
          <p:cNvSpPr/>
          <p:nvPr/>
        </p:nvSpPr>
        <p:spPr>
          <a:xfrm>
            <a:off x="1981993" y="1930955"/>
            <a:ext cx="2448560" cy="3816985"/>
          </a:xfrm>
          <a:custGeom>
            <a:avLst/>
            <a:gdLst/>
            <a:ahLst/>
            <a:cxnLst/>
            <a:rect l="l" t="t" r="r" b="b"/>
            <a:pathLst>
              <a:path w="2448560" h="3816985">
                <a:moveTo>
                  <a:pt x="0" y="3816477"/>
                </a:moveTo>
                <a:lnTo>
                  <a:pt x="2448306" y="3816477"/>
                </a:lnTo>
                <a:lnTo>
                  <a:pt x="2448306" y="0"/>
                </a:lnTo>
                <a:lnTo>
                  <a:pt x="0" y="0"/>
                </a:lnTo>
                <a:lnTo>
                  <a:pt x="0" y="3816477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1981993" y="1930955"/>
            <a:ext cx="2448560" cy="3816985"/>
          </a:xfrm>
          <a:custGeom>
            <a:avLst/>
            <a:gdLst/>
            <a:ahLst/>
            <a:cxnLst/>
            <a:rect l="l" t="t" r="r" b="b"/>
            <a:pathLst>
              <a:path w="2448560" h="3816985">
                <a:moveTo>
                  <a:pt x="0" y="3816477"/>
                </a:moveTo>
                <a:lnTo>
                  <a:pt x="2448306" y="3816477"/>
                </a:lnTo>
                <a:lnTo>
                  <a:pt x="2448306" y="0"/>
                </a:lnTo>
                <a:lnTo>
                  <a:pt x="0" y="0"/>
                </a:lnTo>
                <a:lnTo>
                  <a:pt x="0" y="3816477"/>
                </a:lnTo>
                <a:close/>
              </a:path>
            </a:pathLst>
          </a:custGeom>
          <a:ln w="15875">
            <a:solidFill>
              <a:srgbClr val="6B9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 txBox="1"/>
          <p:nvPr/>
        </p:nvSpPr>
        <p:spPr>
          <a:xfrm>
            <a:off x="2195697" y="2089318"/>
            <a:ext cx="2207893" cy="15645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9079">
              <a:spcBef>
                <a:spcPts val="100"/>
              </a:spcBef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FFFFFF"/>
                </a:solidFill>
                <a:cs typeface="Arial"/>
              </a:rPr>
              <a:t>Vyšší platy, 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masová</a:t>
            </a:r>
            <a:r>
              <a:rPr lang="cs-CZ" sz="2000" dirty="0">
                <a:solidFill>
                  <a:srgbClr val="FFFFFF"/>
                </a:solidFill>
                <a:cs typeface="Arial"/>
              </a:rPr>
              <a:t>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spotřeba</a:t>
            </a:r>
            <a:r>
              <a:rPr sz="2000" dirty="0">
                <a:solidFill>
                  <a:srgbClr val="FFFFFF"/>
                </a:solidFill>
                <a:cs typeface="Arial"/>
              </a:rPr>
              <a:t>,</a:t>
            </a:r>
            <a:endParaRPr lang="cs-CZ" sz="2000" dirty="0">
              <a:cs typeface="Arial"/>
            </a:endParaRPr>
          </a:p>
          <a:p>
            <a:pPr marR="259079">
              <a:spcBef>
                <a:spcPts val="100"/>
              </a:spcBef>
              <a:tabLst>
                <a:tab pos="299085" algn="l"/>
                <a:tab pos="299720" algn="l"/>
              </a:tabLst>
            </a:pPr>
            <a:r>
              <a:rPr lang="cs-CZ" sz="2000" dirty="0">
                <a:solidFill>
                  <a:srgbClr val="FFFFFF"/>
                </a:solidFill>
                <a:cs typeface="Arial"/>
              </a:rPr>
              <a:t>podpora</a:t>
            </a:r>
            <a:r>
              <a:rPr sz="2000" dirty="0">
                <a:solidFill>
                  <a:srgbClr val="FFFFFF"/>
                </a:solidFill>
                <a:cs typeface="Arial"/>
              </a:rPr>
              <a:t> rodiče  starajícího se o 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domácnost</a:t>
            </a:r>
            <a:r>
              <a:rPr lang="cs-CZ" sz="2000" dirty="0">
                <a:solidFill>
                  <a:srgbClr val="FFFFFF"/>
                </a:solidFill>
                <a:cs typeface="Arial"/>
              </a:rPr>
              <a:t>.</a:t>
            </a:r>
            <a:endParaRPr sz="2000" dirty="0">
              <a:cs typeface="Arial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190908" y="3812212"/>
            <a:ext cx="203073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9085" algn="l"/>
                <a:tab pos="299720" algn="l"/>
              </a:tabLst>
            </a:pPr>
            <a:r>
              <a:rPr sz="2000" dirty="0">
                <a:solidFill>
                  <a:srgbClr val="FFFFFF"/>
                </a:solidFill>
                <a:cs typeface="Arial"/>
              </a:rPr>
              <a:t>Podpora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rodin</a:t>
            </a:r>
            <a:r>
              <a:rPr sz="2000" dirty="0">
                <a:solidFill>
                  <a:srgbClr val="FFFFFF"/>
                </a:solidFill>
                <a:cs typeface="Arial"/>
              </a:rPr>
              <a:t>,</a:t>
            </a:r>
            <a:r>
              <a:rPr lang="cs-CZ" sz="2000" dirty="0">
                <a:solidFill>
                  <a:srgbClr val="FFFFFF"/>
                </a:solidFill>
                <a:cs typeface="Arial"/>
              </a:rPr>
              <a:t>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sociální</a:t>
            </a:r>
            <a:r>
              <a:rPr sz="2000" dirty="0">
                <a:solidFill>
                  <a:srgbClr val="FFFFFF"/>
                </a:solidFill>
                <a:cs typeface="Arial"/>
              </a:rPr>
              <a:t>  reprodukce,  sociální stát, 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benefity</a:t>
            </a:r>
            <a:r>
              <a:rPr sz="2000" dirty="0">
                <a:solidFill>
                  <a:srgbClr val="FFFFFF"/>
                </a:solidFill>
                <a:cs typeface="Arial"/>
              </a:rPr>
              <a:t> od</a:t>
            </a:r>
            <a:r>
              <a:rPr lang="cs-CZ" sz="2000" dirty="0">
                <a:cs typeface="Arial"/>
              </a:rPr>
              <a:t> </a:t>
            </a:r>
            <a:r>
              <a:rPr sz="2000" dirty="0" err="1">
                <a:solidFill>
                  <a:srgbClr val="FFFFFF"/>
                </a:solidFill>
                <a:cs typeface="Arial"/>
              </a:rPr>
              <a:t>zaměstnavatele</a:t>
            </a:r>
            <a:r>
              <a:rPr lang="cs-CZ" sz="2000" dirty="0">
                <a:solidFill>
                  <a:srgbClr val="FFFFFF"/>
                </a:solidFill>
                <a:cs typeface="Arial"/>
              </a:rPr>
              <a:t>.</a:t>
            </a:r>
            <a:endParaRPr sz="2000" dirty="0">
              <a:cs typeface="Arial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2195697" y="1415219"/>
            <a:ext cx="204200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cs typeface="Arial"/>
              </a:rPr>
              <a:t>Pracující (jádro)</a:t>
            </a:r>
          </a:p>
        </p:txBody>
      </p:sp>
      <p:sp>
        <p:nvSpPr>
          <p:cNvPr id="9" name="object 7"/>
          <p:cNvSpPr/>
          <p:nvPr/>
        </p:nvSpPr>
        <p:spPr>
          <a:xfrm>
            <a:off x="6070868" y="1930955"/>
            <a:ext cx="4079240" cy="4248785"/>
          </a:xfrm>
          <a:custGeom>
            <a:avLst/>
            <a:gdLst/>
            <a:ahLst/>
            <a:cxnLst/>
            <a:rect l="l" t="t" r="r" b="b"/>
            <a:pathLst>
              <a:path w="4079240" h="4248785">
                <a:moveTo>
                  <a:pt x="0" y="4248531"/>
                </a:moveTo>
                <a:lnTo>
                  <a:pt x="4078732" y="4248531"/>
                </a:lnTo>
                <a:lnTo>
                  <a:pt x="4078732" y="0"/>
                </a:lnTo>
                <a:lnTo>
                  <a:pt x="0" y="0"/>
                </a:lnTo>
                <a:lnTo>
                  <a:pt x="0" y="4248531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6070868" y="1930955"/>
            <a:ext cx="4079240" cy="4248785"/>
          </a:xfrm>
          <a:custGeom>
            <a:avLst/>
            <a:gdLst/>
            <a:ahLst/>
            <a:cxnLst/>
            <a:rect l="l" t="t" r="r" b="b"/>
            <a:pathLst>
              <a:path w="4079240" h="4248785">
                <a:moveTo>
                  <a:pt x="0" y="4248531"/>
                </a:moveTo>
                <a:lnTo>
                  <a:pt x="4078732" y="4248531"/>
                </a:lnTo>
                <a:lnTo>
                  <a:pt x="4078732" y="0"/>
                </a:lnTo>
                <a:lnTo>
                  <a:pt x="0" y="0"/>
                </a:lnTo>
                <a:lnTo>
                  <a:pt x="0" y="4248531"/>
                </a:lnTo>
                <a:close/>
              </a:path>
            </a:pathLst>
          </a:custGeom>
          <a:ln w="15875">
            <a:solidFill>
              <a:srgbClr val="6B9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 txBox="1"/>
          <p:nvPr/>
        </p:nvSpPr>
        <p:spPr>
          <a:xfrm>
            <a:off x="6879173" y="1415219"/>
            <a:ext cx="24527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cs typeface="Arial"/>
              </a:rPr>
              <a:t>Pracující (periferie)</a:t>
            </a:r>
          </a:p>
        </p:txBody>
      </p:sp>
      <p:sp>
        <p:nvSpPr>
          <p:cNvPr id="12" name="object 11"/>
          <p:cNvSpPr/>
          <p:nvPr/>
        </p:nvSpPr>
        <p:spPr>
          <a:xfrm>
            <a:off x="8138499" y="2084777"/>
            <a:ext cx="1809750" cy="1771014"/>
          </a:xfrm>
          <a:custGeom>
            <a:avLst/>
            <a:gdLst/>
            <a:ahLst/>
            <a:cxnLst/>
            <a:rect l="l" t="t" r="r" b="b"/>
            <a:pathLst>
              <a:path w="1809750" h="1771014">
                <a:moveTo>
                  <a:pt x="904621" y="0"/>
                </a:moveTo>
                <a:lnTo>
                  <a:pt x="856576" y="1227"/>
                </a:lnTo>
                <a:lnTo>
                  <a:pt x="809185" y="4869"/>
                </a:lnTo>
                <a:lnTo>
                  <a:pt x="762510" y="10864"/>
                </a:lnTo>
                <a:lnTo>
                  <a:pt x="716613" y="19150"/>
                </a:lnTo>
                <a:lnTo>
                  <a:pt x="671556" y="29668"/>
                </a:lnTo>
                <a:lnTo>
                  <a:pt x="627403" y="42354"/>
                </a:lnTo>
                <a:lnTo>
                  <a:pt x="584216" y="57149"/>
                </a:lnTo>
                <a:lnTo>
                  <a:pt x="542057" y="73990"/>
                </a:lnTo>
                <a:lnTo>
                  <a:pt x="500989" y="92818"/>
                </a:lnTo>
                <a:lnTo>
                  <a:pt x="461074" y="113569"/>
                </a:lnTo>
                <a:lnTo>
                  <a:pt x="422376" y="136184"/>
                </a:lnTo>
                <a:lnTo>
                  <a:pt x="384955" y="160601"/>
                </a:lnTo>
                <a:lnTo>
                  <a:pt x="348876" y="186758"/>
                </a:lnTo>
                <a:lnTo>
                  <a:pt x="314199" y="214595"/>
                </a:lnTo>
                <a:lnTo>
                  <a:pt x="280989" y="244050"/>
                </a:lnTo>
                <a:lnTo>
                  <a:pt x="249307" y="275062"/>
                </a:lnTo>
                <a:lnTo>
                  <a:pt x="219216" y="307570"/>
                </a:lnTo>
                <a:lnTo>
                  <a:pt x="190779" y="341512"/>
                </a:lnTo>
                <a:lnTo>
                  <a:pt x="164057" y="376828"/>
                </a:lnTo>
                <a:lnTo>
                  <a:pt x="139114" y="413456"/>
                </a:lnTo>
                <a:lnTo>
                  <a:pt x="116012" y="451334"/>
                </a:lnTo>
                <a:lnTo>
                  <a:pt x="94814" y="490402"/>
                </a:lnTo>
                <a:lnTo>
                  <a:pt x="75581" y="530599"/>
                </a:lnTo>
                <a:lnTo>
                  <a:pt x="58377" y="571862"/>
                </a:lnTo>
                <a:lnTo>
                  <a:pt x="43264" y="614132"/>
                </a:lnTo>
                <a:lnTo>
                  <a:pt x="30305" y="657346"/>
                </a:lnTo>
                <a:lnTo>
                  <a:pt x="19562" y="701444"/>
                </a:lnTo>
                <a:lnTo>
                  <a:pt x="11097" y="746363"/>
                </a:lnTo>
                <a:lnTo>
                  <a:pt x="4973" y="792044"/>
                </a:lnTo>
                <a:lnTo>
                  <a:pt x="1253" y="838425"/>
                </a:lnTo>
                <a:lnTo>
                  <a:pt x="0" y="885444"/>
                </a:lnTo>
                <a:lnTo>
                  <a:pt x="1253" y="932474"/>
                </a:lnTo>
                <a:lnTo>
                  <a:pt x="4973" y="978866"/>
                </a:lnTo>
                <a:lnTo>
                  <a:pt x="11097" y="1024557"/>
                </a:lnTo>
                <a:lnTo>
                  <a:pt x="19562" y="1069486"/>
                </a:lnTo>
                <a:lnTo>
                  <a:pt x="30305" y="1113593"/>
                </a:lnTo>
                <a:lnTo>
                  <a:pt x="43264" y="1156815"/>
                </a:lnTo>
                <a:lnTo>
                  <a:pt x="58377" y="1199093"/>
                </a:lnTo>
                <a:lnTo>
                  <a:pt x="75581" y="1240363"/>
                </a:lnTo>
                <a:lnTo>
                  <a:pt x="94814" y="1280566"/>
                </a:lnTo>
                <a:lnTo>
                  <a:pt x="116012" y="1319640"/>
                </a:lnTo>
                <a:lnTo>
                  <a:pt x="139114" y="1357524"/>
                </a:lnTo>
                <a:lnTo>
                  <a:pt x="164057" y="1394157"/>
                </a:lnTo>
                <a:lnTo>
                  <a:pt x="190779" y="1429477"/>
                </a:lnTo>
                <a:lnTo>
                  <a:pt x="219216" y="1463423"/>
                </a:lnTo>
                <a:lnTo>
                  <a:pt x="249307" y="1495934"/>
                </a:lnTo>
                <a:lnTo>
                  <a:pt x="280989" y="1526950"/>
                </a:lnTo>
                <a:lnTo>
                  <a:pt x="314199" y="1556407"/>
                </a:lnTo>
                <a:lnTo>
                  <a:pt x="348876" y="1584247"/>
                </a:lnTo>
                <a:lnTo>
                  <a:pt x="384955" y="1610406"/>
                </a:lnTo>
                <a:lnTo>
                  <a:pt x="422376" y="1634824"/>
                </a:lnTo>
                <a:lnTo>
                  <a:pt x="461074" y="1657440"/>
                </a:lnTo>
                <a:lnTo>
                  <a:pt x="500989" y="1678193"/>
                </a:lnTo>
                <a:lnTo>
                  <a:pt x="542057" y="1697021"/>
                </a:lnTo>
                <a:lnTo>
                  <a:pt x="584216" y="1713864"/>
                </a:lnTo>
                <a:lnTo>
                  <a:pt x="627403" y="1728659"/>
                </a:lnTo>
                <a:lnTo>
                  <a:pt x="671556" y="1741346"/>
                </a:lnTo>
                <a:lnTo>
                  <a:pt x="716613" y="1751863"/>
                </a:lnTo>
                <a:lnTo>
                  <a:pt x="762510" y="1760150"/>
                </a:lnTo>
                <a:lnTo>
                  <a:pt x="809185" y="1766145"/>
                </a:lnTo>
                <a:lnTo>
                  <a:pt x="856576" y="1769787"/>
                </a:lnTo>
                <a:lnTo>
                  <a:pt x="904621" y="1771014"/>
                </a:lnTo>
                <a:lnTo>
                  <a:pt x="952665" y="1769787"/>
                </a:lnTo>
                <a:lnTo>
                  <a:pt x="1000057" y="1766145"/>
                </a:lnTo>
                <a:lnTo>
                  <a:pt x="1046735" y="1760150"/>
                </a:lnTo>
                <a:lnTo>
                  <a:pt x="1092634" y="1751863"/>
                </a:lnTo>
                <a:lnTo>
                  <a:pt x="1137694" y="1741346"/>
                </a:lnTo>
                <a:lnTo>
                  <a:pt x="1181850" y="1728659"/>
                </a:lnTo>
                <a:lnTo>
                  <a:pt x="1225041" y="1713864"/>
                </a:lnTo>
                <a:lnTo>
                  <a:pt x="1267205" y="1697021"/>
                </a:lnTo>
                <a:lnTo>
                  <a:pt x="1308278" y="1678193"/>
                </a:lnTo>
                <a:lnTo>
                  <a:pt x="1348198" y="1657440"/>
                </a:lnTo>
                <a:lnTo>
                  <a:pt x="1386902" y="1634824"/>
                </a:lnTo>
                <a:lnTo>
                  <a:pt x="1424328" y="1610406"/>
                </a:lnTo>
                <a:lnTo>
                  <a:pt x="1460414" y="1584247"/>
                </a:lnTo>
                <a:lnTo>
                  <a:pt x="1495096" y="1556407"/>
                </a:lnTo>
                <a:lnTo>
                  <a:pt x="1528312" y="1526950"/>
                </a:lnTo>
                <a:lnTo>
                  <a:pt x="1560000" y="1495934"/>
                </a:lnTo>
                <a:lnTo>
                  <a:pt x="1590097" y="1463423"/>
                </a:lnTo>
                <a:lnTo>
                  <a:pt x="1618541" y="1429477"/>
                </a:lnTo>
                <a:lnTo>
                  <a:pt x="1645268" y="1394157"/>
                </a:lnTo>
                <a:lnTo>
                  <a:pt x="1670217" y="1357524"/>
                </a:lnTo>
                <a:lnTo>
                  <a:pt x="1693324" y="1319640"/>
                </a:lnTo>
                <a:lnTo>
                  <a:pt x="1714528" y="1280566"/>
                </a:lnTo>
                <a:lnTo>
                  <a:pt x="1733766" y="1240363"/>
                </a:lnTo>
                <a:lnTo>
                  <a:pt x="1750974" y="1199093"/>
                </a:lnTo>
                <a:lnTo>
                  <a:pt x="1766091" y="1156815"/>
                </a:lnTo>
                <a:lnTo>
                  <a:pt x="1779054" y="1113593"/>
                </a:lnTo>
                <a:lnTo>
                  <a:pt x="1789800" y="1069486"/>
                </a:lnTo>
                <a:lnTo>
                  <a:pt x="1798268" y="1024557"/>
                </a:lnTo>
                <a:lnTo>
                  <a:pt x="1804393" y="978866"/>
                </a:lnTo>
                <a:lnTo>
                  <a:pt x="1808114" y="932474"/>
                </a:lnTo>
                <a:lnTo>
                  <a:pt x="1809369" y="885444"/>
                </a:lnTo>
                <a:lnTo>
                  <a:pt x="1808114" y="838425"/>
                </a:lnTo>
                <a:lnTo>
                  <a:pt x="1804393" y="792044"/>
                </a:lnTo>
                <a:lnTo>
                  <a:pt x="1798268" y="746363"/>
                </a:lnTo>
                <a:lnTo>
                  <a:pt x="1789800" y="701444"/>
                </a:lnTo>
                <a:lnTo>
                  <a:pt x="1779054" y="657346"/>
                </a:lnTo>
                <a:lnTo>
                  <a:pt x="1766091" y="614132"/>
                </a:lnTo>
                <a:lnTo>
                  <a:pt x="1750974" y="571862"/>
                </a:lnTo>
                <a:lnTo>
                  <a:pt x="1733766" y="530599"/>
                </a:lnTo>
                <a:lnTo>
                  <a:pt x="1714528" y="490402"/>
                </a:lnTo>
                <a:lnTo>
                  <a:pt x="1693324" y="451334"/>
                </a:lnTo>
                <a:lnTo>
                  <a:pt x="1670217" y="413456"/>
                </a:lnTo>
                <a:lnTo>
                  <a:pt x="1645268" y="376828"/>
                </a:lnTo>
                <a:lnTo>
                  <a:pt x="1618541" y="341512"/>
                </a:lnTo>
                <a:lnTo>
                  <a:pt x="1590097" y="307570"/>
                </a:lnTo>
                <a:lnTo>
                  <a:pt x="1560000" y="275062"/>
                </a:lnTo>
                <a:lnTo>
                  <a:pt x="1528312" y="244050"/>
                </a:lnTo>
                <a:lnTo>
                  <a:pt x="1495096" y="214595"/>
                </a:lnTo>
                <a:lnTo>
                  <a:pt x="1460414" y="186758"/>
                </a:lnTo>
                <a:lnTo>
                  <a:pt x="1424328" y="160601"/>
                </a:lnTo>
                <a:lnTo>
                  <a:pt x="1386902" y="136184"/>
                </a:lnTo>
                <a:lnTo>
                  <a:pt x="1348198" y="113569"/>
                </a:lnTo>
                <a:lnTo>
                  <a:pt x="1308278" y="92818"/>
                </a:lnTo>
                <a:lnTo>
                  <a:pt x="1267205" y="73990"/>
                </a:lnTo>
                <a:lnTo>
                  <a:pt x="1225041" y="57149"/>
                </a:lnTo>
                <a:lnTo>
                  <a:pt x="1181850" y="42354"/>
                </a:lnTo>
                <a:lnTo>
                  <a:pt x="1137694" y="29668"/>
                </a:lnTo>
                <a:lnTo>
                  <a:pt x="1092634" y="19150"/>
                </a:lnTo>
                <a:lnTo>
                  <a:pt x="1046735" y="10864"/>
                </a:lnTo>
                <a:lnTo>
                  <a:pt x="1000057" y="4869"/>
                </a:lnTo>
                <a:lnTo>
                  <a:pt x="952665" y="1227"/>
                </a:lnTo>
                <a:lnTo>
                  <a:pt x="904621" y="0"/>
                </a:lnTo>
                <a:close/>
              </a:path>
            </a:pathLst>
          </a:custGeom>
          <a:solidFill>
            <a:srgbClr val="9093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2"/>
          <p:cNvSpPr/>
          <p:nvPr/>
        </p:nvSpPr>
        <p:spPr>
          <a:xfrm>
            <a:off x="8138499" y="2084777"/>
            <a:ext cx="1809750" cy="1771014"/>
          </a:xfrm>
          <a:custGeom>
            <a:avLst/>
            <a:gdLst/>
            <a:ahLst/>
            <a:cxnLst/>
            <a:rect l="l" t="t" r="r" b="b"/>
            <a:pathLst>
              <a:path w="1809750" h="1771014">
                <a:moveTo>
                  <a:pt x="0" y="885444"/>
                </a:moveTo>
                <a:lnTo>
                  <a:pt x="1253" y="838425"/>
                </a:lnTo>
                <a:lnTo>
                  <a:pt x="4973" y="792044"/>
                </a:lnTo>
                <a:lnTo>
                  <a:pt x="11097" y="746363"/>
                </a:lnTo>
                <a:lnTo>
                  <a:pt x="19562" y="701444"/>
                </a:lnTo>
                <a:lnTo>
                  <a:pt x="30305" y="657346"/>
                </a:lnTo>
                <a:lnTo>
                  <a:pt x="43264" y="614132"/>
                </a:lnTo>
                <a:lnTo>
                  <a:pt x="58377" y="571862"/>
                </a:lnTo>
                <a:lnTo>
                  <a:pt x="75581" y="530599"/>
                </a:lnTo>
                <a:lnTo>
                  <a:pt x="94814" y="490402"/>
                </a:lnTo>
                <a:lnTo>
                  <a:pt x="116012" y="451334"/>
                </a:lnTo>
                <a:lnTo>
                  <a:pt x="139114" y="413456"/>
                </a:lnTo>
                <a:lnTo>
                  <a:pt x="164057" y="376828"/>
                </a:lnTo>
                <a:lnTo>
                  <a:pt x="190779" y="341512"/>
                </a:lnTo>
                <a:lnTo>
                  <a:pt x="219216" y="307570"/>
                </a:lnTo>
                <a:lnTo>
                  <a:pt x="249307" y="275062"/>
                </a:lnTo>
                <a:lnTo>
                  <a:pt x="280989" y="244050"/>
                </a:lnTo>
                <a:lnTo>
                  <a:pt x="314199" y="214595"/>
                </a:lnTo>
                <a:lnTo>
                  <a:pt x="348876" y="186758"/>
                </a:lnTo>
                <a:lnTo>
                  <a:pt x="384955" y="160601"/>
                </a:lnTo>
                <a:lnTo>
                  <a:pt x="422376" y="136184"/>
                </a:lnTo>
                <a:lnTo>
                  <a:pt x="461074" y="113569"/>
                </a:lnTo>
                <a:lnTo>
                  <a:pt x="500989" y="92818"/>
                </a:lnTo>
                <a:lnTo>
                  <a:pt x="542057" y="73990"/>
                </a:lnTo>
                <a:lnTo>
                  <a:pt x="584216" y="57149"/>
                </a:lnTo>
                <a:lnTo>
                  <a:pt x="627403" y="42354"/>
                </a:lnTo>
                <a:lnTo>
                  <a:pt x="671556" y="29668"/>
                </a:lnTo>
                <a:lnTo>
                  <a:pt x="716613" y="19150"/>
                </a:lnTo>
                <a:lnTo>
                  <a:pt x="762510" y="10864"/>
                </a:lnTo>
                <a:lnTo>
                  <a:pt x="809185" y="4869"/>
                </a:lnTo>
                <a:lnTo>
                  <a:pt x="856576" y="1227"/>
                </a:lnTo>
                <a:lnTo>
                  <a:pt x="904621" y="0"/>
                </a:lnTo>
                <a:lnTo>
                  <a:pt x="952665" y="1227"/>
                </a:lnTo>
                <a:lnTo>
                  <a:pt x="1000057" y="4869"/>
                </a:lnTo>
                <a:lnTo>
                  <a:pt x="1046735" y="10864"/>
                </a:lnTo>
                <a:lnTo>
                  <a:pt x="1092634" y="19150"/>
                </a:lnTo>
                <a:lnTo>
                  <a:pt x="1137694" y="29668"/>
                </a:lnTo>
                <a:lnTo>
                  <a:pt x="1181850" y="42354"/>
                </a:lnTo>
                <a:lnTo>
                  <a:pt x="1225041" y="57149"/>
                </a:lnTo>
                <a:lnTo>
                  <a:pt x="1267205" y="73990"/>
                </a:lnTo>
                <a:lnTo>
                  <a:pt x="1308278" y="92818"/>
                </a:lnTo>
                <a:lnTo>
                  <a:pt x="1348198" y="113569"/>
                </a:lnTo>
                <a:lnTo>
                  <a:pt x="1386902" y="136184"/>
                </a:lnTo>
                <a:lnTo>
                  <a:pt x="1424328" y="160601"/>
                </a:lnTo>
                <a:lnTo>
                  <a:pt x="1460414" y="186758"/>
                </a:lnTo>
                <a:lnTo>
                  <a:pt x="1495096" y="214595"/>
                </a:lnTo>
                <a:lnTo>
                  <a:pt x="1528312" y="244050"/>
                </a:lnTo>
                <a:lnTo>
                  <a:pt x="1560000" y="275062"/>
                </a:lnTo>
                <a:lnTo>
                  <a:pt x="1590097" y="307570"/>
                </a:lnTo>
                <a:lnTo>
                  <a:pt x="1618541" y="341512"/>
                </a:lnTo>
                <a:lnTo>
                  <a:pt x="1645268" y="376828"/>
                </a:lnTo>
                <a:lnTo>
                  <a:pt x="1670217" y="413456"/>
                </a:lnTo>
                <a:lnTo>
                  <a:pt x="1693324" y="451334"/>
                </a:lnTo>
                <a:lnTo>
                  <a:pt x="1714528" y="490402"/>
                </a:lnTo>
                <a:lnTo>
                  <a:pt x="1733766" y="530599"/>
                </a:lnTo>
                <a:lnTo>
                  <a:pt x="1750974" y="571862"/>
                </a:lnTo>
                <a:lnTo>
                  <a:pt x="1766091" y="614132"/>
                </a:lnTo>
                <a:lnTo>
                  <a:pt x="1779054" y="657346"/>
                </a:lnTo>
                <a:lnTo>
                  <a:pt x="1789800" y="701444"/>
                </a:lnTo>
                <a:lnTo>
                  <a:pt x="1798268" y="746363"/>
                </a:lnTo>
                <a:lnTo>
                  <a:pt x="1804393" y="792044"/>
                </a:lnTo>
                <a:lnTo>
                  <a:pt x="1808114" y="838425"/>
                </a:lnTo>
                <a:lnTo>
                  <a:pt x="1809369" y="885444"/>
                </a:lnTo>
                <a:lnTo>
                  <a:pt x="1808114" y="932474"/>
                </a:lnTo>
                <a:lnTo>
                  <a:pt x="1804393" y="978866"/>
                </a:lnTo>
                <a:lnTo>
                  <a:pt x="1798268" y="1024557"/>
                </a:lnTo>
                <a:lnTo>
                  <a:pt x="1789800" y="1069486"/>
                </a:lnTo>
                <a:lnTo>
                  <a:pt x="1779054" y="1113593"/>
                </a:lnTo>
                <a:lnTo>
                  <a:pt x="1766091" y="1156815"/>
                </a:lnTo>
                <a:lnTo>
                  <a:pt x="1750974" y="1199093"/>
                </a:lnTo>
                <a:lnTo>
                  <a:pt x="1733766" y="1240363"/>
                </a:lnTo>
                <a:lnTo>
                  <a:pt x="1714528" y="1280566"/>
                </a:lnTo>
                <a:lnTo>
                  <a:pt x="1693324" y="1319640"/>
                </a:lnTo>
                <a:lnTo>
                  <a:pt x="1670217" y="1357524"/>
                </a:lnTo>
                <a:lnTo>
                  <a:pt x="1645268" y="1394157"/>
                </a:lnTo>
                <a:lnTo>
                  <a:pt x="1618541" y="1429477"/>
                </a:lnTo>
                <a:lnTo>
                  <a:pt x="1590097" y="1463423"/>
                </a:lnTo>
                <a:lnTo>
                  <a:pt x="1560000" y="1495934"/>
                </a:lnTo>
                <a:lnTo>
                  <a:pt x="1528312" y="1526950"/>
                </a:lnTo>
                <a:lnTo>
                  <a:pt x="1495096" y="1556407"/>
                </a:lnTo>
                <a:lnTo>
                  <a:pt x="1460414" y="1584247"/>
                </a:lnTo>
                <a:lnTo>
                  <a:pt x="1424328" y="1610406"/>
                </a:lnTo>
                <a:lnTo>
                  <a:pt x="1386902" y="1634824"/>
                </a:lnTo>
                <a:lnTo>
                  <a:pt x="1348198" y="1657440"/>
                </a:lnTo>
                <a:lnTo>
                  <a:pt x="1308278" y="1678193"/>
                </a:lnTo>
                <a:lnTo>
                  <a:pt x="1267205" y="1697021"/>
                </a:lnTo>
                <a:lnTo>
                  <a:pt x="1225041" y="1713864"/>
                </a:lnTo>
                <a:lnTo>
                  <a:pt x="1181850" y="1728659"/>
                </a:lnTo>
                <a:lnTo>
                  <a:pt x="1137694" y="1741346"/>
                </a:lnTo>
                <a:lnTo>
                  <a:pt x="1092634" y="1751863"/>
                </a:lnTo>
                <a:lnTo>
                  <a:pt x="1046735" y="1760150"/>
                </a:lnTo>
                <a:lnTo>
                  <a:pt x="1000057" y="1766145"/>
                </a:lnTo>
                <a:lnTo>
                  <a:pt x="952665" y="1769787"/>
                </a:lnTo>
                <a:lnTo>
                  <a:pt x="904621" y="1771014"/>
                </a:lnTo>
                <a:lnTo>
                  <a:pt x="856576" y="1769787"/>
                </a:lnTo>
                <a:lnTo>
                  <a:pt x="809185" y="1766145"/>
                </a:lnTo>
                <a:lnTo>
                  <a:pt x="762510" y="1760150"/>
                </a:lnTo>
                <a:lnTo>
                  <a:pt x="716613" y="1751863"/>
                </a:lnTo>
                <a:lnTo>
                  <a:pt x="671556" y="1741346"/>
                </a:lnTo>
                <a:lnTo>
                  <a:pt x="627403" y="1728659"/>
                </a:lnTo>
                <a:lnTo>
                  <a:pt x="584216" y="1713864"/>
                </a:lnTo>
                <a:lnTo>
                  <a:pt x="542057" y="1697021"/>
                </a:lnTo>
                <a:lnTo>
                  <a:pt x="500989" y="1678193"/>
                </a:lnTo>
                <a:lnTo>
                  <a:pt x="461074" y="1657440"/>
                </a:lnTo>
                <a:lnTo>
                  <a:pt x="422376" y="1634824"/>
                </a:lnTo>
                <a:lnTo>
                  <a:pt x="384955" y="1610406"/>
                </a:lnTo>
                <a:lnTo>
                  <a:pt x="348876" y="1584247"/>
                </a:lnTo>
                <a:lnTo>
                  <a:pt x="314199" y="1556407"/>
                </a:lnTo>
                <a:lnTo>
                  <a:pt x="280989" y="1526950"/>
                </a:lnTo>
                <a:lnTo>
                  <a:pt x="249307" y="1495934"/>
                </a:lnTo>
                <a:lnTo>
                  <a:pt x="219216" y="1463423"/>
                </a:lnTo>
                <a:lnTo>
                  <a:pt x="190779" y="1429477"/>
                </a:lnTo>
                <a:lnTo>
                  <a:pt x="164057" y="1394157"/>
                </a:lnTo>
                <a:lnTo>
                  <a:pt x="139114" y="1357524"/>
                </a:lnTo>
                <a:lnTo>
                  <a:pt x="116012" y="1319640"/>
                </a:lnTo>
                <a:lnTo>
                  <a:pt x="94814" y="1280566"/>
                </a:lnTo>
                <a:lnTo>
                  <a:pt x="75581" y="1240363"/>
                </a:lnTo>
                <a:lnTo>
                  <a:pt x="58377" y="1199093"/>
                </a:lnTo>
                <a:lnTo>
                  <a:pt x="43264" y="1156815"/>
                </a:lnTo>
                <a:lnTo>
                  <a:pt x="30305" y="1113593"/>
                </a:lnTo>
                <a:lnTo>
                  <a:pt x="19562" y="1069486"/>
                </a:lnTo>
                <a:lnTo>
                  <a:pt x="11097" y="1024557"/>
                </a:lnTo>
                <a:lnTo>
                  <a:pt x="4973" y="978866"/>
                </a:lnTo>
                <a:lnTo>
                  <a:pt x="1253" y="932474"/>
                </a:lnTo>
                <a:lnTo>
                  <a:pt x="0" y="885444"/>
                </a:lnTo>
                <a:close/>
              </a:path>
            </a:pathLst>
          </a:custGeom>
          <a:ln w="15875">
            <a:solidFill>
              <a:srgbClr val="686B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/>
          <p:cNvSpPr txBox="1"/>
          <p:nvPr/>
        </p:nvSpPr>
        <p:spPr>
          <a:xfrm>
            <a:off x="8554171" y="2313377"/>
            <a:ext cx="98107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Muži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na  plantážích,  rybářských  lodích, v  dolech,  továrnách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5" name="object 14"/>
          <p:cNvSpPr/>
          <p:nvPr/>
        </p:nvSpPr>
        <p:spPr>
          <a:xfrm>
            <a:off x="8138500" y="4101028"/>
            <a:ext cx="1848485" cy="1865630"/>
          </a:xfrm>
          <a:custGeom>
            <a:avLst/>
            <a:gdLst/>
            <a:ahLst/>
            <a:cxnLst/>
            <a:rect l="l" t="t" r="r" b="b"/>
            <a:pathLst>
              <a:path w="1848484" h="1865629">
                <a:moveTo>
                  <a:pt x="924051" y="0"/>
                </a:moveTo>
                <a:lnTo>
                  <a:pt x="876493" y="1213"/>
                </a:lnTo>
                <a:lnTo>
                  <a:pt x="829560" y="4815"/>
                </a:lnTo>
                <a:lnTo>
                  <a:pt x="783311" y="10746"/>
                </a:lnTo>
                <a:lnTo>
                  <a:pt x="737802" y="18948"/>
                </a:lnTo>
                <a:lnTo>
                  <a:pt x="693092" y="29363"/>
                </a:lnTo>
                <a:lnTo>
                  <a:pt x="649240" y="41931"/>
                </a:lnTo>
                <a:lnTo>
                  <a:pt x="606302" y="56594"/>
                </a:lnTo>
                <a:lnTo>
                  <a:pt x="564338" y="73294"/>
                </a:lnTo>
                <a:lnTo>
                  <a:pt x="523405" y="91972"/>
                </a:lnTo>
                <a:lnTo>
                  <a:pt x="483561" y="112569"/>
                </a:lnTo>
                <a:lnTo>
                  <a:pt x="444864" y="135027"/>
                </a:lnTo>
                <a:lnTo>
                  <a:pt x="407373" y="159287"/>
                </a:lnTo>
                <a:lnTo>
                  <a:pt x="371145" y="185291"/>
                </a:lnTo>
                <a:lnTo>
                  <a:pt x="336238" y="212979"/>
                </a:lnTo>
                <a:lnTo>
                  <a:pt x="302711" y="242294"/>
                </a:lnTo>
                <a:lnTo>
                  <a:pt x="270621" y="273176"/>
                </a:lnTo>
                <a:lnTo>
                  <a:pt x="240026" y="305568"/>
                </a:lnTo>
                <a:lnTo>
                  <a:pt x="210984" y="339410"/>
                </a:lnTo>
                <a:lnTo>
                  <a:pt x="183554" y="374644"/>
                </a:lnTo>
                <a:lnTo>
                  <a:pt x="157794" y="411212"/>
                </a:lnTo>
                <a:lnTo>
                  <a:pt x="133761" y="449054"/>
                </a:lnTo>
                <a:lnTo>
                  <a:pt x="111513" y="488112"/>
                </a:lnTo>
                <a:lnTo>
                  <a:pt x="91109" y="528328"/>
                </a:lnTo>
                <a:lnTo>
                  <a:pt x="72606" y="569642"/>
                </a:lnTo>
                <a:lnTo>
                  <a:pt x="56063" y="611997"/>
                </a:lnTo>
                <a:lnTo>
                  <a:pt x="41537" y="655334"/>
                </a:lnTo>
                <a:lnTo>
                  <a:pt x="29087" y="699593"/>
                </a:lnTo>
                <a:lnTo>
                  <a:pt x="18770" y="744718"/>
                </a:lnTo>
                <a:lnTo>
                  <a:pt x="10645" y="790648"/>
                </a:lnTo>
                <a:lnTo>
                  <a:pt x="4769" y="837325"/>
                </a:lnTo>
                <a:lnTo>
                  <a:pt x="1202" y="884691"/>
                </a:lnTo>
                <a:lnTo>
                  <a:pt x="0" y="932688"/>
                </a:lnTo>
                <a:lnTo>
                  <a:pt x="1202" y="980684"/>
                </a:lnTo>
                <a:lnTo>
                  <a:pt x="4769" y="1028051"/>
                </a:lnTo>
                <a:lnTo>
                  <a:pt x="10645" y="1074730"/>
                </a:lnTo>
                <a:lnTo>
                  <a:pt x="18770" y="1120663"/>
                </a:lnTo>
                <a:lnTo>
                  <a:pt x="29087" y="1165790"/>
                </a:lnTo>
                <a:lnTo>
                  <a:pt x="41537" y="1210053"/>
                </a:lnTo>
                <a:lnTo>
                  <a:pt x="56063" y="1253394"/>
                </a:lnTo>
                <a:lnTo>
                  <a:pt x="72606" y="1295753"/>
                </a:lnTo>
                <a:lnTo>
                  <a:pt x="91109" y="1337072"/>
                </a:lnTo>
                <a:lnTo>
                  <a:pt x="111513" y="1377293"/>
                </a:lnTo>
                <a:lnTo>
                  <a:pt x="133761" y="1416356"/>
                </a:lnTo>
                <a:lnTo>
                  <a:pt x="157794" y="1454204"/>
                </a:lnTo>
                <a:lnTo>
                  <a:pt x="183554" y="1490777"/>
                </a:lnTo>
                <a:lnTo>
                  <a:pt x="210984" y="1526016"/>
                </a:lnTo>
                <a:lnTo>
                  <a:pt x="240026" y="1559864"/>
                </a:lnTo>
                <a:lnTo>
                  <a:pt x="270621" y="1592262"/>
                </a:lnTo>
                <a:lnTo>
                  <a:pt x="302711" y="1623150"/>
                </a:lnTo>
                <a:lnTo>
                  <a:pt x="336238" y="1652471"/>
                </a:lnTo>
                <a:lnTo>
                  <a:pt x="371145" y="1680165"/>
                </a:lnTo>
                <a:lnTo>
                  <a:pt x="407373" y="1706175"/>
                </a:lnTo>
                <a:lnTo>
                  <a:pt x="444864" y="1730440"/>
                </a:lnTo>
                <a:lnTo>
                  <a:pt x="483561" y="1752903"/>
                </a:lnTo>
                <a:lnTo>
                  <a:pt x="523405" y="1773505"/>
                </a:lnTo>
                <a:lnTo>
                  <a:pt x="564338" y="1792188"/>
                </a:lnTo>
                <a:lnTo>
                  <a:pt x="606302" y="1808892"/>
                </a:lnTo>
                <a:lnTo>
                  <a:pt x="649240" y="1823559"/>
                </a:lnTo>
                <a:lnTo>
                  <a:pt x="693092" y="1836131"/>
                </a:lnTo>
                <a:lnTo>
                  <a:pt x="737802" y="1846548"/>
                </a:lnTo>
                <a:lnTo>
                  <a:pt x="783311" y="1854753"/>
                </a:lnTo>
                <a:lnTo>
                  <a:pt x="829560" y="1860686"/>
                </a:lnTo>
                <a:lnTo>
                  <a:pt x="876493" y="1864289"/>
                </a:lnTo>
                <a:lnTo>
                  <a:pt x="924051" y="1865503"/>
                </a:lnTo>
                <a:lnTo>
                  <a:pt x="971598" y="1864289"/>
                </a:lnTo>
                <a:lnTo>
                  <a:pt x="1018522" y="1860686"/>
                </a:lnTo>
                <a:lnTo>
                  <a:pt x="1064763" y="1854753"/>
                </a:lnTo>
                <a:lnTo>
                  <a:pt x="1110265" y="1846548"/>
                </a:lnTo>
                <a:lnTo>
                  <a:pt x="1154969" y="1836131"/>
                </a:lnTo>
                <a:lnTo>
                  <a:pt x="1198816" y="1823559"/>
                </a:lnTo>
                <a:lnTo>
                  <a:pt x="1241750" y="1808892"/>
                </a:lnTo>
                <a:lnTo>
                  <a:pt x="1283712" y="1792188"/>
                </a:lnTo>
                <a:lnTo>
                  <a:pt x="1324643" y="1773505"/>
                </a:lnTo>
                <a:lnTo>
                  <a:pt x="1364486" y="1752903"/>
                </a:lnTo>
                <a:lnTo>
                  <a:pt x="1403182" y="1730440"/>
                </a:lnTo>
                <a:lnTo>
                  <a:pt x="1440674" y="1706175"/>
                </a:lnTo>
                <a:lnTo>
                  <a:pt x="1476903" y="1680165"/>
                </a:lnTo>
                <a:lnTo>
                  <a:pt x="1511812" y="1652471"/>
                </a:lnTo>
                <a:lnTo>
                  <a:pt x="1545342" y="1623150"/>
                </a:lnTo>
                <a:lnTo>
                  <a:pt x="1577435" y="1592262"/>
                </a:lnTo>
                <a:lnTo>
                  <a:pt x="1608033" y="1559864"/>
                </a:lnTo>
                <a:lnTo>
                  <a:pt x="1637078" y="1526016"/>
                </a:lnTo>
                <a:lnTo>
                  <a:pt x="1664511" y="1490777"/>
                </a:lnTo>
                <a:lnTo>
                  <a:pt x="1690276" y="1454204"/>
                </a:lnTo>
                <a:lnTo>
                  <a:pt x="1714313" y="1416356"/>
                </a:lnTo>
                <a:lnTo>
                  <a:pt x="1736565" y="1377293"/>
                </a:lnTo>
                <a:lnTo>
                  <a:pt x="1756973" y="1337072"/>
                </a:lnTo>
                <a:lnTo>
                  <a:pt x="1775479" y="1295753"/>
                </a:lnTo>
                <a:lnTo>
                  <a:pt x="1792026" y="1253394"/>
                </a:lnTo>
                <a:lnTo>
                  <a:pt x="1806555" y="1210053"/>
                </a:lnTo>
                <a:lnTo>
                  <a:pt x="1819009" y="1165790"/>
                </a:lnTo>
                <a:lnTo>
                  <a:pt x="1829328" y="1120663"/>
                </a:lnTo>
                <a:lnTo>
                  <a:pt x="1837455" y="1074730"/>
                </a:lnTo>
                <a:lnTo>
                  <a:pt x="1843332" y="1028051"/>
                </a:lnTo>
                <a:lnTo>
                  <a:pt x="1846901" y="980684"/>
                </a:lnTo>
                <a:lnTo>
                  <a:pt x="1848103" y="932688"/>
                </a:lnTo>
                <a:lnTo>
                  <a:pt x="1846901" y="884691"/>
                </a:lnTo>
                <a:lnTo>
                  <a:pt x="1843332" y="837325"/>
                </a:lnTo>
                <a:lnTo>
                  <a:pt x="1837455" y="790648"/>
                </a:lnTo>
                <a:lnTo>
                  <a:pt x="1829328" y="744718"/>
                </a:lnTo>
                <a:lnTo>
                  <a:pt x="1819009" y="699593"/>
                </a:lnTo>
                <a:lnTo>
                  <a:pt x="1806555" y="655334"/>
                </a:lnTo>
                <a:lnTo>
                  <a:pt x="1792026" y="611997"/>
                </a:lnTo>
                <a:lnTo>
                  <a:pt x="1775479" y="569642"/>
                </a:lnTo>
                <a:lnTo>
                  <a:pt x="1756973" y="528328"/>
                </a:lnTo>
                <a:lnTo>
                  <a:pt x="1736565" y="488112"/>
                </a:lnTo>
                <a:lnTo>
                  <a:pt x="1714313" y="449054"/>
                </a:lnTo>
                <a:lnTo>
                  <a:pt x="1690276" y="411212"/>
                </a:lnTo>
                <a:lnTo>
                  <a:pt x="1664511" y="374644"/>
                </a:lnTo>
                <a:lnTo>
                  <a:pt x="1637078" y="339410"/>
                </a:lnTo>
                <a:lnTo>
                  <a:pt x="1608033" y="305568"/>
                </a:lnTo>
                <a:lnTo>
                  <a:pt x="1577435" y="273176"/>
                </a:lnTo>
                <a:lnTo>
                  <a:pt x="1545342" y="242294"/>
                </a:lnTo>
                <a:lnTo>
                  <a:pt x="1511812" y="212979"/>
                </a:lnTo>
                <a:lnTo>
                  <a:pt x="1476903" y="185291"/>
                </a:lnTo>
                <a:lnTo>
                  <a:pt x="1440674" y="159287"/>
                </a:lnTo>
                <a:lnTo>
                  <a:pt x="1403182" y="135027"/>
                </a:lnTo>
                <a:lnTo>
                  <a:pt x="1364486" y="112569"/>
                </a:lnTo>
                <a:lnTo>
                  <a:pt x="1324643" y="91972"/>
                </a:lnTo>
                <a:lnTo>
                  <a:pt x="1283712" y="73294"/>
                </a:lnTo>
                <a:lnTo>
                  <a:pt x="1241750" y="56594"/>
                </a:lnTo>
                <a:lnTo>
                  <a:pt x="1198816" y="41931"/>
                </a:lnTo>
                <a:lnTo>
                  <a:pt x="1154969" y="29363"/>
                </a:lnTo>
                <a:lnTo>
                  <a:pt x="1110265" y="18948"/>
                </a:lnTo>
                <a:lnTo>
                  <a:pt x="1064763" y="10746"/>
                </a:lnTo>
                <a:lnTo>
                  <a:pt x="1018522" y="4815"/>
                </a:lnTo>
                <a:lnTo>
                  <a:pt x="971598" y="1213"/>
                </a:lnTo>
                <a:lnTo>
                  <a:pt x="924051" y="0"/>
                </a:lnTo>
                <a:close/>
              </a:path>
            </a:pathLst>
          </a:custGeom>
          <a:solidFill>
            <a:srgbClr val="9093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5"/>
          <p:cNvSpPr/>
          <p:nvPr/>
        </p:nvSpPr>
        <p:spPr>
          <a:xfrm>
            <a:off x="8138500" y="4101028"/>
            <a:ext cx="1848485" cy="1865630"/>
          </a:xfrm>
          <a:custGeom>
            <a:avLst/>
            <a:gdLst/>
            <a:ahLst/>
            <a:cxnLst/>
            <a:rect l="l" t="t" r="r" b="b"/>
            <a:pathLst>
              <a:path w="1848484" h="1865629">
                <a:moveTo>
                  <a:pt x="0" y="932688"/>
                </a:moveTo>
                <a:lnTo>
                  <a:pt x="1202" y="884691"/>
                </a:lnTo>
                <a:lnTo>
                  <a:pt x="4769" y="837325"/>
                </a:lnTo>
                <a:lnTo>
                  <a:pt x="10645" y="790648"/>
                </a:lnTo>
                <a:lnTo>
                  <a:pt x="18770" y="744718"/>
                </a:lnTo>
                <a:lnTo>
                  <a:pt x="29087" y="699593"/>
                </a:lnTo>
                <a:lnTo>
                  <a:pt x="41537" y="655334"/>
                </a:lnTo>
                <a:lnTo>
                  <a:pt x="56063" y="611997"/>
                </a:lnTo>
                <a:lnTo>
                  <a:pt x="72606" y="569642"/>
                </a:lnTo>
                <a:lnTo>
                  <a:pt x="91109" y="528328"/>
                </a:lnTo>
                <a:lnTo>
                  <a:pt x="111513" y="488112"/>
                </a:lnTo>
                <a:lnTo>
                  <a:pt x="133761" y="449054"/>
                </a:lnTo>
                <a:lnTo>
                  <a:pt x="157794" y="411212"/>
                </a:lnTo>
                <a:lnTo>
                  <a:pt x="183554" y="374644"/>
                </a:lnTo>
                <a:lnTo>
                  <a:pt x="210984" y="339410"/>
                </a:lnTo>
                <a:lnTo>
                  <a:pt x="240026" y="305568"/>
                </a:lnTo>
                <a:lnTo>
                  <a:pt x="270621" y="273176"/>
                </a:lnTo>
                <a:lnTo>
                  <a:pt x="302711" y="242294"/>
                </a:lnTo>
                <a:lnTo>
                  <a:pt x="336238" y="212979"/>
                </a:lnTo>
                <a:lnTo>
                  <a:pt x="371145" y="185291"/>
                </a:lnTo>
                <a:lnTo>
                  <a:pt x="407373" y="159287"/>
                </a:lnTo>
                <a:lnTo>
                  <a:pt x="444864" y="135027"/>
                </a:lnTo>
                <a:lnTo>
                  <a:pt x="483561" y="112569"/>
                </a:lnTo>
                <a:lnTo>
                  <a:pt x="523405" y="91972"/>
                </a:lnTo>
                <a:lnTo>
                  <a:pt x="564338" y="73294"/>
                </a:lnTo>
                <a:lnTo>
                  <a:pt x="606302" y="56594"/>
                </a:lnTo>
                <a:lnTo>
                  <a:pt x="649240" y="41931"/>
                </a:lnTo>
                <a:lnTo>
                  <a:pt x="693092" y="29363"/>
                </a:lnTo>
                <a:lnTo>
                  <a:pt x="737802" y="18948"/>
                </a:lnTo>
                <a:lnTo>
                  <a:pt x="783311" y="10746"/>
                </a:lnTo>
                <a:lnTo>
                  <a:pt x="829560" y="4815"/>
                </a:lnTo>
                <a:lnTo>
                  <a:pt x="876493" y="1213"/>
                </a:lnTo>
                <a:lnTo>
                  <a:pt x="924051" y="0"/>
                </a:lnTo>
                <a:lnTo>
                  <a:pt x="971598" y="1213"/>
                </a:lnTo>
                <a:lnTo>
                  <a:pt x="1018522" y="4815"/>
                </a:lnTo>
                <a:lnTo>
                  <a:pt x="1064763" y="10746"/>
                </a:lnTo>
                <a:lnTo>
                  <a:pt x="1110265" y="18948"/>
                </a:lnTo>
                <a:lnTo>
                  <a:pt x="1154969" y="29363"/>
                </a:lnTo>
                <a:lnTo>
                  <a:pt x="1198816" y="41931"/>
                </a:lnTo>
                <a:lnTo>
                  <a:pt x="1241750" y="56594"/>
                </a:lnTo>
                <a:lnTo>
                  <a:pt x="1283712" y="73294"/>
                </a:lnTo>
                <a:lnTo>
                  <a:pt x="1324643" y="91972"/>
                </a:lnTo>
                <a:lnTo>
                  <a:pt x="1364486" y="112569"/>
                </a:lnTo>
                <a:lnTo>
                  <a:pt x="1403182" y="135027"/>
                </a:lnTo>
                <a:lnTo>
                  <a:pt x="1440674" y="159287"/>
                </a:lnTo>
                <a:lnTo>
                  <a:pt x="1476903" y="185291"/>
                </a:lnTo>
                <a:lnTo>
                  <a:pt x="1511812" y="212979"/>
                </a:lnTo>
                <a:lnTo>
                  <a:pt x="1545342" y="242294"/>
                </a:lnTo>
                <a:lnTo>
                  <a:pt x="1577435" y="273176"/>
                </a:lnTo>
                <a:lnTo>
                  <a:pt x="1608033" y="305568"/>
                </a:lnTo>
                <a:lnTo>
                  <a:pt x="1637078" y="339410"/>
                </a:lnTo>
                <a:lnTo>
                  <a:pt x="1664511" y="374644"/>
                </a:lnTo>
                <a:lnTo>
                  <a:pt x="1690276" y="411212"/>
                </a:lnTo>
                <a:lnTo>
                  <a:pt x="1714313" y="449054"/>
                </a:lnTo>
                <a:lnTo>
                  <a:pt x="1736565" y="488112"/>
                </a:lnTo>
                <a:lnTo>
                  <a:pt x="1756973" y="528328"/>
                </a:lnTo>
                <a:lnTo>
                  <a:pt x="1775479" y="569642"/>
                </a:lnTo>
                <a:lnTo>
                  <a:pt x="1792026" y="611997"/>
                </a:lnTo>
                <a:lnTo>
                  <a:pt x="1806555" y="655334"/>
                </a:lnTo>
                <a:lnTo>
                  <a:pt x="1819009" y="699593"/>
                </a:lnTo>
                <a:lnTo>
                  <a:pt x="1829328" y="744718"/>
                </a:lnTo>
                <a:lnTo>
                  <a:pt x="1837455" y="790648"/>
                </a:lnTo>
                <a:lnTo>
                  <a:pt x="1843332" y="837325"/>
                </a:lnTo>
                <a:lnTo>
                  <a:pt x="1846901" y="884691"/>
                </a:lnTo>
                <a:lnTo>
                  <a:pt x="1848103" y="932688"/>
                </a:lnTo>
                <a:lnTo>
                  <a:pt x="1846901" y="980684"/>
                </a:lnTo>
                <a:lnTo>
                  <a:pt x="1843332" y="1028051"/>
                </a:lnTo>
                <a:lnTo>
                  <a:pt x="1837455" y="1074730"/>
                </a:lnTo>
                <a:lnTo>
                  <a:pt x="1829328" y="1120663"/>
                </a:lnTo>
                <a:lnTo>
                  <a:pt x="1819009" y="1165790"/>
                </a:lnTo>
                <a:lnTo>
                  <a:pt x="1806555" y="1210053"/>
                </a:lnTo>
                <a:lnTo>
                  <a:pt x="1792026" y="1253394"/>
                </a:lnTo>
                <a:lnTo>
                  <a:pt x="1775479" y="1295753"/>
                </a:lnTo>
                <a:lnTo>
                  <a:pt x="1756973" y="1337072"/>
                </a:lnTo>
                <a:lnTo>
                  <a:pt x="1736565" y="1377293"/>
                </a:lnTo>
                <a:lnTo>
                  <a:pt x="1714313" y="1416356"/>
                </a:lnTo>
                <a:lnTo>
                  <a:pt x="1690276" y="1454204"/>
                </a:lnTo>
                <a:lnTo>
                  <a:pt x="1664511" y="1490777"/>
                </a:lnTo>
                <a:lnTo>
                  <a:pt x="1637078" y="1526016"/>
                </a:lnTo>
                <a:lnTo>
                  <a:pt x="1608033" y="1559864"/>
                </a:lnTo>
                <a:lnTo>
                  <a:pt x="1577435" y="1592262"/>
                </a:lnTo>
                <a:lnTo>
                  <a:pt x="1545342" y="1623150"/>
                </a:lnTo>
                <a:lnTo>
                  <a:pt x="1511812" y="1652471"/>
                </a:lnTo>
                <a:lnTo>
                  <a:pt x="1476903" y="1680165"/>
                </a:lnTo>
                <a:lnTo>
                  <a:pt x="1440674" y="1706175"/>
                </a:lnTo>
                <a:lnTo>
                  <a:pt x="1403182" y="1730440"/>
                </a:lnTo>
                <a:lnTo>
                  <a:pt x="1364486" y="1752903"/>
                </a:lnTo>
                <a:lnTo>
                  <a:pt x="1324643" y="1773505"/>
                </a:lnTo>
                <a:lnTo>
                  <a:pt x="1283712" y="1792188"/>
                </a:lnTo>
                <a:lnTo>
                  <a:pt x="1241750" y="1808892"/>
                </a:lnTo>
                <a:lnTo>
                  <a:pt x="1198816" y="1823559"/>
                </a:lnTo>
                <a:lnTo>
                  <a:pt x="1154969" y="1836131"/>
                </a:lnTo>
                <a:lnTo>
                  <a:pt x="1110265" y="1846548"/>
                </a:lnTo>
                <a:lnTo>
                  <a:pt x="1064763" y="1854753"/>
                </a:lnTo>
                <a:lnTo>
                  <a:pt x="1018522" y="1860686"/>
                </a:lnTo>
                <a:lnTo>
                  <a:pt x="971598" y="1864289"/>
                </a:lnTo>
                <a:lnTo>
                  <a:pt x="924051" y="1865503"/>
                </a:lnTo>
                <a:lnTo>
                  <a:pt x="876493" y="1864289"/>
                </a:lnTo>
                <a:lnTo>
                  <a:pt x="829560" y="1860686"/>
                </a:lnTo>
                <a:lnTo>
                  <a:pt x="783311" y="1854753"/>
                </a:lnTo>
                <a:lnTo>
                  <a:pt x="737802" y="1846548"/>
                </a:lnTo>
                <a:lnTo>
                  <a:pt x="693092" y="1836131"/>
                </a:lnTo>
                <a:lnTo>
                  <a:pt x="649240" y="1823559"/>
                </a:lnTo>
                <a:lnTo>
                  <a:pt x="606302" y="1808892"/>
                </a:lnTo>
                <a:lnTo>
                  <a:pt x="564338" y="1792188"/>
                </a:lnTo>
                <a:lnTo>
                  <a:pt x="523405" y="1773505"/>
                </a:lnTo>
                <a:lnTo>
                  <a:pt x="483561" y="1752903"/>
                </a:lnTo>
                <a:lnTo>
                  <a:pt x="444864" y="1730440"/>
                </a:lnTo>
                <a:lnTo>
                  <a:pt x="407373" y="1706175"/>
                </a:lnTo>
                <a:lnTo>
                  <a:pt x="371145" y="1680165"/>
                </a:lnTo>
                <a:lnTo>
                  <a:pt x="336238" y="1652471"/>
                </a:lnTo>
                <a:lnTo>
                  <a:pt x="302711" y="1623150"/>
                </a:lnTo>
                <a:lnTo>
                  <a:pt x="270621" y="1592262"/>
                </a:lnTo>
                <a:lnTo>
                  <a:pt x="240026" y="1559864"/>
                </a:lnTo>
                <a:lnTo>
                  <a:pt x="210984" y="1526016"/>
                </a:lnTo>
                <a:lnTo>
                  <a:pt x="183554" y="1490777"/>
                </a:lnTo>
                <a:lnTo>
                  <a:pt x="157794" y="1454204"/>
                </a:lnTo>
                <a:lnTo>
                  <a:pt x="133761" y="1416356"/>
                </a:lnTo>
                <a:lnTo>
                  <a:pt x="111513" y="1377293"/>
                </a:lnTo>
                <a:lnTo>
                  <a:pt x="91109" y="1337072"/>
                </a:lnTo>
                <a:lnTo>
                  <a:pt x="72606" y="1295753"/>
                </a:lnTo>
                <a:lnTo>
                  <a:pt x="56063" y="1253394"/>
                </a:lnTo>
                <a:lnTo>
                  <a:pt x="41537" y="1210053"/>
                </a:lnTo>
                <a:lnTo>
                  <a:pt x="29087" y="1165790"/>
                </a:lnTo>
                <a:lnTo>
                  <a:pt x="18770" y="1120663"/>
                </a:lnTo>
                <a:lnTo>
                  <a:pt x="10645" y="1074730"/>
                </a:lnTo>
                <a:lnTo>
                  <a:pt x="4769" y="1028051"/>
                </a:lnTo>
                <a:lnTo>
                  <a:pt x="1202" y="980684"/>
                </a:lnTo>
                <a:lnTo>
                  <a:pt x="0" y="932688"/>
                </a:lnTo>
                <a:close/>
              </a:path>
            </a:pathLst>
          </a:custGeom>
          <a:ln w="15875">
            <a:solidFill>
              <a:srgbClr val="686B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6"/>
          <p:cNvSpPr txBox="1"/>
          <p:nvPr/>
        </p:nvSpPr>
        <p:spPr>
          <a:xfrm>
            <a:off x="8820362" y="4377381"/>
            <a:ext cx="63449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Verdana"/>
                <a:cs typeface="Verdana"/>
              </a:rPr>
              <a:t>Ženy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8" name="object 17"/>
          <p:cNvSpPr txBox="1"/>
          <p:nvPr/>
        </p:nvSpPr>
        <p:spPr>
          <a:xfrm>
            <a:off x="8593413" y="4586334"/>
            <a:ext cx="10883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zemědělství,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8672534" y="4804101"/>
            <a:ext cx="782320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výchova  dětí, bez  podpory  státu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0" name="object 19"/>
          <p:cNvSpPr/>
          <p:nvPr/>
        </p:nvSpPr>
        <p:spPr>
          <a:xfrm>
            <a:off x="4727380" y="2871583"/>
            <a:ext cx="936625" cy="288290"/>
          </a:xfrm>
          <a:custGeom>
            <a:avLst/>
            <a:gdLst/>
            <a:ahLst/>
            <a:cxnLst/>
            <a:rect l="l" t="t" r="r" b="b"/>
            <a:pathLst>
              <a:path w="936625" h="288289">
                <a:moveTo>
                  <a:pt x="144018" y="0"/>
                </a:moveTo>
                <a:lnTo>
                  <a:pt x="0" y="144017"/>
                </a:lnTo>
                <a:lnTo>
                  <a:pt x="144018" y="288036"/>
                </a:lnTo>
                <a:lnTo>
                  <a:pt x="144018" y="216026"/>
                </a:lnTo>
                <a:lnTo>
                  <a:pt x="936117" y="216026"/>
                </a:lnTo>
                <a:lnTo>
                  <a:pt x="936117" y="72009"/>
                </a:lnTo>
                <a:lnTo>
                  <a:pt x="144018" y="72009"/>
                </a:lnTo>
                <a:lnTo>
                  <a:pt x="144018" y="0"/>
                </a:lnTo>
                <a:close/>
              </a:path>
            </a:pathLst>
          </a:custGeom>
          <a:solidFill>
            <a:srgbClr val="FF6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84149" y="4124421"/>
            <a:ext cx="936625" cy="288290"/>
          </a:xfrm>
          <a:custGeom>
            <a:avLst/>
            <a:gdLst/>
            <a:ahLst/>
            <a:cxnLst/>
            <a:rect l="l" t="t" r="r" b="b"/>
            <a:pathLst>
              <a:path w="936625" h="288289">
                <a:moveTo>
                  <a:pt x="792099" y="0"/>
                </a:moveTo>
                <a:lnTo>
                  <a:pt x="792099" y="72009"/>
                </a:lnTo>
                <a:lnTo>
                  <a:pt x="0" y="72009"/>
                </a:lnTo>
                <a:lnTo>
                  <a:pt x="0" y="216027"/>
                </a:lnTo>
                <a:lnTo>
                  <a:pt x="792099" y="216027"/>
                </a:lnTo>
                <a:lnTo>
                  <a:pt x="792099" y="288036"/>
                </a:lnTo>
                <a:lnTo>
                  <a:pt x="936117" y="144018"/>
                </a:lnTo>
                <a:lnTo>
                  <a:pt x="792099" y="0"/>
                </a:lnTo>
                <a:close/>
              </a:path>
            </a:pathLst>
          </a:custGeom>
          <a:solidFill>
            <a:srgbClr val="FF67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 txBox="1"/>
          <p:nvPr/>
        </p:nvSpPr>
        <p:spPr>
          <a:xfrm>
            <a:off x="4781831" y="4481942"/>
            <a:ext cx="9366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Verdana"/>
                <a:cs typeface="Verdana"/>
              </a:rPr>
              <a:t>Drahé</a:t>
            </a:r>
            <a:endParaRPr dirty="0">
              <a:latin typeface="Verdana"/>
              <a:cs typeface="Verdana"/>
            </a:endParaRPr>
          </a:p>
          <a:p>
            <a:pPr marL="12700"/>
            <a:r>
              <a:rPr b="1" dirty="0">
                <a:latin typeface="Verdana"/>
                <a:cs typeface="Verdana"/>
              </a:rPr>
              <a:t>zboží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23" name="object 24"/>
          <p:cNvSpPr txBox="1"/>
          <p:nvPr/>
        </p:nvSpPr>
        <p:spPr>
          <a:xfrm>
            <a:off x="4774028" y="5033843"/>
            <a:ext cx="116786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Verdana"/>
                <a:cs typeface="Verdana"/>
              </a:rPr>
              <a:t>pro elity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24" name="object 25"/>
          <p:cNvSpPr txBox="1"/>
          <p:nvPr/>
        </p:nvSpPr>
        <p:spPr>
          <a:xfrm>
            <a:off x="4774028" y="2254863"/>
            <a:ext cx="9366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Verdana"/>
                <a:cs typeface="Verdana"/>
              </a:rPr>
              <a:t>Levné zboží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25" name="object 26"/>
          <p:cNvSpPr txBox="1"/>
          <p:nvPr/>
        </p:nvSpPr>
        <p:spPr>
          <a:xfrm>
            <a:off x="6348758" y="4804101"/>
            <a:ext cx="149465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VENKOVSKÉ  OBLASTI</a:t>
            </a:r>
          </a:p>
        </p:txBody>
      </p:sp>
      <p:sp>
        <p:nvSpPr>
          <p:cNvPr id="26" name="object 27"/>
          <p:cNvSpPr/>
          <p:nvPr/>
        </p:nvSpPr>
        <p:spPr>
          <a:xfrm>
            <a:off x="8138500" y="3721934"/>
            <a:ext cx="141605" cy="633730"/>
          </a:xfrm>
          <a:custGeom>
            <a:avLst/>
            <a:gdLst/>
            <a:ahLst/>
            <a:cxnLst/>
            <a:rect l="l" t="t" r="r" b="b"/>
            <a:pathLst>
              <a:path w="141604" h="633729">
                <a:moveTo>
                  <a:pt x="141350" y="562482"/>
                </a:moveTo>
                <a:lnTo>
                  <a:pt x="0" y="562482"/>
                </a:lnTo>
                <a:lnTo>
                  <a:pt x="70738" y="633221"/>
                </a:lnTo>
                <a:lnTo>
                  <a:pt x="141350" y="562482"/>
                </a:lnTo>
                <a:close/>
              </a:path>
              <a:path w="141604" h="633729">
                <a:moveTo>
                  <a:pt x="106045" y="0"/>
                </a:moveTo>
                <a:lnTo>
                  <a:pt x="35305" y="0"/>
                </a:lnTo>
                <a:lnTo>
                  <a:pt x="35305" y="562482"/>
                </a:lnTo>
                <a:lnTo>
                  <a:pt x="106045" y="562482"/>
                </a:lnTo>
                <a:lnTo>
                  <a:pt x="106045" y="0"/>
                </a:lnTo>
                <a:close/>
              </a:path>
            </a:pathLst>
          </a:custGeom>
          <a:solidFill>
            <a:srgbClr val="FD9F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8"/>
          <p:cNvSpPr/>
          <p:nvPr/>
        </p:nvSpPr>
        <p:spPr>
          <a:xfrm>
            <a:off x="8138500" y="3721934"/>
            <a:ext cx="141605" cy="633730"/>
          </a:xfrm>
          <a:custGeom>
            <a:avLst/>
            <a:gdLst/>
            <a:ahLst/>
            <a:cxnLst/>
            <a:rect l="l" t="t" r="r" b="b"/>
            <a:pathLst>
              <a:path w="141604" h="633729">
                <a:moveTo>
                  <a:pt x="0" y="562482"/>
                </a:moveTo>
                <a:lnTo>
                  <a:pt x="35305" y="562482"/>
                </a:lnTo>
                <a:lnTo>
                  <a:pt x="35305" y="0"/>
                </a:lnTo>
                <a:lnTo>
                  <a:pt x="106045" y="0"/>
                </a:lnTo>
                <a:lnTo>
                  <a:pt x="106045" y="562482"/>
                </a:lnTo>
                <a:lnTo>
                  <a:pt x="141350" y="562482"/>
                </a:lnTo>
                <a:lnTo>
                  <a:pt x="70738" y="633221"/>
                </a:lnTo>
                <a:lnTo>
                  <a:pt x="0" y="562482"/>
                </a:lnTo>
                <a:close/>
              </a:path>
            </a:pathLst>
          </a:custGeom>
          <a:ln w="15875">
            <a:solidFill>
              <a:srgbClr val="BA74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9"/>
          <p:cNvSpPr txBox="1"/>
          <p:nvPr/>
        </p:nvSpPr>
        <p:spPr>
          <a:xfrm>
            <a:off x="6348758" y="2675938"/>
            <a:ext cx="206222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5290">
              <a:spcBef>
                <a:spcPts val="100"/>
              </a:spcBef>
            </a:pPr>
            <a:r>
              <a:rPr dirty="0">
                <a:latin typeface="Arial"/>
                <a:cs typeface="Arial"/>
              </a:rPr>
              <a:t>ROZVOJOVÉ  </a:t>
            </a:r>
            <a:r>
              <a:rPr lang="cs-CZ" dirty="0">
                <a:latin typeface="Arial"/>
                <a:cs typeface="Arial"/>
              </a:rPr>
              <a:t>„GATEWAYS“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object 30"/>
          <p:cNvSpPr/>
          <p:nvPr/>
        </p:nvSpPr>
        <p:spPr>
          <a:xfrm>
            <a:off x="9798136" y="3793944"/>
            <a:ext cx="141605" cy="501015"/>
          </a:xfrm>
          <a:custGeom>
            <a:avLst/>
            <a:gdLst/>
            <a:ahLst/>
            <a:cxnLst/>
            <a:rect l="l" t="t" r="r" b="b"/>
            <a:pathLst>
              <a:path w="141604" h="501014">
                <a:moveTo>
                  <a:pt x="106045" y="70738"/>
                </a:moveTo>
                <a:lnTo>
                  <a:pt x="35306" y="70738"/>
                </a:lnTo>
                <a:lnTo>
                  <a:pt x="35306" y="500506"/>
                </a:lnTo>
                <a:lnTo>
                  <a:pt x="106045" y="500506"/>
                </a:lnTo>
                <a:lnTo>
                  <a:pt x="106045" y="70738"/>
                </a:lnTo>
                <a:close/>
              </a:path>
              <a:path w="141604" h="501014">
                <a:moveTo>
                  <a:pt x="70739" y="0"/>
                </a:moveTo>
                <a:lnTo>
                  <a:pt x="0" y="70738"/>
                </a:lnTo>
                <a:lnTo>
                  <a:pt x="141350" y="70738"/>
                </a:lnTo>
                <a:lnTo>
                  <a:pt x="70739" y="0"/>
                </a:lnTo>
                <a:close/>
              </a:path>
            </a:pathLst>
          </a:custGeom>
          <a:solidFill>
            <a:srgbClr val="FD9F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1"/>
          <p:cNvSpPr/>
          <p:nvPr/>
        </p:nvSpPr>
        <p:spPr>
          <a:xfrm>
            <a:off x="9798136" y="3793944"/>
            <a:ext cx="141605" cy="501015"/>
          </a:xfrm>
          <a:custGeom>
            <a:avLst/>
            <a:gdLst/>
            <a:ahLst/>
            <a:cxnLst/>
            <a:rect l="l" t="t" r="r" b="b"/>
            <a:pathLst>
              <a:path w="141604" h="501014">
                <a:moveTo>
                  <a:pt x="0" y="70738"/>
                </a:moveTo>
                <a:lnTo>
                  <a:pt x="35306" y="70738"/>
                </a:lnTo>
                <a:lnTo>
                  <a:pt x="35306" y="500506"/>
                </a:lnTo>
                <a:lnTo>
                  <a:pt x="106045" y="500506"/>
                </a:lnTo>
                <a:lnTo>
                  <a:pt x="106045" y="70738"/>
                </a:lnTo>
                <a:lnTo>
                  <a:pt x="141350" y="70738"/>
                </a:lnTo>
                <a:lnTo>
                  <a:pt x="70739" y="0"/>
                </a:lnTo>
                <a:lnTo>
                  <a:pt x="0" y="70738"/>
                </a:lnTo>
                <a:close/>
              </a:path>
            </a:pathLst>
          </a:custGeom>
          <a:ln w="15874">
            <a:solidFill>
              <a:srgbClr val="BA74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8234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545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Ekonomické jádro a periferie (3)</a:t>
            </a:r>
          </a:p>
        </p:txBody>
      </p:sp>
      <p:sp>
        <p:nvSpPr>
          <p:cNvPr id="5" name="object 3"/>
          <p:cNvSpPr txBox="1"/>
          <p:nvPr/>
        </p:nvSpPr>
        <p:spPr>
          <a:xfrm>
            <a:off x="1227385" y="1269259"/>
            <a:ext cx="1002081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400" b="1" dirty="0">
                <a:solidFill>
                  <a:srgbClr val="3D3C2C"/>
                </a:solidFill>
                <a:cs typeface="Arial"/>
              </a:rPr>
              <a:t>JÁDRO</a:t>
            </a:r>
            <a:endParaRPr sz="2400" dirty="0">
              <a:cs typeface="Arial"/>
            </a:endParaRPr>
          </a:p>
        </p:txBody>
      </p:sp>
      <p:sp>
        <p:nvSpPr>
          <p:cNvPr id="6" name="object 4"/>
          <p:cNvSpPr txBox="1">
            <a:spLocks/>
          </p:cNvSpPr>
          <p:nvPr/>
        </p:nvSpPr>
        <p:spPr>
          <a:xfrm>
            <a:off x="949622" y="1706731"/>
            <a:ext cx="5293861" cy="4685257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Vysoká zaměstnanost a mzdy.</a:t>
            </a:r>
          </a:p>
          <a:p>
            <a:pPr marL="297815" marR="38862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Vysoká úroveň komunikačních technologií.</a:t>
            </a:r>
          </a:p>
          <a:p>
            <a:pPr marL="297815" marR="508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Vysoký podíl přímých zahraničních investic.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Vysoká gramotnost a vzdělanost.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Kladné migrační saldo.</a:t>
            </a:r>
          </a:p>
          <a:p>
            <a:pPr marL="297815" marR="229235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Rozvinutý sekundární a terciární sektor.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Kvalitní infrastruktura.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Vysoká životní úroveň obyvatel.</a:t>
            </a:r>
          </a:p>
          <a:p>
            <a:pPr marL="297815" marR="55626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Kulturní různorodost.</a:t>
            </a:r>
          </a:p>
        </p:txBody>
      </p:sp>
      <p:sp>
        <p:nvSpPr>
          <p:cNvPr id="8" name="object 6"/>
          <p:cNvSpPr txBox="1">
            <a:spLocks/>
          </p:cNvSpPr>
          <p:nvPr/>
        </p:nvSpPr>
        <p:spPr>
          <a:xfrm>
            <a:off x="6699394" y="1223735"/>
            <a:ext cx="1990725" cy="428321"/>
          </a:xfrm>
          <a:prstGeom prst="rect">
            <a:avLst/>
          </a:prstGeom>
        </p:spPr>
        <p:txBody>
          <a:bodyPr vert="horz" wrap="square" lIns="0" tIns="58419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lang="cs-CZ" sz="2400" b="1" dirty="0">
                <a:solidFill>
                  <a:srgbClr val="3D3C2C"/>
                </a:solidFill>
                <a:latin typeface="+mn-lt"/>
                <a:cs typeface="Arial" panose="020B0604020202020204" pitchFamily="34" charset="0"/>
              </a:rPr>
              <a:t>PERIFERIE</a:t>
            </a:r>
            <a:endParaRPr lang="cs-CZ" sz="2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object 7"/>
          <p:cNvSpPr txBox="1">
            <a:spLocks/>
          </p:cNvSpPr>
          <p:nvPr/>
        </p:nvSpPr>
        <p:spPr>
          <a:xfrm>
            <a:off x="6410631" y="1751092"/>
            <a:ext cx="5345122" cy="46301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Nezaměstnanost.</a:t>
            </a:r>
            <a:endParaRPr lang="cs-CZ" sz="2200" dirty="0">
              <a:solidFill>
                <a:srgbClr val="93C500"/>
              </a:solidFill>
            </a:endParaRP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Nízká úroveň komunikačních technologií.</a:t>
            </a:r>
          </a:p>
          <a:p>
            <a:pPr marL="297815" marR="508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Minimální příliv zahraničních investic.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Nízká úroveň gramotnosti a vzdělanosti.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Záporné migrační saldo.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Rozsáhlý primární sektor s vysokým počtem drobných zemědělců.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Nízká úroveň infrastruktury.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Nízká životní úroveň.</a:t>
            </a:r>
          </a:p>
          <a:p>
            <a:pPr marL="298450" indent="-230400">
              <a:lnSpc>
                <a:spcPct val="100000"/>
              </a:lnSpc>
              <a:spcBef>
                <a:spcPts val="1200"/>
              </a:spcBef>
            </a:pPr>
            <a:r>
              <a:rPr lang="cs-CZ" sz="2200" dirty="0"/>
              <a:t>Tradiční životní styl.</a:t>
            </a:r>
          </a:p>
        </p:txBody>
      </p:sp>
    </p:spTree>
    <p:extLst>
      <p:ext uri="{BB962C8B-B14F-4D97-AF65-F5344CB8AC3E}">
        <p14:creationId xmlns:p14="http://schemas.microsoft.com/office/powerpoint/2010/main" val="1780343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světového systému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Inspirována teoriemi závislosti.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První rozpracování </a:t>
            </a:r>
            <a:r>
              <a:rPr lang="cs-CZ" sz="2400" b="1" dirty="0">
                <a:cs typeface="Arial" panose="020B0604020202020204" pitchFamily="34" charset="0"/>
              </a:rPr>
              <a:t>Immanuel Wallerstein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Geografické vysvětlení </a:t>
            </a:r>
            <a:r>
              <a:rPr lang="cs-CZ" sz="2400" b="1" dirty="0">
                <a:cs typeface="Arial" panose="020B0604020202020204" pitchFamily="34" charset="0"/>
              </a:rPr>
              <a:t>nerovnoměrné distribuce</a:t>
            </a:r>
            <a:r>
              <a:rPr lang="cs-CZ" sz="2400" dirty="0">
                <a:cs typeface="Arial" panose="020B0604020202020204" pitchFamily="34" charset="0"/>
              </a:rPr>
              <a:t> podílu na globální ekonomice.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Distribuce ekonomické a politické síly se mění v </a:t>
            </a:r>
            <a:r>
              <a:rPr lang="cs-CZ" sz="2400" b="1" dirty="0">
                <a:cs typeface="Arial" panose="020B0604020202020204" pitchFamily="34" charset="0"/>
              </a:rPr>
              <a:t>prostoru a čase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Světový systém se stal silněji provázaný ekonomickými vazbami, avšak každá země do něho byla </a:t>
            </a:r>
            <a:r>
              <a:rPr lang="cs-CZ" sz="2400" b="1" dirty="0">
                <a:cs typeface="Arial" panose="020B0604020202020204" pitchFamily="34" charset="0"/>
              </a:rPr>
              <a:t>začleněna jinou měrou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Světová ekonomika se stala </a:t>
            </a:r>
            <a:r>
              <a:rPr lang="cs-CZ" sz="2400" b="1" dirty="0">
                <a:cs typeface="Arial" panose="020B0604020202020204" pitchFamily="34" charset="0"/>
              </a:rPr>
              <a:t>globální</a:t>
            </a:r>
            <a:r>
              <a:rPr lang="cs-CZ" sz="2400" dirty="0">
                <a:cs typeface="Arial" panose="020B0604020202020204" pitchFamily="34" charset="0"/>
              </a:rPr>
              <a:t> prostřednictvím kapitalistických sil a transferu nadhodnoty mezi jádrem a periferií.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68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světového systému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Vytvoření </a:t>
            </a:r>
            <a:r>
              <a:rPr lang="cs-CZ" sz="2400" b="1" dirty="0"/>
              <a:t>hierarchie států</a:t>
            </a:r>
            <a:r>
              <a:rPr lang="cs-CZ" sz="2400" dirty="0"/>
              <a:t> s ohledem na jejich moc ve světovém systému.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endParaRPr lang="cs-CZ" sz="2400" dirty="0"/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Jádro </a:t>
            </a:r>
            <a:r>
              <a:rPr lang="cs-CZ" sz="2400" dirty="0">
                <a:cs typeface="Arial" panose="020B0604020202020204" pitchFamily="34" charset="0"/>
              </a:rPr>
              <a:t>– pokročilé průmyslové aktivity, služby, vládní podpora, silná střední třída, široká vrstva pracujících; USA, Japonsko, Evropa (původní koloniální velmoci).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Periferní oblasti </a:t>
            </a:r>
            <a:r>
              <a:rPr lang="cs-CZ" sz="2400" dirty="0">
                <a:cs typeface="Arial" panose="020B0604020202020204" pitchFamily="34" charset="0"/>
              </a:rPr>
              <a:t>– řízené přírodními zdroji, zemědělská produkce, slabé státy, nekvalifikovaná pracovní síla, minimální střední třída.</a:t>
            </a:r>
          </a:p>
          <a:p>
            <a:pPr marL="230400" marR="61277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Semiperiferní oblasti </a:t>
            </a:r>
            <a:r>
              <a:rPr lang="cs-CZ" sz="2400" dirty="0">
                <a:cs typeface="Arial" panose="020B0604020202020204" pitchFamily="34" charset="0"/>
              </a:rPr>
              <a:t>– rysy jádrových zemí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expandující průmysl, ale stále periferní atributy; například země CEE, BRICS, apod.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126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Schéma interakcí jádro-(semi-)periferie</a:t>
            </a:r>
          </a:p>
        </p:txBody>
      </p:sp>
      <p:sp>
        <p:nvSpPr>
          <p:cNvPr id="4" name="object 22"/>
          <p:cNvSpPr/>
          <p:nvPr/>
        </p:nvSpPr>
        <p:spPr>
          <a:xfrm>
            <a:off x="2959858" y="1521791"/>
            <a:ext cx="6272284" cy="5026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4275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Návrh členění světa dle teorie jádro-periferie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772426" y="1241658"/>
            <a:ext cx="10647148" cy="5313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3"/>
          <p:cNvSpPr txBox="1"/>
          <p:nvPr/>
        </p:nvSpPr>
        <p:spPr>
          <a:xfrm>
            <a:off x="9585951" y="6436097"/>
            <a:ext cx="1954662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dirty="0" err="1">
                <a:cs typeface="Arial"/>
              </a:rPr>
              <a:t>Rodrigue</a:t>
            </a:r>
            <a:r>
              <a:rPr sz="2000" dirty="0">
                <a:cs typeface="Arial"/>
              </a:rPr>
              <a:t> (2012)</a:t>
            </a:r>
          </a:p>
        </p:txBody>
      </p:sp>
    </p:spTree>
    <p:extLst>
      <p:ext uri="{BB962C8B-B14F-4D97-AF65-F5344CB8AC3E}">
        <p14:creationId xmlns:p14="http://schemas.microsoft.com/office/powerpoint/2010/main" val="3607523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260C1928-2115-43C7-8592-EED822909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316" y="3176091"/>
            <a:ext cx="4257369" cy="3681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BD317C66-41E2-40E2-A0B0-7D19C4E4F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685" y="1802675"/>
            <a:ext cx="4569542" cy="505532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Hierarchický růst (pokles)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Růst </a:t>
            </a:r>
            <a:r>
              <a:rPr lang="cs-CZ" sz="2400" dirty="0">
                <a:cs typeface="Arial"/>
              </a:rPr>
              <a:t>ve světovém systému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</a:t>
            </a:r>
            <a:r>
              <a:rPr lang="cs-CZ" sz="2400" b="1" dirty="0">
                <a:cs typeface="Arial"/>
              </a:rPr>
              <a:t>kooperace vlád, podnikatelů</a:t>
            </a:r>
            <a:r>
              <a:rPr lang="cs-CZ" sz="2400" dirty="0">
                <a:cs typeface="Arial"/>
              </a:rPr>
              <a:t>, strategické plánování, vytváření konkurenčního prostředí, </a:t>
            </a:r>
            <a:r>
              <a:rPr lang="cs-CZ" sz="2400" b="1" dirty="0">
                <a:cs typeface="Arial"/>
              </a:rPr>
              <a:t>investice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cs typeface="Times New Roman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Světový systém vztahů (jádro–periferie)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zkoušen a měněn </a:t>
            </a:r>
            <a:r>
              <a:rPr lang="cs-CZ" sz="2400" b="1" dirty="0">
                <a:cs typeface="Arial"/>
              </a:rPr>
              <a:t>hospodářskými cykly </a:t>
            </a:r>
            <a:r>
              <a:rPr lang="cs-CZ" sz="2400" dirty="0">
                <a:cs typeface="Arial"/>
              </a:rPr>
              <a:t>(krize,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konjunktury)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Časová dimenze: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24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Ekonomický vzestup V a JV Asie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Po 2. světové válce </a:t>
            </a:r>
            <a:r>
              <a:rPr lang="cs-CZ" sz="2400" b="1" dirty="0">
                <a:cs typeface="Arial"/>
              </a:rPr>
              <a:t>vzestup asijských ekonomik</a:t>
            </a:r>
            <a:r>
              <a:rPr lang="cs-CZ" sz="2400" dirty="0">
                <a:cs typeface="Arial"/>
              </a:rPr>
              <a:t>, predikce z 80. let: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21. století = „století Pacifiku“.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Nejprve rapidní vzestup Japonska.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Posléze rychlý růst nově industrializovaných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zemí (NIZ)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/>
              </a:rPr>
              <a:t> „</a:t>
            </a:r>
            <a:r>
              <a:rPr lang="cs-CZ" sz="2400" b="1" dirty="0">
                <a:cs typeface="Arial"/>
              </a:rPr>
              <a:t>Asijští tygři“</a:t>
            </a:r>
            <a:r>
              <a:rPr lang="cs-CZ" sz="2400" dirty="0">
                <a:cs typeface="Arial"/>
              </a:rPr>
              <a:t> (od 60. let).</a:t>
            </a:r>
          </a:p>
          <a:p>
            <a:pPr marL="230400" marR="46609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Od 80. let – Indonésie, Malajsie, Thajsko,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Filipíny (</a:t>
            </a:r>
            <a:r>
              <a:rPr lang="cs-CZ" sz="2400" b="1" dirty="0">
                <a:cs typeface="Arial"/>
              </a:rPr>
              <a:t>třetí vlna</a:t>
            </a:r>
            <a:r>
              <a:rPr lang="cs-CZ" sz="2400" dirty="0">
                <a:cs typeface="Arial"/>
              </a:rPr>
              <a:t>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Dosud poslední vlna: Čína, Vietnam, Indie.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B6DF9A2-BFE9-4138-891F-52904E762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432" y="1890258"/>
            <a:ext cx="5054043" cy="472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2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Jádrové a periferní oblasti světa (1)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8DB3DF9-F3FA-4539-8B0C-DE9FBF9C9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17981" y="-427035"/>
            <a:ext cx="5556039" cy="874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23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Jádrové a periferní oblasti světa (2)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58A36C0-9045-441C-8B77-6D6CE6E5D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772808"/>
            <a:ext cx="6261619" cy="419771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153CF33-C6CE-48A4-A740-C5D27E554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619" y="1851467"/>
            <a:ext cx="5930381" cy="408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11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A605DF38-7153-4EF5-8BE0-6EAE7C8E5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84794" cy="6858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B553BA0-7198-40AA-BD9F-A9E2FA7F7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195" y="0"/>
            <a:ext cx="6053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58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Kapacita podmořských kabelů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FB784D6-0571-4A38-AEB7-18A6979A6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02912" y="-350809"/>
            <a:ext cx="5586176" cy="857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45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Míra připojení k internetu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155979" y="1440651"/>
            <a:ext cx="11880042" cy="4940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5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Současný výzkum jádro-periferie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1) Studie </a:t>
            </a:r>
            <a:r>
              <a:rPr lang="cs-CZ" sz="2400" b="1" dirty="0">
                <a:cs typeface="Arial"/>
              </a:rPr>
              <a:t>semiperiferních oblastí</a:t>
            </a:r>
            <a:r>
              <a:rPr lang="cs-CZ" sz="2400" dirty="0">
                <a:cs typeface="Arial"/>
              </a:rPr>
              <a:t> (střední a východní Evropa, tj. CEE; Latinská Amerika, včetně Mexika; Turecko; V a JV Asie).</a:t>
            </a:r>
          </a:p>
          <a:p>
            <a:pPr marL="230400" marR="77660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2) Role neoliberalismu a politické ideologie na vývoj </a:t>
            </a:r>
            <a:r>
              <a:rPr lang="cs-CZ" sz="2400" b="1" dirty="0">
                <a:cs typeface="Arial"/>
              </a:rPr>
              <a:t>nerovnosti</a:t>
            </a:r>
            <a:r>
              <a:rPr lang="cs-CZ" sz="2400" dirty="0">
                <a:cs typeface="Arial"/>
              </a:rPr>
              <a:t> ve světové ekonomice.</a:t>
            </a:r>
          </a:p>
          <a:p>
            <a:pPr marL="230400" marR="9588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3) Role </a:t>
            </a:r>
            <a:r>
              <a:rPr lang="cs-CZ" sz="2400" b="1" dirty="0">
                <a:cs typeface="Arial"/>
              </a:rPr>
              <a:t>IT</a:t>
            </a:r>
            <a:r>
              <a:rPr lang="cs-CZ" sz="2400" dirty="0">
                <a:cs typeface="Arial"/>
              </a:rPr>
              <a:t> ve vytváření/udržování jádrových a periferních oblastí.</a:t>
            </a:r>
          </a:p>
          <a:p>
            <a:pPr marL="230400" marR="24066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4) Proč jsou některé regiony bohaté na suroviny často méně rozvinuté než ty, které suroviny nemají („</a:t>
            </a:r>
            <a:r>
              <a:rPr lang="cs-CZ" sz="2400" b="1" dirty="0">
                <a:cs typeface="Arial"/>
              </a:rPr>
              <a:t>prokletí surovinami</a:t>
            </a:r>
            <a:r>
              <a:rPr lang="cs-CZ" sz="2400" dirty="0">
                <a:cs typeface="Arial"/>
              </a:rPr>
              <a:t>“).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374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Ekonomická globalizace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Ekonomická globalizace: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Proces zvyšující se </a:t>
            </a:r>
            <a:r>
              <a:rPr lang="cs-CZ" sz="2400" b="1" dirty="0">
                <a:cs typeface="Arial"/>
              </a:rPr>
              <a:t>ekonomické integrace </a:t>
            </a:r>
            <a:r>
              <a:rPr lang="cs-CZ" sz="2400" dirty="0">
                <a:cs typeface="Arial"/>
              </a:rPr>
              <a:t>mezi zeměmi, který vede ke vzniku globálního trhu neboli jednotného </a:t>
            </a:r>
            <a:r>
              <a:rPr lang="cs-CZ" sz="2400" b="1" dirty="0">
                <a:cs typeface="Arial"/>
              </a:rPr>
              <a:t>světového trhu </a:t>
            </a:r>
            <a:r>
              <a:rPr lang="cs-CZ" sz="2400" dirty="0">
                <a:cs typeface="Arial"/>
              </a:rPr>
              <a:t>(</a:t>
            </a:r>
            <a:r>
              <a:rPr lang="cs-CZ" sz="2400" dirty="0" err="1">
                <a:cs typeface="Arial"/>
              </a:rPr>
              <a:t>Britannica</a:t>
            </a:r>
            <a:r>
              <a:rPr lang="cs-CZ" sz="2400" dirty="0">
                <a:cs typeface="Arial"/>
              </a:rPr>
              <a:t> 2008).</a:t>
            </a:r>
          </a:p>
          <a:p>
            <a:pPr marL="230400" marR="5175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Globalizace ekonomických aktivit </a:t>
            </a:r>
            <a:r>
              <a:rPr lang="cs-CZ" sz="2400" dirty="0">
                <a:cs typeface="Arial"/>
              </a:rPr>
              <a:t>je hnacím motorem celkové globalizace.</a:t>
            </a:r>
          </a:p>
          <a:p>
            <a:pPr marL="230400" marR="5175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Ekonomická globalizace trvá již od vzniku mezinárodního obchodu (tedy po staletí), posledních 40 let se však její rychlost velmi </a:t>
            </a:r>
            <a:r>
              <a:rPr lang="cs-CZ" sz="2400" b="1" dirty="0">
                <a:cs typeface="Arial"/>
              </a:rPr>
              <a:t>zintenzivnila</a:t>
            </a:r>
            <a:r>
              <a:rPr lang="cs-CZ" sz="2400" dirty="0">
                <a:cs typeface="Arial"/>
              </a:rPr>
              <a:t>.</a:t>
            </a:r>
            <a:endParaRPr lang="cs-CZ" sz="2400" dirty="0">
              <a:ea typeface="Calibri" panose="020F0502020204030204" pitchFamily="34" charset="0"/>
            </a:endParaRPr>
          </a:p>
          <a:p>
            <a:pPr marL="230400" marR="5175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Globalizační procesy se intenzifikují mezi </a:t>
            </a:r>
            <a:r>
              <a:rPr lang="cs-CZ" sz="2400" b="1" dirty="0">
                <a:cs typeface="Arial"/>
              </a:rPr>
              <a:t>rozvinutými státy </a:t>
            </a:r>
            <a:r>
              <a:rPr lang="cs-CZ" sz="2400" dirty="0">
                <a:cs typeface="Arial"/>
              </a:rPr>
              <a:t>(tj. uvnitř jádra) a poté mezi rozvinutými a rozvojovými, např. skrze FDI, redukci obchodních bariér, atd.</a:t>
            </a:r>
          </a:p>
        </p:txBody>
      </p:sp>
    </p:spTree>
    <p:extLst>
      <p:ext uri="{BB962C8B-B14F-4D97-AF65-F5344CB8AC3E}">
        <p14:creationId xmlns:p14="http://schemas.microsoft.com/office/powerpoint/2010/main" val="3976402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Ekonomická globalizace a prostor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640371B-4DF1-49AD-B349-7525028AE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883" y="1047114"/>
            <a:ext cx="5247969" cy="571830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0A132CD-04FA-4822-9779-B905ED0C3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173" y="1533832"/>
            <a:ext cx="5445345" cy="521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25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Klíčové faktory globalizace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1) Deregulovaný mezinárodní obchod.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2) Vytváření výrobních řetězců a sítí (přesuny výroby,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outsourcing služeb).</a:t>
            </a:r>
          </a:p>
          <a:p>
            <a:pPr marL="230400" marR="508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3) Revoluce v komunikaci (kontejnerizace,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vzestup internetu).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4) Právní liberalizace (především finančního trhu).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5) Právní harmonizace mezi státy.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1C1CB0E-31CF-45A8-B06C-85C77F25B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986" y="1047115"/>
            <a:ext cx="3615813" cy="578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72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Globální výrobní řetězce / produkční sítě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32384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Cesta zboží </a:t>
            </a:r>
            <a:r>
              <a:rPr lang="cs-CZ" sz="2400" dirty="0">
                <a:cs typeface="Arial" panose="020B0604020202020204" pitchFamily="34" charset="0"/>
              </a:rPr>
              <a:t>(komodity) od primárních surovin, přes výrobu, prodej až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k zákazníkovi.</a:t>
            </a:r>
          </a:p>
          <a:p>
            <a:pPr marL="230400" marR="32384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Jednotlivé </a:t>
            </a:r>
            <a:r>
              <a:rPr lang="cs-CZ" sz="2400" b="1" dirty="0">
                <a:cs typeface="Arial" panose="020B0604020202020204" pitchFamily="34" charset="0"/>
              </a:rPr>
              <a:t>fáze výroby</a:t>
            </a:r>
            <a:r>
              <a:rPr lang="cs-CZ" sz="2400" dirty="0">
                <a:cs typeface="Arial" panose="020B0604020202020204" pitchFamily="34" charset="0"/>
              </a:rPr>
              <a:t> mohou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probíhat v různém geografickém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prostoru.</a:t>
            </a:r>
          </a:p>
        </p:txBody>
      </p:sp>
      <p:sp>
        <p:nvSpPr>
          <p:cNvPr id="4" name="object 6"/>
          <p:cNvSpPr>
            <a:spLocks noChangeAspect="1"/>
          </p:cNvSpPr>
          <p:nvPr/>
        </p:nvSpPr>
        <p:spPr>
          <a:xfrm>
            <a:off x="838200" y="3824748"/>
            <a:ext cx="4638869" cy="2772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DFEE655-A55A-4D1C-882F-7A184811E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828" y="1828799"/>
            <a:ext cx="5950378" cy="489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9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Globální výrobní řetězce / produkční sítě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Distribuce a organizace produkčních sítí mohou být ovlivněny </a:t>
            </a:r>
            <a:r>
              <a:rPr lang="cs-CZ" sz="2400" b="1" dirty="0">
                <a:cs typeface="Arial" panose="020B0604020202020204" pitchFamily="34" charset="0"/>
              </a:rPr>
              <a:t>institucemi </a:t>
            </a:r>
            <a:r>
              <a:rPr lang="cs-CZ" sz="2400" dirty="0">
                <a:cs typeface="Arial" panose="020B0604020202020204" pitchFamily="34" charset="0"/>
              </a:rPr>
              <a:t>(státem, MMF)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legislativa, omezení.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C5F9600-2CAC-41C4-9023-88BB806A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838" y="2251133"/>
            <a:ext cx="6194323" cy="440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61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Globální produkční sítě (GNP) a „gateways“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76AF28A-9A15-4ADB-AA78-BFCC36D14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72" y="1826030"/>
            <a:ext cx="6573174" cy="369348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F1EED1E-3EE0-411A-A8A5-F6F17472E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6039" y="1059662"/>
            <a:ext cx="4087761" cy="579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36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FDI ve světě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378289" y="1455174"/>
            <a:ext cx="11435421" cy="4817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3290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GPN – automobilový průmysl (1)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3A374DF-AEA5-4B47-BD4C-C8254125E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61" y="1259084"/>
            <a:ext cx="6877572" cy="483691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1DCA8EE-58DC-4F0B-9D0C-2FFFC9EBA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406" y="2694325"/>
            <a:ext cx="6764594" cy="398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124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GPN – automobilový průmysl (2)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33854"/>
            <a:ext cx="6066211" cy="434188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7" y="1633855"/>
            <a:ext cx="6010023" cy="434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83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GPN – automobilový průmysl (3)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07933"/>
            <a:ext cx="5279162" cy="575006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129" y="1107933"/>
            <a:ext cx="5012663" cy="57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385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GPN – automobilový průmysl (4)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049419"/>
            <a:ext cx="3448665" cy="580858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48067E5-FFB5-467B-B72F-4F99459A8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34233" y="249471"/>
            <a:ext cx="4291004" cy="718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622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GPN – obuvnický průmysl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4833" y="1494344"/>
            <a:ext cx="5567167" cy="466731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23978"/>
            <a:ext cx="6686410" cy="443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29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GPN – textilní průmysl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5588FE8-4CDD-40C9-8CC4-73DD1803A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622" y="1220441"/>
            <a:ext cx="7998756" cy="549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1950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Dimenze výrobních řetězců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effectLst/>
                <a:ea typeface="Calibri" panose="020F0502020204030204" pitchFamily="34" charset="0"/>
              </a:rPr>
              <a:t>Proces řízení řetězců: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„</a:t>
            </a:r>
            <a:r>
              <a:rPr lang="cs-CZ" sz="2400" dirty="0" err="1">
                <a:ea typeface="Calibri" panose="020F0502020204030204" pitchFamily="34" charset="0"/>
              </a:rPr>
              <a:t>Producer-driven</a:t>
            </a:r>
            <a:r>
              <a:rPr lang="cs-CZ" sz="2400" dirty="0">
                <a:ea typeface="Calibri" panose="020F0502020204030204" pitchFamily="34" charset="0"/>
              </a:rPr>
              <a:t>“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„</a:t>
            </a:r>
            <a:r>
              <a:rPr lang="cs-CZ" sz="2400" dirty="0" err="1">
                <a:effectLst/>
                <a:ea typeface="Calibri" panose="020F0502020204030204" pitchFamily="34" charset="0"/>
              </a:rPr>
              <a:t>Buyer-driven</a:t>
            </a:r>
            <a:r>
              <a:rPr lang="cs-CZ" sz="2400" dirty="0">
                <a:effectLst/>
                <a:ea typeface="Calibri" panose="020F0502020204030204" pitchFamily="34" charset="0"/>
              </a:rPr>
              <a:t>“</a:t>
            </a:r>
          </a:p>
        </p:txBody>
      </p:sp>
      <p:sp>
        <p:nvSpPr>
          <p:cNvPr id="4" name="object 10"/>
          <p:cNvSpPr>
            <a:spLocks noChangeAspect="1"/>
          </p:cNvSpPr>
          <p:nvPr/>
        </p:nvSpPr>
        <p:spPr>
          <a:xfrm>
            <a:off x="4670321" y="1322362"/>
            <a:ext cx="6068569" cy="5383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9610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Globální komoditní řetězce – káva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b="1" dirty="0">
                <a:ea typeface="Calibri" panose="020F0502020204030204" pitchFamily="34" charset="0"/>
              </a:rPr>
              <a:t>Příklad globálního řetězce Starbucks:</a:t>
            </a:r>
          </a:p>
          <a:p>
            <a:pPr>
              <a:spcBef>
                <a:spcPts val="2400"/>
              </a:spcBef>
            </a:pPr>
            <a:r>
              <a:rPr lang="cs-CZ" sz="2400" dirty="0">
                <a:effectLst/>
                <a:ea typeface="Calibri" panose="020F0502020204030204" pitchFamily="34" charset="0"/>
              </a:rPr>
              <a:t>Komoditní řetězce.</a:t>
            </a:r>
          </a:p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Logistické operace.</a:t>
            </a:r>
          </a:p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Prostorová distribuce trhů.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6374693" y="1184710"/>
            <a:ext cx="4416210" cy="55356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3231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Outsourcing služeb – struktura a trendy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037" y="2290916"/>
            <a:ext cx="5988963" cy="314632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8890"/>
            <a:ext cx="6299995" cy="324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449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dělba práce – vývoj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356235" algn="l"/>
              </a:tabLst>
            </a:pPr>
            <a:r>
              <a:rPr lang="cs-CZ" sz="2400" dirty="0">
                <a:cs typeface="Arial"/>
              </a:rPr>
              <a:t>Základní kámen a motor = </a:t>
            </a:r>
            <a:r>
              <a:rPr lang="cs-CZ" sz="2400" b="1" dirty="0">
                <a:cs typeface="Arial"/>
              </a:rPr>
              <a:t>nadnárodní korporace</a:t>
            </a:r>
            <a:r>
              <a:rPr lang="cs-CZ" sz="2400" dirty="0">
                <a:cs typeface="Arial"/>
              </a:rPr>
              <a:t> (již koncem 19. století).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356235" algn="l"/>
                <a:tab pos="1338580" algn="l"/>
                <a:tab pos="2352040" algn="l"/>
                <a:tab pos="3535045" algn="l"/>
                <a:tab pos="4687570" algn="l"/>
                <a:tab pos="5133975" algn="l"/>
              </a:tabLst>
            </a:pPr>
            <a:r>
              <a:rPr lang="cs-CZ" sz="2400" dirty="0">
                <a:cs typeface="Arial"/>
              </a:rPr>
              <a:t>Největší zapojení národních ekonomik do </a:t>
            </a:r>
            <a:r>
              <a:rPr lang="cs-CZ" sz="2400" b="1" dirty="0">
                <a:cs typeface="Arial"/>
              </a:rPr>
              <a:t>mezinárodního systému </a:t>
            </a:r>
            <a:r>
              <a:rPr lang="cs-CZ" sz="2400" dirty="0">
                <a:cs typeface="Arial"/>
              </a:rPr>
              <a:t>produkce, distribuce a obchodu až po 2. sv. válce.</a:t>
            </a:r>
          </a:p>
          <a:p>
            <a:pPr marL="230400" marR="5715" indent="-230400">
              <a:lnSpc>
                <a:spcPct val="100000"/>
              </a:lnSpc>
              <a:spcBef>
                <a:spcPts val="2400"/>
              </a:spcBef>
              <a:tabLst>
                <a:tab pos="356235" algn="l"/>
              </a:tabLst>
            </a:pPr>
            <a:r>
              <a:rPr lang="cs-CZ" sz="2400" b="1" dirty="0">
                <a:cs typeface="Arial"/>
              </a:rPr>
              <a:t>Americké firmy </a:t>
            </a:r>
            <a:r>
              <a:rPr lang="cs-CZ" sz="2400" dirty="0">
                <a:cs typeface="Arial"/>
              </a:rPr>
              <a:t>v Evropě (Ford, Exxon, GM) – v rámci poválečného obnovování Evropy (byl zde trh, levnější a přitom kvalitní pracovní síla).</a:t>
            </a:r>
          </a:p>
          <a:p>
            <a:pPr marL="230400" marR="6985" indent="-230400">
              <a:lnSpc>
                <a:spcPct val="100000"/>
              </a:lnSpc>
              <a:spcBef>
                <a:spcPts val="2400"/>
              </a:spcBef>
              <a:tabLst>
                <a:tab pos="356235" algn="l"/>
              </a:tabLst>
            </a:pPr>
            <a:r>
              <a:rPr lang="cs-CZ" sz="2400" dirty="0">
                <a:cs typeface="Arial"/>
              </a:rPr>
              <a:t>Posléze </a:t>
            </a:r>
            <a:r>
              <a:rPr lang="cs-CZ" sz="2400" b="1" dirty="0">
                <a:cs typeface="Arial"/>
              </a:rPr>
              <a:t>západoevropské a japonské firmy </a:t>
            </a:r>
            <a:r>
              <a:rPr lang="cs-CZ" sz="2400" dirty="0">
                <a:cs typeface="Arial"/>
              </a:rPr>
              <a:t>následovaly podobnou strategii a stavěly své pobočky hlavně v blízkosti odbytišť (místních trhů).</a:t>
            </a:r>
          </a:p>
          <a:p>
            <a:pPr marL="230400" marR="5715" indent="-230400">
              <a:lnSpc>
                <a:spcPct val="100000"/>
              </a:lnSpc>
              <a:spcBef>
                <a:spcPts val="2400"/>
              </a:spcBef>
              <a:tabLst>
                <a:tab pos="356235" algn="l"/>
              </a:tabLst>
            </a:pPr>
            <a:r>
              <a:rPr lang="cs-CZ" sz="2400" dirty="0">
                <a:cs typeface="Arial"/>
              </a:rPr>
              <a:t>Ekonomická organizační </a:t>
            </a:r>
            <a:r>
              <a:rPr lang="cs-CZ" sz="2400" b="1" dirty="0">
                <a:cs typeface="Arial"/>
              </a:rPr>
              <a:t>provázanost</a:t>
            </a:r>
            <a:r>
              <a:rPr lang="cs-CZ" sz="2400" dirty="0">
                <a:cs typeface="Arial"/>
              </a:rPr>
              <a:t> mezi rozvinutými státy (investovaly a zároveň přijímaly investice).</a:t>
            </a:r>
          </a:p>
        </p:txBody>
      </p:sp>
    </p:spTree>
    <p:extLst>
      <p:ext uri="{BB962C8B-B14F-4D97-AF65-F5344CB8AC3E}">
        <p14:creationId xmlns:p14="http://schemas.microsoft.com/office/powerpoint/2010/main" val="1303975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dělba práce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715" indent="-230400">
              <a:lnSpc>
                <a:spcPct val="100000"/>
              </a:lnSpc>
              <a:spcBef>
                <a:spcPts val="1200"/>
              </a:spcBef>
              <a:tabLst>
                <a:tab pos="356235" algn="l"/>
              </a:tabLst>
            </a:pPr>
            <a:r>
              <a:rPr lang="cs-CZ" sz="2400" dirty="0">
                <a:cs typeface="Arial"/>
              </a:rPr>
              <a:t>Snižování výrobních nákladů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přesunem výrobního procesu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do oblastí s levnou pracovní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silou (přispěla k tomu i ropná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krize v 70. letech).</a:t>
            </a:r>
          </a:p>
          <a:p>
            <a:pPr marL="230400" marR="5715" indent="-230400">
              <a:lnSpc>
                <a:spcPct val="100000"/>
              </a:lnSpc>
              <a:spcBef>
                <a:spcPts val="1200"/>
              </a:spcBef>
              <a:tabLst>
                <a:tab pos="356235" algn="l"/>
              </a:tabLst>
            </a:pPr>
            <a:r>
              <a:rPr lang="cs-CZ" sz="2400" b="1" dirty="0">
                <a:cs typeface="Arial"/>
              </a:rPr>
              <a:t>Nová mezinárodní dělba </a:t>
            </a:r>
            <a:br>
              <a:rPr lang="cs-CZ" sz="2400" b="1" dirty="0">
                <a:cs typeface="Arial"/>
              </a:rPr>
            </a:br>
            <a:r>
              <a:rPr lang="cs-CZ" sz="2400" b="1" dirty="0">
                <a:cs typeface="Arial"/>
              </a:rPr>
              <a:t>práce</a:t>
            </a:r>
            <a:r>
              <a:rPr lang="cs-CZ" sz="2400" dirty="0">
                <a:cs typeface="Arial"/>
              </a:rPr>
              <a:t> (NIDL).</a:t>
            </a:r>
            <a:endParaRPr lang="cs-CZ" sz="2400" dirty="0">
              <a:ea typeface="Calibri" panose="020F0502020204030204" pitchFamily="34" charset="0"/>
            </a:endParaRPr>
          </a:p>
          <a:p>
            <a:pPr marL="230400" marR="5715" indent="-230400">
              <a:lnSpc>
                <a:spcPct val="100000"/>
              </a:lnSpc>
              <a:spcBef>
                <a:spcPts val="1200"/>
              </a:spcBef>
              <a:tabLst>
                <a:tab pos="356235" algn="l"/>
              </a:tabLst>
            </a:pP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4381477-AA67-4261-B210-71F90A2F0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828" y="1146961"/>
            <a:ext cx="6320972" cy="554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26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Dopady NIDL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Globalizace </a:t>
            </a:r>
            <a:r>
              <a:rPr lang="cs-CZ" sz="2400" b="1" dirty="0">
                <a:cs typeface="Arial" panose="020B0604020202020204" pitchFamily="34" charset="0"/>
              </a:rPr>
              <a:t>produkce</a:t>
            </a:r>
            <a:r>
              <a:rPr lang="cs-CZ" sz="2400" dirty="0">
                <a:cs typeface="Arial" panose="020B0604020202020204" pitchFamily="34" charset="0"/>
              </a:rPr>
              <a:t> zboží → globalizace </a:t>
            </a:r>
            <a:r>
              <a:rPr lang="cs-CZ" sz="2400" b="1" dirty="0">
                <a:cs typeface="Arial" panose="020B0604020202020204" pitchFamily="34" charset="0"/>
              </a:rPr>
              <a:t>distribuce</a:t>
            </a:r>
            <a:r>
              <a:rPr lang="cs-CZ" sz="2400" dirty="0">
                <a:cs typeface="Arial" panose="020B0604020202020204" pitchFamily="34" charset="0"/>
              </a:rPr>
              <a:t> zboží (hypermarkety a supermarkety).</a:t>
            </a:r>
          </a:p>
          <a:p>
            <a:pPr marL="230400" marR="22987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Výrobní služby </a:t>
            </a:r>
            <a:r>
              <a:rPr lang="cs-CZ" sz="2400" dirty="0">
                <a:cs typeface="Arial" panose="020B0604020202020204" pitchFamily="34" charset="0"/>
              </a:rPr>
              <a:t>(finančnictví, poradenské a právnické firmy, firmy na trhu s nemovitostmi, z oblasti reklamy a médií) – </a:t>
            </a:r>
            <a:r>
              <a:rPr lang="cs-CZ" sz="2400" b="1" dirty="0">
                <a:cs typeface="Arial" panose="020B0604020202020204" pitchFamily="34" charset="0"/>
              </a:rPr>
              <a:t>centra velkoměst </a:t>
            </a:r>
            <a:r>
              <a:rPr lang="cs-CZ" sz="2400" dirty="0">
                <a:cs typeface="Arial" panose="020B0604020202020204" pitchFamily="34" charset="0"/>
              </a:rPr>
              <a:t>(New York, Londýn a Tokio).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Nový mezinárodní finanční systém – </a:t>
            </a:r>
            <a:r>
              <a:rPr lang="cs-CZ" sz="2400" b="1" dirty="0">
                <a:cs typeface="Arial" panose="020B0604020202020204" pitchFamily="34" charset="0"/>
              </a:rPr>
              <a:t>globalizace finančních trhů</a:t>
            </a:r>
            <a:r>
              <a:rPr lang="cs-CZ" sz="2400" dirty="0">
                <a:cs typeface="Arial" panose="020B0604020202020204" pitchFamily="34" charset="0"/>
              </a:rPr>
              <a:t> (eurodolarový trh v 60. letech, petrodolary v 70. letech, deregulace finančních trhů, atd.).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Oddělení reálné ekonomiky výroby a obchodu od </a:t>
            </a:r>
            <a:r>
              <a:rPr lang="cs-CZ" sz="2400" b="1" dirty="0">
                <a:cs typeface="Arial" panose="020B0604020202020204" pitchFamily="34" charset="0"/>
              </a:rPr>
              <a:t>symbolické ekonomiky finančních transakcí</a:t>
            </a:r>
            <a:r>
              <a:rPr lang="cs-CZ" sz="2400" dirty="0">
                <a:cs typeface="Arial" panose="020B0604020202020204" pitchFamily="34" charset="0"/>
              </a:rPr>
              <a:t> = „virtuální ekonomika“ (ovlivněná mnohdy i spekulacemi)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– nestabilní prvek globální ekonomiky.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7854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NIDL a finanční toky – příklad Číny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4392561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Význam tzv. </a:t>
            </a:r>
            <a:r>
              <a:rPr lang="cs-CZ" sz="2400" b="1" dirty="0">
                <a:ea typeface="Calibri" panose="020F0502020204030204" pitchFamily="34" charset="0"/>
              </a:rPr>
              <a:t>speciálních ekonomických zón</a:t>
            </a:r>
            <a:r>
              <a:rPr lang="cs-CZ" sz="2400" dirty="0">
                <a:ea typeface="Calibri" panose="020F0502020204030204" pitchFamily="34" charset="0"/>
              </a:rPr>
              <a:t> ve východní Číně.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Vyjmuty z pracovně-právního rámce země – jiná pravidla regulace pracovní činnosti (často žádná).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Liberálnější limity environmentálního znečištění z produkce, apod. 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Ekonomický růst vs. sociální a environmentální externality.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3EA7DA5-AC94-461B-8ADF-DC8BDDEEF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829" y="1220756"/>
            <a:ext cx="5990971" cy="544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568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Finanční toky ve světě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1DFE440-2A9D-43DE-A009-1DABE7F5D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476" y="1274843"/>
            <a:ext cx="8967048" cy="540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9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Finanční toky – význam a offshore centra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64B73AA-29C9-42F8-8C5A-1722CBD47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99" y="1835747"/>
            <a:ext cx="5967801" cy="394635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18609B0-5FC2-4733-B174-F345C13DD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73757"/>
            <a:ext cx="6082446" cy="350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7164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5789</TotalTime>
  <Words>1606</Words>
  <Application>Microsoft Macintosh PowerPoint</Application>
  <PresentationFormat>Širokoúhlá obrazovka</PresentationFormat>
  <Paragraphs>160</Paragraphs>
  <Slides>43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Verdana</vt:lpstr>
      <vt:lpstr>Motiv Office</vt:lpstr>
      <vt:lpstr>Prezentace aplikace PowerPoint</vt:lpstr>
      <vt:lpstr>Nerovnoměrnost ekonomického rozvoje, jádro vs. periferie, globalizace,  produkční řetězce a sítě</vt:lpstr>
      <vt:lpstr>Nerovnoměrný ekonomický rozvoj</vt:lpstr>
      <vt:lpstr>Nerovnoměrný rozvoj</vt:lpstr>
      <vt:lpstr>Walter Rostow (1960)</vt:lpstr>
      <vt:lpstr>Teorie závislosti – jádro a periferie</vt:lpstr>
      <vt:lpstr>Ekonomické jádro a periferie (1)</vt:lpstr>
      <vt:lpstr>Ekonomické jádro a periferie (2)</vt:lpstr>
      <vt:lpstr>Ekonomické jádro a periferie (3)</vt:lpstr>
      <vt:lpstr>Teorie světového systému</vt:lpstr>
      <vt:lpstr>Teorie světového systému</vt:lpstr>
      <vt:lpstr>Schéma interakcí jádro-(semi-)periferie</vt:lpstr>
      <vt:lpstr>Návrh členění světa dle teorie jádro-periferie</vt:lpstr>
      <vt:lpstr>Hierarchický růst (pokles)</vt:lpstr>
      <vt:lpstr>Ekonomický vzestup V a JV Asie</vt:lpstr>
      <vt:lpstr>Jádrové a periferní oblasti světa (1)</vt:lpstr>
      <vt:lpstr>Jádrové a periferní oblasti světa (2)</vt:lpstr>
      <vt:lpstr>Prezentace aplikace PowerPoint</vt:lpstr>
      <vt:lpstr>Kapacita podmořských kabelů</vt:lpstr>
      <vt:lpstr>Míra připojení k internetu</vt:lpstr>
      <vt:lpstr>Současný výzkum jádro-periferie</vt:lpstr>
      <vt:lpstr>Ekonomická globalizace</vt:lpstr>
      <vt:lpstr>Ekonomická globalizace a prostor</vt:lpstr>
      <vt:lpstr>Klíčové faktory globalizace</vt:lpstr>
      <vt:lpstr>Globální výrobní řetězce / produkční sítě (1)</vt:lpstr>
      <vt:lpstr>Globální výrobní řetězce / produkční sítě (2)</vt:lpstr>
      <vt:lpstr>Globální produkční sítě (GNP) a „gateways“</vt:lpstr>
      <vt:lpstr>FDI ve světě</vt:lpstr>
      <vt:lpstr>GPN – automobilový průmysl (1)</vt:lpstr>
      <vt:lpstr>GPN – automobilový průmysl (2)</vt:lpstr>
      <vt:lpstr>GPN – automobilový průmysl (3)</vt:lpstr>
      <vt:lpstr>GPN – automobilový průmysl (4)</vt:lpstr>
      <vt:lpstr>GPN – obuvnický průmysl</vt:lpstr>
      <vt:lpstr>GPN – textilní průmysl</vt:lpstr>
      <vt:lpstr>Dimenze výrobních řetězců</vt:lpstr>
      <vt:lpstr>Globální komoditní řetězce – káva</vt:lpstr>
      <vt:lpstr>Outsourcing služeb – struktura a trendy</vt:lpstr>
      <vt:lpstr>Prostorová dělba práce – vývoj</vt:lpstr>
      <vt:lpstr>Prostorová dělba práce</vt:lpstr>
      <vt:lpstr>Dopady NIDL</vt:lpstr>
      <vt:lpstr>NIDL a finanční toky – příklad Číny</vt:lpstr>
      <vt:lpstr>Finanční toky ve světě</vt:lpstr>
      <vt:lpstr>Finanční toky – význam a offshore centra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612</cp:revision>
  <cp:lastPrinted>2018-05-03T10:32:36Z</cp:lastPrinted>
  <dcterms:created xsi:type="dcterms:W3CDTF">2018-02-21T15:06:23Z</dcterms:created>
  <dcterms:modified xsi:type="dcterms:W3CDTF">2022-03-21T14:40:41Z</dcterms:modified>
</cp:coreProperties>
</file>