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99" r:id="rId3"/>
    <p:sldId id="298" r:id="rId4"/>
    <p:sldId id="332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2" r:id="rId26"/>
    <p:sldId id="329" r:id="rId27"/>
    <p:sldId id="330" r:id="rId28"/>
    <p:sldId id="331" r:id="rId29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6687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33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9260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6044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642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9305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8251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5446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7933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9913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5025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2048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5771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9475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5439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4592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83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88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ss.cz/cz/prakticke/legislativa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  <p:pic>
        <p:nvPicPr>
          <p:cNvPr id="3076" name="Picture 5" descr="http://www.terminovane-vklady.cz/obrazky/slog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384300" y="1030185"/>
            <a:ext cx="2585724" cy="11387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cs-CZ" sz="4000" b="1" dirty="0" smtClean="0">
                <a:solidFill>
                  <a:srgbClr val="2F4410"/>
                </a:solidFill>
              </a:rPr>
              <a:t>BAN 7</a:t>
            </a:r>
            <a:endParaRPr lang="cs-CZ" sz="4000" b="1" dirty="0">
              <a:solidFill>
                <a:srgbClr val="2F4410"/>
              </a:solidFill>
            </a:endParaRPr>
          </a:p>
          <a:p>
            <a:pPr algn="ctr" eaLnBrk="1" hangingPunct="1">
              <a:defRPr/>
            </a:pPr>
            <a:r>
              <a:rPr lang="cs-CZ" sz="2800" b="1" dirty="0">
                <a:solidFill>
                  <a:srgbClr val="2F4410"/>
                </a:solidFill>
              </a:rPr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0802042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sz="4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Pasivní bankovní obchody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78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>
              <a:buNone/>
            </a:pPr>
            <a:endParaRPr lang="cs-CZ" sz="20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2000" dirty="0" smtClean="0">
                <a:latin typeface="Tahoma" pitchFamily="34" charset="0"/>
                <a:cs typeface="Tahoma" pitchFamily="34" charset="0"/>
              </a:rPr>
              <a:t>Lochmanová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, Alena: </a:t>
            </a:r>
            <a:r>
              <a:rPr lang="cs-CZ" sz="2000" i="1" dirty="0">
                <a:latin typeface="Tahoma" pitchFamily="34" charset="0"/>
                <a:cs typeface="Tahoma" pitchFamily="34" charset="0"/>
              </a:rPr>
              <a:t>Bankovnictví. Základy bankovnictví. </a:t>
            </a:r>
            <a:endParaRPr lang="cs-CZ" sz="2000" i="1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2000" dirty="0" smtClean="0">
                <a:latin typeface="Tahoma" pitchFamily="34" charset="0"/>
                <a:cs typeface="Tahoma" pitchFamily="34" charset="0"/>
              </a:rPr>
              <a:t>1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. vydání. </a:t>
            </a:r>
            <a:r>
              <a:rPr lang="cs-CZ" sz="2000" dirty="0" smtClean="0">
                <a:latin typeface="Tahoma" pitchFamily="34" charset="0"/>
                <a:cs typeface="Tahoma" pitchFamily="34" charset="0"/>
              </a:rPr>
              <a:t>2018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. ISBN 978-80-7402-305-7.</a:t>
            </a:r>
          </a:p>
          <a:p>
            <a:pPr>
              <a:buNone/>
            </a:pPr>
            <a:endParaRPr lang="cs-CZ" sz="20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2000" dirty="0" err="1">
                <a:latin typeface="Tahoma" pitchFamily="34" charset="0"/>
                <a:cs typeface="Tahoma" pitchFamily="34" charset="0"/>
              </a:rPr>
              <a:t>Kantnerová</a:t>
            </a:r>
            <a:r>
              <a:rPr lang="cs-CZ" sz="2000" dirty="0">
                <a:latin typeface="Tahoma" pitchFamily="34" charset="0"/>
                <a:cs typeface="Tahoma" pitchFamily="34" charset="0"/>
              </a:rPr>
              <a:t>, </a:t>
            </a:r>
            <a:r>
              <a:rPr lang="cs-CZ" sz="2000" dirty="0" err="1">
                <a:latin typeface="Tahoma" pitchFamily="34" charset="0"/>
                <a:cs typeface="Tahoma" pitchFamily="34" charset="0"/>
              </a:rPr>
              <a:t>Liběna:</a:t>
            </a:r>
            <a:r>
              <a:rPr lang="cs-CZ" sz="2000" i="1" dirty="0" err="1">
                <a:latin typeface="Tahoma" pitchFamily="34" charset="0"/>
                <a:cs typeface="Tahoma" pitchFamily="34" charset="0"/>
              </a:rPr>
              <a:t>Základy</a:t>
            </a:r>
            <a:r>
              <a:rPr lang="cs-CZ" sz="2000" i="1" dirty="0">
                <a:latin typeface="Tahoma" pitchFamily="34" charset="0"/>
                <a:cs typeface="Tahoma" pitchFamily="34" charset="0"/>
              </a:rPr>
              <a:t> bankovnictví. Teorie a praxe.</a:t>
            </a:r>
          </a:p>
          <a:p>
            <a:pPr>
              <a:buNone/>
            </a:pPr>
            <a:r>
              <a:rPr lang="cs-CZ" sz="2000" dirty="0">
                <a:latin typeface="Tahoma" pitchFamily="34" charset="0"/>
                <a:cs typeface="Tahoma" pitchFamily="34" charset="0"/>
              </a:rPr>
              <a:t>1. vydání. 2016. ISBN 978-80-7400-595-4.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4874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mtClean="0">
                <a:cs typeface="Tahoma" pitchFamily="34" charset="0"/>
              </a:rPr>
              <a:t>Depozita</a:t>
            </a:r>
          </a:p>
        </p:txBody>
      </p:sp>
      <p:sp>
        <p:nvSpPr>
          <p:cNvPr id="409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solidFill>
                  <a:srgbClr val="00B0F0"/>
                </a:solidFill>
                <a:cs typeface="Tahoma" pitchFamily="34" charset="0"/>
              </a:rPr>
              <a:t>Z hlediska banky </a:t>
            </a:r>
            <a:r>
              <a:rPr lang="cs-CZ" sz="2206" dirty="0">
                <a:cs typeface="Tahoma" pitchFamily="34" charset="0"/>
              </a:rPr>
              <a:t>– cizí kapitál, banka = dlužník,    pasiva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206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solidFill>
                  <a:srgbClr val="00B0F0"/>
                </a:solidFill>
                <a:cs typeface="Tahoma" pitchFamily="34" charset="0"/>
              </a:rPr>
              <a:t>Struktura:</a:t>
            </a:r>
          </a:p>
          <a:p>
            <a:pPr eaLnBrk="1" hangingPunct="1">
              <a:buFontTx/>
              <a:buChar char="-"/>
              <a:defRPr/>
            </a:pPr>
            <a:r>
              <a:rPr lang="cs-CZ" sz="2206" dirty="0">
                <a:cs typeface="Tahoma" pitchFamily="34" charset="0"/>
              </a:rPr>
              <a:t>přijímání vkladů</a:t>
            </a:r>
          </a:p>
          <a:p>
            <a:pPr eaLnBrk="1" hangingPunct="1">
              <a:buFontTx/>
              <a:buChar char="-"/>
              <a:defRPr/>
            </a:pPr>
            <a:r>
              <a:rPr lang="cs-CZ" sz="2206" dirty="0">
                <a:cs typeface="Tahoma" pitchFamily="34" charset="0"/>
              </a:rPr>
              <a:t>emise dluhových CP</a:t>
            </a:r>
          </a:p>
          <a:p>
            <a:pPr eaLnBrk="1" hangingPunct="1">
              <a:buFontTx/>
              <a:buChar char="-"/>
              <a:defRPr/>
            </a:pPr>
            <a:r>
              <a:rPr lang="cs-CZ" sz="2206" dirty="0">
                <a:cs typeface="Tahoma" pitchFamily="34" charset="0"/>
              </a:rPr>
              <a:t>vystavení vlastních směnek bankou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206" u="sng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solidFill>
                  <a:srgbClr val="00B0F0"/>
                </a:solidFill>
                <a:cs typeface="Tahoma" pitchFamily="34" charset="0"/>
              </a:rPr>
              <a:t>Odlišnosti:</a:t>
            </a:r>
          </a:p>
          <a:p>
            <a:pPr eaLnBrk="1" hangingPunct="1">
              <a:buFontTx/>
              <a:buChar char="-"/>
              <a:defRPr/>
            </a:pPr>
            <a:r>
              <a:rPr lang="cs-CZ" sz="2206" dirty="0">
                <a:cs typeface="Tahoma" pitchFamily="34" charset="0"/>
              </a:rPr>
              <a:t>právní úprava</a:t>
            </a:r>
          </a:p>
          <a:p>
            <a:pPr eaLnBrk="1" hangingPunct="1">
              <a:buFontTx/>
              <a:buChar char="-"/>
              <a:defRPr/>
            </a:pPr>
            <a:r>
              <a:rPr lang="cs-CZ" sz="2206" dirty="0">
                <a:cs typeface="Tahoma" pitchFamily="34" charset="0"/>
              </a:rPr>
              <a:t>zdanění výnosů</a:t>
            </a:r>
          </a:p>
          <a:p>
            <a:pPr eaLnBrk="1" hangingPunct="1">
              <a:buFontTx/>
              <a:buChar char="-"/>
              <a:defRPr/>
            </a:pPr>
            <a:r>
              <a:rPr lang="cs-CZ" sz="2206" dirty="0">
                <a:cs typeface="Tahoma" pitchFamily="34" charset="0"/>
              </a:rPr>
              <a:t>pojištění vkladů</a:t>
            </a:r>
          </a:p>
          <a:p>
            <a:pPr eaLnBrk="1" hangingPunct="1">
              <a:buFontTx/>
              <a:buChar char="-"/>
              <a:defRPr/>
            </a:pPr>
            <a:endParaRPr lang="cs-CZ" sz="2206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90025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Vklady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cs-CZ" u="sng" smtClean="0"/>
          </a:p>
          <a:p>
            <a:pPr eaLnBrk="1" hangingPunct="1">
              <a:buFont typeface="Arial" charset="0"/>
              <a:buNone/>
              <a:defRPr/>
            </a:pPr>
            <a:r>
              <a:rPr lang="cs-CZ" u="sng" smtClean="0"/>
              <a:t>Členění:</a:t>
            </a:r>
          </a:p>
          <a:p>
            <a:pPr eaLnBrk="1" hangingPunct="1">
              <a:buFontTx/>
              <a:buChar char="-"/>
              <a:defRPr/>
            </a:pPr>
            <a:r>
              <a:rPr lang="cs-CZ" smtClean="0"/>
              <a:t>vklady na běžném účtu</a:t>
            </a:r>
          </a:p>
          <a:p>
            <a:pPr eaLnBrk="1" hangingPunct="1">
              <a:buFontTx/>
              <a:buChar char="-"/>
              <a:defRPr/>
            </a:pPr>
            <a:r>
              <a:rPr lang="cs-CZ" smtClean="0"/>
              <a:t>vklady na vkladových účtech</a:t>
            </a:r>
          </a:p>
          <a:p>
            <a:pPr eaLnBrk="1" hangingPunct="1">
              <a:buFontTx/>
              <a:buChar char="-"/>
              <a:defRPr/>
            </a:pPr>
            <a:r>
              <a:rPr lang="cs-CZ" smtClean="0"/>
              <a:t>vklady na vkladních knížkách</a:t>
            </a:r>
          </a:p>
          <a:p>
            <a:pPr eaLnBrk="1" hangingPunct="1">
              <a:buFontTx/>
              <a:buChar char="-"/>
              <a:defRPr/>
            </a:pPr>
            <a:r>
              <a:rPr lang="cs-CZ" smtClean="0"/>
              <a:t>vklady v rámci stavebního spoření</a:t>
            </a:r>
          </a:p>
          <a:p>
            <a:pPr eaLnBrk="1" hangingPunct="1">
              <a:buFontTx/>
              <a:buChar char="-"/>
              <a:defRPr/>
            </a:pPr>
            <a:r>
              <a:rPr lang="cs-CZ" smtClean="0"/>
              <a:t>studentská konta</a:t>
            </a:r>
          </a:p>
          <a:p>
            <a:pPr eaLnBrk="1" hangingPunct="1">
              <a:buFont typeface="Arial" charset="0"/>
              <a:buNone/>
              <a:defRPr/>
            </a:pPr>
            <a:endParaRPr lang="cs-CZ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24228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Vklady na běžném účtu (BÚ)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BÚ</a:t>
            </a:r>
            <a:r>
              <a:rPr lang="cs-CZ" sz="2647" dirty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cs-CZ" sz="2647" dirty="0">
                <a:cs typeface="Tahoma" pitchFamily="34" charset="0"/>
              </a:rPr>
              <a:t>= základní bankovní produkt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= účet, který vede banka pro klienta, jehož hlavní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funkcí je </a:t>
            </a:r>
            <a:r>
              <a:rPr lang="cs-CZ" sz="2647" u="sng" dirty="0">
                <a:cs typeface="Tahoma" pitchFamily="34" charset="0"/>
              </a:rPr>
              <a:t>provádění platebního styku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u="sng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u="sng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Právní úprava – obchodní zákoník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-  nový občanský zákoník (NOZ)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-  zákon o platebním styku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-  zákon o bankách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7512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Zřízení a vedení BÚ</a:t>
            </a: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>
                <a:cs typeface="Tahoma" pitchFamily="34" charset="0"/>
              </a:rPr>
              <a:t>Písemná smlouva – náležitosti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>
                <a:cs typeface="Tahoma" pitchFamily="34" charset="0"/>
              </a:rPr>
              <a:t>Doklady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>
                <a:cs typeface="Tahoma" pitchFamily="34" charset="0"/>
              </a:rPr>
              <a:t>Podpisový vzor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>
                <a:cs typeface="Tahoma" pitchFamily="34" charset="0"/>
              </a:rPr>
              <a:t>Povinnosti banky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2456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Výnosy a náklady </a:t>
            </a:r>
            <a:br>
              <a:rPr lang="cs-CZ" dirty="0" smtClean="0">
                <a:cs typeface="Tahoma" pitchFamily="34" charset="0"/>
              </a:rPr>
            </a:br>
            <a:r>
              <a:rPr lang="cs-CZ" dirty="0" smtClean="0">
                <a:cs typeface="Tahoma" pitchFamily="34" charset="0"/>
              </a:rPr>
              <a:t>spojené s BÚ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Úroky splatné čtvrtletně nebo měsíčně.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Platí</a:t>
            </a:r>
            <a:r>
              <a:rPr lang="cs-CZ" sz="2647" dirty="0">
                <a:cs typeface="Tahoma" pitchFamily="34" charset="0"/>
              </a:rPr>
              <a:t>: čím častěji jsou úroky připisovány, tím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výhodnější je to pro klienta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FO – nepodnikatel</a:t>
            </a:r>
            <a:r>
              <a:rPr lang="cs-CZ" sz="2647" dirty="0">
                <a:cs typeface="Tahoma" pitchFamily="34" charset="0"/>
              </a:rPr>
              <a:t>: srážková daň 15 %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FO – podnikatel, PO</a:t>
            </a:r>
            <a:r>
              <a:rPr lang="cs-CZ" sz="2647" dirty="0">
                <a:cs typeface="Tahoma" pitchFamily="34" charset="0"/>
              </a:rPr>
              <a:t>: úroky součástí </a:t>
            </a:r>
            <a:r>
              <a:rPr lang="cs-CZ" sz="2647" dirty="0" smtClean="0">
                <a:cs typeface="Tahoma" pitchFamily="34" charset="0"/>
              </a:rPr>
              <a:t>daňového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základu a </a:t>
            </a:r>
            <a:r>
              <a:rPr lang="cs-CZ" sz="2647" dirty="0">
                <a:cs typeface="Tahoma" pitchFamily="34" charset="0"/>
              </a:rPr>
              <a:t>daní se společně jako </a:t>
            </a:r>
            <a:r>
              <a:rPr lang="cs-CZ" sz="2647" dirty="0" smtClean="0">
                <a:cs typeface="Tahoma" pitchFamily="34" charset="0"/>
              </a:rPr>
              <a:t>příjmy z </a:t>
            </a:r>
            <a:r>
              <a:rPr lang="cs-CZ" sz="2647" dirty="0" err="1">
                <a:cs typeface="Tahoma" pitchFamily="34" charset="0"/>
              </a:rPr>
              <a:t>kapit</a:t>
            </a:r>
            <a:r>
              <a:rPr lang="cs-CZ" sz="2647" dirty="0">
                <a:cs typeface="Tahoma" pitchFamily="34" charset="0"/>
              </a:rPr>
              <a:t>. </a:t>
            </a:r>
            <a:endParaRPr lang="cs-CZ" sz="2647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majetku </a:t>
            </a:r>
            <a:r>
              <a:rPr lang="cs-CZ" sz="2647" dirty="0">
                <a:cs typeface="Tahoma" pitchFamily="34" charset="0"/>
              </a:rPr>
              <a:t>s </a:t>
            </a:r>
            <a:r>
              <a:rPr lang="cs-CZ" sz="2647" dirty="0" err="1">
                <a:cs typeface="Tahoma" pitchFamily="34" charset="0"/>
              </a:rPr>
              <a:t>ost</a:t>
            </a:r>
            <a:r>
              <a:rPr lang="cs-CZ" sz="2647" dirty="0">
                <a:cs typeface="Tahoma" pitchFamily="34" charset="0"/>
              </a:rPr>
              <a:t>. příjmy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56377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Význam BÚ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2893" y="2382651"/>
            <a:ext cx="7423299" cy="4279630"/>
          </a:xfrm>
        </p:spPr>
        <p:txBody>
          <a:bodyPr/>
          <a:lstStyle/>
          <a:p>
            <a:pPr marL="0" indent="0">
              <a:buNone/>
              <a:defRPr/>
            </a:pPr>
            <a:endParaRPr lang="cs-CZ" dirty="0" smtClean="0"/>
          </a:p>
          <a:p>
            <a:pPr marL="0" indent="0">
              <a:buNone/>
              <a:defRPr/>
            </a:pPr>
            <a:r>
              <a:rPr lang="cs-CZ" sz="2800" dirty="0" smtClean="0"/>
              <a:t>Pro klienta – provádění platebního styku.</a:t>
            </a:r>
          </a:p>
          <a:p>
            <a:pPr marL="0" indent="0">
              <a:buNone/>
              <a:defRPr/>
            </a:pPr>
            <a:endParaRPr lang="cs-CZ" sz="2800" dirty="0"/>
          </a:p>
          <a:p>
            <a:pPr marL="0" indent="0">
              <a:buNone/>
              <a:defRPr/>
            </a:pPr>
            <a:r>
              <a:rPr lang="cs-CZ" sz="2800" dirty="0" smtClean="0"/>
              <a:t>Pro banku – existence tzv. sedliny.</a:t>
            </a: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307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Vklady </a:t>
            </a:r>
            <a:br>
              <a:rPr lang="cs-CZ" dirty="0" smtClean="0">
                <a:cs typeface="Tahoma" pitchFamily="34" charset="0"/>
              </a:rPr>
            </a:br>
            <a:r>
              <a:rPr lang="cs-CZ" dirty="0" smtClean="0">
                <a:cs typeface="Tahoma" pitchFamily="34" charset="0"/>
              </a:rPr>
              <a:t>na vkladových účtech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Primárně slouží k dočasnému uložení volných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peněžních prostředků s cílem dosažení úrokového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výnosu.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Písemná smlouva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Druhy vkladů – netermínované vklady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-  termínované vklady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-  jednorázové vklady s </a:t>
            </a:r>
            <a:r>
              <a:rPr lang="cs-CZ" sz="2647" dirty="0" err="1">
                <a:cs typeface="Tahoma" pitchFamily="34" charset="0"/>
              </a:rPr>
              <a:t>výp</a:t>
            </a:r>
            <a:r>
              <a:rPr lang="cs-CZ" sz="2647" dirty="0">
                <a:cs typeface="Tahoma" pitchFamily="34" charset="0"/>
              </a:rPr>
              <a:t>. lhůtou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1709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Způsob úročení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 eaLnBrk="1" hangingPunct="1">
              <a:buFont typeface="Arial" charset="0"/>
              <a:buNone/>
              <a:defRPr/>
            </a:pPr>
            <a:endParaRPr lang="cs-CZ" sz="3088">
              <a:cs typeface="Tahoma" pitchFamily="34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cs-CZ" sz="3088">
                <a:cs typeface="Tahoma" pitchFamily="34" charset="0"/>
              </a:rPr>
              <a:t>Fixní úročení</a:t>
            </a:r>
          </a:p>
          <a:p>
            <a:pPr algn="ctr" eaLnBrk="1" hangingPunct="1">
              <a:buFont typeface="Arial" charset="0"/>
              <a:buNone/>
              <a:defRPr/>
            </a:pPr>
            <a:endParaRPr lang="cs-CZ" sz="3088">
              <a:cs typeface="Tahoma" pitchFamily="34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cs-CZ" sz="3088">
                <a:cs typeface="Tahoma" pitchFamily="34" charset="0"/>
              </a:rPr>
              <a:t>Progresivní úročení</a:t>
            </a:r>
          </a:p>
          <a:p>
            <a:pPr algn="ctr" eaLnBrk="1" hangingPunct="1">
              <a:buFont typeface="Arial" charset="0"/>
              <a:buNone/>
              <a:defRPr/>
            </a:pPr>
            <a:endParaRPr lang="cs-CZ" sz="3088">
              <a:cs typeface="Tahoma" pitchFamily="34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cs-CZ" sz="3088">
                <a:cs typeface="Tahoma" pitchFamily="34" charset="0"/>
              </a:rPr>
              <a:t>Degresivní úročení</a:t>
            </a:r>
          </a:p>
          <a:p>
            <a:pPr algn="ctr" eaLnBrk="1" hangingPunct="1">
              <a:buFont typeface="Arial" charset="0"/>
              <a:buNone/>
              <a:defRPr/>
            </a:pPr>
            <a:endParaRPr lang="cs-CZ" sz="3088">
              <a:cs typeface="Tahoma" pitchFamily="34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cs-CZ" sz="3088">
                <a:cs typeface="Tahoma" pitchFamily="34" charset="0"/>
              </a:rPr>
              <a:t>Pohyblivé úročení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0635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Zdanění </a:t>
            </a:r>
            <a:br>
              <a:rPr lang="cs-CZ" dirty="0" smtClean="0">
                <a:cs typeface="Tahoma" pitchFamily="34" charset="0"/>
              </a:rPr>
            </a:br>
            <a:r>
              <a:rPr lang="cs-CZ" dirty="0" smtClean="0">
                <a:cs typeface="Tahoma" pitchFamily="34" charset="0"/>
              </a:rPr>
              <a:t>úrokových výnosů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FO – nepodnikatel</a:t>
            </a:r>
            <a:r>
              <a:rPr lang="cs-CZ" sz="3088" dirty="0">
                <a:cs typeface="Tahoma" pitchFamily="34" charset="0"/>
              </a:rPr>
              <a:t>: 15% srážková daň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FO – podnikatel, PO</a:t>
            </a:r>
            <a:r>
              <a:rPr lang="cs-CZ" sz="3088" dirty="0">
                <a:cs typeface="Tahoma" pitchFamily="34" charset="0"/>
              </a:rPr>
              <a:t>: daň 15 % (promítá se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                               do daň. přiznání jako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                               </a:t>
            </a:r>
            <a:r>
              <a:rPr lang="cs-CZ" sz="3088" dirty="0" err="1">
                <a:cs typeface="Tahoma" pitchFamily="34" charset="0"/>
              </a:rPr>
              <a:t>zapl</a:t>
            </a:r>
            <a:r>
              <a:rPr lang="cs-CZ" sz="3088" dirty="0">
                <a:cs typeface="Tahoma" pitchFamily="34" charset="0"/>
              </a:rPr>
              <a:t>. záloha na daň)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78358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Význam pro banku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cs-CZ" sz="2800" dirty="0" smtClean="0"/>
              <a:t>Důležitý finanční zdroj.</a:t>
            </a:r>
          </a:p>
          <a:p>
            <a:pPr marL="0" indent="0">
              <a:buNone/>
              <a:defRPr/>
            </a:pPr>
            <a:endParaRPr lang="cs-CZ" sz="2800" dirty="0"/>
          </a:p>
          <a:p>
            <a:pPr marL="0" indent="0">
              <a:buNone/>
              <a:defRPr/>
            </a:pPr>
            <a:r>
              <a:rPr lang="cs-CZ" sz="2800" dirty="0" smtClean="0"/>
              <a:t>Relativně nižší obslužné a věcné N.</a:t>
            </a:r>
          </a:p>
          <a:p>
            <a:pPr marL="0" indent="0">
              <a:buNone/>
              <a:defRPr/>
            </a:pPr>
            <a:endParaRPr lang="cs-CZ" sz="2800" dirty="0"/>
          </a:p>
          <a:p>
            <a:pPr marL="0" indent="0">
              <a:buNone/>
              <a:defRPr/>
            </a:pPr>
            <a:r>
              <a:rPr lang="cs-CZ" sz="2800" dirty="0" smtClean="0"/>
              <a:t>Existence tzv. sedliny.</a:t>
            </a: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Jana Šturcová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734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Spořící a </a:t>
            </a:r>
            <a:br>
              <a:rPr lang="cs-CZ" dirty="0" smtClean="0">
                <a:cs typeface="Tahoma" pitchFamily="34" charset="0"/>
              </a:rPr>
            </a:br>
            <a:r>
              <a:rPr lang="cs-CZ" dirty="0" smtClean="0">
                <a:cs typeface="Tahoma" pitchFamily="34" charset="0"/>
              </a:rPr>
              <a:t>termínované účty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Bankovní účty nabízejí jistotu.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Vklady do 100 000 EUR garantovány státem.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Jedna z nejhorších variant spoření na stáří,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/>
              <a:t>úročení většinou nižší než inflace.</a:t>
            </a:r>
            <a:endParaRPr 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u="sng" dirty="0"/>
              <a:t>Varianta pro ty, které zajímá jedině záruka, že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u="sng" dirty="0"/>
              <a:t>nepřijdou o vklady, nikoli výnos.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82299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Vkladní knížky (VK)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b="1" dirty="0">
                <a:solidFill>
                  <a:srgbClr val="00B0F0"/>
                </a:solidFill>
                <a:cs typeface="Tahoma" pitchFamily="34" charset="0"/>
              </a:rPr>
              <a:t>VK</a:t>
            </a:r>
            <a:r>
              <a:rPr lang="cs-CZ" sz="2647" dirty="0">
                <a:solidFill>
                  <a:srgbClr val="FFFF00"/>
                </a:solidFill>
                <a:cs typeface="Tahoma" pitchFamily="34" charset="0"/>
              </a:rPr>
              <a:t> </a:t>
            </a:r>
            <a:r>
              <a:rPr lang="cs-CZ" sz="2647" dirty="0">
                <a:cs typeface="Tahoma" pitchFamily="34" charset="0"/>
              </a:rPr>
              <a:t>= depozitní produkt s mnohaletou tradicí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-  méně výhodné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-  úsporné vklady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u="sng" dirty="0">
                <a:cs typeface="Tahoma" pitchFamily="34" charset="0"/>
              </a:rPr>
              <a:t>Druhy VK </a:t>
            </a:r>
            <a:r>
              <a:rPr lang="cs-CZ" sz="2647" dirty="0">
                <a:cs typeface="Tahoma" pitchFamily="34" charset="0"/>
              </a:rPr>
              <a:t>– obyčejné VK, výherní VK, </a:t>
            </a:r>
            <a:r>
              <a:rPr lang="cs-CZ" sz="2647" dirty="0" err="1">
                <a:cs typeface="Tahoma" pitchFamily="34" charset="0"/>
              </a:rPr>
              <a:t>VK</a:t>
            </a:r>
            <a:r>
              <a:rPr lang="cs-CZ" sz="2647" dirty="0">
                <a:cs typeface="Tahoma" pitchFamily="34" charset="0"/>
              </a:rPr>
              <a:t> na jméno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u="sng" dirty="0">
                <a:cs typeface="Tahoma" pitchFamily="34" charset="0"/>
              </a:rPr>
              <a:t>Úročení</a:t>
            </a:r>
            <a:r>
              <a:rPr lang="cs-CZ" sz="2647" dirty="0">
                <a:cs typeface="Tahoma" pitchFamily="34" charset="0"/>
              </a:rPr>
              <a:t> – viz vkladové účty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83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Studentská konta</a:t>
            </a:r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Nejnižší či nulové poplatky.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Založení konta – doklad o totožnosti, potvrzení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     o studiu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Úvěry na studium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6476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Stavební spoření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cs-CZ" dirty="0"/>
              <a:t>V  ČR patří stavební spoření mezi relativně nejmladší bankovní produkty. Na český trh bylo zavedeno teprve </a:t>
            </a:r>
            <a:r>
              <a:rPr lang="cs-CZ" dirty="0">
                <a:solidFill>
                  <a:srgbClr val="00B0F0"/>
                </a:solidFill>
              </a:rPr>
              <a:t>v roce 1993</a:t>
            </a:r>
            <a:r>
              <a:rPr lang="cs-CZ" dirty="0"/>
              <a:t> schválením </a:t>
            </a:r>
            <a:r>
              <a:rPr lang="cs-CZ" dirty="0">
                <a:solidFill>
                  <a:srgbClr val="FFFF00"/>
                </a:solidFill>
                <a:hlinkClick r:id="rId2"/>
              </a:rPr>
              <a:t>Zákona o stavebním spoření a státní podpoře stavebního spoření č. 96/1993 Sb</a:t>
            </a:r>
            <a:r>
              <a:rPr lang="cs-CZ" dirty="0">
                <a:solidFill>
                  <a:srgbClr val="FFFF00"/>
                </a:solidFill>
              </a:rPr>
              <a:t>. </a:t>
            </a:r>
            <a:r>
              <a:rPr lang="cs-CZ" dirty="0"/>
              <a:t>Už od samého počátku své existence však stavební spoření našlo své nezastupitelné místo mezi ostatními bankovními produkty.</a:t>
            </a:r>
          </a:p>
          <a:p>
            <a:pPr>
              <a:defRPr/>
            </a:pPr>
            <a:r>
              <a:rPr lang="cs-CZ" dirty="0"/>
              <a:t>Jedním z jeho nejvýznamnějších atributů je jeho bezpečnost. Stavební spoření mohou provozovat jen specializované banky na základě zvláštního oprávnění. V současné době vlastní licenci pět stavebních spořitelen, které jsou všechny členy Asociace českých stavebních spořitelen. </a:t>
            </a:r>
          </a:p>
          <a:p>
            <a:pPr>
              <a:defRPr/>
            </a:pPr>
            <a:r>
              <a:rPr lang="cs-CZ" dirty="0"/>
              <a:t>V roce 2003 byla přijata novela zákona o stavebním spoření, která významně upravila podmínky stavebního spoření.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358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Stavební spoření (SS)</a:t>
            </a:r>
          </a:p>
        </p:txBody>
      </p:sp>
      <p:sp>
        <p:nvSpPr>
          <p:cNvPr id="1536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sz="2647" u="sng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Není pouze depozitní produkt – zahrnuje: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u="sng" dirty="0">
              <a:cs typeface="Tahoma" pitchFamily="34" charset="0"/>
            </a:endParaRPr>
          </a:p>
          <a:p>
            <a:pPr eaLnBrk="1" hangingPunct="1">
              <a:buFontTx/>
              <a:buChar char="-"/>
              <a:defRPr/>
            </a:pPr>
            <a:r>
              <a:rPr lang="cs-CZ" sz="2647" dirty="0">
                <a:cs typeface="Tahoma" pitchFamily="34" charset="0"/>
              </a:rPr>
              <a:t>přijímání vkladů od účastníků SS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Tx/>
              <a:buChar char="-"/>
              <a:defRPr/>
            </a:pPr>
            <a:r>
              <a:rPr lang="cs-CZ" sz="2647" dirty="0">
                <a:cs typeface="Tahoma" pitchFamily="34" charset="0"/>
              </a:rPr>
              <a:t>poskytování úvěrů účastníkům SS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Tx/>
              <a:buChar char="-"/>
              <a:defRPr/>
            </a:pPr>
            <a:r>
              <a:rPr lang="cs-CZ" sz="2647" dirty="0">
                <a:cs typeface="Tahoma" pitchFamily="34" charset="0"/>
              </a:rPr>
              <a:t>poskytování státní podpory FO – účastníkům SS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35537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Systém </a:t>
            </a:r>
            <a:br>
              <a:rPr lang="cs-CZ" dirty="0" smtClean="0">
                <a:cs typeface="Tahoma" pitchFamily="34" charset="0"/>
              </a:rPr>
            </a:br>
            <a:r>
              <a:rPr lang="cs-CZ" dirty="0" smtClean="0">
                <a:cs typeface="Tahoma" pitchFamily="34" charset="0"/>
              </a:rPr>
              <a:t>stavebního spoření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cs-CZ" sz="3088" u="sng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Fáze: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 smtClean="0"/>
          </a:p>
          <a:p>
            <a:pPr marL="567225" indent="-567225">
              <a:buFont typeface="Arial" charset="0"/>
              <a:buAutoNum type="arabicPeriod"/>
              <a:defRPr/>
            </a:pPr>
            <a:r>
              <a:rPr lang="cs-CZ" dirty="0" smtClean="0"/>
              <a:t>Spoření</a:t>
            </a:r>
          </a:p>
          <a:p>
            <a:pPr marL="567225" indent="-567225">
              <a:buFont typeface="Arial" charset="0"/>
              <a:buAutoNum type="arabicPeriod"/>
              <a:defRPr/>
            </a:pPr>
            <a:r>
              <a:rPr lang="cs-CZ" dirty="0" smtClean="0"/>
              <a:t>Přidělení úvěru</a:t>
            </a:r>
          </a:p>
          <a:p>
            <a:pPr marL="567225" indent="-567225">
              <a:buFont typeface="Arial" charset="0"/>
              <a:buAutoNum type="arabicPeriod"/>
              <a:defRPr/>
            </a:pPr>
            <a:r>
              <a:rPr lang="cs-CZ" dirty="0" smtClean="0"/>
              <a:t>Splácení úvěru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74610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Spoření</a:t>
            </a:r>
          </a:p>
        </p:txBody>
      </p:sp>
      <p:sp>
        <p:nvSpPr>
          <p:cNvPr id="1741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Písemná smlouva: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-  cílová částka</a:t>
            </a:r>
          </a:p>
          <a:p>
            <a:pPr eaLnBrk="1" hangingPunct="1">
              <a:buFontTx/>
              <a:buChar char="-"/>
              <a:defRPr/>
            </a:pPr>
            <a:r>
              <a:rPr lang="cs-CZ" sz="3088" dirty="0">
                <a:cs typeface="Tahoma" pitchFamily="34" charset="0"/>
              </a:rPr>
              <a:t>úrokové sazby z vkladů a úvěru</a:t>
            </a:r>
          </a:p>
          <a:p>
            <a:pPr eaLnBrk="1" hangingPunct="1">
              <a:buFontTx/>
              <a:buChar char="-"/>
              <a:defRPr/>
            </a:pPr>
            <a:r>
              <a:rPr lang="cs-CZ" sz="3088" dirty="0">
                <a:cs typeface="Tahoma" pitchFamily="34" charset="0"/>
              </a:rPr>
              <a:t>podmínky pro nárok na přidělení úvěru</a:t>
            </a:r>
          </a:p>
          <a:p>
            <a:pPr eaLnBrk="1" hangingPunct="1">
              <a:buFontTx/>
              <a:buChar char="-"/>
              <a:defRPr/>
            </a:pPr>
            <a:r>
              <a:rPr lang="cs-CZ" sz="3088" dirty="0">
                <a:cs typeface="Tahoma" pitchFamily="34" charset="0"/>
              </a:rPr>
              <a:t>jednorázový poplatek při uzavření smlouvy</a:t>
            </a:r>
          </a:p>
          <a:p>
            <a:pPr eaLnBrk="1" hangingPunct="1">
              <a:buFontTx/>
              <a:buChar char="-"/>
              <a:defRPr/>
            </a:pPr>
            <a:r>
              <a:rPr lang="cs-CZ" sz="3088" dirty="0">
                <a:cs typeface="Tahoma" pitchFamily="34" charset="0"/>
              </a:rPr>
              <a:t>výše splátek úvěru</a:t>
            </a:r>
          </a:p>
          <a:p>
            <a:pPr eaLnBrk="1" hangingPunct="1">
              <a:buFontTx/>
              <a:buChar char="-"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Po uzavření smlouvy – spoření.</a:t>
            </a:r>
          </a:p>
          <a:p>
            <a:pPr eaLnBrk="1" hangingPunct="1">
              <a:buFontTx/>
              <a:buChar char="-"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50145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Přidělení úvěru</a:t>
            </a:r>
          </a:p>
        </p:txBody>
      </p:sp>
      <p:sp>
        <p:nvSpPr>
          <p:cNvPr id="1843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Překlenovací úvěr </a:t>
            </a:r>
            <a:r>
              <a:rPr lang="cs-CZ" sz="3088" dirty="0">
                <a:cs typeface="Tahoma" pitchFamily="34" charset="0"/>
              </a:rPr>
              <a:t>– ze zákona na něj není  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                             nárok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Úvěr ze SS – podmínky:</a:t>
            </a:r>
          </a:p>
          <a:p>
            <a:pPr eaLnBrk="1" hangingPunct="1">
              <a:buFontTx/>
              <a:buChar char="-"/>
              <a:defRPr/>
            </a:pPr>
            <a:r>
              <a:rPr lang="cs-CZ" sz="2647" dirty="0">
                <a:cs typeface="Tahoma" pitchFamily="34" charset="0"/>
              </a:rPr>
              <a:t>splnění min. čekací doby</a:t>
            </a:r>
          </a:p>
          <a:p>
            <a:pPr eaLnBrk="1" hangingPunct="1">
              <a:buFontTx/>
              <a:buChar char="-"/>
              <a:defRPr/>
            </a:pPr>
            <a:r>
              <a:rPr lang="cs-CZ" sz="2647" dirty="0">
                <a:cs typeface="Tahoma" pitchFamily="34" charset="0"/>
              </a:rPr>
              <a:t>naspoření stanovené cílové částky</a:t>
            </a:r>
          </a:p>
          <a:p>
            <a:pPr eaLnBrk="1" hangingPunct="1">
              <a:buFontTx/>
              <a:buChar char="-"/>
              <a:defRPr/>
            </a:pPr>
            <a:r>
              <a:rPr lang="cs-CZ" sz="2647" dirty="0">
                <a:cs typeface="Tahoma" pitchFamily="34" charset="0"/>
              </a:rPr>
              <a:t>dostatečné zajištění poskytnutého úvěru</a:t>
            </a:r>
          </a:p>
          <a:p>
            <a:pPr eaLnBrk="1" hangingPunct="1">
              <a:buFontTx/>
              <a:buChar char="-"/>
              <a:defRPr/>
            </a:pPr>
            <a:r>
              <a:rPr lang="cs-CZ" sz="2647" dirty="0">
                <a:cs typeface="Tahoma" pitchFamily="34" charset="0"/>
              </a:rPr>
              <a:t>použití úvěru na zákonem stanovený účel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8336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Splácení úvěru</a:t>
            </a:r>
          </a:p>
        </p:txBody>
      </p:sp>
      <p:sp>
        <p:nvSpPr>
          <p:cNvPr id="1945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3970" dirty="0">
                <a:cs typeface="Tahoma" pitchFamily="34" charset="0"/>
              </a:rPr>
              <a:t>Splácení obvykle v pravidelných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3970" dirty="0">
                <a:cs typeface="Tahoma" pitchFamily="34" charset="0"/>
              </a:rPr>
              <a:t>měsíčních anuitách.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970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970" dirty="0">
                <a:cs typeface="Tahoma" pitchFamily="34" charset="0"/>
              </a:rPr>
              <a:t>Úroková sazba zpravidla </a:t>
            </a:r>
            <a:endParaRPr lang="cs-CZ" sz="3970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970" dirty="0" smtClean="0">
                <a:cs typeface="Tahoma" pitchFamily="34" charset="0"/>
              </a:rPr>
              <a:t>stanovena fixně</a:t>
            </a:r>
            <a:r>
              <a:rPr lang="cs-CZ" sz="3970" dirty="0">
                <a:cs typeface="Tahoma" pitchFamily="34" charset="0"/>
              </a:rPr>
              <a:t>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970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43992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Stavební spoření</a:t>
            </a:r>
          </a:p>
        </p:txBody>
      </p:sp>
      <p:sp>
        <p:nvSpPr>
          <p:cNvPr id="2048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>
                <a:cs typeface="Tahoma" pitchFamily="34" charset="0"/>
              </a:rPr>
              <a:t>Minimální míra rizika, může přinést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>
                <a:cs typeface="Tahoma" pitchFamily="34" charset="0"/>
              </a:rPr>
              <a:t>nadprůměrné zhodnocení.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>
                <a:cs typeface="Tahoma" pitchFamily="34" charset="0"/>
              </a:rPr>
              <a:t>Vklady pojištěné (100 %, max. 100 000 </a:t>
            </a:r>
            <a:endParaRPr lang="cs-CZ" sz="3088" dirty="0" smtClean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 smtClean="0">
                <a:cs typeface="Tahoma" pitchFamily="34" charset="0"/>
              </a:rPr>
              <a:t>EUR</a:t>
            </a:r>
            <a:r>
              <a:rPr lang="cs-CZ" sz="3088" dirty="0">
                <a:cs typeface="Tahoma" pitchFamily="34" charset="0"/>
              </a:rPr>
              <a:t>).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>
                <a:cs typeface="Tahoma" pitchFamily="34" charset="0"/>
              </a:rPr>
              <a:t>Výhoda – státní podpora.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u="sng" dirty="0">
                <a:cs typeface="Tahoma" pitchFamily="34" charset="0"/>
              </a:rPr>
              <a:t>Varianta pro ty, kteří chtějí nadprůměrný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3088" u="sng" dirty="0">
                <a:cs typeface="Tahoma" pitchFamily="34" charset="0"/>
              </a:rPr>
              <a:t>výnos a jistotu, že o vklady nepřijdou.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86807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Stavební spoření</a:t>
            </a:r>
          </a:p>
        </p:txBody>
      </p:sp>
      <p:sp>
        <p:nvSpPr>
          <p:cNvPr id="2150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Vývoj státní podpory	</a:t>
            </a:r>
            <a:r>
              <a:rPr lang="cs-CZ" sz="3088" dirty="0">
                <a:solidFill>
                  <a:srgbClr val="FFFF00"/>
                </a:solidFill>
                <a:cs typeface="Tahoma" pitchFamily="34" charset="0"/>
              </a:rPr>
              <a:t>	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sz="3088" u="sng" dirty="0"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Smlouvy do 31. 12. 2003	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25 %, max. 4 500 Kč	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				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Smlouvy do 31. 12. 2010	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15 %, max. 3 000 Kč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	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Smlouvy od 1. 1. 2011		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10 %, max. 2 000 Kč				         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>
                <a:cs typeface="Tahoma" pitchFamily="34" charset="0"/>
              </a:rPr>
              <a:t>						</a:t>
            </a:r>
            <a:r>
              <a:rPr lang="cs-CZ" sz="2206" dirty="0">
                <a:cs typeface="Tahoma" pitchFamily="34" charset="0"/>
              </a:rPr>
              <a:t>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sz="3970" dirty="0"/>
          </a:p>
          <a:p>
            <a:pPr eaLnBrk="1" hangingPunct="1">
              <a:buFont typeface="Arial" charset="0"/>
              <a:buNone/>
              <a:defRPr/>
            </a:pPr>
            <a:endParaRPr lang="cs-CZ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7274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Bankovní dluhopisy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Získání zdrojů emisí různých forem vlastních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dluhopisů.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Odlišnosti – doba splatnosti, převoditelnost, forma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dluhopisu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Zdanění výnosů </a:t>
            </a:r>
            <a:r>
              <a:rPr lang="cs-CZ" sz="2647" dirty="0">
                <a:cs typeface="Tahoma" pitchFamily="34" charset="0"/>
              </a:rPr>
              <a:t>– 15% daň (FO podnikatel, PO x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       nepodnikatel)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solidFill>
                <a:schemeClr val="accent6">
                  <a:lumMod val="75000"/>
                </a:schemeClr>
              </a:solidFill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Jana </a:t>
            </a:r>
            <a:r>
              <a:rPr lang="cs-CZ" dirty="0" err="1"/>
              <a:t>Šturcová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204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>
                <a:cs typeface="Tahoma" pitchFamily="34" charset="0"/>
              </a:rPr>
              <a:t>Depozitní směnka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Vystavuje je banka jako </a:t>
            </a: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vlastní směnku </a:t>
            </a:r>
            <a:r>
              <a:rPr lang="cs-CZ" sz="2647" dirty="0">
                <a:cs typeface="Tahoma" pitchFamily="34" charset="0"/>
              </a:rPr>
              <a:t>a zavazuje se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tak vyplatit oprávněnému majiteli směnky v době její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splatnosti směnečnou částku.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Splatnost – na viděnou. Obsahuje úrokovou doložku.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Zdanění – 15 % (viz dluhopisy nebo vklady)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solidFill>
                <a:srgbClr val="00B0F0"/>
              </a:solidFill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b="1" dirty="0">
                <a:solidFill>
                  <a:srgbClr val="00B0F0"/>
                </a:solidFill>
                <a:cs typeface="Tahoma" pitchFamily="34" charset="0"/>
              </a:rPr>
              <a:t>Nevztahuje se na ni pojištění vkladů.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39544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Příklad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dirty="0">
                <a:cs typeface="Tahoma" pitchFamily="34" charset="0"/>
              </a:rPr>
              <a:t>Klient zakoupil 13. února 2019 od banky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dirty="0">
                <a:cs typeface="Tahoma" pitchFamily="34" charset="0"/>
              </a:rPr>
              <a:t>depozitní směnku za její nominální hodnotu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dirty="0">
                <a:cs typeface="Tahoma" pitchFamily="34" charset="0"/>
              </a:rPr>
              <a:t>500 000 Kč. Směnka byla opatřena úrokovou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dirty="0">
                <a:cs typeface="Tahoma" pitchFamily="34" charset="0"/>
              </a:rPr>
              <a:t>doložkou s úrokovou sazbou 1,8 % p. a.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dirty="0">
                <a:cs typeface="Tahoma" pitchFamily="34" charset="0"/>
              </a:rPr>
              <a:t>Splatnost směnky na viděnou – k proplacení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dirty="0">
                <a:cs typeface="Tahoma" pitchFamily="34" charset="0"/>
              </a:rPr>
              <a:t>ne dříve než za 3 měsíce a ne později než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dirty="0">
                <a:cs typeface="Tahoma" pitchFamily="34" charset="0"/>
              </a:rPr>
              <a:t>za 4 měsíce. Klient předložil směnku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dirty="0">
                <a:cs typeface="Tahoma" pitchFamily="34" charset="0"/>
              </a:rPr>
              <a:t>k proplacení 18. května 2019. </a:t>
            </a:r>
            <a:r>
              <a:rPr lang="cs-CZ" altLang="cs-CZ" sz="3088" u="sng" dirty="0">
                <a:cs typeface="Tahoma" pitchFamily="34" charset="0"/>
              </a:rPr>
              <a:t>Jaký byl výnos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3088" u="sng" dirty="0">
                <a:cs typeface="Tahoma" pitchFamily="34" charset="0"/>
              </a:rPr>
              <a:t>ze směnky?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7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</TotalTime>
  <Words>1038</Words>
  <Application>Microsoft Office PowerPoint</Application>
  <PresentationFormat>Vlastní</PresentationFormat>
  <Paragraphs>254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5" baseType="lpstr">
      <vt:lpstr>Arial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Depozita</vt:lpstr>
      <vt:lpstr>Vklady</vt:lpstr>
      <vt:lpstr>Vklady na běžném účtu (BÚ)</vt:lpstr>
      <vt:lpstr>Zřízení a vedení BÚ</vt:lpstr>
      <vt:lpstr>Výnosy a náklady  spojené s BÚ</vt:lpstr>
      <vt:lpstr>Význam BÚ</vt:lpstr>
      <vt:lpstr>Vklady  na vkladových účtech</vt:lpstr>
      <vt:lpstr>Způsob úročení</vt:lpstr>
      <vt:lpstr>Zdanění  úrokových výnosů</vt:lpstr>
      <vt:lpstr>Význam pro banku</vt:lpstr>
      <vt:lpstr>Spořící a  termínované účty</vt:lpstr>
      <vt:lpstr>Vkladní knížky (VK)</vt:lpstr>
      <vt:lpstr>Studentská konta</vt:lpstr>
      <vt:lpstr>Stavební spoření</vt:lpstr>
      <vt:lpstr>Stavební spoření (SS)</vt:lpstr>
      <vt:lpstr>Systém  stavebního spoření</vt:lpstr>
      <vt:lpstr>Spoření</vt:lpstr>
      <vt:lpstr>Přidělení úvěru</vt:lpstr>
      <vt:lpstr>Splácení úvěru</vt:lpstr>
      <vt:lpstr>Stavební spoření</vt:lpstr>
      <vt:lpstr>Stavební spoření</vt:lpstr>
      <vt:lpstr>Bankovní dluhopisy</vt:lpstr>
      <vt:lpstr>Depozitní směnka</vt:lpstr>
      <vt:lpstr>Příklad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15</cp:revision>
  <dcterms:created xsi:type="dcterms:W3CDTF">2017-03-15T11:07:40Z</dcterms:created>
  <dcterms:modified xsi:type="dcterms:W3CDTF">2020-05-23T14:43:38Z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