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9"/>
  </p:notesMasterIdLst>
  <p:sldIdLst>
    <p:sldId id="365" r:id="rId2"/>
    <p:sldId id="316" r:id="rId3"/>
    <p:sldId id="306" r:id="rId4"/>
    <p:sldId id="307" r:id="rId5"/>
    <p:sldId id="308" r:id="rId6"/>
    <p:sldId id="309" r:id="rId7"/>
    <p:sldId id="304" r:id="rId8"/>
    <p:sldId id="310" r:id="rId9"/>
    <p:sldId id="357" r:id="rId10"/>
    <p:sldId id="359" r:id="rId11"/>
    <p:sldId id="360" r:id="rId12"/>
    <p:sldId id="358" r:id="rId13"/>
    <p:sldId id="361" r:id="rId14"/>
    <p:sldId id="362" r:id="rId15"/>
    <p:sldId id="364" r:id="rId16"/>
    <p:sldId id="363" r:id="rId17"/>
    <p:sldId id="366" r:id="rId18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3" autoAdjust="0"/>
    <p:restoredTop sz="94737" autoAdjust="0"/>
  </p:normalViewPr>
  <p:slideViewPr>
    <p:cSldViewPr>
      <p:cViewPr varScale="1">
        <p:scale>
          <a:sx n="95" d="100"/>
          <a:sy n="95" d="100"/>
        </p:scale>
        <p:origin x="10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979B2E10-B9E3-D28B-80BA-2E187F6BF0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2425740-4EA2-4E1D-F110-6068D38A1A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8472D2-E170-488B-B089-50FAA0228236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B0610D59-F47A-AFA8-2A2A-BC615A8E42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8B9E0B3C-2288-0838-1D6B-1B225ACD8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C66222-7B24-604F-DA69-E2BC5FCC74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2F9CD24-199F-B77D-D966-7F5EF62953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597FF6-0484-4288-AFA5-B9293F386EE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>
            <a:extLst>
              <a:ext uri="{FF2B5EF4-FFF2-40B4-BE49-F238E27FC236}">
                <a16:creationId xmlns:a16="http://schemas.microsoft.com/office/drawing/2014/main" id="{F9B9AAFC-405F-A7FD-C6BA-42BAE04B9B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symbol pro poznámky 2">
            <a:extLst>
              <a:ext uri="{FF2B5EF4-FFF2-40B4-BE49-F238E27FC236}">
                <a16:creationId xmlns:a16="http://schemas.microsoft.com/office/drawing/2014/main" id="{2B0A92E7-368F-251A-0B33-2939DEB445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7172" name="Zástupný symbol pro číslo snímku 3">
            <a:extLst>
              <a:ext uri="{FF2B5EF4-FFF2-40B4-BE49-F238E27FC236}">
                <a16:creationId xmlns:a16="http://schemas.microsoft.com/office/drawing/2014/main" id="{4357015D-FC06-DCE3-A097-653ABAC63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B2B8AF-F3BC-472B-BCCA-561F58F65BB0}" type="slidenum">
              <a:rPr lang="cs-CZ" altLang="cs-CZ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cs-CZ" altLang="cs-CZ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1434DAC-F8D7-184F-A2FF-8EB1A94E66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6C48C3-0D8D-41F3-6036-AB9CF365C14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680061B-16A2-A94F-BF07-1E8A9B1181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8815E41-6E0E-2682-FB3C-8848F9ED6FB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F6349D1-239C-FCD2-7EFF-B2EAEF9F29E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CDE3E3-CDB5-E42C-DCA9-E8159240C7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C1E1696-EF69-A196-E089-D4F3243B6C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127BC2F-D441-EEC3-5E8C-59B4A216067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7D81788-4784-D5F1-F688-9A75406D0C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5B6FAF7-3612-8A8F-3428-F1DD8DD75F1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EE6C2A7-F67E-743E-8B83-6F3A18C4781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66D885F-F7DF-333E-EA6B-AB0E0D2A86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386655D-B910-20A1-BB77-CF2DBF677EB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FC612BB-6612-9721-5375-BDC1744E577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3043431-BA55-F944-9ECB-907E266EDD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FD9EAAC-C091-D735-C9F8-A4225A875B3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225FA89-3BAA-DA2D-06DE-C5DE70784C5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26F7906-0918-9477-D089-BF421B029CA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8908F59A-965F-6FA7-5D9D-1C946E430E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1BEA45E-74D7-8B83-12E6-43D89E9E20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3CFB7AB-E237-2A18-A50A-641A6915358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922F386-E2B1-8007-A62D-7F48B7D94B8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B14D0DD-E1BC-2834-C43F-9CDEDEA5D15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FF660600-9724-73BB-42DE-86B2AD8D19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83D91ED0-CD29-C0BB-5699-DF739FB2C0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E1926B56-4187-03F0-4D67-347F4C50D9E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3D28853-FD70-CCA0-99EA-0A40DC473D5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4D58C99-07D3-6571-88F5-071206F33B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098EE69-C426-7E6C-EBE3-B13C31D2AA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F7E3C3EC-009E-CD20-C4E8-FD9D2FC733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28657D74-2101-FEBF-C594-2B1AB735854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5AEC203E-1948-2476-F6ED-CECC0B50813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69AADB5-D614-1F6E-3C5A-53AC6BE79C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08C8418-8829-42B7-8F7E-1F9C78AADF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D8E07FF-333D-58DF-7941-8BFAB84418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A6182773-4CDB-9C33-5129-F000B3D268A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73CB4F9-114B-FED1-7323-3909663FC8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8FFDD4F8-90F0-6484-65AE-1E43F99D000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BA481519-9530-F1CF-3289-77817C2759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B4F06EA-FBD2-7603-1AEA-6C9357FC85A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8093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8093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6CC9C3C5-2A65-D27F-F776-A9EB5D744DA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5D13E-7A3D-45F7-8D1E-47C94449F948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5233FB8C-220F-2BF2-817B-E113875799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29812AE0-266E-B106-2577-4E79A1E722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34FE2-81C2-4D31-9691-D68D36E31E7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849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9786F993-D97A-41F0-0B16-0BDF3F95B3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D1612-ED7F-43D1-B081-5626A34E332F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DE1C280D-7D17-886A-4CE9-AB94EA573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E92E6612-BB75-7F34-0E60-67BB45FD0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17A3C-5373-4028-885B-2B90901C8E2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0193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66D45181-1772-C6EC-5573-F8E794E0AA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376F3-155C-4AFB-A74D-C0BD9B40AA6E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9787EA51-FCF6-3209-3E7C-9362BE3983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B872C596-6659-1D26-029B-E4B15609B4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D2796-9E00-4EA9-B746-D1937E46B62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2236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2AA296A4-1C67-A508-B865-1820EF1B1E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B68C5-6E9D-45D8-912B-243E9AE938AD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A8376D4F-D30B-479A-58EC-EF6B795EDF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4C282296-0F12-3075-20A4-F6BC8E40C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3DBDC-06AC-439C-9E59-47C4971148B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3877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1068">
            <a:extLst>
              <a:ext uri="{FF2B5EF4-FFF2-40B4-BE49-F238E27FC236}">
                <a16:creationId xmlns:a16="http://schemas.microsoft.com/office/drawing/2014/main" id="{0D18F870-052E-362C-C854-336FB9F4D8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24522-A964-4FFE-B089-20302A6DD982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8" name="Rectangle 1069">
            <a:extLst>
              <a:ext uri="{FF2B5EF4-FFF2-40B4-BE49-F238E27FC236}">
                <a16:creationId xmlns:a16="http://schemas.microsoft.com/office/drawing/2014/main" id="{5B011A48-6CD2-9A51-FDBE-31B8DC5D3F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070">
            <a:extLst>
              <a:ext uri="{FF2B5EF4-FFF2-40B4-BE49-F238E27FC236}">
                <a16:creationId xmlns:a16="http://schemas.microsoft.com/office/drawing/2014/main" id="{8B042F37-9BBC-2C67-9853-30720B8558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73B14-5E1E-4616-B52F-59E550F4BEA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4566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1068">
            <a:extLst>
              <a:ext uri="{FF2B5EF4-FFF2-40B4-BE49-F238E27FC236}">
                <a16:creationId xmlns:a16="http://schemas.microsoft.com/office/drawing/2014/main" id="{98238226-DD0B-E545-ED03-95EFA4B34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5536B-F313-4AD8-A9E1-37B29D3874C9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" name="Rectangle 1069">
            <a:extLst>
              <a:ext uri="{FF2B5EF4-FFF2-40B4-BE49-F238E27FC236}">
                <a16:creationId xmlns:a16="http://schemas.microsoft.com/office/drawing/2014/main" id="{F564BD7F-23E2-CB0A-A91C-EF3FA9C0F9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70">
            <a:extLst>
              <a:ext uri="{FF2B5EF4-FFF2-40B4-BE49-F238E27FC236}">
                <a16:creationId xmlns:a16="http://schemas.microsoft.com/office/drawing/2014/main" id="{45BE85C0-A34E-CD02-D598-FB214BE626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AE306-4C4A-4B95-89C4-73B1F3859B6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2484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68">
            <a:extLst>
              <a:ext uri="{FF2B5EF4-FFF2-40B4-BE49-F238E27FC236}">
                <a16:creationId xmlns:a16="http://schemas.microsoft.com/office/drawing/2014/main" id="{4A338600-63DD-4321-7141-3296456F7C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2A871-B210-4061-8FB6-63FB0D4F706E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3" name="Rectangle 1069">
            <a:extLst>
              <a:ext uri="{FF2B5EF4-FFF2-40B4-BE49-F238E27FC236}">
                <a16:creationId xmlns:a16="http://schemas.microsoft.com/office/drawing/2014/main" id="{94FCC4E8-33D6-567A-C4C0-46E375D3F5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70">
            <a:extLst>
              <a:ext uri="{FF2B5EF4-FFF2-40B4-BE49-F238E27FC236}">
                <a16:creationId xmlns:a16="http://schemas.microsoft.com/office/drawing/2014/main" id="{C248EC74-C9B3-FEFB-867F-52D7B41E87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2E513-3CEB-4DAC-A569-5AE0598DEB7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2616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80AA8C9B-46C3-BD71-6BBF-2CFE465288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48CBF-AEAF-4D6C-9D4C-1D645447E464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3AFE018C-FCC9-FD59-7CDD-099597D061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DA0C2E5A-53A1-0590-C429-202C2E80C2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F44E1-6CEA-425D-97B7-3FA68F291C5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5714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10E6CDF1-4F52-A8D1-002A-11FE22B7B1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3C4E0-097F-47F8-98E5-8CA28A29E509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8A00496A-7F38-4B9E-DE0D-9489451010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8AE8C482-0563-A74B-7EE6-28F966FA6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85BBE-4A56-4C7E-B125-56B854A69B6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94663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032B2ECD-A5A2-9CC3-9F24-CEBEB85CB0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A2028-CB78-4752-8D70-89526EC2C28F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93D6D44E-F637-7BFD-88F1-D8B72C6209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4817E5A1-B34A-51DC-B7C4-23B3F8D7A2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73FF0-EC63-45EE-A104-A95E6016870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152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ADAFFBFD-A6FF-71D3-573A-A396DFF2A7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CA9DC-FFBA-4B59-B592-46FAEAE8E0BC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6CF3383E-ED56-E424-04B5-BF8AAE0952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F8A3BCE1-5D3B-9FDA-6AE7-B4FCDFF5EA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0862E-4A61-4537-B90F-964599161AA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8060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827624FC-42CD-57F1-7F20-6B82784E48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9875" name="Freeform 1027">
              <a:extLst>
                <a:ext uri="{FF2B5EF4-FFF2-40B4-BE49-F238E27FC236}">
                  <a16:creationId xmlns:a16="http://schemas.microsoft.com/office/drawing/2014/main" id="{8FFC664E-1CA2-5926-EA71-77483F3D18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76" name="Freeform 1028">
              <a:extLst>
                <a:ext uri="{FF2B5EF4-FFF2-40B4-BE49-F238E27FC236}">
                  <a16:creationId xmlns:a16="http://schemas.microsoft.com/office/drawing/2014/main" id="{3F44631C-8378-53C7-CED1-A7E0754FFD5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77" name="Freeform 1029">
              <a:extLst>
                <a:ext uri="{FF2B5EF4-FFF2-40B4-BE49-F238E27FC236}">
                  <a16:creationId xmlns:a16="http://schemas.microsoft.com/office/drawing/2014/main" id="{B74CBB33-2F09-9E1C-8798-D582674D9F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35" name="Freeform 1030">
              <a:extLst>
                <a:ext uri="{FF2B5EF4-FFF2-40B4-BE49-F238E27FC236}">
                  <a16:creationId xmlns:a16="http://schemas.microsoft.com/office/drawing/2014/main" id="{8DFA29D6-B139-D8F9-AFD7-681C8101E90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79" name="Freeform 1031">
              <a:extLst>
                <a:ext uri="{FF2B5EF4-FFF2-40B4-BE49-F238E27FC236}">
                  <a16:creationId xmlns:a16="http://schemas.microsoft.com/office/drawing/2014/main" id="{02B1C06E-B4CE-76E4-658D-D4865A9564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37" name="Freeform 1032">
              <a:extLst>
                <a:ext uri="{FF2B5EF4-FFF2-40B4-BE49-F238E27FC236}">
                  <a16:creationId xmlns:a16="http://schemas.microsoft.com/office/drawing/2014/main" id="{9ED88066-81DE-7812-49E5-FCAC5F56938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1033">
              <a:extLst>
                <a:ext uri="{FF2B5EF4-FFF2-40B4-BE49-F238E27FC236}">
                  <a16:creationId xmlns:a16="http://schemas.microsoft.com/office/drawing/2014/main" id="{E4A69A73-7444-B5AB-D852-772C836B86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2" name="Freeform 1034">
              <a:extLst>
                <a:ext uri="{FF2B5EF4-FFF2-40B4-BE49-F238E27FC236}">
                  <a16:creationId xmlns:a16="http://schemas.microsoft.com/office/drawing/2014/main" id="{019E9796-D860-BE9F-F863-2E0FE3248D2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0" name="Freeform 1035">
              <a:extLst>
                <a:ext uri="{FF2B5EF4-FFF2-40B4-BE49-F238E27FC236}">
                  <a16:creationId xmlns:a16="http://schemas.microsoft.com/office/drawing/2014/main" id="{5C98023B-9ADB-0A5D-2118-D5AF733376E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4" name="Freeform 1036">
              <a:extLst>
                <a:ext uri="{FF2B5EF4-FFF2-40B4-BE49-F238E27FC236}">
                  <a16:creationId xmlns:a16="http://schemas.microsoft.com/office/drawing/2014/main" id="{E9E9D203-103E-F3CE-2362-15AD637FC4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2" name="Freeform 1037">
              <a:extLst>
                <a:ext uri="{FF2B5EF4-FFF2-40B4-BE49-F238E27FC236}">
                  <a16:creationId xmlns:a16="http://schemas.microsoft.com/office/drawing/2014/main" id="{D1999688-067C-BBE4-154B-EAAA8393FF6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6" name="Freeform 1038">
              <a:extLst>
                <a:ext uri="{FF2B5EF4-FFF2-40B4-BE49-F238E27FC236}">
                  <a16:creationId xmlns:a16="http://schemas.microsoft.com/office/drawing/2014/main" id="{3E998156-B2CE-62A7-8B63-FD2B1F2B14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4" name="Freeform 1039">
              <a:extLst>
                <a:ext uri="{FF2B5EF4-FFF2-40B4-BE49-F238E27FC236}">
                  <a16:creationId xmlns:a16="http://schemas.microsoft.com/office/drawing/2014/main" id="{D58055F4-C377-BF1B-0DE9-9734AFDCCB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8" name="Freeform 1040">
              <a:extLst>
                <a:ext uri="{FF2B5EF4-FFF2-40B4-BE49-F238E27FC236}">
                  <a16:creationId xmlns:a16="http://schemas.microsoft.com/office/drawing/2014/main" id="{41253951-1D9A-6972-69A8-236380EB650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89" name="Freeform 1041">
              <a:extLst>
                <a:ext uri="{FF2B5EF4-FFF2-40B4-BE49-F238E27FC236}">
                  <a16:creationId xmlns:a16="http://schemas.microsoft.com/office/drawing/2014/main" id="{698AE743-165B-1A9E-C049-4CF877F34F3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0" name="Freeform 1042">
              <a:extLst>
                <a:ext uri="{FF2B5EF4-FFF2-40B4-BE49-F238E27FC236}">
                  <a16:creationId xmlns:a16="http://schemas.microsoft.com/office/drawing/2014/main" id="{4AF6CD99-1277-BAF7-0438-4E9C87BE6A4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8" name="Freeform 1043">
              <a:extLst>
                <a:ext uri="{FF2B5EF4-FFF2-40B4-BE49-F238E27FC236}">
                  <a16:creationId xmlns:a16="http://schemas.microsoft.com/office/drawing/2014/main" id="{D31C4EEA-5630-43F7-837C-6BFB391CAF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2" name="Freeform 1044">
              <a:extLst>
                <a:ext uri="{FF2B5EF4-FFF2-40B4-BE49-F238E27FC236}">
                  <a16:creationId xmlns:a16="http://schemas.microsoft.com/office/drawing/2014/main" id="{C31E65EF-0F04-EE6A-09D4-B9FA0CB776F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0" name="Freeform 1045">
              <a:extLst>
                <a:ext uri="{FF2B5EF4-FFF2-40B4-BE49-F238E27FC236}">
                  <a16:creationId xmlns:a16="http://schemas.microsoft.com/office/drawing/2014/main" id="{F124E6F0-5FAC-864E-1E78-61F170A78BB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4" name="Freeform 1046">
              <a:extLst>
                <a:ext uri="{FF2B5EF4-FFF2-40B4-BE49-F238E27FC236}">
                  <a16:creationId xmlns:a16="http://schemas.microsoft.com/office/drawing/2014/main" id="{9E117C25-3551-2633-0D8F-A0138427E5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5" name="Freeform 1047">
              <a:extLst>
                <a:ext uri="{FF2B5EF4-FFF2-40B4-BE49-F238E27FC236}">
                  <a16:creationId xmlns:a16="http://schemas.microsoft.com/office/drawing/2014/main" id="{25209DC3-9593-B7AB-13E8-7ABDAF06E33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6" name="Freeform 1048">
              <a:extLst>
                <a:ext uri="{FF2B5EF4-FFF2-40B4-BE49-F238E27FC236}">
                  <a16:creationId xmlns:a16="http://schemas.microsoft.com/office/drawing/2014/main" id="{F3742997-51BB-C91F-FC2F-2EAB09F9FE4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4" name="Freeform 1049">
              <a:extLst>
                <a:ext uri="{FF2B5EF4-FFF2-40B4-BE49-F238E27FC236}">
                  <a16:creationId xmlns:a16="http://schemas.microsoft.com/office/drawing/2014/main" id="{5E8FF59A-A91F-B532-0B4A-C2A6D4A11B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8" name="Freeform 1050">
              <a:extLst>
                <a:ext uri="{FF2B5EF4-FFF2-40B4-BE49-F238E27FC236}">
                  <a16:creationId xmlns:a16="http://schemas.microsoft.com/office/drawing/2014/main" id="{00ECF924-5ADB-B5CA-AA5A-74B85D8872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9" name="Freeform 1051">
              <a:extLst>
                <a:ext uri="{FF2B5EF4-FFF2-40B4-BE49-F238E27FC236}">
                  <a16:creationId xmlns:a16="http://schemas.microsoft.com/office/drawing/2014/main" id="{47CA6C0F-DA6D-03B1-9001-894B414F3C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7" name="Freeform 1052">
              <a:extLst>
                <a:ext uri="{FF2B5EF4-FFF2-40B4-BE49-F238E27FC236}">
                  <a16:creationId xmlns:a16="http://schemas.microsoft.com/office/drawing/2014/main" id="{BDCC8251-CBD1-885B-0614-EBC0638D90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901" name="Freeform 1053">
              <a:extLst>
                <a:ext uri="{FF2B5EF4-FFF2-40B4-BE49-F238E27FC236}">
                  <a16:creationId xmlns:a16="http://schemas.microsoft.com/office/drawing/2014/main" id="{B66DF37D-9C91-842A-1104-C13BFA39D9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9" name="Freeform 1054">
              <a:extLst>
                <a:ext uri="{FF2B5EF4-FFF2-40B4-BE49-F238E27FC236}">
                  <a16:creationId xmlns:a16="http://schemas.microsoft.com/office/drawing/2014/main" id="{F8E07BB2-12BF-6E88-94CB-7D65E2290A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903" name="Freeform 1055">
              <a:extLst>
                <a:ext uri="{FF2B5EF4-FFF2-40B4-BE49-F238E27FC236}">
                  <a16:creationId xmlns:a16="http://schemas.microsoft.com/office/drawing/2014/main" id="{AEC32FB5-8D9F-A60A-71B5-FD8A471BB83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4" name="Freeform 1056">
              <a:extLst>
                <a:ext uri="{FF2B5EF4-FFF2-40B4-BE49-F238E27FC236}">
                  <a16:creationId xmlns:a16="http://schemas.microsoft.com/office/drawing/2014/main" id="{4D2FA59F-9B45-9158-8B9E-EB6DD81645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5" name="Freeform 1057">
              <a:extLst>
                <a:ext uri="{FF2B5EF4-FFF2-40B4-BE49-F238E27FC236}">
                  <a16:creationId xmlns:a16="http://schemas.microsoft.com/office/drawing/2014/main" id="{87306E12-878B-1DBE-3656-F9F0DFD193A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6" name="Freeform 1058">
              <a:extLst>
                <a:ext uri="{FF2B5EF4-FFF2-40B4-BE49-F238E27FC236}">
                  <a16:creationId xmlns:a16="http://schemas.microsoft.com/office/drawing/2014/main" id="{50A63D64-F13A-11BE-8BC0-A075EF04BC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7" name="Freeform 1059">
              <a:extLst>
                <a:ext uri="{FF2B5EF4-FFF2-40B4-BE49-F238E27FC236}">
                  <a16:creationId xmlns:a16="http://schemas.microsoft.com/office/drawing/2014/main" id="{50E56CA6-2717-C052-A9BD-727A586D34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8" name="Freeform 1060">
              <a:extLst>
                <a:ext uri="{FF2B5EF4-FFF2-40B4-BE49-F238E27FC236}">
                  <a16:creationId xmlns:a16="http://schemas.microsoft.com/office/drawing/2014/main" id="{A86F3C54-C703-E9FF-DFBA-3C5D6C874B4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9" name="Freeform 1061">
              <a:extLst>
                <a:ext uri="{FF2B5EF4-FFF2-40B4-BE49-F238E27FC236}">
                  <a16:creationId xmlns:a16="http://schemas.microsoft.com/office/drawing/2014/main" id="{01B37D36-5D06-499A-728A-7D9EF895F82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10" name="Freeform 1062">
              <a:extLst>
                <a:ext uri="{FF2B5EF4-FFF2-40B4-BE49-F238E27FC236}">
                  <a16:creationId xmlns:a16="http://schemas.microsoft.com/office/drawing/2014/main" id="{EA934ED9-46C8-F9DC-5D1A-AB9A83851B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grpSp>
          <p:nvGrpSpPr>
            <p:cNvPr id="1068" name="Group 1063">
              <a:extLst>
                <a:ext uri="{FF2B5EF4-FFF2-40B4-BE49-F238E27FC236}">
                  <a16:creationId xmlns:a16="http://schemas.microsoft.com/office/drawing/2014/main" id="{A54758E0-42CC-BB94-2D38-E304A896738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9912" name="Freeform 1064">
                <a:extLst>
                  <a:ext uri="{FF2B5EF4-FFF2-40B4-BE49-F238E27FC236}">
                    <a16:creationId xmlns:a16="http://schemas.microsoft.com/office/drawing/2014/main" id="{B5EA5022-54E6-B0A7-EDAD-3A521867027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9913" name="Freeform 1065">
                <a:extLst>
                  <a:ext uri="{FF2B5EF4-FFF2-40B4-BE49-F238E27FC236}">
                    <a16:creationId xmlns:a16="http://schemas.microsoft.com/office/drawing/2014/main" id="{87F86527-9308-DE0F-96AF-8E87ABD2F79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79914" name="Rectangle 1066">
            <a:extLst>
              <a:ext uri="{FF2B5EF4-FFF2-40B4-BE49-F238E27FC236}">
                <a16:creationId xmlns:a16="http://schemas.microsoft.com/office/drawing/2014/main" id="{F5D4A3E4-E26B-0778-E2A4-6B8C5E0315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79915" name="Rectangle 1067">
            <a:extLst>
              <a:ext uri="{FF2B5EF4-FFF2-40B4-BE49-F238E27FC236}">
                <a16:creationId xmlns:a16="http://schemas.microsoft.com/office/drawing/2014/main" id="{3AAAD13B-48F9-9A6B-D5A8-0D19A4745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9916" name="Rectangle 1068">
            <a:extLst>
              <a:ext uri="{FF2B5EF4-FFF2-40B4-BE49-F238E27FC236}">
                <a16:creationId xmlns:a16="http://schemas.microsoft.com/office/drawing/2014/main" id="{D27A53E4-0F2E-F5C8-3673-6FFA436858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D97C87-359D-4189-B31E-9ED7DDF52498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79917" name="Rectangle 1069">
            <a:extLst>
              <a:ext uri="{FF2B5EF4-FFF2-40B4-BE49-F238E27FC236}">
                <a16:creationId xmlns:a16="http://schemas.microsoft.com/office/drawing/2014/main" id="{2E7D603F-1FB2-3DE1-BDB4-8F3D36A276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9918" name="Rectangle 1070">
            <a:extLst>
              <a:ext uri="{FF2B5EF4-FFF2-40B4-BE49-F238E27FC236}">
                <a16:creationId xmlns:a16="http://schemas.microsoft.com/office/drawing/2014/main" id="{45E4D4A8-073A-40AA-20C2-A02D49D8CF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16D6A1C-42B0-4AD8-9589-BCFE0C7A0D5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80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4">
            <a:extLst>
              <a:ext uri="{FF2B5EF4-FFF2-40B4-BE49-F238E27FC236}">
                <a16:creationId xmlns:a16="http://schemas.microsoft.com/office/drawing/2014/main" id="{F08A3913-5A20-2938-A3CD-347AEDC6D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B997DD-53A9-0879-D3BD-054614F813D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04813"/>
            <a:ext cx="8229600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4000">
                <a:solidFill>
                  <a:srgbClr val="FFFF00"/>
                </a:solidFill>
                <a:effectLst/>
              </a:rPr>
              <a:t>Vymezení pedagogické</a:t>
            </a:r>
            <a:r>
              <a:rPr lang="cs-CZ" altLang="cs-CZ" sz="4000">
                <a:effectLst/>
              </a:rPr>
              <a:t> </a:t>
            </a:r>
            <a:r>
              <a:rPr lang="cs-CZ" altLang="cs-CZ" sz="4000">
                <a:solidFill>
                  <a:srgbClr val="FFFF00"/>
                </a:solidFill>
                <a:effectLst/>
              </a:rPr>
              <a:t>psychologie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FFF444B-760E-6E3E-BC4B-BA511A8F35B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16113"/>
            <a:ext cx="8229600" cy="482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Aplikovaná psychologická disciplína – užitá v praxi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>
              <a:effectLst/>
            </a:endParaRPr>
          </a:p>
          <a:p>
            <a:r>
              <a:rPr lang="cs-CZ" altLang="cs-CZ">
                <a:effectLst/>
              </a:rPr>
              <a:t>Věda o psychologických zákonitostech výchovně vzdělávacího procesu – zkoumá pedagogický proces z psychologického hlediska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5DC3D97-9879-1ACB-7CAC-5739F99506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60350"/>
            <a:ext cx="8229600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4000">
                <a:solidFill>
                  <a:srgbClr val="FF0000"/>
                </a:solidFill>
                <a:effectLst/>
              </a:rPr>
              <a:t>Metody poznávání osobnosti dítěte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A9656318-45BC-043D-85F9-5ADA6C15CCC9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341438"/>
            <a:ext cx="4259263" cy="518318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cs-CZ" altLang="cs-CZ" sz="2800" dirty="0">
                <a:effectLst/>
              </a:rPr>
              <a:t>Metoda (řecké slovo „</a:t>
            </a:r>
            <a:r>
              <a:rPr lang="cs-CZ" altLang="cs-CZ" sz="2800" dirty="0" err="1">
                <a:effectLst/>
              </a:rPr>
              <a:t>methodos</a:t>
            </a:r>
            <a:r>
              <a:rPr lang="cs-CZ" altLang="cs-CZ" sz="2800" dirty="0">
                <a:effectLst/>
              </a:rPr>
              <a:t>“) – cesta, způsob dosažení cíle, získání informací</a:t>
            </a:r>
          </a:p>
          <a:p>
            <a:pPr>
              <a:lnSpc>
                <a:spcPct val="90000"/>
              </a:lnSpc>
              <a:defRPr/>
            </a:pPr>
            <a:endParaRPr lang="cs-CZ" altLang="cs-CZ" sz="2800" dirty="0">
              <a:effectLst/>
            </a:endParaRPr>
          </a:p>
          <a:p>
            <a:pPr>
              <a:lnSpc>
                <a:spcPct val="90000"/>
              </a:lnSpc>
              <a:defRPr/>
            </a:pPr>
            <a:r>
              <a:rPr lang="cs-CZ" altLang="cs-CZ" sz="2800" dirty="0">
                <a:effectLst/>
              </a:rPr>
              <a:t>Klasifikace metod – různá pojetí (např. výzkumné </a:t>
            </a:r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dirty="0">
                <a:effectLst/>
              </a:rPr>
              <a:t>a diagnostické, netestové a </a:t>
            </a:r>
            <a:r>
              <a:rPr lang="cs-CZ" altLang="cs-CZ" sz="2800" dirty="0" err="1">
                <a:effectLst/>
              </a:rPr>
              <a:t>testové,longitudinální</a:t>
            </a:r>
            <a:r>
              <a:rPr lang="cs-CZ" altLang="cs-CZ" sz="2800" dirty="0">
                <a:effectLst/>
              </a:rPr>
              <a:t>, transversální)</a:t>
            </a:r>
          </a:p>
          <a:p>
            <a:pPr>
              <a:lnSpc>
                <a:spcPct val="90000"/>
              </a:lnSpc>
              <a:defRPr/>
            </a:pPr>
            <a:endParaRPr lang="cs-CZ" altLang="cs-CZ" sz="2800" dirty="0">
              <a:effectLst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346886FC-415B-EB6F-16B0-022395A9666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268413"/>
            <a:ext cx="4038600" cy="558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>
                <a:solidFill>
                  <a:srgbClr val="FFFF00"/>
                </a:solidFill>
                <a:effectLst/>
              </a:rPr>
              <a:t>Obecné metody</a:t>
            </a:r>
            <a:r>
              <a:rPr lang="cs-CZ" altLang="cs-CZ" sz="2800" b="1">
                <a:effectLst/>
              </a:rPr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- pozorování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- experiment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800">
              <a:effectLst/>
            </a:endParaRPr>
          </a:p>
          <a:p>
            <a:pPr>
              <a:lnSpc>
                <a:spcPct val="90000"/>
              </a:lnSpc>
            </a:pPr>
            <a:r>
              <a:rPr lang="cs-CZ" altLang="cs-CZ" sz="2800" b="1">
                <a:solidFill>
                  <a:srgbClr val="FFFF00"/>
                </a:solidFill>
                <a:effectLst/>
              </a:rPr>
              <a:t>Specifické metody</a:t>
            </a:r>
            <a:r>
              <a:rPr lang="cs-CZ" altLang="cs-CZ" sz="2800" b="1">
                <a:effectLst/>
              </a:rPr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- </a:t>
            </a:r>
            <a:r>
              <a:rPr lang="cs-CZ" altLang="cs-CZ" sz="2800">
                <a:solidFill>
                  <a:srgbClr val="FFC000"/>
                </a:solidFill>
                <a:effectLst/>
              </a:rPr>
              <a:t>subjektivní</a:t>
            </a:r>
            <a:r>
              <a:rPr lang="cs-CZ" altLang="cs-CZ" sz="2800">
                <a:effectLst/>
              </a:rPr>
              <a:t> (rozhovor, dotazník, posuzovací stupnice)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- </a:t>
            </a:r>
            <a:r>
              <a:rPr lang="cs-CZ" altLang="cs-CZ" sz="2800">
                <a:solidFill>
                  <a:srgbClr val="FFC000"/>
                </a:solidFill>
                <a:effectLst/>
              </a:rPr>
              <a:t>objektivní </a:t>
            </a:r>
            <a:r>
              <a:rPr lang="cs-CZ" altLang="cs-CZ" sz="2800">
                <a:effectLst/>
              </a:rPr>
              <a:t>(výkonové zkoušky, rozbor výsledků činnosti)</a:t>
            </a:r>
            <a:endParaRPr lang="cs-CZ" altLang="cs-CZ" sz="2800">
              <a:solidFill>
                <a:srgbClr val="FFC000"/>
              </a:solidFill>
              <a:effectLst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- </a:t>
            </a:r>
            <a:r>
              <a:rPr lang="cs-CZ" altLang="cs-CZ" sz="2800">
                <a:solidFill>
                  <a:srgbClr val="FFC000"/>
                </a:solidFill>
                <a:effectLst/>
              </a:rPr>
              <a:t>projektivní </a:t>
            </a:r>
            <a:r>
              <a:rPr lang="cs-CZ" altLang="cs-CZ" sz="2800">
                <a:effectLst/>
              </a:rPr>
              <a:t>(kresba)</a:t>
            </a:r>
            <a:endParaRPr lang="cs-CZ" altLang="cs-CZ" sz="2800">
              <a:solidFill>
                <a:srgbClr val="FFC000"/>
              </a:solidFill>
              <a:effectLst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>
                <a:effectLst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800">
              <a:effectLst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80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C65F1F7-F718-3859-206C-FDDC63FE05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Pozorování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4FF444D3-2CAB-D811-F296-30F34BE43D4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0">
                <a:effectLst/>
              </a:rPr>
              <a:t>Sledování přirozeného průběhu jevů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cs-CZ" altLang="cs-CZ" dirty="0">
                <a:effectLst/>
              </a:rPr>
              <a:t>a jejich popisování</a:t>
            </a:r>
          </a:p>
          <a:p>
            <a:pPr>
              <a:defRPr/>
            </a:pPr>
            <a:r>
              <a:rPr lang="cs-CZ" altLang="cs-CZ" dirty="0">
                <a:effectLst/>
              </a:rPr>
              <a:t>Záměrné, cílevědomé vnímání skutečnosti</a:t>
            </a:r>
          </a:p>
          <a:p>
            <a:pPr>
              <a:defRPr/>
            </a:pPr>
            <a:r>
              <a:rPr lang="cs-CZ" altLang="cs-CZ" dirty="0">
                <a:effectLst/>
              </a:rPr>
              <a:t>Poznávání skutečnosti na základě smyslového vnímání (zraková a sluchová percepce)</a:t>
            </a:r>
          </a:p>
          <a:p>
            <a:pPr>
              <a:defRPr/>
            </a:pPr>
            <a:r>
              <a:rPr lang="cs-CZ" altLang="cs-CZ" dirty="0">
                <a:effectLst/>
              </a:rPr>
              <a:t>Pozorovatel nevnáší žádné změny do sledované skutečnosti – neovlivňuje ji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FCA2E29-95C7-E723-2130-42EC90C0A74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Pozorování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B06A83E-458A-FAF8-FE9D-319CB6B8DB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3600">
                <a:solidFill>
                  <a:srgbClr val="FFC000"/>
                </a:solidFill>
                <a:effectLst/>
              </a:rPr>
              <a:t>Druhy pozorování: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600">
              <a:effectLst/>
            </a:endParaRPr>
          </a:p>
          <a:p>
            <a:r>
              <a:rPr lang="cs-CZ" altLang="cs-CZ">
                <a:effectLst/>
              </a:rPr>
              <a:t>Individuální – skupinové</a:t>
            </a:r>
          </a:p>
          <a:p>
            <a:r>
              <a:rPr lang="cs-CZ" altLang="cs-CZ">
                <a:effectLst/>
              </a:rPr>
              <a:t>Krátkodobé – dlouhodobé</a:t>
            </a:r>
          </a:p>
          <a:p>
            <a:r>
              <a:rPr lang="cs-CZ" altLang="cs-CZ">
                <a:effectLst/>
              </a:rPr>
              <a:t>Celkové – částečné</a:t>
            </a:r>
          </a:p>
          <a:p>
            <a:r>
              <a:rPr lang="cs-CZ" altLang="cs-CZ">
                <a:effectLst/>
              </a:rPr>
              <a:t>Přímé – nepřímé</a:t>
            </a:r>
          </a:p>
          <a:p>
            <a:r>
              <a:rPr lang="cs-CZ" altLang="cs-CZ">
                <a:effectLst/>
              </a:rPr>
              <a:t>Zjevné - skryté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4571ABC-7EBB-6AC8-A5BB-501C30B9C6E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Pozorování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AD26923-C1CE-CA67-399A-6C59BB96F7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3600">
                <a:solidFill>
                  <a:srgbClr val="FFC000"/>
                </a:solidFill>
                <a:effectLst/>
              </a:rPr>
              <a:t>Obtíže spojené s pozorováním: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600">
              <a:effectLst/>
            </a:endParaRPr>
          </a:p>
          <a:p>
            <a:r>
              <a:rPr lang="cs-CZ" altLang="cs-CZ">
                <a:effectLst/>
              </a:rPr>
              <a:t>Pozorovateli je dostupné jen vnější chování dítěte</a:t>
            </a:r>
          </a:p>
          <a:p>
            <a:r>
              <a:rPr lang="cs-CZ" altLang="cs-CZ">
                <a:effectLst/>
              </a:rPr>
              <a:t>Vliv osobnostních rysů pozorovatele (percepční schopnosti, nálada..) – subjektivita pozorování</a:t>
            </a:r>
          </a:p>
          <a:p>
            <a:r>
              <a:rPr lang="cs-CZ" altLang="cs-CZ">
                <a:effectLst/>
              </a:rPr>
              <a:t>Vliv chyb v percepci (první dojem…)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FC1EE16-5AA3-623D-1089-1CBE7CE9E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cs-CZ" altLang="cs-CZ" sz="4000">
                <a:solidFill>
                  <a:srgbClr val="FFFF00"/>
                </a:solidFill>
                <a:effectLst/>
              </a:rPr>
              <a:t>Experiment</a:t>
            </a:r>
            <a:br>
              <a:rPr lang="cs-CZ" altLang="cs-CZ" sz="4000">
                <a:solidFill>
                  <a:srgbClr val="FFFF00"/>
                </a:solidFill>
                <a:effectLst/>
              </a:rPr>
            </a:br>
            <a:endParaRPr lang="cs-CZ" altLang="cs-CZ" sz="4000">
              <a:solidFill>
                <a:srgbClr val="FFFF00"/>
              </a:solidFill>
              <a:effectLst/>
            </a:endParaRP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17DD35B6-AB5F-7D2B-803A-888D2305A3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Hlubší poznání zkoumaných jevů – zejména příčinných vztahů a souvislostí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>
              <a:effectLst/>
            </a:endParaRPr>
          </a:p>
          <a:p>
            <a:r>
              <a:rPr lang="cs-CZ" altLang="cs-CZ">
                <a:effectLst/>
              </a:rPr>
              <a:t>Záměrně a plánovitě zasahujeme do průběhu zkoumaných jevů x pozorování</a:t>
            </a:r>
          </a:p>
          <a:p>
            <a:endParaRPr lang="cs-CZ" altLang="cs-CZ">
              <a:effectLst/>
            </a:endParaRPr>
          </a:p>
          <a:p>
            <a:r>
              <a:rPr lang="cs-CZ" altLang="cs-CZ">
                <a:effectLst/>
              </a:rPr>
              <a:t>Možnost opakování- význam z hlediska objektivity poznání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42ADDA05-C9A5-2C42-2724-3C752F511B8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484313"/>
            <a:ext cx="8229600" cy="4675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1A2D6C7-AAD6-4BE3-44DB-B54A43F60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Experiment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0DC6CA7-99DF-63C1-E9A3-92069597C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Záměrně vyvoláváme či měníme některou podmínku ve vnějším prostředí – nezávisle proměnná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Sledujeme , jaký důsledek to mělo – závisle proměnná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Zjišťujeme zákonité </a:t>
            </a:r>
            <a:r>
              <a:rPr lang="cs-CZ" altLang="cs-CZ">
                <a:solidFill>
                  <a:srgbClr val="FFC000"/>
                </a:solidFill>
                <a:effectLst/>
              </a:rPr>
              <a:t>vztahy mezi závislými a nezávislými proměnnými </a:t>
            </a:r>
            <a:r>
              <a:rPr lang="cs-CZ" altLang="cs-CZ">
                <a:effectLst/>
              </a:rPr>
              <a:t>– diktátová metoda, motivační vliv různých forem hodnocení</a:t>
            </a:r>
          </a:p>
          <a:p>
            <a:pPr>
              <a:lnSpc>
                <a:spcPct val="90000"/>
              </a:lnSpc>
            </a:pPr>
            <a:endParaRPr lang="cs-CZ" altLang="cs-CZ">
              <a:effectLst/>
            </a:endParaRPr>
          </a:p>
          <a:p>
            <a:pPr>
              <a:lnSpc>
                <a:spcPct val="90000"/>
              </a:lnSpc>
            </a:pPr>
            <a:endParaRPr lang="cs-CZ" altLang="cs-CZ">
              <a:effectLst/>
            </a:endParaRPr>
          </a:p>
          <a:p>
            <a:pPr>
              <a:lnSpc>
                <a:spcPct val="90000"/>
              </a:lnSpc>
            </a:pPr>
            <a:endParaRPr lang="cs-CZ" altLang="cs-CZ"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E66075-645D-EC9B-1E34-90FDF6D8C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Rozhovor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768839-A776-BAED-87D7-244D221A7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Metoda dotazování</a:t>
            </a:r>
            <a:r>
              <a:rPr lang="cs-CZ" dirty="0">
                <a:solidFill>
                  <a:srgbClr val="FFC000"/>
                </a:solidFill>
              </a:rPr>
              <a:t>, přímá sociální interakce</a:t>
            </a:r>
            <a:r>
              <a:rPr lang="cs-CZ" dirty="0"/>
              <a:t>, osobní kontakt</a:t>
            </a:r>
          </a:p>
          <a:p>
            <a:pPr>
              <a:defRPr/>
            </a:pPr>
            <a:r>
              <a:rPr lang="cs-CZ" dirty="0"/>
              <a:t>Zjišťujeme názory, postoje, zájmy, ideály, zkušenosti, příčiny činů</a:t>
            </a:r>
          </a:p>
          <a:p>
            <a:pPr>
              <a:defRPr/>
            </a:pPr>
            <a:r>
              <a:rPr lang="cs-CZ" dirty="0">
                <a:solidFill>
                  <a:srgbClr val="FFC000"/>
                </a:solidFill>
              </a:rPr>
              <a:t>Druhy:</a:t>
            </a:r>
            <a:r>
              <a:rPr lang="cs-CZ" dirty="0"/>
              <a:t> standardizovaný (řízený)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              </a:t>
            </a:r>
            <a:r>
              <a:rPr lang="cs-CZ" dirty="0" err="1"/>
              <a:t>polostandardizovaný</a:t>
            </a:r>
            <a:endParaRPr lang="cs-CZ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              nestandardizovaný (volný)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2FBFF9-5FD3-A146-FFAC-6704A2DD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Rozhovor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773E214-F394-D4A0-208E-311387E1E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C000"/>
                </a:solidFill>
              </a:rPr>
              <a:t>Požadavky na jeho vedení: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- důležitý i vztah mezi U a Ž, vliv předchozích událostí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- navázání kontaktu, atmosféra důvěry (uvolněná, interaktivně průchodná)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- vhodná místnost, časová rezerva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- způsob formulace otázek (od obecnějších k problému)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916D55-77F5-FA3B-35F8-AD967C80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Rozhovor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3F03660-9B7D-8294-BB91-5084EB78C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Všímáme si nejen obsahu výpovědi, ale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cs-CZ" dirty="0"/>
              <a:t>i </a:t>
            </a:r>
            <a:r>
              <a:rPr lang="cs-CZ" dirty="0">
                <a:solidFill>
                  <a:srgbClr val="FFC000"/>
                </a:solidFill>
              </a:rPr>
              <a:t>neverbálních projevů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Důležité i neverbální chování U – umět naslouchat, soustředit se na Ž, být zúčastněn, ale adekvátním způsobem (např. dodržovat </a:t>
            </a:r>
            <a:r>
              <a:rPr lang="cs-CZ" dirty="0" err="1"/>
              <a:t>proxemické</a:t>
            </a:r>
            <a:r>
              <a:rPr lang="cs-CZ" dirty="0"/>
              <a:t> zóny),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  hlídat si mimiku i gestikulaci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4BA2CC-DC40-4913-2BB9-E1A5A6BF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Dotazník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CA358D-5159-F3E3-206E-8CF409673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Písemná metoda dotazování</a:t>
            </a:r>
          </a:p>
          <a:p>
            <a:pPr>
              <a:defRPr/>
            </a:pPr>
            <a:r>
              <a:rPr lang="cs-CZ" dirty="0"/>
              <a:t>Slouží stejným účelům jako rozhovor</a:t>
            </a:r>
          </a:p>
          <a:p>
            <a:pPr>
              <a:defRPr/>
            </a:pPr>
            <a:r>
              <a:rPr lang="cs-CZ" dirty="0"/>
              <a:t>Hromadné zjišťování informací v krátkém čase</a:t>
            </a:r>
          </a:p>
          <a:p>
            <a:pPr>
              <a:defRPr/>
            </a:pPr>
            <a:r>
              <a:rPr lang="cs-CZ" dirty="0"/>
              <a:t>Menší požadavky na zkušenosti tazatele, neboť nejde o přímý osobní kontakt</a:t>
            </a:r>
          </a:p>
          <a:p>
            <a:pPr>
              <a:defRPr/>
            </a:pPr>
            <a:r>
              <a:rPr lang="cs-CZ" dirty="0"/>
              <a:t>Náročná je </a:t>
            </a:r>
            <a:r>
              <a:rPr lang="cs-CZ" dirty="0">
                <a:solidFill>
                  <a:srgbClr val="FFC000"/>
                </a:solidFill>
              </a:rPr>
              <a:t>konstrukce dotazníku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EDC333-F48F-3414-CF05-0FE9544C8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Dotazník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EE32B8-D3A5-97A6-0F0B-42595F19B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defRPr/>
            </a:pPr>
            <a:r>
              <a:rPr lang="cs-CZ" dirty="0"/>
              <a:t>Otázky – krátké, stručné, srozumitelné</a:t>
            </a:r>
          </a:p>
          <a:p>
            <a:pPr>
              <a:defRPr/>
            </a:pPr>
            <a:r>
              <a:rPr lang="cs-CZ" dirty="0">
                <a:solidFill>
                  <a:srgbClr val="FFC000"/>
                </a:solidFill>
              </a:rPr>
              <a:t>Druhy otázek:</a:t>
            </a:r>
            <a:r>
              <a:rPr lang="cs-CZ" dirty="0"/>
              <a:t> uzavřené, </a:t>
            </a:r>
            <a:r>
              <a:rPr lang="cs-CZ" dirty="0" err="1"/>
              <a:t>polouzavřené</a:t>
            </a:r>
            <a:r>
              <a:rPr lang="cs-CZ" dirty="0"/>
              <a:t>, otevřené</a:t>
            </a:r>
          </a:p>
          <a:p>
            <a:pPr>
              <a:defRPr/>
            </a:pPr>
            <a:r>
              <a:rPr lang="cs-CZ" dirty="0"/>
              <a:t>Uzavřené otázky – vymezují varianty možných odpovědí, z nichž si respondent vybírá</a:t>
            </a:r>
          </a:p>
          <a:p>
            <a:pPr>
              <a:defRPr/>
            </a:pPr>
            <a:r>
              <a:rPr lang="cs-CZ" dirty="0" err="1"/>
              <a:t>Polouzavřené</a:t>
            </a:r>
            <a:r>
              <a:rPr lang="cs-CZ" dirty="0"/>
              <a:t> otázky – kromě předem daných variant odpovědí nabízejí možnost doplnění respondentem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A92475-2711-AE15-833C-A2CAC0D3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Dotazník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AEBE5B7-56A5-EFE5-2A16-69207D82F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C000"/>
                </a:solidFill>
              </a:rPr>
              <a:t>Uzavřené otázky: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  1) Kvantitativní varianta odpovědi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cs-CZ" dirty="0"/>
              <a:t>    -  dichotomické pravé (ano-ne) 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cs-CZ" dirty="0"/>
              <a:t>    -  dichotomické nepravé (ano, ne, nevím)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cs-CZ" dirty="0"/>
              <a:t>    -  škálové (vyjadřují intenzitu názoru)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cs-CZ" dirty="0"/>
              <a:t>   2) Kvalitativní varianta odpovědi – 3 a více 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cs-CZ" dirty="0"/>
              <a:t>       nabídnutých variant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3B2AA-D501-538C-808B-C2648054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Dotazník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AAAAB5-4816-BE0C-442A-FB133E2EF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Kontrolní otázky</a:t>
            </a:r>
          </a:p>
          <a:p>
            <a:pPr>
              <a:defRPr/>
            </a:pPr>
            <a:r>
              <a:rPr lang="cs-CZ" dirty="0"/>
              <a:t>Lži otázky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>
                <a:solidFill>
                  <a:srgbClr val="FFC000"/>
                </a:solidFill>
              </a:rPr>
              <a:t>Vyhodnocení dotazníku:</a:t>
            </a:r>
          </a:p>
          <a:p>
            <a:pPr>
              <a:defRPr/>
            </a:pPr>
            <a:r>
              <a:rPr lang="cs-CZ" dirty="0"/>
              <a:t>kvantitativní</a:t>
            </a:r>
          </a:p>
          <a:p>
            <a:pPr>
              <a:defRPr/>
            </a:pPr>
            <a:r>
              <a:rPr lang="cs-CZ" dirty="0"/>
              <a:t>kvalitativní interpretace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633DAD-6F31-3F02-61C3-2B4D4B85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Další metody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4723869-5E4C-1732-A032-E6FCE68CC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Analýza produktů činnosti </a:t>
            </a:r>
            <a:r>
              <a:rPr lang="cs-CZ" dirty="0"/>
              <a:t>(rozbor spontánních výtvorů) – písemná práce, kresba, výsledky pracovní činnosti</a:t>
            </a:r>
          </a:p>
          <a:p>
            <a:pPr>
              <a:defRPr/>
            </a:pPr>
            <a:r>
              <a:rPr lang="cs-CZ" dirty="0">
                <a:solidFill>
                  <a:srgbClr val="FFFF00"/>
                </a:solidFill>
              </a:rPr>
              <a:t>Posuzovací stupnice (škála) </a:t>
            </a:r>
            <a:r>
              <a:rPr lang="cs-CZ" dirty="0"/>
              <a:t>– kvantitativní vyjádření kvalitativních  jevů, např. vlastností či chování jedince.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/>
              <a:t>   </a:t>
            </a:r>
            <a:r>
              <a:rPr lang="cs-CZ" dirty="0" err="1"/>
              <a:t>Škálování</a:t>
            </a:r>
            <a:r>
              <a:rPr lang="cs-CZ" dirty="0"/>
              <a:t> je postup uplatňování stupnice – to umožňuje určovat intenzitu jevu, vlastnosti (1 2 3 4 5 )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FFD8EC-6700-1508-DBAF-93274C386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1143000"/>
          </a:xfrm>
        </p:spPr>
        <p:txBody>
          <a:bodyPr/>
          <a:lstStyle/>
          <a:p>
            <a:pPr algn="l">
              <a:defRPr/>
            </a:pPr>
            <a:r>
              <a:rPr lang="cs-CZ" dirty="0">
                <a:solidFill>
                  <a:srgbClr val="FFFF00"/>
                </a:solidFill>
              </a:rPr>
              <a:t>                   Zdroj: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AC8864C-1B1B-1912-961F-1EBDEA5A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63713"/>
            <a:ext cx="8712968" cy="461803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KUBÍKOVÁ, K. PODPERA, M. BOHÁČOVÁ, A. </a:t>
            </a:r>
            <a:r>
              <a:rPr lang="cs-CZ" b="0" i="1" dirty="0">
                <a:solidFill>
                  <a:srgbClr val="FFFF00"/>
                </a:solidFill>
                <a:effectLst/>
                <a:latin typeface="Helvetica Neue"/>
              </a:rPr>
              <a:t>Možnosti diagnostiky sociální kompetence předškolních dětí.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Slavonic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Pedagogical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Studies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Journal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, 2020, roč. 9. ISSN 1339-8660</a:t>
            </a:r>
            <a:endParaRPr lang="cs-CZ" dirty="0">
              <a:solidFill>
                <a:srgbClr val="FFFF00"/>
              </a:solidFill>
            </a:endParaRPr>
          </a:p>
          <a:p>
            <a:pPr>
              <a:defRPr/>
            </a:pPr>
            <a:endParaRPr lang="cs-CZ" b="1" dirty="0">
              <a:solidFill>
                <a:srgbClr val="FFFF00"/>
              </a:solidFill>
              <a:effectLst/>
              <a:latin typeface="Roboto Condensed" panose="020B0604020202020204" pitchFamily="2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cs-CZ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rsky">
  <a:themeElements>
    <a:clrScheme name="Paprsky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aprsk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aprsky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2659</TotalTime>
  <Words>618</Words>
  <Application>Microsoft Office PowerPoint</Application>
  <PresentationFormat>Předvádění na obrazovce (4:3)</PresentationFormat>
  <Paragraphs>101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Helvetica Neue</vt:lpstr>
      <vt:lpstr>Roboto Condensed</vt:lpstr>
      <vt:lpstr>Wingdings</vt:lpstr>
      <vt:lpstr>Paprsky</vt:lpstr>
      <vt:lpstr>Prezentace aplikace PowerPoint</vt:lpstr>
      <vt:lpstr>Vymezení pedagogické psychologie</vt:lpstr>
      <vt:lpstr>Metody poznávání osobnosti dítěte</vt:lpstr>
      <vt:lpstr>Pozorování</vt:lpstr>
      <vt:lpstr>Pozorování</vt:lpstr>
      <vt:lpstr>Pozorování</vt:lpstr>
      <vt:lpstr>Experiment </vt:lpstr>
      <vt:lpstr>Experiment</vt:lpstr>
      <vt:lpstr>Rozhovor</vt:lpstr>
      <vt:lpstr>Rozhovor</vt:lpstr>
      <vt:lpstr>Rozhovor</vt:lpstr>
      <vt:lpstr>Dotazník</vt:lpstr>
      <vt:lpstr>Dotazník</vt:lpstr>
      <vt:lpstr>Dotazník</vt:lpstr>
      <vt:lpstr>Dotazník</vt:lpstr>
      <vt:lpstr>Další metody</vt:lpstr>
      <vt:lpstr>                   Zdroj: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Duševní hygiena</dc:title>
  <dc:creator>Terka</dc:creator>
  <cp:lastModifiedBy>Jan Topinka</cp:lastModifiedBy>
  <cp:revision>219</cp:revision>
  <dcterms:created xsi:type="dcterms:W3CDTF">2008-11-23T15:47:17Z</dcterms:created>
  <dcterms:modified xsi:type="dcterms:W3CDTF">2023-06-27T10:06:30Z</dcterms:modified>
</cp:coreProperties>
</file>