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99" r:id="rId3"/>
    <p:sldId id="298" r:id="rId4"/>
    <p:sldId id="300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4" r:id="rId21"/>
    <p:sldId id="325" r:id="rId22"/>
    <p:sldId id="326" r:id="rId23"/>
    <p:sldId id="327" r:id="rId24"/>
    <p:sldId id="328" r:id="rId25"/>
    <p:sldId id="329" r:id="rId26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630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157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570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963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228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9885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822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0816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699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2775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8061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8708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6779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7207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862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7975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8108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47563" y="336127"/>
            <a:ext cx="8822055" cy="157909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1247563" y="2184823"/>
            <a:ext cx="4321916" cy="453771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747702" y="2184823"/>
            <a:ext cx="4321916" cy="453771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Jana Šturcová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0961A-7159-427D-934D-BD7B43ECEED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33818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4512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da.e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e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8" name="Podnadpis 7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  <p:pic>
        <p:nvPicPr>
          <p:cNvPr id="4101" name="Picture 8" descr="helpinghandfinance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1659580" cy="759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WordArt 9"/>
          <p:cNvSpPr>
            <a:spLocks noChangeArrowheads="1" noChangeShapeType="1" noTextEdit="1"/>
          </p:cNvSpPr>
          <p:nvPr/>
        </p:nvSpPr>
        <p:spPr bwMode="auto">
          <a:xfrm>
            <a:off x="581405" y="922598"/>
            <a:ext cx="4275111" cy="193097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cs-CZ" sz="5293" kern="10" spc="-529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BAN 10</a:t>
            </a:r>
            <a:endParaRPr lang="cs-CZ" sz="5293" kern="10" spc="-529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cs-CZ" sz="5293" kern="10" spc="-529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Jana  Šturcová</a:t>
            </a:r>
          </a:p>
          <a:p>
            <a:pPr algn="ctr"/>
            <a:r>
              <a:rPr lang="cs-CZ" sz="5293" kern="10" spc="-529" dirty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 panose="020B0806030902050204" pitchFamily="34" charset="0"/>
              </a:rPr>
              <a:t>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6611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4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Finanční systém</a:t>
            </a: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a finanční trhy</a:t>
            </a:r>
          </a:p>
          <a:p>
            <a:pPr marL="0" indent="0" algn="ctr">
              <a:buNone/>
            </a:pPr>
            <a:endParaRPr lang="cs-CZ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8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cs-CZ" sz="2400" dirty="0" smtClean="0">
              <a:cs typeface="Tahoma" pitchFamily="34" charset="0"/>
            </a:endParaRPr>
          </a:p>
          <a:p>
            <a:pPr>
              <a:buNone/>
            </a:pPr>
            <a:r>
              <a:rPr lang="cs-CZ" sz="2400" dirty="0" smtClean="0">
                <a:cs typeface="Tahoma" pitchFamily="34" charset="0"/>
              </a:rPr>
              <a:t>Lochmanová</a:t>
            </a:r>
            <a:r>
              <a:rPr lang="cs-CZ" sz="2400" dirty="0">
                <a:cs typeface="Tahoma" pitchFamily="34" charset="0"/>
              </a:rPr>
              <a:t>, Alena: </a:t>
            </a:r>
            <a:r>
              <a:rPr lang="cs-CZ" sz="2400" i="1" dirty="0">
                <a:cs typeface="Tahoma" pitchFamily="34" charset="0"/>
              </a:rPr>
              <a:t>Bankovnictví. Základy </a:t>
            </a:r>
            <a:endParaRPr lang="cs-CZ" sz="2400" i="1" dirty="0" smtClean="0">
              <a:cs typeface="Tahoma" pitchFamily="34" charset="0"/>
            </a:endParaRPr>
          </a:p>
          <a:p>
            <a:pPr>
              <a:buNone/>
            </a:pPr>
            <a:r>
              <a:rPr lang="cs-CZ" sz="2400" i="1" dirty="0" smtClean="0">
                <a:cs typeface="Tahoma" pitchFamily="34" charset="0"/>
              </a:rPr>
              <a:t>bankovnictví</a:t>
            </a:r>
            <a:r>
              <a:rPr lang="cs-CZ" sz="2400" i="1" dirty="0">
                <a:cs typeface="Tahoma" pitchFamily="34" charset="0"/>
              </a:rPr>
              <a:t>. </a:t>
            </a:r>
            <a:r>
              <a:rPr lang="cs-CZ" sz="2400" dirty="0" smtClean="0">
                <a:cs typeface="Tahoma" pitchFamily="34" charset="0"/>
              </a:rPr>
              <a:t>1. vydání</a:t>
            </a:r>
            <a:r>
              <a:rPr lang="cs-CZ" sz="2400" dirty="0">
                <a:cs typeface="Tahoma" pitchFamily="34" charset="0"/>
              </a:rPr>
              <a:t>. 2018. </a:t>
            </a:r>
            <a:endParaRPr lang="cs-CZ" sz="2400" dirty="0" smtClean="0">
              <a:cs typeface="Tahoma" pitchFamily="34" charset="0"/>
            </a:endParaRPr>
          </a:p>
          <a:p>
            <a:pPr>
              <a:buNone/>
            </a:pPr>
            <a:r>
              <a:rPr lang="cs-CZ" sz="2400" dirty="0" smtClean="0">
                <a:cs typeface="Tahoma" pitchFamily="34" charset="0"/>
              </a:rPr>
              <a:t>ISBN </a:t>
            </a:r>
            <a:r>
              <a:rPr lang="cs-CZ" sz="2400" dirty="0">
                <a:cs typeface="Tahoma" pitchFamily="34" charset="0"/>
              </a:rPr>
              <a:t>978-80-7402-305-7</a:t>
            </a:r>
            <a:r>
              <a:rPr lang="cs-CZ" sz="2400" dirty="0" smtClean="0">
                <a:cs typeface="Tahoma" pitchFamily="34" charset="0"/>
              </a:rPr>
              <a:t>.</a:t>
            </a:r>
          </a:p>
          <a:p>
            <a:pPr marL="457200" indent="-457200">
              <a:buAutoNum type="arabicPeriod"/>
            </a:pPr>
            <a:endParaRPr lang="cs-CZ" sz="2000" dirty="0">
              <a:cs typeface="Tahoma" pitchFamily="34" charset="0"/>
            </a:endParaRPr>
          </a:p>
          <a:p>
            <a:pPr>
              <a:buNone/>
            </a:pPr>
            <a:endParaRPr lang="cs-CZ" sz="2400" dirty="0">
              <a:cs typeface="Tahoma" pitchFamily="34" charset="0"/>
            </a:endParaRPr>
          </a:p>
          <a:p>
            <a:pPr>
              <a:buNone/>
            </a:pPr>
            <a:r>
              <a:rPr lang="cs-CZ" sz="2400" dirty="0" err="1" smtClean="0">
                <a:cs typeface="Tahoma" pitchFamily="34" charset="0"/>
              </a:rPr>
              <a:t>Rejnuš</a:t>
            </a:r>
            <a:r>
              <a:rPr lang="cs-CZ" sz="2400" dirty="0" smtClean="0">
                <a:cs typeface="Tahoma" pitchFamily="34" charset="0"/>
              </a:rPr>
              <a:t>, Oldřich: </a:t>
            </a:r>
            <a:r>
              <a:rPr lang="cs-CZ" sz="2400" i="1" dirty="0" smtClean="0">
                <a:cs typeface="Tahoma" pitchFamily="34" charset="0"/>
              </a:rPr>
              <a:t>Finanční trhy. </a:t>
            </a:r>
            <a:r>
              <a:rPr lang="cs-CZ" sz="2400" dirty="0" smtClean="0">
                <a:cs typeface="Tahoma" pitchFamily="34" charset="0"/>
              </a:rPr>
              <a:t>1</a:t>
            </a:r>
            <a:r>
              <a:rPr lang="cs-CZ" sz="2400" dirty="0">
                <a:cs typeface="Tahoma" pitchFamily="34" charset="0"/>
              </a:rPr>
              <a:t>. vydání. </a:t>
            </a:r>
            <a:r>
              <a:rPr lang="cs-CZ" sz="2400" dirty="0" smtClean="0">
                <a:cs typeface="Tahoma" pitchFamily="34" charset="0"/>
              </a:rPr>
              <a:t>2016.</a:t>
            </a:r>
          </a:p>
          <a:p>
            <a:pPr>
              <a:buNone/>
            </a:pPr>
            <a:r>
              <a:rPr lang="cs-CZ" sz="2400" dirty="0" smtClean="0">
                <a:cs typeface="Tahoma" pitchFamily="34" charset="0"/>
              </a:rPr>
              <a:t>ISBN 978-80-271-9299-1.</a:t>
            </a:r>
            <a:endParaRPr lang="cs-CZ" sz="2400" dirty="0">
              <a:cs typeface="Tahoma" pitchFamily="34" charset="0"/>
            </a:endParaRPr>
          </a:p>
          <a:p>
            <a:pPr marL="457200" indent="-457200">
              <a:buAutoNum type="arabicPeriod"/>
            </a:pPr>
            <a:endParaRPr lang="cs-CZ" sz="2400" dirty="0">
              <a:cs typeface="Tahoma" pitchFamily="34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cs-CZ" sz="2400" dirty="0">
              <a:solidFill>
                <a:srgbClr val="FFFF00"/>
              </a:solidFill>
            </a:endParaRPr>
          </a:p>
          <a:p>
            <a:pPr>
              <a:defRPr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352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sz="3088" dirty="0"/>
              <a:t>Úloha finančních trhů a institucí, </a:t>
            </a:r>
            <a:br>
              <a:rPr lang="cs-CZ" altLang="cs-CZ" sz="3088" dirty="0"/>
            </a:br>
            <a:r>
              <a:rPr lang="cs-CZ" altLang="cs-CZ" sz="3088" dirty="0"/>
              <a:t>druhy a charakteristika cenných papírů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2891" y="2191592"/>
            <a:ext cx="7423299" cy="427963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altLang="cs-CZ" sz="3088" b="1"/>
          </a:p>
        </p:txBody>
      </p:sp>
      <p:pic>
        <p:nvPicPr>
          <p:cNvPr id="11268" name="Picture 5" descr="dluhopis-cnb-i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91" y="1991284"/>
            <a:ext cx="7146193" cy="447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48657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Finanční trh (FT)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/>
              <a:t>= </a:t>
            </a:r>
            <a:r>
              <a:rPr lang="cs-CZ" sz="2647" u="sng" dirty="0"/>
              <a:t>systém vztahů a nástrojů, které umožňují soustřeďování, alokaci a přerozdělování dočasně volných peněžních prostředků na základě nabídky a poptávky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Úkol FT</a:t>
            </a:r>
            <a:r>
              <a:rPr lang="cs-CZ" sz="2647" dirty="0"/>
              <a:t> – zajistit, aby úspory (domácností, firem,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/>
              <a:t>vlády) plynuly k těm </a:t>
            </a:r>
            <a:r>
              <a:rPr lang="cs-CZ" sz="2647" dirty="0" err="1"/>
              <a:t>ekon</a:t>
            </a:r>
            <a:r>
              <a:rPr lang="cs-CZ" sz="2647" dirty="0"/>
              <a:t>. subjektům, které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/>
              <a:t>momentálně potřebují ke své činnosti více </a:t>
            </a:r>
            <a:endParaRPr lang="cs-CZ" sz="2647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peněžních prostředků</a:t>
            </a:r>
            <a:r>
              <a:rPr lang="cs-CZ" sz="2647" dirty="0"/>
              <a:t>, než jsou samy schopny získat </a:t>
            </a:r>
            <a:endParaRPr lang="cs-CZ" sz="2647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ze </a:t>
            </a:r>
            <a:r>
              <a:rPr lang="cs-CZ" sz="2647" dirty="0"/>
              <a:t>svých </a:t>
            </a:r>
            <a:r>
              <a:rPr lang="cs-CZ" sz="2647" dirty="0" smtClean="0"/>
              <a:t>příjmů</a:t>
            </a: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67066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Finanční trh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/>
              <a:t>Působí v roli </a:t>
            </a:r>
            <a:r>
              <a:rPr lang="cs-CZ" sz="2647" u="sng"/>
              <a:t>zprostředkovatele</a:t>
            </a:r>
            <a:r>
              <a:rPr lang="cs-CZ" sz="2647"/>
              <a:t> mezi úsporami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/>
              <a:t>na straně jedné a investicemi na straně druhé.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sz="2647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206" u="sng"/>
              <a:t>Funkce FT: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206"/>
              <a:t>Depozitní  funkce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206"/>
              <a:t>Funkce uchování hodnoty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206"/>
              <a:t>Funkce likvidity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206"/>
              <a:t>Kreditní funkce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206"/>
              <a:t>Platební funkce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206"/>
              <a:t>Funkce ochrany proti riziku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206"/>
              <a:t>Politická funkce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206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sz="2206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8694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/>
              <a:t>Struktura FT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Podle předmětu obchodu</a:t>
            </a:r>
            <a:r>
              <a:rPr lang="cs-CZ" sz="2647" dirty="0"/>
              <a:t> – </a:t>
            </a:r>
            <a:r>
              <a:rPr lang="cs-CZ" sz="2647" dirty="0">
                <a:solidFill>
                  <a:srgbClr val="00B0F0"/>
                </a:solidFill>
              </a:rPr>
              <a:t>peněžní trh, kapitálový </a:t>
            </a:r>
            <a:endParaRPr lang="cs-CZ" sz="2647" dirty="0" smtClean="0">
              <a:solidFill>
                <a:srgbClr val="00B0F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 smtClean="0">
                <a:solidFill>
                  <a:srgbClr val="00B0F0"/>
                </a:solidFill>
              </a:rPr>
              <a:t>trh</a:t>
            </a:r>
            <a:r>
              <a:rPr lang="cs-CZ" sz="2647" dirty="0">
                <a:solidFill>
                  <a:srgbClr val="00B0F0"/>
                </a:solidFill>
              </a:rPr>
              <a:t>, </a:t>
            </a:r>
            <a:r>
              <a:rPr lang="cs-CZ" sz="2647" dirty="0" smtClean="0"/>
              <a:t>devizový </a:t>
            </a:r>
            <a:r>
              <a:rPr lang="cs-CZ" sz="2647" dirty="0"/>
              <a:t>trh, trh drahých kovů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Podle účastníků</a:t>
            </a:r>
            <a:r>
              <a:rPr lang="cs-CZ" sz="2647" dirty="0"/>
              <a:t> – bankovní trh, mezipodnikový trh,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             burzovní trh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Podle nástrojů</a:t>
            </a:r>
            <a:r>
              <a:rPr lang="cs-CZ" sz="2647" dirty="0"/>
              <a:t> – úvěrový trh, trh cenných papírů </a:t>
            </a:r>
            <a:endParaRPr lang="cs-CZ" sz="2647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</a:t>
            </a:r>
            <a:r>
              <a:rPr lang="cs-CZ" sz="2647" dirty="0" smtClean="0"/>
              <a:t>                       (</a:t>
            </a:r>
            <a:r>
              <a:rPr lang="cs-CZ" sz="2647" dirty="0"/>
              <a:t>CP</a:t>
            </a:r>
            <a:r>
              <a:rPr lang="cs-CZ" sz="2647" dirty="0" smtClean="0"/>
              <a:t>), </a:t>
            </a:r>
            <a:r>
              <a:rPr lang="cs-CZ" sz="2647" dirty="0"/>
              <a:t>devizový trh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36234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Peněžní trh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Zabezpečuje obchod s aktivy, která se v peněžní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podobě uvolnila na dobu </a:t>
            </a:r>
            <a:r>
              <a:rPr lang="cs-CZ" sz="2647" u="sng" dirty="0"/>
              <a:t>kratší než 1 rok.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u="sng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Zahrnuje: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 dirty="0"/>
              <a:t>Diskontní trh (směnky, šeky)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 dirty="0">
                <a:solidFill>
                  <a:srgbClr val="00B0F0"/>
                </a:solidFill>
              </a:rPr>
              <a:t>Mezibankovní trh (CEB </a:t>
            </a:r>
            <a:r>
              <a:rPr lang="cs-CZ" sz="2647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→ KB, KB → KB)</a:t>
            </a:r>
          </a:p>
          <a:p>
            <a:pPr eaLnBrk="1" hangingPunct="1">
              <a:buFontTx/>
              <a:buChar char="•"/>
              <a:defRPr/>
            </a:pPr>
            <a:r>
              <a:rPr lang="cs-CZ" sz="2647" dirty="0"/>
              <a:t>Trh depozitních certifikátů</a:t>
            </a:r>
          </a:p>
          <a:p>
            <a:pPr eaLnBrk="1" hangingPunct="1">
              <a:buFontTx/>
              <a:buNone/>
              <a:defRPr/>
            </a:pPr>
            <a:endParaRPr lang="cs-CZ" sz="2647" dirty="0"/>
          </a:p>
          <a:p>
            <a:pPr eaLnBrk="1" hangingPunct="1">
              <a:buFontTx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04319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Peněžní trh - charakteristika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3088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Velký objem transakcí.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Krátká doba splatnosti.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Nízké riziko.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Nízký výnos.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/>
              <a:t>Vysoká likvidita.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14166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Nástroje peněžního trhu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sz="2647" u="sng"/>
              <a:t>Krátkodobé úvěry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/>
              <a:t>obchodní úvěry (mezi obchodními partnery)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/>
              <a:t>finanční úvěry (od bank)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647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647" u="sng"/>
              <a:t>Krátkodobé CP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/>
              <a:t>směnky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/>
              <a:t>šeky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/>
              <a:t>krátkodobé státní CP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/>
              <a:t>krátkodobé podnikatelské  CP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sz="2647"/>
              <a:t>depozitní certifikáty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647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647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sz="2647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55667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mtClean="0"/>
              <a:t>Kapitálový trh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sz="2206" u="sng" dirty="0"/>
              <a:t>Na kapitálovém trhu probíhá obchodování 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sz="2206" u="sng" dirty="0"/>
              <a:t>s dlouhodobým finančním kapitálem, resp. 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sz="2206" u="sng" dirty="0"/>
              <a:t>s dlouhodobými finančními instrumenty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sz="2206" u="sng" dirty="0"/>
              <a:t>(splatnost od 1 roku).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endParaRPr lang="cs-CZ" sz="2206" u="sng" dirty="0"/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sz="2206" u="sng" dirty="0"/>
              <a:t>Firma získává peníze: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lphaLcParenR"/>
              <a:defRPr/>
            </a:pPr>
            <a:r>
              <a:rPr lang="cs-CZ" sz="2206" dirty="0"/>
              <a:t>emisí dlouhodobých CP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lphaLcParenR"/>
              <a:defRPr/>
            </a:pPr>
            <a:r>
              <a:rPr lang="cs-CZ" sz="2206" dirty="0"/>
              <a:t>pomocí dlouhodobých bankovních úvěrů</a:t>
            </a:r>
          </a:p>
          <a:p>
            <a:pPr marL="672267" indent="-672267">
              <a:lnSpc>
                <a:spcPct val="90000"/>
              </a:lnSpc>
              <a:buFont typeface="Wingdings" panose="05000000000000000000" pitchFamily="2" charset="2"/>
              <a:buAutoNum type="alphaLcParenR"/>
              <a:defRPr/>
            </a:pPr>
            <a:endParaRPr lang="cs-CZ" sz="2206" dirty="0"/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sz="2647" dirty="0" err="1">
                <a:solidFill>
                  <a:srgbClr val="00B0F0"/>
                </a:solidFill>
              </a:rPr>
              <a:t>Sekuritizace</a:t>
            </a:r>
            <a:r>
              <a:rPr lang="cs-CZ" sz="2647" dirty="0">
                <a:solidFill>
                  <a:srgbClr val="00B0F0"/>
                </a:solidFill>
              </a:rPr>
              <a:t> FT 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(opatřování a umisťování peněz pomocí CP)</a:t>
            </a:r>
          </a:p>
          <a:p>
            <a:pPr marL="672267" indent="-672267">
              <a:lnSpc>
                <a:spcPct val="90000"/>
              </a:lnSpc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 marL="672267" indent="-672267">
              <a:lnSpc>
                <a:spcPct val="90000"/>
              </a:lnSpc>
              <a:buNone/>
              <a:defRPr/>
            </a:pPr>
            <a:endParaRPr lang="cs-CZ" sz="2206" u="sng" dirty="0">
              <a:solidFill>
                <a:srgbClr val="FFFF00"/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9849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Primární trh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672267" indent="-672267">
              <a:buNone/>
              <a:defRPr/>
            </a:pPr>
            <a:r>
              <a:rPr lang="cs-CZ" sz="2647"/>
              <a:t>= místo, kde emitenti nacházejí </a:t>
            </a:r>
            <a:r>
              <a:rPr lang="cs-CZ" sz="2647" u="sng"/>
              <a:t>první majitele</a:t>
            </a:r>
            <a:r>
              <a:rPr lang="cs-CZ" sz="2647"/>
              <a:t> </a:t>
            </a:r>
          </a:p>
          <a:p>
            <a:pPr marL="672267" indent="-672267">
              <a:buNone/>
              <a:defRPr/>
            </a:pPr>
            <a:r>
              <a:rPr lang="cs-CZ" sz="2647"/>
              <a:t>   pro nově vydané CP</a:t>
            </a:r>
          </a:p>
          <a:p>
            <a:pPr marL="672267" indent="-672267">
              <a:buNone/>
              <a:defRPr/>
            </a:pPr>
            <a:endParaRPr lang="cs-CZ" sz="2647"/>
          </a:p>
          <a:p>
            <a:pPr marL="672267" indent="-672267">
              <a:buNone/>
              <a:defRPr/>
            </a:pPr>
            <a:r>
              <a:rPr lang="cs-CZ" sz="2647" u="sng"/>
              <a:t>Emisní kurz</a:t>
            </a:r>
          </a:p>
          <a:p>
            <a:pPr marL="672267" indent="-672267">
              <a:buNone/>
              <a:defRPr/>
            </a:pPr>
            <a:endParaRPr lang="cs-CZ" sz="2647" u="sng"/>
          </a:p>
          <a:p>
            <a:pPr marL="672267" indent="-672267">
              <a:buNone/>
              <a:defRPr/>
            </a:pPr>
            <a:r>
              <a:rPr lang="cs-CZ" sz="2647" u="sng"/>
              <a:t>Prodej CP:</a:t>
            </a:r>
          </a:p>
          <a:p>
            <a:pPr marL="672267" indent="-672267">
              <a:buFont typeface="Wingdings" panose="05000000000000000000" pitchFamily="2" charset="2"/>
              <a:buAutoNum type="alphaLcParenR"/>
              <a:defRPr/>
            </a:pPr>
            <a:r>
              <a:rPr lang="cs-CZ" sz="2647"/>
              <a:t>vlastní emise</a:t>
            </a:r>
          </a:p>
          <a:p>
            <a:pPr marL="672267" indent="-672267">
              <a:buFont typeface="Wingdings" panose="05000000000000000000" pitchFamily="2" charset="2"/>
              <a:buAutoNum type="alphaLcParenR"/>
              <a:defRPr/>
            </a:pPr>
            <a:r>
              <a:rPr lang="cs-CZ" sz="2647"/>
              <a:t>opční emise (využití fin. zprostředkovatele)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99438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Sekundární trh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000" dirty="0"/>
              <a:t>Obchoduje se na něm s </a:t>
            </a:r>
            <a:r>
              <a:rPr lang="cs-CZ" sz="2000" u="sng" dirty="0"/>
              <a:t>již jednou emitovanými CP.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000" dirty="0" smtClean="0"/>
              <a:t>Transakce </a:t>
            </a:r>
            <a:r>
              <a:rPr lang="cs-CZ" sz="2000" dirty="0"/>
              <a:t>na něm se uskutečňují nejčastěji </a:t>
            </a:r>
            <a:r>
              <a:rPr lang="cs-CZ" sz="2000" dirty="0" smtClean="0"/>
              <a:t>prostřednictvím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000" dirty="0" smtClean="0"/>
              <a:t>burz </a:t>
            </a:r>
            <a:r>
              <a:rPr lang="cs-CZ" sz="2000" dirty="0"/>
              <a:t>cenných papírů.</a:t>
            </a:r>
          </a:p>
        </p:txBody>
      </p:sp>
      <p:pic>
        <p:nvPicPr>
          <p:cNvPr id="20484" name="Picture 5" descr="SPA3cf5c4_NYK914_MARKETS_STOCKS_0805_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3804716"/>
            <a:ext cx="4831821" cy="322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60372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pic>
        <p:nvPicPr>
          <p:cNvPr id="21508" name="Picture 7" descr="KAM2270df_MAU_038588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"/>
            <a:ext cx="11395045" cy="90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WordArt 8"/>
          <p:cNvSpPr>
            <a:spLocks noChangeArrowheads="1" noChangeShapeType="1" noTextEdit="1"/>
          </p:cNvSpPr>
          <p:nvPr/>
        </p:nvSpPr>
        <p:spPr bwMode="auto">
          <a:xfrm>
            <a:off x="740715" y="208329"/>
            <a:ext cx="1743657" cy="2457926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cs-CZ" sz="3529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BCPP a. s.</a:t>
            </a:r>
          </a:p>
          <a:p>
            <a:pPr algn="ctr"/>
            <a:r>
              <a:rPr lang="cs-CZ" sz="3529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Rybná 14</a:t>
            </a:r>
          </a:p>
          <a:p>
            <a:pPr algn="ctr"/>
            <a:r>
              <a:rPr lang="cs-CZ" sz="3529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Praha 1</a:t>
            </a:r>
          </a:p>
        </p:txBody>
      </p:sp>
      <p:sp>
        <p:nvSpPr>
          <p:cNvPr id="21510" name="WordArt 10"/>
          <p:cNvSpPr>
            <a:spLocks noChangeArrowheads="1" noChangeShapeType="1" noTextEdit="1"/>
          </p:cNvSpPr>
          <p:nvPr/>
        </p:nvSpPr>
        <p:spPr bwMode="auto">
          <a:xfrm>
            <a:off x="7729349" y="8228101"/>
            <a:ext cx="2468430" cy="4726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sz="2647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www.bcpp.cz</a:t>
            </a:r>
          </a:p>
        </p:txBody>
      </p:sp>
      <p:sp>
        <p:nvSpPr>
          <p:cNvPr id="21511" name="WordArt 11"/>
          <p:cNvSpPr>
            <a:spLocks noChangeArrowheads="1" noChangeShapeType="1" noTextEdit="1"/>
          </p:cNvSpPr>
          <p:nvPr/>
        </p:nvSpPr>
        <p:spPr bwMode="auto">
          <a:xfrm>
            <a:off x="7570039" y="7090172"/>
            <a:ext cx="2468430" cy="4726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sz="2647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www.bcpp.cz</a:t>
            </a: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76251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Nástroje kapitálového trhu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Akcie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2800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Obligace (dluhopis)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2800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Hypoteční zástavní listy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11724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pic>
        <p:nvPicPr>
          <p:cNvPr id="23556" name="Picture 7" descr="anonymni_akc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2785069" cy="7582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00767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mtClean="0"/>
          </a:p>
        </p:txBody>
      </p:sp>
      <p:pic>
        <p:nvPicPr>
          <p:cNvPr id="24580" name="Picture 5" descr="05060_0052a_hypotecni_banka_kralovstvi_ceskeh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0083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5570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mtClean="0"/>
          </a:p>
        </p:txBody>
      </p:sp>
      <p:pic>
        <p:nvPicPr>
          <p:cNvPr id="25604" name="Picture 5" descr="sk0001_kovolit_statni_podnik_modr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0083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13378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Subjekty FT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Dlužníci (vypůjčovatelé)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2400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Věřitelé (majitelé úspor)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2400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Zprostředkovatelé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2400" dirty="0" smtClean="0"/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Organizátoři trhu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0399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/>
              <a:t>Dlužníci a věřitelé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6100" y="2184823"/>
            <a:ext cx="5023379" cy="453771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Dlužníci = poptávka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Věřitelé = nabídka </a:t>
            </a:r>
            <a:endParaRPr lang="cs-CZ" sz="2206" dirty="0"/>
          </a:p>
          <a:p>
            <a:pPr eaLnBrk="1" hangingPunct="1">
              <a:buFontTx/>
              <a:buNone/>
              <a:defRPr/>
            </a:pPr>
            <a:endParaRPr lang="cs-CZ" sz="2206" dirty="0"/>
          </a:p>
        </p:txBody>
      </p:sp>
      <p:graphicFrame>
        <p:nvGraphicFramePr>
          <p:cNvPr id="165922" name="Group 3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26850685"/>
              </p:ext>
            </p:extLst>
          </p:nvPr>
        </p:nvGraphicFramePr>
        <p:xfrm>
          <a:off x="3746500" y="2290393"/>
          <a:ext cx="4495800" cy="4537712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44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3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Věřitelé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3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Dlužníci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44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Minimalizovat riziko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Minimalizovat náklady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44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Maximalizovat likviditu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Maximalizovat období</a:t>
                      </a: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44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Maximalizovat výnos</a:t>
                      </a:r>
                    </a:p>
                  </a:txBody>
                  <a:tcPr marL="100838" marR="100838" marT="50419" marB="504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cs-CZ" sz="3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</a:endParaRPr>
                    </a:p>
                  </a:txBody>
                  <a:tcPr marL="100838" marR="100838" marT="50419" marB="504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90996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/>
              <a:t>Zprostředkovatelé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Bankovního typu x nebankovního typu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V ČR </a:t>
            </a:r>
            <a:r>
              <a:rPr lang="cs-CZ" sz="2647" dirty="0"/>
              <a:t>– </a:t>
            </a:r>
            <a:r>
              <a:rPr lang="cs-CZ" sz="2647" u="sng" dirty="0"/>
              <a:t>investiční zprostředkovatel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-  </a:t>
            </a:r>
            <a:r>
              <a:rPr lang="cs-CZ" sz="2647" u="sng" dirty="0"/>
              <a:t>institucionální investor</a:t>
            </a:r>
            <a:r>
              <a:rPr lang="cs-CZ" sz="2647" dirty="0"/>
              <a:t> (= </a:t>
            </a:r>
            <a:r>
              <a:rPr lang="cs-CZ" sz="2647" dirty="0" err="1"/>
              <a:t>fin</a:t>
            </a:r>
            <a:r>
              <a:rPr lang="cs-CZ" sz="2647" dirty="0"/>
              <a:t>. </a:t>
            </a:r>
            <a:endParaRPr lang="cs-CZ" sz="2647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</a:t>
            </a:r>
            <a:r>
              <a:rPr lang="cs-CZ" sz="2647" dirty="0" smtClean="0"/>
              <a:t>          zprostředkovatel </a:t>
            </a: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dle finanční teorie) – obchodník s CP, </a:t>
            </a:r>
            <a:endParaRPr lang="cs-CZ" sz="2647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</a:t>
            </a:r>
            <a:r>
              <a:rPr lang="cs-CZ" sz="2647" dirty="0" smtClean="0"/>
              <a:t>         banka</a:t>
            </a:r>
            <a:r>
              <a:rPr lang="cs-CZ" sz="2647" dirty="0"/>
              <a:t>, </a:t>
            </a:r>
            <a:r>
              <a:rPr lang="cs-CZ" sz="2647" dirty="0" smtClean="0"/>
              <a:t>pojišťovna</a:t>
            </a:r>
            <a:r>
              <a:rPr lang="cs-CZ" sz="2647" dirty="0"/>
              <a:t>, zajišťovna, </a:t>
            </a:r>
            <a:r>
              <a:rPr lang="cs-CZ" sz="2647" dirty="0" smtClean="0"/>
              <a:t>investiční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647" dirty="0"/>
              <a:t> </a:t>
            </a:r>
            <a:r>
              <a:rPr lang="cs-CZ" sz="2647" dirty="0" smtClean="0"/>
              <a:t>         </a:t>
            </a:r>
            <a:r>
              <a:rPr lang="cs-CZ" sz="2647" dirty="0"/>
              <a:t>společnost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79575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Centrální depozitář CP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= právnická osoba, a. s., sídlo v ČR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Tx/>
              <a:buChar char="-"/>
              <a:defRPr/>
            </a:pPr>
            <a:r>
              <a:rPr lang="cs-CZ" sz="2647" dirty="0"/>
              <a:t>vydává pouze akcie na jméno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Tx/>
              <a:buChar char="-"/>
              <a:defRPr/>
            </a:pPr>
            <a:r>
              <a:rPr lang="cs-CZ" sz="2647" dirty="0"/>
              <a:t>od r. 2010 působí místo Střediska cenných papírů</a:t>
            </a:r>
          </a:p>
          <a:p>
            <a:pPr>
              <a:buFontTx/>
              <a:buChar char="-"/>
              <a:defRPr/>
            </a:pPr>
            <a:endParaRPr lang="cs-CZ" sz="2647" dirty="0"/>
          </a:p>
          <a:p>
            <a:pPr>
              <a:buFontTx/>
              <a:buChar char="-"/>
              <a:defRPr/>
            </a:pPr>
            <a:r>
              <a:rPr lang="cs-CZ" sz="2647" dirty="0"/>
              <a:t>vede evidenci všech zaknihovaných CP vydaných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    v ČR, může provádět další činnosti, má-li je schválené ČNB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473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CDCP - vznik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CDCP jako instituce kapitálového trhu funguje již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od roku 1993.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1993 byl založen Burzovní registr CP, který se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1996 transformoval na akciovou společnost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UNIVYC.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2010 společnost </a:t>
            </a:r>
            <a:r>
              <a:rPr lang="cs-CZ" sz="2647" dirty="0">
                <a:solidFill>
                  <a:srgbClr val="00B0F0"/>
                </a:solidFill>
              </a:rPr>
              <a:t>převzala evidence Střediska CP </a:t>
            </a:r>
            <a:r>
              <a:rPr lang="cs-CZ" sz="2647" dirty="0"/>
              <a:t>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zahájila činnost centrálního depozitáře pod novým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názvem Centrální depozitář cenných papírů, a. s., a je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členem </a:t>
            </a:r>
            <a:r>
              <a:rPr lang="cs-CZ" sz="2647" dirty="0">
                <a:hlinkClick r:id="rId2"/>
              </a:rPr>
              <a:t>Evropské asociace centrálních depozitářů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hlinkClick r:id="rId2"/>
              </a:rPr>
              <a:t>cenných papírů (ECSDA)</a:t>
            </a:r>
            <a:r>
              <a:rPr lang="cs-CZ" sz="2647" dirty="0"/>
              <a:t>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049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CDCP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CDCP je stoprocentní dceřinou 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společností </a:t>
            </a:r>
            <a:r>
              <a:rPr lang="cs-CZ" sz="2800" dirty="0" smtClean="0">
                <a:hlinkClick r:id="rId2"/>
              </a:rPr>
              <a:t>Burzy cenných papírů Praha</a:t>
            </a:r>
            <a:r>
              <a:rPr lang="cs-CZ" sz="2800" dirty="0" smtClean="0"/>
              <a:t>.</a:t>
            </a: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465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684</Words>
  <Application>Microsoft Office PowerPoint</Application>
  <PresentationFormat>Vlastní</PresentationFormat>
  <Paragraphs>189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5" baseType="lpstr">
      <vt:lpstr>Arial</vt:lpstr>
      <vt:lpstr>Arial Black</vt:lpstr>
      <vt:lpstr>Calibri</vt:lpstr>
      <vt:lpstr>Impact</vt:lpstr>
      <vt:lpstr>Tahoma</vt:lpstr>
      <vt:lpstr>Times New Roman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Úloha finančních trhů a institucí,  druhy a charakteristika cenných papírů</vt:lpstr>
      <vt:lpstr>Finanční trh (FT)</vt:lpstr>
      <vt:lpstr>Finanční trh</vt:lpstr>
      <vt:lpstr>Struktura FT</vt:lpstr>
      <vt:lpstr>Peněžní trh</vt:lpstr>
      <vt:lpstr>Peněžní trh - charakteristika</vt:lpstr>
      <vt:lpstr>Nástroje peněžního trhu</vt:lpstr>
      <vt:lpstr>Kapitálový trh</vt:lpstr>
      <vt:lpstr>Primární trh</vt:lpstr>
      <vt:lpstr>Sekundární trh</vt:lpstr>
      <vt:lpstr>Prezentace aplikace PowerPoint</vt:lpstr>
      <vt:lpstr>Nástroje kapitálového trhu</vt:lpstr>
      <vt:lpstr>Prezentace aplikace PowerPoint</vt:lpstr>
      <vt:lpstr>Prezentace aplikace PowerPoint</vt:lpstr>
      <vt:lpstr>Prezentace aplikace PowerPoint</vt:lpstr>
      <vt:lpstr>Subjekty FT</vt:lpstr>
      <vt:lpstr>Dlužníci a věřitelé</vt:lpstr>
      <vt:lpstr>Zprostředkovatelé</vt:lpstr>
      <vt:lpstr>Centrální depozitář CP</vt:lpstr>
      <vt:lpstr>CDCP - vznik</vt:lpstr>
      <vt:lpstr>CDCP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15</cp:revision>
  <dcterms:created xsi:type="dcterms:W3CDTF">2017-03-15T11:07:40Z</dcterms:created>
  <dcterms:modified xsi:type="dcterms:W3CDTF">2020-05-23T14:55:44Z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