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32"/>
  </p:notesMasterIdLst>
  <p:sldIdLst>
    <p:sldId id="256" r:id="rId2"/>
    <p:sldId id="340" r:id="rId3"/>
    <p:sldId id="298" r:id="rId4"/>
    <p:sldId id="339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8" r:id="rId29"/>
    <p:sldId id="329" r:id="rId30"/>
    <p:sldId id="338" r:id="rId31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01EF-C5DD-4BDE-9655-79C6D43A9370}" type="datetimeFigureOut">
              <a:rPr lang="cs-CZ" smtClean="0"/>
              <a:t>23.05.2020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91365-0D65-4AE4-AF2D-07591B8DE4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18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91365-0D65-4AE4-AF2D-07591B8DE41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1059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5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8042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2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289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218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35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943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864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676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852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364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6772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70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0724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101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473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60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353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18800" cy="7562849"/>
          </a:xfrm>
        </p:spPr>
      </p:pic>
      <p:sp>
        <p:nvSpPr>
          <p:cNvPr id="5" name="Obdélník 4"/>
          <p:cNvSpPr/>
          <p:nvPr/>
        </p:nvSpPr>
        <p:spPr>
          <a:xfrm>
            <a:off x="88900" y="33770"/>
            <a:ext cx="27238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4</a:t>
            </a:r>
          </a:p>
          <a:p>
            <a:pPr algn="ctr"/>
            <a:r>
              <a:rPr lang="cs-CZ" sz="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  <a:endParaRPr lang="cs-CZ" sz="2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8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800" b="1" dirty="0" smtClean="0">
                <a:solidFill>
                  <a:srgbClr val="00B0F0"/>
                </a:solidFill>
              </a:rPr>
              <a:t>Centrální bankovnictví</a:t>
            </a:r>
            <a:endParaRPr lang="cs-CZ" sz="4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0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sz="180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smtClean="0">
                <a:latin typeface="Tahoma" pitchFamily="34" charset="0"/>
                <a:cs typeface="Tahoma" pitchFamily="34" charset="0"/>
              </a:rPr>
              <a:t>Lochmanová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Alena: 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1. 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vydání. 2018. ISBN 978-80-7402-305-7.</a:t>
            </a:r>
          </a:p>
          <a:p>
            <a:pPr>
              <a:buNone/>
            </a:pPr>
            <a:endParaRPr lang="cs-CZ" sz="18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18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18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340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sz="7278" dirty="0"/>
              <a:t>CEB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72267" indent="-672267">
              <a:buNone/>
              <a:defRPr/>
            </a:pPr>
            <a:r>
              <a:rPr lang="cs-CZ" altLang="cs-CZ" u="sng" smtClean="0"/>
              <a:t>Základní znaky:</a:t>
            </a:r>
          </a:p>
          <a:p>
            <a:pPr marL="672267" indent="-672267">
              <a:buNone/>
              <a:defRPr/>
            </a:pPr>
            <a:endParaRPr lang="cs-CZ" altLang="cs-CZ" u="sng" smtClean="0"/>
          </a:p>
          <a:p>
            <a:pPr marL="672267" indent="-672267">
              <a:buFontTx/>
              <a:buChar char="•"/>
              <a:defRPr/>
            </a:pPr>
            <a:r>
              <a:rPr lang="cs-CZ" altLang="cs-CZ" smtClean="0"/>
              <a:t>Emisní monopol na hotovostní peníze</a:t>
            </a:r>
          </a:p>
          <a:p>
            <a:pPr marL="672267" indent="-672267">
              <a:buFontTx/>
              <a:buChar char="•"/>
              <a:defRPr/>
            </a:pPr>
            <a:r>
              <a:rPr lang="cs-CZ" altLang="cs-CZ" smtClean="0"/>
              <a:t>Měnová politika</a:t>
            </a:r>
          </a:p>
          <a:p>
            <a:pPr marL="672267" indent="-672267">
              <a:buFontTx/>
              <a:buChar char="•"/>
              <a:defRPr/>
            </a:pPr>
            <a:r>
              <a:rPr lang="cs-CZ" altLang="cs-CZ" smtClean="0"/>
              <a:t>Regulace BS</a:t>
            </a:r>
          </a:p>
          <a:p>
            <a:pPr marL="672267" indent="-672267">
              <a:buFontTx/>
              <a:buChar char="•"/>
              <a:defRPr/>
            </a:pPr>
            <a:endParaRPr lang="cs-CZ" altLang="cs-CZ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680764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CEB- způsoby vzniku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504200" indent="-504200">
              <a:buNone/>
              <a:defRPr/>
            </a:pPr>
            <a:r>
              <a:rPr lang="cs-CZ" altLang="cs-CZ" sz="2647" dirty="0"/>
              <a:t>1. </a:t>
            </a:r>
            <a:r>
              <a:rPr lang="cs-CZ" altLang="cs-CZ" sz="2647" u="sng" dirty="0"/>
              <a:t>Přeměna již existující soukromé obchodní banky</a:t>
            </a:r>
          </a:p>
          <a:p>
            <a:pPr marL="504200" indent="-504200">
              <a:buNone/>
              <a:defRPr/>
            </a:pPr>
            <a:r>
              <a:rPr lang="cs-CZ" altLang="cs-CZ" sz="2647" dirty="0"/>
              <a:t>     - Švédská říšská banka (r. 1668)</a:t>
            </a:r>
          </a:p>
          <a:p>
            <a:pPr marL="504200" indent="-504200">
              <a:buNone/>
              <a:defRPr/>
            </a:pPr>
            <a:endParaRPr lang="cs-CZ" altLang="cs-CZ" sz="2647" dirty="0"/>
          </a:p>
          <a:p>
            <a:pPr marL="504200" indent="-504200">
              <a:buNone/>
              <a:defRPr/>
            </a:pPr>
            <a:r>
              <a:rPr lang="cs-CZ" altLang="cs-CZ" sz="2647" dirty="0"/>
              <a:t>2. </a:t>
            </a:r>
            <a:r>
              <a:rPr lang="cs-CZ" altLang="cs-CZ" sz="2647" u="sng" dirty="0"/>
              <a:t>Přidělení práva na emisi bankovek</a:t>
            </a:r>
          </a:p>
          <a:p>
            <a:pPr marL="504200" indent="-504200">
              <a:buNone/>
              <a:defRPr/>
            </a:pPr>
            <a:r>
              <a:rPr lang="cs-CZ" altLang="cs-CZ" sz="2647" dirty="0"/>
              <a:t>    - </a:t>
            </a:r>
            <a:r>
              <a:rPr lang="cs-CZ" altLang="cs-CZ" sz="2647" dirty="0" err="1"/>
              <a:t>Banco</a:t>
            </a:r>
            <a:r>
              <a:rPr lang="cs-CZ" altLang="cs-CZ" sz="2647" dirty="0"/>
              <a:t> d´</a:t>
            </a:r>
            <a:r>
              <a:rPr lang="cs-CZ" altLang="cs-CZ" sz="2647" dirty="0" err="1"/>
              <a:t>Italia</a:t>
            </a:r>
            <a:endParaRPr lang="cs-CZ" altLang="cs-CZ" sz="2647" dirty="0"/>
          </a:p>
          <a:p>
            <a:pPr marL="504200" indent="-504200">
              <a:buNone/>
              <a:defRPr/>
            </a:pPr>
            <a:endParaRPr lang="cs-CZ" altLang="cs-CZ" sz="2647" dirty="0"/>
          </a:p>
          <a:p>
            <a:pPr marL="504200" indent="-504200">
              <a:buNone/>
              <a:defRPr/>
            </a:pPr>
            <a:r>
              <a:rPr lang="cs-CZ" altLang="cs-CZ" sz="2647" dirty="0"/>
              <a:t>3. </a:t>
            </a:r>
            <a:r>
              <a:rPr lang="cs-CZ" altLang="cs-CZ" sz="2647" u="sng" dirty="0"/>
              <a:t>Založení CEB jako nové instituce</a:t>
            </a:r>
          </a:p>
          <a:p>
            <a:pPr marL="504200" indent="-504200">
              <a:buNone/>
              <a:defRPr/>
            </a:pPr>
            <a:r>
              <a:rPr lang="cs-CZ" altLang="cs-CZ" sz="2647" dirty="0"/>
              <a:t>    - Bank </a:t>
            </a:r>
            <a:r>
              <a:rPr lang="cs-CZ" altLang="cs-CZ" sz="2647" dirty="0" err="1"/>
              <a:t>of</a:t>
            </a:r>
            <a:r>
              <a:rPr lang="cs-CZ" altLang="cs-CZ" sz="2647" dirty="0"/>
              <a:t> </a:t>
            </a:r>
            <a:r>
              <a:rPr lang="cs-CZ" altLang="cs-CZ" sz="2647" dirty="0" err="1"/>
              <a:t>England</a:t>
            </a:r>
            <a:r>
              <a:rPr lang="cs-CZ" altLang="cs-CZ" sz="2647" dirty="0"/>
              <a:t> (r. 1694)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1269628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CEB - funkce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Char char="•"/>
              <a:defRPr/>
            </a:pPr>
            <a:r>
              <a:rPr lang="cs-CZ" altLang="cs-CZ" sz="2647"/>
              <a:t>Emisní fce</a:t>
            </a:r>
          </a:p>
          <a:p>
            <a:pPr eaLnBrk="1" hangingPunct="1">
              <a:buFontTx/>
              <a:buNone/>
              <a:defRPr/>
            </a:pPr>
            <a:endParaRPr lang="cs-CZ" altLang="cs-CZ" sz="2647"/>
          </a:p>
          <a:p>
            <a:pPr eaLnBrk="1" hangingPunct="1">
              <a:buFontTx/>
              <a:buChar char="•"/>
              <a:defRPr/>
            </a:pPr>
            <a:r>
              <a:rPr lang="cs-CZ" altLang="cs-CZ" sz="2647"/>
              <a:t>Fce vrcholného subjektu měnové politiky</a:t>
            </a:r>
          </a:p>
          <a:p>
            <a:pPr eaLnBrk="1" hangingPunct="1">
              <a:buFontTx/>
              <a:buNone/>
              <a:defRPr/>
            </a:pPr>
            <a:endParaRPr lang="cs-CZ" altLang="cs-CZ" sz="2647"/>
          </a:p>
          <a:p>
            <a:pPr eaLnBrk="1" hangingPunct="1">
              <a:buFontTx/>
              <a:buChar char="•"/>
              <a:defRPr/>
            </a:pPr>
            <a:r>
              <a:rPr lang="cs-CZ" altLang="cs-CZ" sz="2647"/>
              <a:t>Fce banky bank</a:t>
            </a:r>
          </a:p>
          <a:p>
            <a:pPr eaLnBrk="1" hangingPunct="1">
              <a:buFontTx/>
              <a:buNone/>
              <a:defRPr/>
            </a:pPr>
            <a:endParaRPr lang="cs-CZ" altLang="cs-CZ" sz="2647"/>
          </a:p>
          <a:p>
            <a:pPr eaLnBrk="1" hangingPunct="1">
              <a:buFontTx/>
              <a:buChar char="•"/>
              <a:defRPr/>
            </a:pPr>
            <a:r>
              <a:rPr lang="cs-CZ" altLang="cs-CZ" sz="2647"/>
              <a:t>Další fce – regulace BS, správa devizových rezerv, banka státu, reprezentant státu v měnové oblasti</a:t>
            </a:r>
          </a:p>
          <a:p>
            <a:pPr eaLnBrk="1" hangingPunct="1">
              <a:buFontTx/>
              <a:buChar char="•"/>
              <a:defRPr/>
            </a:pPr>
            <a:endParaRPr lang="cs-CZ" altLang="cs-CZ" sz="2647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996092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CEB - bilance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647" dirty="0"/>
              <a:t>= rozvaha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647" dirty="0"/>
              <a:t>informace o činnosti CEB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647" dirty="0"/>
              <a:t>sestavuje se pravidelně, veřejně publikovatelná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647" dirty="0"/>
              <a:t>sestavuje se k určitému datu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647" u="sng" dirty="0"/>
              <a:t>není shodná</a:t>
            </a:r>
            <a:r>
              <a:rPr lang="cs-CZ" altLang="cs-CZ" sz="2647" dirty="0"/>
              <a:t> s bilancí obchodních a dalších bank!!!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647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cs-CZ" altLang="cs-CZ" sz="2647" dirty="0" smtClean="0"/>
              <a:t>Aktiva </a:t>
            </a:r>
            <a:r>
              <a:rPr lang="cs-CZ" altLang="cs-CZ" sz="2647" dirty="0"/>
              <a:t>= hlavní způsoby emise peněz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cs-CZ" altLang="cs-CZ" sz="2647" dirty="0"/>
              <a:t>P</a:t>
            </a:r>
            <a:r>
              <a:rPr lang="cs-CZ" altLang="cs-CZ" sz="2647" dirty="0" smtClean="0"/>
              <a:t>asiva </a:t>
            </a:r>
            <a:r>
              <a:rPr lang="cs-CZ" altLang="cs-CZ" sz="2647" dirty="0"/>
              <a:t>= některé druhy peněz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647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cs-CZ" altLang="cs-CZ" sz="2647" dirty="0"/>
              <a:t>Výkaz zisku a ztráty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421686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Bilance ČNB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 rok </a:t>
            </a:r>
            <a:r>
              <a:rPr lang="cs-CZ" sz="2647" dirty="0">
                <a:solidFill>
                  <a:srgbClr val="00B0F0"/>
                </a:solidFill>
              </a:rPr>
              <a:t>2014 </a:t>
            </a:r>
            <a:r>
              <a:rPr lang="cs-CZ" sz="2647" dirty="0"/>
              <a:t>vykázala ČNB </a:t>
            </a:r>
            <a:r>
              <a:rPr lang="cs-CZ" sz="2647" dirty="0">
                <a:solidFill>
                  <a:srgbClr val="00B0F0"/>
                </a:solidFill>
              </a:rPr>
              <a:t>zisk</a:t>
            </a:r>
            <a:r>
              <a:rPr lang="cs-CZ" sz="2647" dirty="0"/>
              <a:t> ve výši </a:t>
            </a:r>
            <a:r>
              <a:rPr lang="cs-CZ" sz="2647" dirty="0">
                <a:solidFill>
                  <a:srgbClr val="00B0F0"/>
                </a:solidFill>
              </a:rPr>
              <a:t>56,6 mld. Kč.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roce 2013</a:t>
            </a:r>
            <a:r>
              <a:rPr lang="cs-CZ" sz="2647" dirty="0">
                <a:solidFill>
                  <a:srgbClr val="FFFF00"/>
                </a:solidFill>
              </a:rPr>
              <a:t>  </a:t>
            </a:r>
            <a:r>
              <a:rPr lang="cs-CZ" sz="2647" dirty="0"/>
              <a:t>zisk 73,1 mld.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Příčina</a:t>
            </a:r>
            <a:r>
              <a:rPr lang="cs-CZ" sz="2647" dirty="0"/>
              <a:t> – devizové intervence, které vedly k oslabení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koruny.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Využití zisku </a:t>
            </a:r>
            <a:r>
              <a:rPr lang="cs-CZ" sz="2647" dirty="0"/>
              <a:t>– především na snížení kumulované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ztráty 50,5 mld. Kč z minulých let.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220269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Bilance ČNB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R. 2016 </a:t>
            </a:r>
            <a:r>
              <a:rPr lang="cs-CZ" sz="3088" dirty="0"/>
              <a:t>– zisk 46 469 mil. Kč.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V r. 2017 </a:t>
            </a:r>
            <a:r>
              <a:rPr lang="cs-CZ" sz="3088" dirty="0"/>
              <a:t>uzavřela ČNB své hospodaření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ztrátou ve výši 243 </a:t>
            </a:r>
            <a:r>
              <a:rPr lang="cs-CZ" sz="3088" dirty="0" err="1">
                <a:solidFill>
                  <a:srgbClr val="00B0F0"/>
                </a:solidFill>
              </a:rPr>
              <a:t>243</a:t>
            </a:r>
            <a:r>
              <a:rPr lang="cs-CZ" sz="3088" dirty="0">
                <a:solidFill>
                  <a:srgbClr val="00B0F0"/>
                </a:solidFill>
              </a:rPr>
              <a:t> mil. Kč – důvod: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err="1"/>
              <a:t>apreciace</a:t>
            </a:r>
            <a:r>
              <a:rPr lang="cs-CZ" sz="3088" dirty="0"/>
              <a:t>  domácí měny po ukončení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kurzového závazku koruna posílila vůči všem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měnám).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R. 2018: </a:t>
            </a:r>
            <a:r>
              <a:rPr lang="cs-CZ" sz="3088" dirty="0"/>
              <a:t>zisk 1 790 mil. Kč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FFFF00"/>
                </a:solidFill>
              </a:rPr>
              <a:t> </a:t>
            </a:r>
            <a:endParaRPr lang="cs-CZ" sz="3088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0" smtClean="0"/>
              <a:t>Jana </a:t>
            </a:r>
            <a:r>
              <a:rPr lang="cs-CZ" altLang="cs-CZ" dirty="0" err="1" smtClean="0"/>
              <a:t>Šturcová</a:t>
            </a: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4168796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cs-CZ" altLang="cs-CZ" sz="4411" dirty="0"/>
              <a:t/>
            </a:r>
            <a:br>
              <a:rPr lang="cs-CZ" altLang="cs-CZ" sz="4411" dirty="0"/>
            </a:br>
            <a:r>
              <a:rPr lang="cs-CZ" altLang="cs-CZ" dirty="0" smtClean="0"/>
              <a:t>CEB – měnová politika</a:t>
            </a:r>
            <a:r>
              <a:rPr lang="cs-CZ" altLang="cs-CZ" sz="4411" dirty="0"/>
              <a:t/>
            </a:r>
            <a:br>
              <a:rPr lang="cs-CZ" altLang="cs-CZ" sz="4411" dirty="0"/>
            </a:br>
            <a:endParaRPr lang="cs-CZ" altLang="cs-CZ" sz="441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sz="2647"/>
              <a:t>= proces, kterým se CEB prostřednictvím svých nástrojů snaží o dosažení stanovených cílů</a:t>
            </a:r>
          </a:p>
          <a:p>
            <a:pPr eaLnBrk="1" hangingPunct="1">
              <a:buFontTx/>
              <a:buNone/>
              <a:defRPr/>
            </a:pPr>
            <a:endParaRPr lang="cs-CZ" altLang="cs-CZ" sz="2647"/>
          </a:p>
          <a:p>
            <a:pPr eaLnBrk="1" hangingPunct="1">
              <a:buFontTx/>
              <a:buChar char="-"/>
              <a:defRPr/>
            </a:pPr>
            <a:r>
              <a:rPr lang="cs-CZ" altLang="cs-CZ" sz="2647"/>
              <a:t>cíle měnové politiky</a:t>
            </a:r>
          </a:p>
          <a:p>
            <a:pPr eaLnBrk="1" hangingPunct="1">
              <a:buFontTx/>
              <a:buChar char="-"/>
              <a:defRPr/>
            </a:pPr>
            <a:endParaRPr lang="cs-CZ" altLang="cs-CZ" sz="2647"/>
          </a:p>
          <a:p>
            <a:pPr eaLnBrk="1" hangingPunct="1">
              <a:buFontTx/>
              <a:buChar char="-"/>
              <a:defRPr/>
            </a:pPr>
            <a:r>
              <a:rPr lang="cs-CZ" altLang="cs-CZ" sz="2647"/>
              <a:t>expanzivní a restriktivní měnová politika</a:t>
            </a:r>
          </a:p>
          <a:p>
            <a:pPr eaLnBrk="1" hangingPunct="1">
              <a:buFontTx/>
              <a:buChar char="-"/>
              <a:defRPr/>
            </a:pPr>
            <a:endParaRPr lang="cs-CZ" altLang="cs-CZ" sz="2647"/>
          </a:p>
          <a:p>
            <a:pPr eaLnBrk="1" hangingPunct="1">
              <a:buFontTx/>
              <a:buChar char="-"/>
              <a:defRPr/>
            </a:pPr>
            <a:r>
              <a:rPr lang="cs-CZ" altLang="cs-CZ" sz="2647"/>
              <a:t>nástroje CEB</a:t>
            </a:r>
          </a:p>
          <a:p>
            <a:pPr eaLnBrk="1" hangingPunct="1">
              <a:buFontTx/>
              <a:buChar char="-"/>
              <a:defRPr/>
            </a:pPr>
            <a:endParaRPr lang="cs-CZ" altLang="cs-CZ" sz="2647"/>
          </a:p>
          <a:p>
            <a:pPr eaLnBrk="1" hangingPunct="1">
              <a:buFontTx/>
              <a:buChar char="-"/>
              <a:defRPr/>
            </a:pPr>
            <a:endParaRPr lang="cs-CZ" altLang="cs-CZ" sz="2647"/>
          </a:p>
          <a:p>
            <a:pPr eaLnBrk="1" hangingPunct="1">
              <a:buFontTx/>
              <a:buNone/>
              <a:defRPr/>
            </a:pPr>
            <a:endParaRPr lang="cs-CZ" altLang="cs-CZ" u="sng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897063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/>
              <a:t>CEB – nástroje měnové politiky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1. </a:t>
            </a:r>
            <a:r>
              <a:rPr lang="cs-CZ" altLang="cs-CZ" sz="2206" u="sng"/>
              <a:t>Přímé nástroje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 - limity úrokových sazeb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 - pravidla likvidity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 - úvěrové stropy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 - povinné vklady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 - doporučení, výzvy, dohody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endParaRPr lang="cs-CZ" altLang="cs-CZ" sz="2206"/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2. </a:t>
            </a:r>
            <a:r>
              <a:rPr lang="cs-CZ" altLang="cs-CZ" sz="2206" u="sng"/>
              <a:t>Nepřímé nástroje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- diskontní nástroje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- operace na volném trhu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- kurzové intervence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altLang="cs-CZ" sz="2206"/>
              <a:t>    - PMR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32689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sz="3088" dirty="0"/>
              <a:t>Vývoj centrálního bankovnictví u nás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eaLnBrk="1" hangingPunct="1">
              <a:buFontTx/>
              <a:buChar char="•"/>
              <a:defRPr/>
            </a:pPr>
            <a:r>
              <a:rPr lang="cs-CZ" altLang="cs-CZ" sz="7200" u="sng" dirty="0"/>
              <a:t>1926 – 1950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7200" dirty="0"/>
              <a:t>    </a:t>
            </a:r>
            <a:r>
              <a:rPr lang="cs-CZ" altLang="cs-CZ" sz="7200" dirty="0" smtClean="0"/>
              <a:t>  1</a:t>
            </a:r>
            <a:r>
              <a:rPr lang="cs-CZ" altLang="cs-CZ" sz="7200" dirty="0"/>
              <a:t>. 4. 1926 NBČ</a:t>
            </a:r>
          </a:p>
          <a:p>
            <a:pPr eaLnBrk="1" hangingPunct="1">
              <a:buFontTx/>
              <a:buNone/>
              <a:defRPr/>
            </a:pPr>
            <a:endParaRPr lang="cs-CZ" altLang="cs-CZ" sz="7200" dirty="0"/>
          </a:p>
          <a:p>
            <a:pPr eaLnBrk="1" hangingPunct="1">
              <a:buFontTx/>
              <a:buChar char="•"/>
              <a:defRPr/>
            </a:pPr>
            <a:r>
              <a:rPr lang="cs-CZ" altLang="cs-CZ" sz="7200" u="sng" dirty="0"/>
              <a:t>1950 – 1989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7200" dirty="0"/>
              <a:t>   - 1950 SBČS, </a:t>
            </a:r>
            <a:r>
              <a:rPr lang="cs-CZ" altLang="cs-CZ" sz="7200" dirty="0" err="1"/>
              <a:t>monobanka</a:t>
            </a:r>
            <a:r>
              <a:rPr lang="cs-CZ" altLang="cs-CZ" sz="7200" dirty="0"/>
              <a:t> (CEB a současně OB),  1stupňový 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7200" dirty="0"/>
              <a:t>      BS, dále zde působily 2 státní spořitelny, Živnostenská 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7200" dirty="0"/>
              <a:t>      banka, Investiční banka – její činnost utlumena, r. 1964 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7200" dirty="0"/>
              <a:t>      ČSOB – specializovaná na ZO</a:t>
            </a:r>
          </a:p>
          <a:p>
            <a:pPr eaLnBrk="1" hangingPunct="1">
              <a:buFontTx/>
              <a:buNone/>
              <a:defRPr/>
            </a:pPr>
            <a:endParaRPr lang="cs-CZ" altLang="cs-CZ" sz="7200" dirty="0"/>
          </a:p>
          <a:p>
            <a:pPr eaLnBrk="1" hangingPunct="1">
              <a:buFontTx/>
              <a:buChar char="•"/>
              <a:defRPr/>
            </a:pPr>
            <a:r>
              <a:rPr lang="cs-CZ" altLang="cs-CZ" sz="7200" u="sng" dirty="0"/>
              <a:t>1990 – 1992</a:t>
            </a:r>
          </a:p>
          <a:p>
            <a:pPr eaLnBrk="1" hangingPunct="1">
              <a:buFontTx/>
              <a:buChar char="•"/>
              <a:defRPr/>
            </a:pPr>
            <a:endParaRPr lang="cs-CZ" altLang="cs-CZ" sz="7200" dirty="0"/>
          </a:p>
          <a:p>
            <a:pPr eaLnBrk="1" hangingPunct="1">
              <a:buFontTx/>
              <a:buChar char="•"/>
              <a:defRPr/>
            </a:pPr>
            <a:r>
              <a:rPr lang="cs-CZ" altLang="cs-CZ" sz="7200" u="sng" dirty="0"/>
              <a:t>1993 - současnost</a:t>
            </a:r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Char char="•"/>
              <a:defRPr/>
            </a:pPr>
            <a:endParaRPr lang="cs-CZ" altLang="cs-CZ" sz="3088" dirty="0"/>
          </a:p>
          <a:p>
            <a:pPr eaLnBrk="1" hangingPunct="1">
              <a:buFontTx/>
              <a:buNone/>
              <a:defRPr/>
            </a:pPr>
            <a:r>
              <a:rPr lang="cs-CZ" altLang="cs-CZ" sz="3088" dirty="0"/>
              <a:t>   </a:t>
            </a:r>
          </a:p>
          <a:p>
            <a:pPr eaLnBrk="1" hangingPunct="1">
              <a:buFontTx/>
              <a:buChar char="•"/>
              <a:defRPr/>
            </a:pPr>
            <a:endParaRPr lang="cs-CZ" altLang="cs-CZ" dirty="0"/>
          </a:p>
          <a:p>
            <a:pPr eaLnBrk="1" hangingPunct="1">
              <a:buFontTx/>
              <a:buNone/>
              <a:defRPr/>
            </a:pPr>
            <a:endParaRPr lang="cs-CZ" altLang="cs-CZ" sz="3088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811756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Vznik Československa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28. října 1918 – ČSR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Zůstala zachována </a:t>
            </a:r>
            <a:r>
              <a:rPr lang="cs-CZ" sz="2647" dirty="0">
                <a:solidFill>
                  <a:srgbClr val="00B0F0"/>
                </a:solidFill>
              </a:rPr>
              <a:t>Rakousko-uherská banka.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11. března 1919 zahájil činnost </a:t>
            </a:r>
            <a:r>
              <a:rPr lang="cs-CZ" sz="2647" dirty="0">
                <a:solidFill>
                  <a:srgbClr val="00B0F0"/>
                </a:solidFill>
              </a:rPr>
              <a:t>Bankovní úřad MF </a:t>
            </a:r>
            <a:r>
              <a:rPr lang="cs-CZ" sz="2647" dirty="0"/>
              <a:t>–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vykonával funkci státní cedulové banky, měl povahu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státního úřadu v kompetenci MF.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1919-1926: spolupodílel se na likvidaci RU banky,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připravil vznik nezávislé CEB – Národní banky </a:t>
            </a:r>
            <a:r>
              <a:rPr lang="cs-CZ" sz="2647" dirty="0" err="1"/>
              <a:t>Čsk</a:t>
            </a:r>
            <a:r>
              <a:rPr lang="cs-CZ" sz="2647" dirty="0"/>
              <a:t>. 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68647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Národní banka Československá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NBČ byla akc. společností s akc. kapitálem  12 milionů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zlatých dolarů (ze 2/3 soukromí investoři, 1/3 stát).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Spravovala </a:t>
            </a:r>
            <a:r>
              <a:rPr lang="cs-CZ" sz="2647" dirty="0" err="1"/>
              <a:t>čsk</a:t>
            </a:r>
            <a:r>
              <a:rPr lang="cs-CZ" sz="2647" dirty="0"/>
              <a:t>. měnu.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Striktně měla zakázáno poskytovat úvěr státu.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Statutární orgán – valná hromada, guvernér, bankovní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rada, revidující výbor, sbor censorů.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484935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3529" dirty="0"/>
              <a:t>Národní banka pro Čechy a Moravu</a:t>
            </a:r>
            <a:br>
              <a:rPr lang="cs-CZ" sz="3529" dirty="0"/>
            </a:br>
            <a:r>
              <a:rPr lang="cs-CZ" sz="2647" dirty="0"/>
              <a:t>1939-1945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NBČ  se přejmenovala na </a:t>
            </a:r>
            <a:r>
              <a:rPr lang="cs-CZ" sz="2647" dirty="0">
                <a:solidFill>
                  <a:srgbClr val="00B0F0"/>
                </a:solidFill>
              </a:rPr>
              <a:t>NB pro Čechy a Moravu.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Říšská banka převzala veškerý dozor a vynutila si 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převedení měnového Au z ciziny.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Londýně vznikl v r. 1944 na krátkou dobu při MF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Československý měnový úřad.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871907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SBČS </a:t>
            </a:r>
            <a:r>
              <a:rPr lang="cs-CZ" sz="3529" dirty="0"/>
              <a:t>(1950-1989)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1950-1989</a:t>
            </a:r>
            <a:r>
              <a:rPr lang="cs-CZ" sz="2647" dirty="0"/>
              <a:t>: snaha přizpůsobit bankovnictví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sovětskému modelu s principem tzv. </a:t>
            </a:r>
            <a:r>
              <a:rPr lang="cs-CZ" sz="2647" dirty="0" err="1"/>
              <a:t>monobanky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Úkoly SBČS</a:t>
            </a:r>
          </a:p>
          <a:p>
            <a:pPr marL="504200" indent="-504200">
              <a:buFont typeface="Wingdings" panose="05000000000000000000" pitchFamily="2" charset="2"/>
              <a:buAutoNum type="arabicPeriod"/>
              <a:defRPr/>
            </a:pPr>
            <a:r>
              <a:rPr lang="cs-CZ" sz="2206" dirty="0"/>
              <a:t>Řídit peněžní oběh ve státě.</a:t>
            </a:r>
          </a:p>
          <a:p>
            <a:pPr marL="504200" indent="-504200">
              <a:buFont typeface="Wingdings" panose="05000000000000000000" pitchFamily="2" charset="2"/>
              <a:buAutoNum type="arabicPeriod"/>
              <a:defRPr/>
            </a:pPr>
            <a:r>
              <a:rPr lang="cs-CZ" sz="2206" dirty="0"/>
              <a:t>Být zúčtovacím ústředím státu a současně vykonávat platební a zúčtovací styk.</a:t>
            </a:r>
          </a:p>
          <a:p>
            <a:pPr marL="504200" indent="-504200">
              <a:buFont typeface="Wingdings" panose="05000000000000000000" pitchFamily="2" charset="2"/>
              <a:buAutoNum type="arabicPeriod"/>
              <a:defRPr/>
            </a:pPr>
            <a:r>
              <a:rPr lang="cs-CZ" sz="2206" dirty="0"/>
              <a:t>Poskytovat provozní úvěry.</a:t>
            </a:r>
          </a:p>
          <a:p>
            <a:pPr marL="504200" indent="-504200">
              <a:buFont typeface="Wingdings" panose="05000000000000000000" pitchFamily="2" charset="2"/>
              <a:buAutoNum type="arabicPeriod"/>
              <a:defRPr/>
            </a:pPr>
            <a:r>
              <a:rPr lang="cs-CZ" sz="2206" dirty="0"/>
              <a:t>Spravovat deviz. prostředky státu a provádět mez. plat. styk.</a:t>
            </a:r>
          </a:p>
          <a:p>
            <a:pPr marL="504200" indent="-504200">
              <a:buFont typeface="Wingdings" panose="05000000000000000000" pitchFamily="2" charset="2"/>
              <a:buAutoNum type="arabicPeriod"/>
              <a:defRPr/>
            </a:pPr>
            <a:r>
              <a:rPr lang="cs-CZ" sz="2206" dirty="0"/>
              <a:t>Provádět ekonomickou kontrolu vůči subjektům NH.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66638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SBČS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 r. 1958 převzala od Investiční banky </a:t>
            </a:r>
            <a:r>
              <a:rPr lang="cs-CZ" sz="2647" dirty="0"/>
              <a:t>provádění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financování investiční výstavby z centralizovaných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zdrojů státu a vlastních prostředků podniků, 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poskytování investičních úvěrů.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Změna oproti předchozímu – </a:t>
            </a:r>
            <a:r>
              <a:rPr lang="cs-CZ" sz="2647" dirty="0">
                <a:solidFill>
                  <a:srgbClr val="00B0F0"/>
                </a:solidFill>
              </a:rPr>
              <a:t>ztráta nezávislého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postavení CEB!!!!!!!  </a:t>
            </a:r>
            <a:r>
              <a:rPr lang="cs-CZ" sz="2647" dirty="0"/>
              <a:t>Nově se stala  součástí MF – bylo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oprávněné jmenovat a odvolávat jejího gen. ředitele.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 osamostatnění banky došlo v r. 1965.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240055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SBČS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Během reformních let se podařila federalizace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banky</a:t>
            </a:r>
            <a:r>
              <a:rPr lang="cs-CZ" sz="2647" dirty="0"/>
              <a:t>, </a:t>
            </a:r>
            <a:r>
              <a:rPr lang="cs-CZ" sz="2647" dirty="0" smtClean="0"/>
              <a:t>nepodařilo </a:t>
            </a:r>
            <a:r>
              <a:rPr lang="cs-CZ" sz="2647" dirty="0"/>
              <a:t>se oddělit emisní a komerční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bankovnictví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1970 se změnil asymetrický model </a:t>
            </a:r>
            <a:r>
              <a:rPr lang="cs-CZ" sz="2647" dirty="0" smtClean="0"/>
              <a:t>řízení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(</a:t>
            </a:r>
            <a:r>
              <a:rPr lang="cs-CZ" sz="2647" dirty="0"/>
              <a:t>ústředí </a:t>
            </a:r>
            <a:r>
              <a:rPr lang="cs-CZ" sz="2647" dirty="0" smtClean="0"/>
              <a:t>a </a:t>
            </a:r>
            <a:r>
              <a:rPr lang="cs-CZ" sz="2647" dirty="0"/>
              <a:t>oblastní ústav pro Slovensko)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na </a:t>
            </a:r>
            <a:r>
              <a:rPr lang="cs-CZ" sz="2647" dirty="0"/>
              <a:t>symetrický (ústředí </a:t>
            </a:r>
            <a:r>
              <a:rPr lang="cs-CZ" sz="2647" dirty="0" smtClean="0"/>
              <a:t>a </a:t>
            </a:r>
            <a:r>
              <a:rPr lang="cs-CZ" sz="2647" dirty="0"/>
              <a:t>2 hlavní ústavy – jeden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pro </a:t>
            </a:r>
            <a:r>
              <a:rPr lang="cs-CZ" sz="2647" dirty="0"/>
              <a:t>každou republiku).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304079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SBČS </a:t>
            </a:r>
            <a:r>
              <a:rPr lang="cs-CZ" dirty="0"/>
              <a:t>(1990-1992)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 pádu komunistického režimu byl zaveden  </a:t>
            </a:r>
            <a:r>
              <a:rPr lang="cs-CZ" sz="2206" dirty="0">
                <a:solidFill>
                  <a:srgbClr val="00B0F0"/>
                </a:solidFill>
              </a:rPr>
              <a:t>dvoustupňový  BS.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 SBČS se oddělily obchodní činnosti, které byly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převedeny na Komerční banku, Všeobecnou </a:t>
            </a:r>
            <a:r>
              <a:rPr lang="cs-CZ" sz="2647" dirty="0" err="1"/>
              <a:t>úverovou</a:t>
            </a:r>
            <a:r>
              <a:rPr lang="cs-CZ" sz="2647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banku a Investiční banku.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SBČS se soustředila na emisní a devizovou činnost 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celkovou správu měny. Získala značnou samostatnost.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 r. 1992 v čele 7členná bankovní rada.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05560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ČNB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647"/>
              <a:t>Vznik 1. 1. 1993. Ústava ČR, zákon o ČNB.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647"/>
              <a:t>Veřejnoprávní subjekt, PO nezapisující se do OR.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647"/>
              <a:t>Organizační struktura – ústředí + pobočky.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647"/>
              <a:t>Nejvyšší orgán = bankovní rada.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647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2023913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Devizové rezervy ČNB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Devizové rezervy = </a:t>
            </a:r>
            <a:r>
              <a:rPr lang="cs-CZ" sz="2647" dirty="0" err="1"/>
              <a:t>cizoměnová</a:t>
            </a:r>
            <a:r>
              <a:rPr lang="cs-CZ" sz="2647" dirty="0"/>
              <a:t> finanční aktiva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vlastněná ČNB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Funkce, které plní </a:t>
            </a:r>
            <a:r>
              <a:rPr lang="cs-CZ" sz="2647" dirty="0"/>
              <a:t>– určeny k plnění cíle měnové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politiky (cenová stabilita), pomocí nich lze ovlivňovat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kurz domácí měny, jsou zdrojem </a:t>
            </a:r>
            <a:r>
              <a:rPr lang="cs-CZ" sz="2647" dirty="0" err="1"/>
              <a:t>cizoměnové</a:t>
            </a:r>
            <a:r>
              <a:rPr lang="cs-CZ" sz="2647" dirty="0"/>
              <a:t> likvidity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platby klientů CEB (klient účet v Kč, ČNB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garantuje provedení ekvivalentní platby v cizí měně)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164899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Devizové rezervy ČNB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Devizové rezervy jsou investovány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na </a:t>
            </a:r>
            <a:r>
              <a:rPr lang="cs-CZ" sz="2647" dirty="0"/>
              <a:t>zahraničních </a:t>
            </a:r>
            <a:r>
              <a:rPr lang="cs-CZ" sz="2647" dirty="0" smtClean="0"/>
              <a:t>trzích</a:t>
            </a:r>
            <a:r>
              <a:rPr lang="cs-CZ" sz="2647" dirty="0"/>
              <a:t>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dirty="0" smtClean="0">
                <a:solidFill>
                  <a:srgbClr val="00B0F0"/>
                </a:solidFill>
              </a:rPr>
              <a:t>Celkové </a:t>
            </a:r>
            <a:r>
              <a:rPr lang="cs-CZ" sz="2647" dirty="0">
                <a:solidFill>
                  <a:srgbClr val="00B0F0"/>
                </a:solidFill>
              </a:rPr>
              <a:t>výnosy devizových rezerv v %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0" smtClean="0"/>
              <a:t>Jana Šturcová</a:t>
            </a:r>
            <a:endParaRPr lang="cs-CZ" alt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731101"/>
              </p:ext>
            </p:extLst>
          </p:nvPr>
        </p:nvGraphicFramePr>
        <p:xfrm>
          <a:off x="712887" y="5153025"/>
          <a:ext cx="7377660" cy="916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48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27331">
                <a:tc>
                  <a:txBody>
                    <a:bodyPr/>
                    <a:lstStyle/>
                    <a:p>
                      <a:r>
                        <a:rPr lang="cs-CZ" sz="1500" b="0" dirty="0" smtClean="0"/>
                        <a:t>Rok</a:t>
                      </a:r>
                      <a:endParaRPr lang="cs-CZ" sz="15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2007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2008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2009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2010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2011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2012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2013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2014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2015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2016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300" b="0" dirty="0" smtClean="0"/>
                        <a:t>2017</a:t>
                      </a:r>
                      <a:endParaRPr lang="cs-CZ" sz="1300" b="0" dirty="0"/>
                    </a:p>
                  </a:txBody>
                  <a:tcPr marL="100838" marR="100838" marT="50419" marB="504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06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Výnos</a:t>
                      </a:r>
                      <a:endParaRPr lang="cs-CZ" sz="12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5,72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7,17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3,72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2,48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1,94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2,96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2,04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1,69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1,10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1,01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tc>
                  <a:txBody>
                    <a:bodyPr/>
                    <a:lstStyle/>
                    <a:p>
                      <a:r>
                        <a:rPr lang="cs-CZ" sz="1500" dirty="0" smtClean="0"/>
                        <a:t>1,13</a:t>
                      </a:r>
                      <a:endParaRPr lang="cs-CZ" sz="1500" dirty="0"/>
                    </a:p>
                  </a:txBody>
                  <a:tcPr marL="100838" marR="100838" marT="50419" marB="504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8571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Dánského 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1736 – založena první emisní banka – soukromá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banka, která byla předmětem královské regulace 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která vedle emise dánských bankovek také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poskytovala úvěry vládě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té době žádná omezení týkající se množství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bankovek, které mohla emitovat – papírových peněz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vydáno příliš mnoho – důsledek: v r. 1745 se musela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vzdát výměny bankovek za </a:t>
            </a:r>
            <a:r>
              <a:rPr lang="cs-CZ" sz="2647" dirty="0" err="1"/>
              <a:t>Ag</a:t>
            </a:r>
            <a:r>
              <a:rPr lang="cs-CZ" sz="2647" dirty="0"/>
              <a:t>, takže jejich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hodnota rychle klesala. Proto v r. 1773 stát banku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převzal.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098705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Dánského 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1791 – založena nová emisní banka, vláda ji opět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využívala jako zdroj financování svých výdajů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Dánská národní banka </a:t>
            </a:r>
            <a:r>
              <a:rPr lang="cs-CZ" sz="2647" dirty="0"/>
              <a:t>– vznik r. 1818 na základě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rozhodnutí krále </a:t>
            </a:r>
            <a:r>
              <a:rPr lang="cs-CZ" sz="2647" dirty="0" err="1"/>
              <a:t>Fredericka</a:t>
            </a:r>
            <a:r>
              <a:rPr lang="cs-CZ" sz="2647" dirty="0"/>
              <a:t> VI., této soukromé bance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byl udělen monopol na 90 let na emisi bankovek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Dánsku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R. 1872 </a:t>
            </a:r>
            <a:r>
              <a:rPr lang="cs-CZ" sz="2647" dirty="0"/>
              <a:t>– Dánsko součástí tzv. Skandinávské mincovní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unie, její hlavní měnovou jednotkou </a:t>
            </a:r>
            <a:r>
              <a:rPr lang="cs-CZ" sz="2647" dirty="0">
                <a:solidFill>
                  <a:srgbClr val="00B0F0"/>
                </a:solidFill>
              </a:rPr>
              <a:t>koruna,</a:t>
            </a:r>
            <a:r>
              <a:rPr lang="cs-CZ" sz="2647" dirty="0">
                <a:solidFill>
                  <a:srgbClr val="FFFF00"/>
                </a:solidFill>
              </a:rPr>
              <a:t> </a:t>
            </a:r>
            <a:r>
              <a:rPr lang="cs-CZ" sz="2647" dirty="0"/>
              <a:t>unie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ukončila činnost 1892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976743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Dánského 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Dánské národní bance prodlouženo právo emitovat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bankovky v r. 1907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1914 se CEB stala jediným bankéřem dánské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vlády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1936 získala plnou nezávislost na dánské vládě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1349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Dánského království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R. 2000 </a:t>
            </a:r>
            <a:r>
              <a:rPr lang="cs-CZ" sz="2647" dirty="0"/>
              <a:t>– všelidové referendum – Dánové odmítli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přijetí eura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Oficiální měnou </a:t>
            </a:r>
            <a:r>
              <a:rPr lang="cs-CZ" sz="2647" dirty="0">
                <a:solidFill>
                  <a:srgbClr val="00B0F0"/>
                </a:solidFill>
              </a:rPr>
              <a:t>dánská koruna DKK</a:t>
            </a:r>
            <a:r>
              <a:rPr lang="cs-CZ" sz="2647" dirty="0"/>
              <a:t>, dělí se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 100 </a:t>
            </a:r>
            <a:r>
              <a:rPr lang="cs-CZ" sz="2647" dirty="0" err="1"/>
              <a:t>öre</a:t>
            </a: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CEB Dánska v současnosti vlastní </a:t>
            </a:r>
            <a:r>
              <a:rPr lang="cs-CZ" sz="2647" dirty="0">
                <a:solidFill>
                  <a:srgbClr val="00B0F0"/>
                </a:solidFill>
              </a:rPr>
              <a:t>66,5 tuny Au </a:t>
            </a:r>
            <a:r>
              <a:rPr lang="cs-CZ" sz="2647" dirty="0"/>
              <a:t>–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součástí měnových rezerv, většina uložena u Bank </a:t>
            </a:r>
            <a:r>
              <a:rPr lang="cs-CZ" sz="2647" dirty="0" err="1"/>
              <a:t>of</a:t>
            </a:r>
            <a:r>
              <a:rPr lang="cs-CZ" sz="2647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err="1"/>
              <a:t>England</a:t>
            </a: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742777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Nizozemska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R. 1609 </a:t>
            </a:r>
            <a:r>
              <a:rPr lang="cs-CZ" sz="2647" dirty="0"/>
              <a:t>– založena v Amsterdamu první novodobá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evropská banka, která poskytovala služby veřejnosti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Tato banka (kromě zřizování účtů a přijímání vkladů,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poskytování úvěrů, prováděných směnečných operací)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stahovala z peněžního oběhu znehodnocené nebo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méně kvalitní mince a vyměňovala je za kvalitní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Banka fungovala jako dnešní CEB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85939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CEB Nizozemska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R. 1814 </a:t>
            </a:r>
            <a:r>
              <a:rPr lang="cs-CZ" sz="2647" dirty="0"/>
              <a:t>– po osvobození Nizozemska od francouzské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nadvlády založil král Vilém I. banku </a:t>
            </a:r>
            <a:r>
              <a:rPr lang="cs-CZ" sz="2647" dirty="0">
                <a:solidFill>
                  <a:srgbClr val="00B0F0"/>
                </a:solidFill>
              </a:rPr>
              <a:t>DNB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(De </a:t>
            </a:r>
            <a:r>
              <a:rPr lang="cs-CZ" sz="2647" dirty="0" err="1">
                <a:solidFill>
                  <a:srgbClr val="00B0F0"/>
                </a:solidFill>
              </a:rPr>
              <a:t>Nederlandsche</a:t>
            </a:r>
            <a:r>
              <a:rPr lang="cs-CZ" sz="2647" dirty="0">
                <a:solidFill>
                  <a:srgbClr val="00B0F0"/>
                </a:solidFill>
              </a:rPr>
              <a:t> Bank) </a:t>
            </a:r>
            <a:r>
              <a:rPr lang="cs-CZ" sz="2647" dirty="0"/>
              <a:t>– jako jediná v zemi mohla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současně poskytovat úvěry a emitovat bankovky, jež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byly směnitelné za Au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1847 – 1875: </a:t>
            </a:r>
            <a:r>
              <a:rPr lang="cs-CZ" sz="2647" dirty="0"/>
              <a:t>v zemi </a:t>
            </a:r>
            <a:r>
              <a:rPr lang="cs-CZ" sz="2647" dirty="0" err="1"/>
              <a:t>platiĺ</a:t>
            </a:r>
            <a:r>
              <a:rPr lang="cs-CZ" sz="2647" dirty="0"/>
              <a:t> </a:t>
            </a:r>
            <a:r>
              <a:rPr lang="cs-CZ" sz="2647" dirty="0" err="1"/>
              <a:t>Ag</a:t>
            </a:r>
            <a:r>
              <a:rPr lang="cs-CZ" sz="2647" dirty="0"/>
              <a:t> standard, potom až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 r. 1914 přešla země na Au standard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R. 1999 bezhotovostní euro, r. 2002 hotovostní euro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mtClean="0"/>
              <a:t>Jana Šturcová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50678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CEB USA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cs-CZ" altLang="cs-CZ" sz="3088" dirty="0"/>
              <a:t>r. </a:t>
            </a:r>
            <a:r>
              <a:rPr lang="cs-CZ" altLang="cs-CZ" sz="2647" dirty="0"/>
              <a:t>1791 – </a:t>
            </a:r>
            <a:r>
              <a:rPr lang="cs-CZ" altLang="cs-CZ" sz="2647" dirty="0" err="1"/>
              <a:t>First</a:t>
            </a:r>
            <a:r>
              <a:rPr lang="cs-CZ" altLang="cs-CZ" sz="2647" dirty="0"/>
              <a:t> Bank </a:t>
            </a:r>
            <a:r>
              <a:rPr lang="cs-CZ" altLang="cs-CZ" sz="2647" dirty="0" err="1"/>
              <a:t>of</a:t>
            </a:r>
            <a:r>
              <a:rPr lang="cs-CZ" altLang="cs-CZ" sz="2647" dirty="0"/>
              <a:t> </a:t>
            </a:r>
            <a:r>
              <a:rPr lang="cs-CZ" altLang="cs-CZ" sz="2647" dirty="0" err="1"/>
              <a:t>the</a:t>
            </a:r>
            <a:r>
              <a:rPr lang="cs-CZ" altLang="cs-CZ" sz="2647" dirty="0"/>
              <a:t> US</a:t>
            </a:r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None/>
              <a:defRPr/>
            </a:pPr>
            <a:r>
              <a:rPr lang="cs-CZ" altLang="cs-CZ" sz="2647" dirty="0"/>
              <a:t>r. 1811 – činnost banky ukončena</a:t>
            </a:r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None/>
              <a:defRPr/>
            </a:pPr>
            <a:r>
              <a:rPr lang="cs-CZ" altLang="cs-CZ" sz="2647" dirty="0"/>
              <a:t>r. 1816 – </a:t>
            </a:r>
            <a:r>
              <a:rPr lang="cs-CZ" altLang="cs-CZ" sz="2647" dirty="0" err="1"/>
              <a:t>Second</a:t>
            </a:r>
            <a:r>
              <a:rPr lang="cs-CZ" altLang="cs-CZ" sz="2647" dirty="0"/>
              <a:t> Bank </a:t>
            </a:r>
            <a:r>
              <a:rPr lang="cs-CZ" altLang="cs-CZ" sz="2647" dirty="0" err="1"/>
              <a:t>of</a:t>
            </a:r>
            <a:r>
              <a:rPr lang="cs-CZ" altLang="cs-CZ" sz="2647" dirty="0"/>
              <a:t> </a:t>
            </a:r>
            <a:r>
              <a:rPr lang="cs-CZ" altLang="cs-CZ" sz="2647" dirty="0" err="1"/>
              <a:t>the</a:t>
            </a:r>
            <a:r>
              <a:rPr lang="cs-CZ" altLang="cs-CZ" sz="2647" dirty="0"/>
              <a:t> US</a:t>
            </a:r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None/>
              <a:defRPr/>
            </a:pPr>
            <a:r>
              <a:rPr lang="cs-CZ" altLang="cs-CZ" sz="2647" dirty="0"/>
              <a:t>r. 1913 – přijat zákon o Federálním </a:t>
            </a:r>
            <a:r>
              <a:rPr lang="cs-CZ" altLang="cs-CZ" sz="2647" dirty="0" smtClean="0"/>
              <a:t>rezervním 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647"/>
              <a:t> </a:t>
            </a:r>
            <a:r>
              <a:rPr lang="cs-CZ" altLang="cs-CZ" sz="2647" smtClean="0"/>
              <a:t>            systému</a:t>
            </a:r>
          </a:p>
          <a:p>
            <a:pPr eaLnBrk="1" hangingPunct="1">
              <a:buFontTx/>
              <a:buNone/>
              <a:defRPr/>
            </a:pPr>
            <a:endParaRPr lang="cs-CZ" altLang="cs-CZ" sz="2647" dirty="0"/>
          </a:p>
          <a:p>
            <a:pPr eaLnBrk="1" hangingPunct="1">
              <a:buFontTx/>
              <a:buNone/>
              <a:defRPr/>
            </a:pPr>
            <a:r>
              <a:rPr lang="cs-CZ" altLang="cs-CZ" sz="2647" dirty="0"/>
              <a:t>r. 1914 – zahájil činnost nový systém centr. 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647" dirty="0"/>
              <a:t>              bankovnictví </a:t>
            </a:r>
            <a:r>
              <a:rPr lang="cs-CZ" altLang="cs-CZ" sz="2647" dirty="0">
                <a:solidFill>
                  <a:srgbClr val="00B0F0"/>
                </a:solidFill>
              </a:rPr>
              <a:t>FED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577773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1439</Words>
  <Application>Microsoft Office PowerPoint</Application>
  <PresentationFormat>Vlastní</PresentationFormat>
  <Paragraphs>324</Paragraphs>
  <Slides>30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7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CEB</vt:lpstr>
      <vt:lpstr>CEB- způsoby vzniku</vt:lpstr>
      <vt:lpstr>CEB - funkce</vt:lpstr>
      <vt:lpstr>CEB - bilance</vt:lpstr>
      <vt:lpstr>Bilance ČNB</vt:lpstr>
      <vt:lpstr>Bilance ČNB</vt:lpstr>
      <vt:lpstr> CEB – měnová politika </vt:lpstr>
      <vt:lpstr>CEB – nástroje měnové politiky</vt:lpstr>
      <vt:lpstr>Vývoj centrálního bankovnictví u nás</vt:lpstr>
      <vt:lpstr>Vznik Československa</vt:lpstr>
      <vt:lpstr>Národní banka Československá</vt:lpstr>
      <vt:lpstr>Národní banka pro Čechy a Moravu 1939-1945</vt:lpstr>
      <vt:lpstr>SBČS (1950-1989)</vt:lpstr>
      <vt:lpstr>SBČS</vt:lpstr>
      <vt:lpstr>SBČS</vt:lpstr>
      <vt:lpstr>SBČS (1990-1992)</vt:lpstr>
      <vt:lpstr>ČNB</vt:lpstr>
      <vt:lpstr>Devizové rezervy ČNB</vt:lpstr>
      <vt:lpstr>Devizové rezervy ČNB</vt:lpstr>
      <vt:lpstr>CEB Dánského království</vt:lpstr>
      <vt:lpstr>CEB Dánského království</vt:lpstr>
      <vt:lpstr>CEB Dánského království</vt:lpstr>
      <vt:lpstr>CEB Dánského království</vt:lpstr>
      <vt:lpstr>CEB Nizozemska</vt:lpstr>
      <vt:lpstr>CEB Nizozemska</vt:lpstr>
      <vt:lpstr>CEB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2020-05-23T14:40:37Z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