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handoutMasterIdLst>
    <p:handoutMasterId r:id="rId16"/>
  </p:handoutMasterIdLst>
  <p:sldIdLst>
    <p:sldId id="271" r:id="rId2"/>
    <p:sldId id="259" r:id="rId3"/>
    <p:sldId id="260" r:id="rId4"/>
    <p:sldId id="261" r:id="rId5"/>
    <p:sldId id="262" r:id="rId6"/>
    <p:sldId id="263" r:id="rId7"/>
    <p:sldId id="272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9472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A285-AE8B-4F1D-BC73-44E42E8C1A9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71BD0-F6D5-44A6-B212-17F403D18E9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0673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3ACB41-26E9-49D5-A21F-4E5480E7C2E3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84599-23B2-4A5C-9162-46645FF424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9110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rhodopsin</a:t>
            </a:r>
            <a:r>
              <a:rPr lang="cs-CZ" baseline="0" dirty="0" smtClean="0"/>
              <a:t> – tyčinky světločivných buněk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84599-23B2-4A5C-9162-46645FF4248F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419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038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1770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9864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0233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5720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961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2075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136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4255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036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0958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5030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2316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7252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0942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18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71B57-FEA1-464B-99EE-4D7C5F2C8ABE}" type="datetimeFigureOut">
              <a:rPr lang="cs-CZ" smtClean="0"/>
              <a:t>9.3.2019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45AD481-1E13-40DC-857D-A849F49F4C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376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Vitaminy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2019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88095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>
                <a:solidFill>
                  <a:schemeClr val="tx1"/>
                </a:solidFill>
              </a:rPr>
              <a:t>Definice</a:t>
            </a:r>
          </a:p>
        </p:txBody>
      </p:sp>
      <p:sp>
        <p:nvSpPr>
          <p:cNvPr id="14745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cs-CZ" altLang="cs-CZ" sz="2800" dirty="0" smtClean="0"/>
              <a:t>Doplňkové výživové faktory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cs-CZ" altLang="cs-CZ" sz="2800" dirty="0" smtClean="0"/>
              <a:t>Látky nepostradatelné pro život – tělo je nedokáže vytvořit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cs-CZ" altLang="cs-CZ" sz="2800" dirty="0" smtClean="0"/>
              <a:t>Některé vznikají v těle přeměnou z provitaminů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cs-CZ" altLang="cs-CZ" sz="2800" dirty="0" smtClean="0"/>
              <a:t>Vysoce účinné látky – denní příjmy kolem 5 </a:t>
            </a:r>
            <a:r>
              <a:rPr lang="el-GR" altLang="cs-CZ" sz="2800" dirty="0" smtClean="0"/>
              <a:t>μ</a:t>
            </a:r>
            <a:r>
              <a:rPr lang="cs-CZ" altLang="cs-CZ" sz="2800" dirty="0" smtClean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39723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>
                <a:solidFill>
                  <a:schemeClr val="tx1"/>
                </a:solidFill>
              </a:rPr>
              <a:t>Funkce</a:t>
            </a:r>
          </a:p>
        </p:txBody>
      </p:sp>
      <p:sp>
        <p:nvSpPr>
          <p:cNvPr id="14848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cs-CZ" altLang="cs-CZ" sz="2800" dirty="0" smtClean="0"/>
              <a:t>Koenzymy enzymů</a:t>
            </a:r>
          </a:p>
          <a:p>
            <a:pPr eaLnBrk="1" hangingPunct="1"/>
            <a:r>
              <a:rPr lang="cs-CZ" altLang="cs-CZ" sz="2800" dirty="0" smtClean="0"/>
              <a:t>Antioxidanty proti volným radikálům</a:t>
            </a:r>
          </a:p>
          <a:p>
            <a:pPr eaLnBrk="1" hangingPunct="1"/>
            <a:r>
              <a:rPr lang="cs-CZ" altLang="cs-CZ" sz="2800" dirty="0" smtClean="0"/>
              <a:t>Zasahují do metabolismu specializovaných tkání</a:t>
            </a:r>
          </a:p>
          <a:p>
            <a:pPr eaLnBrk="1" hangingPunct="1"/>
            <a:r>
              <a:rPr lang="cs-CZ" altLang="cs-CZ" sz="2800" dirty="0" smtClean="0"/>
              <a:t>Podílejí se na imunitních pochodech</a:t>
            </a:r>
          </a:p>
          <a:p>
            <a:pPr eaLnBrk="1" hangingPunct="1"/>
            <a:r>
              <a:rPr lang="cs-CZ" altLang="cs-CZ" sz="2800" dirty="0" smtClean="0"/>
              <a:t>Podíl na </a:t>
            </a:r>
            <a:r>
              <a:rPr lang="cs-CZ" altLang="cs-CZ" sz="2800" dirty="0" err="1" smtClean="0"/>
              <a:t>posttranslačních</a:t>
            </a:r>
            <a:r>
              <a:rPr lang="cs-CZ" altLang="cs-CZ" sz="2800" dirty="0" smtClean="0"/>
              <a:t> procesech,…</a:t>
            </a:r>
          </a:p>
        </p:txBody>
      </p:sp>
    </p:spTree>
    <p:extLst>
      <p:ext uri="{BB962C8B-B14F-4D97-AF65-F5344CB8AC3E}">
        <p14:creationId xmlns:p14="http://schemas.microsoft.com/office/powerpoint/2010/main" val="295281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>
                <a:solidFill>
                  <a:schemeClr val="tx1"/>
                </a:solidFill>
              </a:rPr>
              <a:t>Pojmy</a:t>
            </a:r>
          </a:p>
        </p:txBody>
      </p:sp>
      <p:sp>
        <p:nvSpPr>
          <p:cNvPr id="149507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cs-CZ" altLang="cs-CZ" sz="2800" dirty="0" smtClean="0"/>
              <a:t>Hypovitaminóza = nedostatečný příjem</a:t>
            </a:r>
          </a:p>
          <a:p>
            <a:pPr eaLnBrk="1" hangingPunct="1"/>
            <a:endParaRPr lang="cs-CZ" altLang="cs-CZ" sz="2800" dirty="0" smtClean="0"/>
          </a:p>
          <a:p>
            <a:pPr eaLnBrk="1" hangingPunct="1"/>
            <a:r>
              <a:rPr lang="cs-CZ" altLang="cs-CZ" sz="2800" dirty="0" smtClean="0"/>
              <a:t>Avitaminóza = úplné chybění</a:t>
            </a:r>
          </a:p>
          <a:p>
            <a:pPr eaLnBrk="1" hangingPunct="1"/>
            <a:endParaRPr lang="cs-CZ" altLang="cs-CZ" sz="2800" dirty="0" smtClean="0"/>
          </a:p>
          <a:p>
            <a:pPr eaLnBrk="1" hangingPunct="1"/>
            <a:r>
              <a:rPr lang="cs-CZ" altLang="cs-CZ" sz="2800" dirty="0" smtClean="0"/>
              <a:t>Hypervitaminóza – nadbytek, nehrozí u vitaminů rozpustných ve vodě (vyloučí se močí)</a:t>
            </a:r>
          </a:p>
        </p:txBody>
      </p:sp>
    </p:spTree>
    <p:extLst>
      <p:ext uri="{BB962C8B-B14F-4D97-AF65-F5344CB8AC3E}">
        <p14:creationId xmlns:p14="http://schemas.microsoft.com/office/powerpoint/2010/main" val="92718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9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>
                <a:solidFill>
                  <a:schemeClr val="tx1"/>
                </a:solidFill>
              </a:rPr>
              <a:t>Dělení</a:t>
            </a:r>
          </a:p>
        </p:txBody>
      </p:sp>
      <p:sp>
        <p:nvSpPr>
          <p:cNvPr id="15053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cs-CZ" altLang="cs-CZ" sz="2800" dirty="0" smtClean="0"/>
              <a:t>1. vitaminy rozpustné ve vodě = hydrofilní</a:t>
            </a:r>
          </a:p>
          <a:p>
            <a:pPr lvl="1" eaLnBrk="1" hangingPunct="1"/>
            <a:r>
              <a:rPr lang="cs-CZ" altLang="cs-CZ" sz="2800" dirty="0" smtClean="0"/>
              <a:t>Skupina B (1, 2, 3, 5, 6, 9, 12), C, H </a:t>
            </a:r>
          </a:p>
          <a:p>
            <a:pPr eaLnBrk="1" hangingPunct="1"/>
            <a:endParaRPr lang="cs-CZ" altLang="cs-CZ" sz="2800" dirty="0" smtClean="0"/>
          </a:p>
          <a:p>
            <a:pPr eaLnBrk="1" hangingPunct="1"/>
            <a:r>
              <a:rPr lang="cs-CZ" altLang="cs-CZ" sz="2800" dirty="0" smtClean="0"/>
              <a:t>2. vitaminy rozpustné v tucích = hydrofobní, lipofilní</a:t>
            </a:r>
          </a:p>
          <a:p>
            <a:pPr lvl="1" eaLnBrk="1" hangingPunct="1"/>
            <a:r>
              <a:rPr lang="cs-CZ" altLang="cs-CZ" sz="2800" dirty="0" smtClean="0"/>
              <a:t>A, D, E K</a:t>
            </a:r>
          </a:p>
        </p:txBody>
      </p:sp>
    </p:spTree>
    <p:extLst>
      <p:ext uri="{BB962C8B-B14F-4D97-AF65-F5344CB8AC3E}">
        <p14:creationId xmlns:p14="http://schemas.microsoft.com/office/powerpoint/2010/main" val="171046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0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Vitaminy skupiny B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3" y="1241946"/>
            <a:ext cx="9340123" cy="5281683"/>
          </a:xfrm>
        </p:spPr>
        <p:txBody>
          <a:bodyPr rtlCol="0">
            <a:noAutofit/>
          </a:bodyPr>
          <a:lstStyle/>
          <a:p>
            <a:pPr marL="274320" indent="-274320">
              <a:spcAft>
                <a:spcPts val="0"/>
              </a:spcAft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Vitamin B1 </a:t>
            </a: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</a:t>
            </a:r>
            <a:r>
              <a:rPr lang="cs-CZ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thiamin</a:t>
            </a:r>
            <a:endParaRPr lang="cs-CZ" sz="2400" dirty="0" smtClean="0"/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příznivý účinek na </a:t>
            </a: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NS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zdroje </a:t>
            </a: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kvasnice, maso, nedostatek = beri-beri (vyčerpání, deprese</a:t>
            </a: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,..)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DDD 3 mg</a:t>
            </a:r>
            <a:endParaRPr lang="cs-CZ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>
              <a:spcAft>
                <a:spcPts val="0"/>
              </a:spcAft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Vitamin B2 </a:t>
            </a: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</a:t>
            </a:r>
            <a:r>
              <a:rPr lang="cs-CZ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riboflavin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kůže</a:t>
            </a: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srdce, zdroje – kvasnice, </a:t>
            </a: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játra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DDD </a:t>
            </a: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1,5 mg</a:t>
            </a:r>
          </a:p>
          <a:p>
            <a:pPr marL="274320" indent="-274320">
              <a:spcAft>
                <a:spcPts val="0"/>
              </a:spcAft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Vitamin B3 </a:t>
            </a: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</a:t>
            </a:r>
            <a:r>
              <a:rPr lang="cs-CZ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niacin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zdroje </a:t>
            </a: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kvasnice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DDD </a:t>
            </a: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 mg, nedostatek – pelagra (dermatitida, nechutenství, demence</a:t>
            </a: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,..)</a:t>
            </a:r>
            <a:endParaRPr lang="cs-CZ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65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423081"/>
            <a:ext cx="8596668" cy="6127844"/>
          </a:xfrm>
        </p:spPr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400" b="1" dirty="0"/>
              <a:t>Vitamin B5 </a:t>
            </a:r>
            <a:r>
              <a:rPr lang="cs-CZ" sz="2400" dirty="0"/>
              <a:t>= kyselina </a:t>
            </a:r>
            <a:r>
              <a:rPr lang="cs-CZ" sz="2400" dirty="0" err="1" smtClean="0"/>
              <a:t>panthotenová</a:t>
            </a:r>
            <a:endParaRPr lang="cs-CZ" sz="2400" dirty="0" smtClean="0"/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/>
              <a:t>protistresové účinky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/>
              <a:t>zdroje </a:t>
            </a:r>
            <a:r>
              <a:rPr lang="cs-CZ" sz="2200" dirty="0"/>
              <a:t>– játra, mléko, </a:t>
            </a:r>
            <a:r>
              <a:rPr lang="cs-CZ" sz="2200" dirty="0" smtClean="0"/>
              <a:t>vejce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/>
              <a:t>DDD </a:t>
            </a:r>
            <a:r>
              <a:rPr lang="cs-CZ" sz="2200" dirty="0"/>
              <a:t>10 mg</a:t>
            </a:r>
          </a:p>
          <a:p>
            <a:pPr marL="274320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400" b="1" dirty="0" smtClean="0"/>
              <a:t>Vitamin </a:t>
            </a:r>
            <a:r>
              <a:rPr lang="cs-CZ" sz="2400" b="1" dirty="0"/>
              <a:t>B6 </a:t>
            </a:r>
            <a:r>
              <a:rPr lang="cs-CZ" sz="2400" dirty="0"/>
              <a:t>= </a:t>
            </a:r>
            <a:r>
              <a:rPr lang="cs-CZ" sz="2400" dirty="0" smtClean="0"/>
              <a:t>pyridoxin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/>
              <a:t>zdroje </a:t>
            </a:r>
            <a:r>
              <a:rPr lang="cs-CZ" sz="2200" dirty="0"/>
              <a:t>– játra, </a:t>
            </a:r>
            <a:r>
              <a:rPr lang="cs-CZ" sz="2200" dirty="0" smtClean="0"/>
              <a:t>maso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/>
              <a:t>DDD </a:t>
            </a:r>
            <a:r>
              <a:rPr lang="cs-CZ" sz="2200" dirty="0"/>
              <a:t>2 mg</a:t>
            </a:r>
          </a:p>
          <a:p>
            <a:pPr marL="274320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400" b="1" dirty="0"/>
              <a:t>Vitamin B9 </a:t>
            </a:r>
            <a:r>
              <a:rPr lang="cs-CZ" sz="2400" dirty="0"/>
              <a:t>= kyselina </a:t>
            </a:r>
            <a:r>
              <a:rPr lang="cs-CZ" sz="2400" dirty="0" smtClean="0"/>
              <a:t>listová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/>
              <a:t>syntéza </a:t>
            </a:r>
            <a:r>
              <a:rPr lang="cs-CZ" sz="2200" dirty="0"/>
              <a:t>NK, krvetvorba, růst plodu, zdroj – listová </a:t>
            </a:r>
            <a:r>
              <a:rPr lang="cs-CZ" sz="2200" dirty="0" smtClean="0"/>
              <a:t>zelenina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/>
              <a:t>DDD </a:t>
            </a:r>
            <a:r>
              <a:rPr lang="cs-CZ" sz="2200" dirty="0"/>
              <a:t>200 </a:t>
            </a:r>
            <a:r>
              <a:rPr lang="el-GR" sz="2200" dirty="0"/>
              <a:t>μ</a:t>
            </a:r>
            <a:r>
              <a:rPr lang="cs-CZ" sz="2200" dirty="0"/>
              <a:t>g </a:t>
            </a:r>
          </a:p>
          <a:p>
            <a:pPr marL="274320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400" b="1" dirty="0"/>
              <a:t>Vitamin B12 </a:t>
            </a:r>
            <a:r>
              <a:rPr lang="cs-CZ" sz="2400" dirty="0"/>
              <a:t>= </a:t>
            </a:r>
            <a:r>
              <a:rPr lang="cs-CZ" sz="2400" dirty="0" smtClean="0"/>
              <a:t>kobalamin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/>
              <a:t>krvetvorba</a:t>
            </a:r>
            <a:r>
              <a:rPr lang="cs-CZ" sz="2200" dirty="0"/>
              <a:t>, zdroj – vejce, mléko, </a:t>
            </a:r>
            <a:r>
              <a:rPr lang="cs-CZ" sz="2200" dirty="0" smtClean="0"/>
              <a:t>sýr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/>
              <a:t>DDD </a:t>
            </a:r>
            <a:r>
              <a:rPr lang="cs-CZ" sz="2200" dirty="0"/>
              <a:t>2 </a:t>
            </a:r>
            <a:r>
              <a:rPr lang="el-GR" sz="2200" dirty="0"/>
              <a:t>μ</a:t>
            </a:r>
            <a:r>
              <a:rPr lang="cs-CZ" sz="2200" dirty="0"/>
              <a:t>g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3509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Vitamin H</a:t>
            </a:r>
          </a:p>
        </p:txBody>
      </p:sp>
      <p:sp>
        <p:nvSpPr>
          <p:cNvPr id="15257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cs-CZ" altLang="cs-CZ" sz="2400" dirty="0" smtClean="0"/>
              <a:t>= biotin, někdy také B7</a:t>
            </a:r>
          </a:p>
          <a:p>
            <a:pPr lvl="1"/>
            <a:r>
              <a:rPr lang="cs-CZ" altLang="cs-CZ" sz="2200" dirty="0" smtClean="0"/>
              <a:t>Zdravá kůže</a:t>
            </a:r>
          </a:p>
          <a:p>
            <a:pPr lvl="1"/>
            <a:r>
              <a:rPr lang="cs-CZ" altLang="cs-CZ" sz="2400" dirty="0" smtClean="0"/>
              <a:t>Zdroje: celozrnné obiloviny</a:t>
            </a:r>
          </a:p>
          <a:p>
            <a:pPr lvl="1"/>
            <a:r>
              <a:rPr lang="cs-CZ" altLang="cs-CZ" sz="2400" dirty="0" smtClean="0"/>
              <a:t>DDD = 50 </a:t>
            </a:r>
            <a:r>
              <a:rPr lang="cs-CZ" altLang="cs-CZ" sz="2400" dirty="0" err="1" smtClean="0"/>
              <a:t>μg</a:t>
            </a:r>
            <a:endParaRPr lang="cs-CZ" alt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79589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Vitamin C</a:t>
            </a:r>
          </a:p>
        </p:txBody>
      </p:sp>
      <p:sp>
        <p:nvSpPr>
          <p:cNvPr id="15360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cs-CZ" altLang="cs-CZ" sz="2400" dirty="0" smtClean="0"/>
              <a:t>= kyselina L-askorbová</a:t>
            </a:r>
          </a:p>
          <a:p>
            <a:pPr lvl="1"/>
            <a:r>
              <a:rPr lang="cs-CZ" altLang="cs-CZ" sz="2200" dirty="0" smtClean="0"/>
              <a:t>Antioxidant – vychytává volné radikály</a:t>
            </a:r>
          </a:p>
          <a:p>
            <a:pPr lvl="1"/>
            <a:r>
              <a:rPr lang="cs-CZ" altLang="cs-CZ" sz="2200" dirty="0" smtClean="0"/>
              <a:t>Význam při syntéze kolagenu, imunitních pochodech,…</a:t>
            </a:r>
          </a:p>
          <a:p>
            <a:pPr lvl="1"/>
            <a:r>
              <a:rPr lang="cs-CZ" altLang="cs-CZ" sz="2200" dirty="0" smtClean="0"/>
              <a:t>ovoce (citrusy, kiwi), šípky,..</a:t>
            </a:r>
          </a:p>
          <a:p>
            <a:pPr eaLnBrk="1" hangingPunct="1"/>
            <a:endParaRPr lang="cs-CZ" altLang="cs-CZ" sz="2400" dirty="0" smtClean="0"/>
          </a:p>
          <a:p>
            <a:pPr eaLnBrk="1" hangingPunct="1"/>
            <a:r>
              <a:rPr lang="cs-CZ" altLang="cs-CZ" sz="2400" dirty="0" smtClean="0"/>
              <a:t>Nedostatek – skorbut (kurděje)</a:t>
            </a:r>
          </a:p>
          <a:p>
            <a:pPr lvl="1"/>
            <a:r>
              <a:rPr lang="cs-CZ" altLang="cs-CZ" sz="2200" dirty="0" smtClean="0"/>
              <a:t>DDD 60 mg</a:t>
            </a:r>
          </a:p>
        </p:txBody>
      </p:sp>
    </p:spTree>
    <p:extLst>
      <p:ext uri="{BB962C8B-B14F-4D97-AF65-F5344CB8AC3E}">
        <p14:creationId xmlns:p14="http://schemas.microsoft.com/office/powerpoint/2010/main" val="390360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3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3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Vitamin 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74320" indent="-274320">
              <a:spcAft>
                <a:spcPts val="0"/>
              </a:spcAft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= </a:t>
            </a:r>
            <a:r>
              <a:rPr lang="cs-CZ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retinol</a:t>
            </a:r>
            <a:endParaRPr lang="cs-CZ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74320" indent="-274320">
              <a:spcAft>
                <a:spcPts val="0"/>
              </a:spcAft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Provitamin = beta-karoten, </a:t>
            </a:r>
            <a:r>
              <a:rPr lang="cs-CZ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lykopen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důležitý </a:t>
            </a: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 tvorbu rhodopsinu</a:t>
            </a:r>
          </a:p>
          <a:p>
            <a:pPr marL="274320" indent="-274320">
              <a:spcAft>
                <a:spcPts val="0"/>
              </a:spcAft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Hrozí předávkování – hlavně v těhotenství nebezpečné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Nedostatek – šeroslepost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mrkev</a:t>
            </a: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játra</a:t>
            </a:r>
          </a:p>
          <a:p>
            <a:pPr marL="674370" lvl="1" indent="-274320">
              <a:buClr>
                <a:schemeClr val="accent3"/>
              </a:buClr>
              <a:buFont typeface="Wingdings 3" charset="2"/>
              <a:buChar char=""/>
              <a:defRPr/>
            </a:pP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DDD = 800 </a:t>
            </a:r>
            <a:r>
              <a:rPr lang="el-GR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μ</a:t>
            </a:r>
            <a:r>
              <a:rPr lang="cs-CZ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71907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Vitamin D</a:t>
            </a:r>
          </a:p>
        </p:txBody>
      </p:sp>
      <p:sp>
        <p:nvSpPr>
          <p:cNvPr id="155651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cs-CZ" altLang="cs-CZ" sz="2400" dirty="0" smtClean="0"/>
              <a:t>= cholekalciferol</a:t>
            </a:r>
          </a:p>
          <a:p>
            <a:pPr lvl="1"/>
            <a:r>
              <a:rPr lang="cs-CZ" altLang="cs-CZ" sz="2200" dirty="0" smtClean="0"/>
              <a:t>Podílí se na ukládání Ca a P do kostí</a:t>
            </a:r>
          </a:p>
          <a:p>
            <a:pPr eaLnBrk="1" hangingPunct="1"/>
            <a:r>
              <a:rPr lang="cs-CZ" altLang="cs-CZ" sz="2400" dirty="0" smtClean="0"/>
              <a:t>Tvořen z cholesterolu (UV záření)</a:t>
            </a:r>
          </a:p>
          <a:p>
            <a:pPr lvl="1"/>
            <a:r>
              <a:rPr lang="cs-CZ" altLang="cs-CZ" sz="2200" dirty="0" smtClean="0"/>
              <a:t>Nedostatek – rachitis = křivice, až osteoporóza</a:t>
            </a:r>
          </a:p>
          <a:p>
            <a:pPr lvl="1"/>
            <a:r>
              <a:rPr lang="cs-CZ" altLang="cs-CZ" sz="2200" dirty="0" smtClean="0"/>
              <a:t>játra, mléko, mléčné výrobky</a:t>
            </a:r>
          </a:p>
          <a:p>
            <a:pPr lvl="1"/>
            <a:r>
              <a:rPr lang="cs-CZ" altLang="cs-CZ" sz="2200" dirty="0" smtClean="0"/>
              <a:t>DDD = 10 </a:t>
            </a:r>
            <a:r>
              <a:rPr lang="cs-CZ" altLang="cs-CZ" sz="2200" dirty="0" err="1" smtClean="0"/>
              <a:t>μg</a:t>
            </a:r>
            <a:endParaRPr lang="cs-CZ" alt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43432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5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5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Vitamin E</a:t>
            </a:r>
          </a:p>
        </p:txBody>
      </p:sp>
      <p:sp>
        <p:nvSpPr>
          <p:cNvPr id="156675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cs-CZ" altLang="cs-CZ" sz="2400" dirty="0" smtClean="0"/>
              <a:t>= tokoferol</a:t>
            </a:r>
            <a:endParaRPr lang="cs-CZ" altLang="cs-CZ" sz="2400" dirty="0"/>
          </a:p>
          <a:p>
            <a:pPr lvl="1"/>
            <a:r>
              <a:rPr lang="cs-CZ" altLang="cs-CZ" sz="2200" dirty="0" smtClean="0"/>
              <a:t>Antioxidant</a:t>
            </a:r>
            <a:endParaRPr lang="cs-CZ" altLang="cs-CZ" sz="2200" dirty="0"/>
          </a:p>
          <a:p>
            <a:pPr lvl="1"/>
            <a:r>
              <a:rPr lang="cs-CZ" altLang="cs-CZ" sz="2400" dirty="0" smtClean="0"/>
              <a:t>zelený čaj, sója,..</a:t>
            </a:r>
          </a:p>
          <a:p>
            <a:pPr lvl="1"/>
            <a:r>
              <a:rPr lang="cs-CZ" altLang="cs-CZ" sz="2400" dirty="0" smtClean="0"/>
              <a:t>DDD = 10 mg</a:t>
            </a:r>
          </a:p>
        </p:txBody>
      </p:sp>
    </p:spTree>
    <p:extLst>
      <p:ext uri="{BB962C8B-B14F-4D97-AF65-F5344CB8AC3E}">
        <p14:creationId xmlns:p14="http://schemas.microsoft.com/office/powerpoint/2010/main" val="260563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mtClean="0"/>
              <a:t>Vitamin K</a:t>
            </a:r>
          </a:p>
        </p:txBody>
      </p:sp>
      <p:sp>
        <p:nvSpPr>
          <p:cNvPr id="15769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cs-CZ" altLang="cs-CZ" sz="2400" dirty="0" smtClean="0"/>
              <a:t>= fylochinon</a:t>
            </a:r>
          </a:p>
          <a:p>
            <a:pPr lvl="1"/>
            <a:r>
              <a:rPr lang="cs-CZ" altLang="cs-CZ" sz="2200" dirty="0" smtClean="0"/>
              <a:t>Význam pro srážlivost krve</a:t>
            </a:r>
          </a:p>
          <a:p>
            <a:pPr eaLnBrk="1" hangingPunct="1"/>
            <a:r>
              <a:rPr lang="cs-CZ" altLang="cs-CZ" sz="2400" dirty="0" smtClean="0"/>
              <a:t>Nedostatek – poruchy srážlivost</a:t>
            </a:r>
          </a:p>
          <a:p>
            <a:pPr lvl="1"/>
            <a:r>
              <a:rPr lang="cs-CZ" altLang="cs-CZ" sz="2200" dirty="0" smtClean="0"/>
              <a:t>listová zelenina, oleje</a:t>
            </a:r>
          </a:p>
          <a:p>
            <a:pPr lvl="1"/>
            <a:r>
              <a:rPr lang="cs-CZ" altLang="cs-CZ" sz="2200" dirty="0" smtClean="0"/>
              <a:t>DDD = 90 </a:t>
            </a:r>
            <a:r>
              <a:rPr lang="cs-CZ" altLang="cs-CZ" sz="2200" dirty="0" err="1" smtClean="0"/>
              <a:t>μg</a:t>
            </a:r>
            <a:endParaRPr lang="cs-CZ" altLang="cs-CZ" sz="2200" dirty="0" smtClean="0"/>
          </a:p>
        </p:txBody>
      </p:sp>
    </p:spTree>
    <p:extLst>
      <p:ext uri="{BB962C8B-B14F-4D97-AF65-F5344CB8AC3E}">
        <p14:creationId xmlns:p14="http://schemas.microsoft.com/office/powerpoint/2010/main" val="100061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9" grpId="0" build="p"/>
    </p:bld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1810</TotalTime>
  <Words>418</Words>
  <Application>Microsoft Office PowerPoint</Application>
  <PresentationFormat>Širokoúhlá obrazovka</PresentationFormat>
  <Paragraphs>90</Paragraphs>
  <Slides>13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9" baseType="lpstr">
      <vt:lpstr>Arial</vt:lpstr>
      <vt:lpstr>Calibri</vt:lpstr>
      <vt:lpstr>Trebuchet MS</vt:lpstr>
      <vt:lpstr>Wingdings</vt:lpstr>
      <vt:lpstr>Wingdings 3</vt:lpstr>
      <vt:lpstr>Faseta</vt:lpstr>
      <vt:lpstr>Vitaminy</vt:lpstr>
      <vt:lpstr>Definice</vt:lpstr>
      <vt:lpstr>Funkce</vt:lpstr>
      <vt:lpstr>Pojmy</vt:lpstr>
      <vt:lpstr>Dělení</vt:lpstr>
      <vt:lpstr>Vitaminy skupiny B</vt:lpstr>
      <vt:lpstr>Prezentace aplikace PowerPoint</vt:lpstr>
      <vt:lpstr>Vitamin H</vt:lpstr>
      <vt:lpstr>Vitamin C</vt:lpstr>
      <vt:lpstr>Vitamin A</vt:lpstr>
      <vt:lpstr>Vitamin D</vt:lpstr>
      <vt:lpstr>Vitamin E</vt:lpstr>
      <vt:lpstr>Vitamin 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Vitaminy</dc:title>
  <dc:creator>Ája</dc:creator>
  <cp:lastModifiedBy>Ája</cp:lastModifiedBy>
  <cp:revision>5</cp:revision>
  <cp:lastPrinted>2019-03-09T20:59:52Z</cp:lastPrinted>
  <dcterms:created xsi:type="dcterms:W3CDTF">2019-03-08T13:06:52Z</dcterms:created>
  <dcterms:modified xsi:type="dcterms:W3CDTF">2019-03-09T21:00:42Z</dcterms:modified>
</cp:coreProperties>
</file>